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5" r:id="rId1"/>
  </p:sldMasterIdLst>
  <p:notesMasterIdLst>
    <p:notesMasterId r:id="rId22"/>
  </p:notesMasterIdLst>
  <p:handoutMasterIdLst>
    <p:handoutMasterId r:id="rId23"/>
  </p:handoutMasterIdLst>
  <p:sldIdLst>
    <p:sldId id="283" r:id="rId2"/>
    <p:sldId id="376" r:id="rId3"/>
    <p:sldId id="422" r:id="rId4"/>
    <p:sldId id="423" r:id="rId5"/>
    <p:sldId id="424" r:id="rId6"/>
    <p:sldId id="437" r:id="rId7"/>
    <p:sldId id="438" r:id="rId8"/>
    <p:sldId id="391" r:id="rId9"/>
    <p:sldId id="426" r:id="rId10"/>
    <p:sldId id="430" r:id="rId11"/>
    <p:sldId id="427" r:id="rId12"/>
    <p:sldId id="393" r:id="rId13"/>
    <p:sldId id="425" r:id="rId14"/>
    <p:sldId id="432" r:id="rId15"/>
    <p:sldId id="433" r:id="rId16"/>
    <p:sldId id="434" r:id="rId17"/>
    <p:sldId id="435" r:id="rId18"/>
    <p:sldId id="394" r:id="rId19"/>
    <p:sldId id="431" r:id="rId20"/>
    <p:sldId id="436" r:id="rId21"/>
  </p:sldIdLst>
  <p:sldSz cx="9144000" cy="6858000" type="screen4x3"/>
  <p:notesSz cx="6815138" cy="9942513"/>
  <p:defaultTextStyle>
    <a:defPPr>
      <a:defRPr lang="sk-S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2">
          <p15:clr>
            <a:srgbClr val="A4A3A4"/>
          </p15:clr>
        </p15:guide>
        <p15:guide id="2" pos="214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0000"/>
    <a:srgbClr val="A50021"/>
    <a:srgbClr val="E15B09"/>
    <a:srgbClr val="FFFCEF"/>
    <a:srgbClr val="FDE1CF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06" autoAdjust="0"/>
    <p:restoredTop sz="85174" autoAdjust="0"/>
  </p:normalViewPr>
  <p:slideViewPr>
    <p:cSldViewPr>
      <p:cViewPr varScale="1">
        <p:scale>
          <a:sx n="58" d="100"/>
          <a:sy n="58" d="100"/>
        </p:scale>
        <p:origin x="168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4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1908" y="-84"/>
      </p:cViewPr>
      <p:guideLst>
        <p:guide orient="horz" pos="3132"/>
        <p:guide pos="214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3226" cy="49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78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60335" y="0"/>
            <a:ext cx="2953226" cy="49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78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3662"/>
            <a:ext cx="2953226" cy="49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78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60335" y="9443662"/>
            <a:ext cx="2953226" cy="49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D3ABBC7-1EBF-4DB7-8B6C-72CF35C28CFC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34902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3226" cy="49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6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61912" y="0"/>
            <a:ext cx="2953226" cy="49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6887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6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685" y="4722694"/>
            <a:ext cx="4997768" cy="4474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6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5387"/>
            <a:ext cx="2953226" cy="49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6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1912" y="9445387"/>
            <a:ext cx="2953226" cy="49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634710E0-B9A0-43E1-8FA8-577992E562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7412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F8CBADA-A61D-4E3A-8D5F-0ED4B2F9548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091560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34710E0-B9A0-43E1-8FA8-577992E562E2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4885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34710E0-B9A0-43E1-8FA8-577992E562E2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4569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EXCEL!!!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34710E0-B9A0-43E1-8FA8-577992E562E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141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EXCEL!!!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34710E0-B9A0-43E1-8FA8-577992E562E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4916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EXCEL!!!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34710E0-B9A0-43E1-8FA8-577992E562E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1864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EXCEL!!!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34710E0-B9A0-43E1-8FA8-577992E562E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0234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EXCEL!!!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34710E0-B9A0-43E1-8FA8-577992E562E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6127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34710E0-B9A0-43E1-8FA8-577992E562E2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8386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34710E0-B9A0-43E1-8FA8-577992E562E2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3905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34710E0-B9A0-43E1-8FA8-577992E562E2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4753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7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0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1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FF6A2091-7E63-41B2-8B32-A19590DC5E25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0D3BF7-9275-4598-B582-1039574009D5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  <p:transition spd="med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19A0E3-FBEB-4986-A70A-733301C21CEF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cs-CZ" dirty="0"/>
              <a:t>Klepnutím lze upravit styl předlohy nadpisů.</a:t>
            </a:r>
            <a:endParaRPr lang="en-US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C1F584-191A-4B5B-9CAA-7EA26288873A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  <p:transition spd="med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7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8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A0138A2-061D-47D9-864A-E203F36128E5}" type="slidenum">
              <a:rPr lang="sk-SK"/>
              <a:pPr>
                <a:defRPr/>
              </a:pPr>
              <a:t>‹#›</a:t>
            </a:fld>
            <a:endParaRPr lang="sk-SK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169EAE8-7869-4813-9B02-289EEC67C337}" type="slidenum">
              <a:rPr lang="sk-SK"/>
              <a:pPr>
                <a:defRPr/>
              </a:pPr>
              <a:t>‹#›</a:t>
            </a:fld>
            <a:endParaRPr lang="sk-SK"/>
          </a:p>
        </p:txBody>
      </p:sp>
      <p:sp>
        <p:nvSpPr>
          <p:cNvPr id="7" name="Zástupný symbol pro zápatí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</p:spTree>
  </p:cSld>
  <p:clrMapOvr>
    <a:masterClrMapping/>
  </p:clrMapOvr>
  <p:transition spd="med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8" name="Zástupný symbol pro číslo snímku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1957BAC-7E43-40FF-B38B-78DD40AAF597}" type="slidenum">
              <a:rPr lang="sk-SK"/>
              <a:pPr>
                <a:defRPr/>
              </a:pPr>
              <a:t>‹#›</a:t>
            </a:fld>
            <a:endParaRPr lang="sk-SK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</p:spTree>
  </p:cSld>
  <p:clrMapOvr>
    <a:masterClrMapping/>
  </p:clrMapOvr>
  <p:transition spd="med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A4AD4B-451F-4938-8FB9-8344CABC551D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  <p:transition spd="med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866DEFF-D9BF-4372-AC8B-D05CD54AE759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  <p:transition spd="med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1AFAB2-5EAB-42B6-8CD4-8AEA1469D715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  <p:transition spd="med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/>
              <a:t>Klepnutím na ikonu přidáte obrázek.</a:t>
            </a:r>
            <a:endParaRPr lang="en-US" noProof="0" dirty="0"/>
          </a:p>
        </p:txBody>
      </p:sp>
      <p:sp>
        <p:nvSpPr>
          <p:cNvPr id="9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0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14083931-4DE4-4980-8375-6A5F00031DAD}" type="slidenum">
              <a:rPr lang="sk-SK"/>
              <a:pPr>
                <a:defRPr/>
              </a:pPr>
              <a:t>‹#›</a:t>
            </a:fld>
            <a:endParaRPr lang="sk-SK"/>
          </a:p>
        </p:txBody>
      </p:sp>
      <p:sp>
        <p:nvSpPr>
          <p:cNvPr id="11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C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2051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62EDC1F-F92D-4B58-8312-4B5AE547A810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2" r:id="rId1"/>
    <p:sldLayoutId id="2147484018" r:id="rId2"/>
    <p:sldLayoutId id="2147484023" r:id="rId3"/>
    <p:sldLayoutId id="2147484024" r:id="rId4"/>
    <p:sldLayoutId id="2147484025" r:id="rId5"/>
    <p:sldLayoutId id="2147484019" r:id="rId6"/>
    <p:sldLayoutId id="2147484026" r:id="rId7"/>
    <p:sldLayoutId id="2147484020" r:id="rId8"/>
    <p:sldLayoutId id="2147484027" r:id="rId9"/>
    <p:sldLayoutId id="2147484021" r:id="rId10"/>
    <p:sldLayoutId id="2147484028" r:id="rId11"/>
  </p:sldLayoutIdLst>
  <p:transition spd="med">
    <p:fade thruBlk="1"/>
  </p:transition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28E6A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956251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528" y="162271"/>
            <a:ext cx="8207697" cy="5715001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br>
              <a:rPr lang="cs-CZ" sz="2700" b="1" dirty="0"/>
            </a:br>
            <a:br>
              <a:rPr lang="cs-CZ" sz="2700" b="1" dirty="0"/>
            </a:br>
            <a:br>
              <a:rPr lang="cs-CZ" sz="2700" b="1" dirty="0"/>
            </a:br>
            <a:br>
              <a:rPr lang="cs-CZ" sz="2700" b="1" dirty="0"/>
            </a:br>
            <a:br>
              <a:rPr lang="cs-CZ" sz="2700" b="1" dirty="0"/>
            </a:br>
            <a:r>
              <a:rPr lang="sk-SK" sz="4900" b="1" dirty="0" err="1">
                <a:solidFill>
                  <a:srgbClr val="C00000"/>
                </a:solidFill>
              </a:rPr>
              <a:t>PRavděpodobnost</a:t>
            </a:r>
            <a:r>
              <a:rPr lang="sk-SK" sz="4900" b="1" dirty="0">
                <a:solidFill>
                  <a:srgbClr val="C00000"/>
                </a:solidFill>
              </a:rPr>
              <a:t> a </a:t>
            </a:r>
            <a:r>
              <a:rPr lang="sk-SK" sz="4900" b="1" dirty="0" err="1">
                <a:solidFill>
                  <a:srgbClr val="C00000"/>
                </a:solidFill>
              </a:rPr>
              <a:t>statistika</a:t>
            </a:r>
            <a:br>
              <a:rPr lang="sk-SK" sz="4900" b="1" dirty="0">
                <a:solidFill>
                  <a:srgbClr val="C00000"/>
                </a:solidFill>
              </a:rPr>
            </a:br>
            <a:r>
              <a:rPr lang="sk-SK" sz="4900" b="1" dirty="0">
                <a:solidFill>
                  <a:srgbClr val="C00000"/>
                </a:solidFill>
              </a:rPr>
              <a:t>5.cvičení</a:t>
            </a:r>
            <a:br>
              <a:rPr lang="sk-SK" sz="4900" b="1" dirty="0">
                <a:solidFill>
                  <a:srgbClr val="C00000"/>
                </a:solidFill>
              </a:rPr>
            </a:br>
            <a:br>
              <a:rPr lang="sk-SK" sz="4900" b="1" dirty="0">
                <a:solidFill>
                  <a:srgbClr val="C00000"/>
                </a:solidFill>
              </a:rPr>
            </a:br>
            <a:br>
              <a:rPr lang="sk-SK" sz="2400" b="1" dirty="0">
                <a:solidFill>
                  <a:srgbClr val="C00000"/>
                </a:solidFill>
              </a:rPr>
            </a:br>
            <a:br>
              <a:rPr lang="sk-SK" sz="2400" b="1" dirty="0">
                <a:solidFill>
                  <a:schemeClr val="bg2"/>
                </a:solidFill>
              </a:rPr>
            </a:br>
            <a:br>
              <a:rPr lang="sk-SK" sz="2400" b="1" dirty="0">
                <a:solidFill>
                  <a:schemeClr val="tx1"/>
                </a:solidFill>
              </a:rPr>
            </a:br>
            <a:endParaRPr lang="sk-SK" sz="2400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1271588"/>
            <a:ext cx="533400" cy="244475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fld id="{AEC1F584-191A-4B5B-9CAA-7EA26288873A}" type="slidenum">
              <a:rPr lang="sk-SK" smtClean="0"/>
              <a:pPr>
                <a:defRPr/>
              </a:pPr>
              <a:t>1</a:t>
            </a:fld>
            <a:endParaRPr lang="sk-SK" dirty="0"/>
          </a:p>
        </p:txBody>
      </p:sp>
    </p:spTree>
  </p:cSld>
  <p:clrMapOvr>
    <a:masterClrMapping/>
  </p:clrMapOvr>
  <p:transition spd="med"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A50021"/>
                </a:solidFill>
                <a:latin typeface="Calibri" pitchFamily="34" charset="0"/>
              </a:rPr>
              <a:t>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0695" y="1772816"/>
            <a:ext cx="8298504" cy="4495800"/>
          </a:xfrm>
        </p:spPr>
        <p:txBody>
          <a:bodyPr/>
          <a:lstStyle/>
          <a:p>
            <a:pPr lvl="1"/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Sbírka 68/6</a:t>
            </a:r>
          </a:p>
          <a:p>
            <a:pPr lvl="1"/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lvl="2" indent="0">
              <a:buNone/>
            </a:pPr>
            <a:endParaRPr lang="cs-CZ" sz="2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678010"/>
      </p:ext>
    </p:extLst>
  </p:cSld>
  <p:clrMapOvr>
    <a:masterClrMapping/>
  </p:clrMapOvr>
  <p:transition spd="med">
    <p:fade thruBlk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A50021"/>
                </a:solidFill>
                <a:latin typeface="Calibri" pitchFamily="34" charset="0"/>
              </a:rPr>
              <a:t>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0695" y="1772816"/>
            <a:ext cx="8298504" cy="4495800"/>
          </a:xfrm>
        </p:spPr>
        <p:txBody>
          <a:bodyPr/>
          <a:lstStyle/>
          <a:p>
            <a:pPr lvl="1"/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Sbírka 68/6</a:t>
            </a:r>
          </a:p>
          <a:p>
            <a:pPr lvl="1"/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lvl="2" indent="0">
              <a:buNone/>
            </a:pPr>
            <a:endParaRPr lang="cs-CZ" sz="2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3A7AB028-5534-4C1F-9F2F-5170DE9BBF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1211556"/>
              </p:ext>
            </p:extLst>
          </p:nvPr>
        </p:nvGraphicFramePr>
        <p:xfrm>
          <a:off x="1583668" y="2837386"/>
          <a:ext cx="5796644" cy="23666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2148">
                  <a:extLst>
                    <a:ext uri="{9D8B030D-6E8A-4147-A177-3AD203B41FA5}">
                      <a16:colId xmlns:a16="http://schemas.microsoft.com/office/drawing/2014/main" val="1205320732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91206905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3875621832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1216935467"/>
                    </a:ext>
                  </a:extLst>
                </a:gridCol>
              </a:tblGrid>
              <a:tr h="902540">
                <a:tc>
                  <a:txBody>
                    <a:bodyPr/>
                    <a:lstStyle/>
                    <a:p>
                      <a:r>
                        <a:rPr lang="cs-CZ" dirty="0"/>
                        <a:t>(x</a:t>
                      </a:r>
                      <a:r>
                        <a:rPr lang="cs-CZ" baseline="-25000" dirty="0"/>
                        <a:t>1</a:t>
                      </a:r>
                      <a:r>
                        <a:rPr lang="cs-CZ" dirty="0"/>
                        <a:t>,x</a:t>
                      </a:r>
                      <a:r>
                        <a:rPr lang="cs-CZ" baseline="-25000" dirty="0"/>
                        <a:t>2</a:t>
                      </a:r>
                      <a:r>
                        <a:rPr lang="cs-CZ" dirty="0"/>
                        <a:t>,x</a:t>
                      </a:r>
                      <a:r>
                        <a:rPr lang="cs-CZ" baseline="-25000" dirty="0"/>
                        <a:t>3</a:t>
                      </a:r>
                      <a:r>
                        <a:rPr lang="cs-CZ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p(x</a:t>
                      </a:r>
                      <a:r>
                        <a:rPr lang="cs-CZ" baseline="-25000" dirty="0"/>
                        <a:t>1</a:t>
                      </a:r>
                      <a:r>
                        <a:rPr lang="cs-CZ" dirty="0"/>
                        <a:t>,x</a:t>
                      </a:r>
                      <a:r>
                        <a:rPr lang="cs-CZ" baseline="-25000" dirty="0"/>
                        <a:t>2</a:t>
                      </a:r>
                      <a:r>
                        <a:rPr lang="cs-CZ" dirty="0"/>
                        <a:t>,x</a:t>
                      </a:r>
                      <a:r>
                        <a:rPr lang="cs-CZ" baseline="-25000" dirty="0"/>
                        <a:t>3</a:t>
                      </a:r>
                      <a:r>
                        <a:rPr lang="cs-CZ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(x</a:t>
                      </a:r>
                      <a:r>
                        <a:rPr lang="cs-CZ" baseline="-25000" dirty="0"/>
                        <a:t>1</a:t>
                      </a:r>
                      <a:r>
                        <a:rPr lang="cs-CZ" dirty="0"/>
                        <a:t>,x</a:t>
                      </a:r>
                      <a:r>
                        <a:rPr lang="cs-CZ" baseline="-25000" dirty="0"/>
                        <a:t>2</a:t>
                      </a:r>
                      <a:r>
                        <a:rPr lang="cs-CZ" dirty="0"/>
                        <a:t>,x</a:t>
                      </a:r>
                      <a:r>
                        <a:rPr lang="cs-CZ" baseline="-25000" dirty="0"/>
                        <a:t>3</a:t>
                      </a:r>
                      <a:r>
                        <a:rPr lang="cs-CZ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p(x</a:t>
                      </a:r>
                      <a:r>
                        <a:rPr lang="cs-CZ" baseline="-25000" dirty="0"/>
                        <a:t>1</a:t>
                      </a:r>
                      <a:r>
                        <a:rPr lang="cs-CZ" dirty="0"/>
                        <a:t>,x</a:t>
                      </a:r>
                      <a:r>
                        <a:rPr lang="cs-CZ" baseline="-25000" dirty="0"/>
                        <a:t>2</a:t>
                      </a:r>
                      <a:r>
                        <a:rPr lang="cs-CZ" dirty="0"/>
                        <a:t>,x</a:t>
                      </a:r>
                      <a:r>
                        <a:rPr lang="cs-CZ" baseline="-25000" dirty="0"/>
                        <a:t>3</a:t>
                      </a:r>
                      <a:r>
                        <a:rPr lang="cs-CZ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9730086"/>
                  </a:ext>
                </a:extLst>
              </a:tr>
              <a:tr h="366030">
                <a:tc>
                  <a:txBody>
                    <a:bodyPr/>
                    <a:lstStyle/>
                    <a:p>
                      <a:r>
                        <a:rPr lang="cs-CZ" dirty="0"/>
                        <a:t>(2,2,2)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(2/3)</a:t>
                      </a:r>
                      <a:r>
                        <a:rPr lang="cs-CZ" baseline="30000" dirty="0"/>
                        <a:t>3</a:t>
                      </a:r>
                      <a:r>
                        <a:rPr lang="cs-CZ" baseline="0" dirty="0"/>
                        <a:t>=0,296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(5,5,5)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0,037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7873159"/>
                  </a:ext>
                </a:extLst>
              </a:tr>
              <a:tr h="366030">
                <a:tc>
                  <a:txBody>
                    <a:bodyPr/>
                    <a:lstStyle/>
                    <a:p>
                      <a:r>
                        <a:rPr lang="cs-CZ" dirty="0"/>
                        <a:t>(2,2,5)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0,148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(5,5,2)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0,074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2346345"/>
                  </a:ext>
                </a:extLst>
              </a:tr>
              <a:tr h="366030">
                <a:tc>
                  <a:txBody>
                    <a:bodyPr/>
                    <a:lstStyle/>
                    <a:p>
                      <a:r>
                        <a:rPr lang="cs-CZ" dirty="0"/>
                        <a:t>(2,5,5)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0,074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(5,2,2)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0,148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644172"/>
                  </a:ext>
                </a:extLst>
              </a:tr>
              <a:tr h="366030">
                <a:tc>
                  <a:txBody>
                    <a:bodyPr/>
                    <a:lstStyle/>
                    <a:p>
                      <a:r>
                        <a:rPr lang="cs-CZ" dirty="0"/>
                        <a:t>(2,5,2)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0,148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(5,2,5)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0,074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97137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2750565"/>
      </p:ext>
    </p:extLst>
  </p:cSld>
  <p:clrMapOvr>
    <a:masterClrMapping/>
  </p:clrMapOvr>
  <p:transition spd="med">
    <p:fade thruBlk="1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dirty="0">
                <a:solidFill>
                  <a:srgbClr val="A50021"/>
                </a:solidFill>
                <a:latin typeface="Calibri" pitchFamily="34" charset="0"/>
              </a:rPr>
              <a:t>Marginální rozdělení pravděpodobností </a:t>
            </a:r>
            <a:endParaRPr lang="cs-CZ" sz="36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máme-li dvourozměrnou NV (X,Y), může nás zajímat, jak se chová „samotná“ jednorozměrná náhodná veličina X (bez vlivu NV Y)</a:t>
                </a:r>
              </a:p>
              <a:p>
                <a:r>
                  <a:rPr lang="cs-C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v tu chvíli se na NV Y díváme jako na jistý jev</a:t>
                </a:r>
              </a:p>
              <a:p>
                <a:r>
                  <a:rPr lang="cs-C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marginální distribuční funkce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cs-CZ" sz="21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𝐹</m:t>
                    </m:r>
                    <m:r>
                      <a:rPr lang="cs-CZ" sz="2100" b="0" i="1" baseline="-2500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𝑋</m:t>
                    </m:r>
                    <m:d>
                      <m:dPr>
                        <m:ctrlPr>
                          <a:rPr lang="cs-CZ" sz="21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cs-CZ" sz="21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</m:d>
                    <m:r>
                      <a:rPr lang="cs-CZ" sz="21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cs-CZ" sz="21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𝐹</m:t>
                    </m:r>
                    <m:d>
                      <m:dPr>
                        <m:ctrlPr>
                          <a:rPr lang="cs-CZ" sz="21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cs-CZ" sz="21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  <m:r>
                          <a:rPr lang="cs-CZ" sz="21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,∞</m:t>
                        </m:r>
                      </m:e>
                    </m:d>
                    <m:r>
                      <a:rPr lang="cs-CZ" sz="21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cs-CZ" sz="21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𝑃</m:t>
                    </m:r>
                    <m:d>
                      <m:dPr>
                        <m:ctrlPr>
                          <a:rPr lang="cs-CZ" sz="21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cs-CZ" sz="21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𝑋</m:t>
                        </m:r>
                        <m:r>
                          <a:rPr lang="cs-CZ" sz="21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&lt;</m:t>
                        </m:r>
                        <m:r>
                          <a:rPr lang="cs-CZ" sz="21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  <m:r>
                          <a:rPr lang="cs-CZ" sz="21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,</m:t>
                        </m:r>
                        <m:r>
                          <a:rPr lang="cs-CZ" sz="21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𝑌</m:t>
                        </m:r>
                        <m:r>
                          <a:rPr lang="cs-CZ" sz="21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&lt;∞</m:t>
                        </m:r>
                      </m:e>
                    </m:d>
                    <m:r>
                      <a:rPr lang="cs-CZ" sz="21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cs-CZ" sz="21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𝑃</m:t>
                    </m:r>
                    <m:r>
                      <a:rPr lang="cs-CZ" sz="21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r>
                      <a:rPr lang="cs-CZ" sz="21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𝑋</m:t>
                    </m:r>
                    <m:r>
                      <a:rPr lang="cs-CZ" sz="21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&lt;</m:t>
                    </m:r>
                    <m:r>
                      <a:rPr lang="cs-CZ" sz="21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cs-CZ" sz="21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r>
                  <a:rPr lang="cs-CZ" sz="2100" dirty="0">
                    <a:latin typeface="Arial" panose="020B0604020202020204" pitchFamily="34" charset="0"/>
                    <a:cs typeface="Arial" panose="020B0604020202020204" pitchFamily="34" charset="0"/>
                  </a:rPr>
                  <a:t>… MDF NV X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cs-CZ" sz="21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𝐹</m:t>
                    </m:r>
                    <m:r>
                      <a:rPr lang="cs-CZ" sz="2100" b="0" i="1" baseline="-2500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𝑌</m:t>
                    </m:r>
                    <m:d>
                      <m:dPr>
                        <m:ctrlPr>
                          <a:rPr lang="cs-CZ" sz="21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cs-CZ" sz="21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𝑦</m:t>
                        </m:r>
                      </m:e>
                    </m:d>
                    <m:r>
                      <a:rPr lang="cs-CZ" sz="21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cs-CZ" sz="21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𝐹</m:t>
                    </m:r>
                    <m:d>
                      <m:dPr>
                        <m:ctrlPr>
                          <a:rPr lang="cs-CZ" sz="21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cs-CZ" sz="21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∞,</m:t>
                        </m:r>
                        <m:r>
                          <a:rPr lang="cs-CZ" sz="21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𝑦</m:t>
                        </m:r>
                      </m:e>
                    </m:d>
                    <m:r>
                      <a:rPr lang="cs-CZ" sz="21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cs-CZ" sz="21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𝑃</m:t>
                    </m:r>
                    <m:d>
                      <m:dPr>
                        <m:ctrlPr>
                          <a:rPr lang="cs-CZ" sz="21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cs-CZ" sz="21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𝑋</m:t>
                        </m:r>
                        <m:r>
                          <a:rPr lang="cs-CZ" sz="21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&lt;∞,</m:t>
                        </m:r>
                        <m:r>
                          <a:rPr lang="cs-CZ" sz="21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𝑌</m:t>
                        </m:r>
                        <m:r>
                          <a:rPr lang="cs-CZ" sz="21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&lt;</m:t>
                        </m:r>
                        <m:r>
                          <a:rPr lang="cs-CZ" sz="21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𝑦</m:t>
                        </m:r>
                      </m:e>
                    </m:d>
                    <m:r>
                      <a:rPr lang="cs-CZ" sz="21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cs-CZ" sz="21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𝑃</m:t>
                    </m:r>
                    <m:r>
                      <a:rPr lang="cs-CZ" sz="21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r>
                      <a:rPr lang="cs-CZ" sz="21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𝑌</m:t>
                    </m:r>
                    <m:r>
                      <a:rPr lang="cs-CZ" sz="21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&lt;</m:t>
                    </m:r>
                    <m:r>
                      <a:rPr lang="cs-CZ" sz="21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cs-CZ" sz="21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r>
                  <a:rPr lang="cs-CZ" sz="2100" dirty="0">
                    <a:latin typeface="Arial" panose="020B0604020202020204" pitchFamily="34" charset="0"/>
                    <a:cs typeface="Arial" panose="020B0604020202020204" pitchFamily="34" charset="0"/>
                  </a:rPr>
                  <a:t>… MDF NV Y</a:t>
                </a:r>
              </a:p>
              <a:p>
                <a:pPr lvl="1"/>
                <a:endParaRPr lang="cs-CZ" sz="21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50" t="-95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91757430"/>
      </p:ext>
    </p:extLst>
  </p:cSld>
  <p:clrMapOvr>
    <a:masterClrMapping/>
  </p:clrMapOvr>
  <p:transition spd="med">
    <p:fade thruBlk="1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A50021"/>
                </a:solidFill>
                <a:latin typeface="Calibri" pitchFamily="34" charset="0"/>
              </a:rPr>
              <a:t>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0695" y="1772816"/>
            <a:ext cx="8298504" cy="4495800"/>
          </a:xfrm>
        </p:spPr>
        <p:txBody>
          <a:bodyPr/>
          <a:lstStyle/>
          <a:p>
            <a:pPr lvl="1"/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Tabulka udává pravděpodobnosti, s jakými student získá danou známku z testu z ČJ (NV X) a z M (NV Y). Určete pravděpodobnosti známek z jednotlivých testů</a:t>
            </a:r>
          </a:p>
          <a:p>
            <a:pPr lvl="1"/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6713" lvl="1" indent="0"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lvl="2" indent="0">
              <a:buNone/>
            </a:pPr>
            <a:endParaRPr lang="cs-CZ" sz="2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3B176D96-7CF0-4EF4-BA6F-B6634E3C02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5923686"/>
              </p:ext>
            </p:extLst>
          </p:nvPr>
        </p:nvGraphicFramePr>
        <p:xfrm>
          <a:off x="1524000" y="3672348"/>
          <a:ext cx="6095999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760">
                  <a:extLst>
                    <a:ext uri="{9D8B030D-6E8A-4147-A177-3AD203B41FA5}">
                      <a16:colId xmlns:a16="http://schemas.microsoft.com/office/drawing/2014/main" val="3758586694"/>
                    </a:ext>
                  </a:extLst>
                </a:gridCol>
                <a:gridCol w="853954">
                  <a:extLst>
                    <a:ext uri="{9D8B030D-6E8A-4147-A177-3AD203B41FA5}">
                      <a16:colId xmlns:a16="http://schemas.microsoft.com/office/drawing/2014/main" val="2181376494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3599113712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3975352420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3603211095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3011988969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36068008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X/Y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X=x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36869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40158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0,33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57067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52829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81815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94977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Y=y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90891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1151505"/>
      </p:ext>
    </p:extLst>
  </p:cSld>
  <p:clrMapOvr>
    <a:masterClrMapping/>
  </p:clrMapOvr>
  <p:transition spd="med">
    <p:fade thruBlk="1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dirty="0">
                <a:solidFill>
                  <a:srgbClr val="A50021"/>
                </a:solidFill>
                <a:latin typeface="Calibri" pitchFamily="34" charset="0"/>
              </a:rPr>
              <a:t>Nezávislost náhodných veličin</a:t>
            </a:r>
            <a:endParaRPr lang="cs-CZ" sz="36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dvojice náhodných veličin (X,Y) je nezávislá, pokud pro jejich distribuční funkci platí:</a:t>
                </a:r>
              </a:p>
              <a:p>
                <a:pPr marL="0" indent="0">
                  <a:buNone/>
                </a:pPr>
                <a:r>
                  <a:rPr lang="cs-CZ" sz="2400" b="0" dirty="0">
                    <a:cs typeface="Arial" panose="020B0604020202020204" pitchFamily="34" charset="0"/>
                  </a:rPr>
                  <a:t> 		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𝐹</m:t>
                    </m:r>
                    <m:d>
                      <m:dPr>
                        <m:ctrlPr>
                          <a:rPr lang="cs-CZ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,</m:t>
                        </m:r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𝑦</m:t>
                        </m:r>
                      </m:e>
                    </m:d>
                    <m:r>
                      <a:rPr lang="cs-CZ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𝐹𝑋</m:t>
                    </m:r>
                    <m:d>
                      <m:dPr>
                        <m:ctrlPr>
                          <a:rPr lang="cs-CZ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</m:d>
                    <m:r>
                      <a:rPr lang="cs-CZ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∗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𝐹𝑌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r>
                  <a:rPr lang="cs-C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pro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∈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𝑅</m:t>
                    </m:r>
                  </m:oMath>
                </a14:m>
                <a:endParaRPr lang="cs-CZ" sz="21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endParaRPr lang="cs-CZ" sz="21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cs-C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pro diskrétní (X,Y): lze se dívat na pravděpodobnosti p(</a:t>
                </a:r>
                <a:r>
                  <a:rPr lang="cs-CZ" sz="2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x</a:t>
                </a:r>
                <a:r>
                  <a:rPr lang="cs-CZ" sz="2400" baseline="-25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lang="cs-CZ" sz="2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,y</a:t>
                </a:r>
                <a:r>
                  <a:rPr lang="cs-CZ" sz="2400" baseline="-25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j</a:t>
                </a:r>
                <a:r>
                  <a:rPr lang="cs-C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</a:p>
              <a:p>
                <a:pPr lvl="1"/>
                <a:r>
                  <a:rPr lang="cs-CZ" sz="2100" dirty="0">
                    <a:latin typeface="Arial" panose="020B0604020202020204" pitchFamily="34" charset="0"/>
                    <a:cs typeface="Arial" panose="020B0604020202020204" pitchFamily="34" charset="0"/>
                  </a:rPr>
                  <a:t>pokud </a:t>
                </a:r>
                <a14:m>
                  <m:oMath xmlns:m="http://schemas.openxmlformats.org/officeDocument/2006/math">
                    <m:r>
                      <a:rPr lang="cs-CZ" sz="21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𝑝</m:t>
                    </m:r>
                    <m:d>
                      <m:dPr>
                        <m:ctrlPr>
                          <a:rPr lang="cs-CZ" sz="21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cs-CZ" sz="21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  <m:r>
                          <a:rPr lang="cs-CZ" sz="2100" i="1" baseline="-2500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𝑖</m:t>
                        </m:r>
                        <m:r>
                          <a:rPr lang="cs-CZ" sz="21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,</m:t>
                        </m:r>
                        <m:r>
                          <a:rPr lang="cs-CZ" sz="21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𝑦𝑗</m:t>
                        </m:r>
                      </m:e>
                    </m:d>
                    <m:r>
                      <a:rPr lang="cs-CZ" sz="21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cs-CZ" sz="21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𝑝</m:t>
                    </m:r>
                    <m:d>
                      <m:dPr>
                        <m:ctrlPr>
                          <a:rPr lang="cs-CZ" sz="21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cs-CZ" sz="21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𝑥𝑖</m:t>
                        </m:r>
                      </m:e>
                    </m:d>
                    <m:r>
                      <a:rPr lang="cs-CZ" sz="21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∗</m:t>
                    </m:r>
                    <m:r>
                      <a:rPr lang="cs-CZ" sz="21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𝑝</m:t>
                    </m:r>
                    <m:d>
                      <m:dPr>
                        <m:ctrlPr>
                          <a:rPr lang="cs-CZ" sz="21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cs-CZ" sz="21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𝑦𝑗</m:t>
                        </m:r>
                      </m:e>
                    </m:d>
                    <m:r>
                      <a:rPr lang="cs-CZ" sz="21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cs-CZ" sz="21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∀(</m:t>
                    </m:r>
                    <m:r>
                      <a:rPr lang="cs-CZ" sz="21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𝑥𝑖</m:t>
                    </m:r>
                    <m:r>
                      <a:rPr lang="cs-CZ" sz="21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cs-CZ" sz="21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𝑦𝑗</m:t>
                    </m:r>
                    <m:r>
                      <a:rPr lang="cs-CZ" sz="21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)→</m:t>
                    </m:r>
                  </m:oMath>
                </a14:m>
                <a:r>
                  <a:rPr lang="cs-CZ" sz="2100" dirty="0">
                    <a:latin typeface="Arial" panose="020B0604020202020204" pitchFamily="34" charset="0"/>
                    <a:cs typeface="Arial" panose="020B0604020202020204" pitchFamily="34" charset="0"/>
                  </a:rPr>
                  <a:t> nezávislé</a:t>
                </a:r>
              </a:p>
              <a:p>
                <a:pPr lvl="1"/>
                <a:r>
                  <a:rPr lang="cs-CZ" sz="2100" dirty="0">
                    <a:latin typeface="Arial" panose="020B0604020202020204" pitchFamily="34" charset="0"/>
                    <a:cs typeface="Arial" panose="020B0604020202020204" pitchFamily="34" charset="0"/>
                  </a:rPr>
                  <a:t>alespoň pro jednu dvojici vztah neplatí </a:t>
                </a:r>
                <a14:m>
                  <m:oMath xmlns:m="http://schemas.openxmlformats.org/officeDocument/2006/math">
                    <m:r>
                      <a:rPr lang="cs-CZ" sz="21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→ </m:t>
                    </m:r>
                  </m:oMath>
                </a14:m>
                <a:r>
                  <a:rPr lang="cs-CZ" sz="2100" dirty="0">
                    <a:latin typeface="Arial" panose="020B0604020202020204" pitchFamily="34" charset="0"/>
                    <a:cs typeface="Arial" panose="020B0604020202020204" pitchFamily="34" charset="0"/>
                  </a:rPr>
                  <a:t>nejsou nezávislé</a:t>
                </a:r>
                <a:endParaRPr lang="cs-CZ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cs-C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pro spojité (X,Y): nezávislost lze ověřovat i skrze funkce hustot</a:t>
                </a:r>
              </a:p>
              <a:p>
                <a:pPr lvl="1"/>
                <a:r>
                  <a:rPr lang="cs-CZ" sz="2100" dirty="0">
                    <a:latin typeface="Arial" panose="020B0604020202020204" pitchFamily="34" charset="0"/>
                    <a:cs typeface="Arial" panose="020B0604020202020204" pitchFamily="34" charset="0"/>
                  </a:rPr>
                  <a:t>POZOR na intervaly, kde se NV realizují!</a:t>
                </a:r>
              </a:p>
              <a:p>
                <a:pPr marL="366713" lvl="1" indent="0">
                  <a:buNone/>
                </a:pPr>
                <a:endParaRPr lang="cs-CZ" sz="21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1"/>
                <a:endParaRPr lang="cs-CZ" sz="1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cs-CZ" sz="21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cs-CZ" sz="21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cs-CZ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50" t="-950" r="-823" b="-312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28786693"/>
      </p:ext>
    </p:extLst>
  </p:cSld>
  <p:clrMapOvr>
    <a:masterClrMapping/>
  </p:clrMapOvr>
  <p:transition spd="med">
    <p:fade thruBlk="1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A50021"/>
                </a:solidFill>
                <a:latin typeface="Calibri" pitchFamily="34" charset="0"/>
              </a:rPr>
              <a:t>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80778" y="1793424"/>
            <a:ext cx="8298504" cy="4495800"/>
          </a:xfrm>
        </p:spPr>
        <p:txBody>
          <a:bodyPr/>
          <a:lstStyle/>
          <a:p>
            <a:pPr lvl="1"/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Tabulka udává pravděpodobnosti, s jakými student získá danou známku z testu z ČJ (NV X) a z M (NV Y). Jedná se o nezávislé náhodné veličiny?</a:t>
            </a:r>
          </a:p>
          <a:p>
            <a:pPr lvl="1"/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6713" lvl="1" indent="0"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lvl="2" indent="0">
              <a:buNone/>
            </a:pPr>
            <a:endParaRPr lang="cs-CZ" sz="2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3B176D96-7CF0-4EF4-BA6F-B6634E3C0284}"/>
              </a:ext>
            </a:extLst>
          </p:cNvPr>
          <p:cNvGraphicFramePr>
            <a:graphicFrameLocks noGrp="1"/>
          </p:cNvGraphicFramePr>
          <p:nvPr/>
        </p:nvGraphicFramePr>
        <p:xfrm>
          <a:off x="1524000" y="3672348"/>
          <a:ext cx="6095999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0857">
                  <a:extLst>
                    <a:ext uri="{9D8B030D-6E8A-4147-A177-3AD203B41FA5}">
                      <a16:colId xmlns:a16="http://schemas.microsoft.com/office/drawing/2014/main" val="3758586694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181376494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3599113712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3975352420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3603211095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3011988969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36068008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X/Y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36869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40158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57067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52829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81815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94977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90891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1392294"/>
      </p:ext>
    </p:extLst>
  </p:cSld>
  <p:clrMapOvr>
    <a:masterClrMapping/>
  </p:clrMapOvr>
  <p:transition spd="med">
    <p:fade thruBlk="1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A50021"/>
                </a:solidFill>
                <a:latin typeface="Calibri" pitchFamily="34" charset="0"/>
              </a:rPr>
              <a:t>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80778" y="1793424"/>
            <a:ext cx="8298504" cy="4495800"/>
          </a:xfrm>
        </p:spPr>
        <p:txBody>
          <a:bodyPr/>
          <a:lstStyle/>
          <a:p>
            <a:pPr lvl="1"/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 tabulce je uvedeno rozdělení pravděpodobností náhodných veličin X a Y. Jestliže předpokládáme, že jsou X a Y nezávislé, stanovte jejich sdružené rozdělení pravděpodobností.</a:t>
            </a:r>
          </a:p>
          <a:p>
            <a:pPr marL="366713" lvl="1" indent="0"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6713" lvl="1" indent="0"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lvl="2" indent="0">
              <a:buNone/>
            </a:pPr>
            <a:endParaRPr lang="cs-CZ" sz="2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ulka 5">
            <a:extLst>
              <a:ext uri="{FF2B5EF4-FFF2-40B4-BE49-F238E27FC236}">
                <a16:creationId xmlns:a16="http://schemas.microsoft.com/office/drawing/2014/main" id="{3B1979FD-9399-4D6F-AC8D-2833A3484A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717319"/>
              </p:ext>
            </p:extLst>
          </p:nvPr>
        </p:nvGraphicFramePr>
        <p:xfrm>
          <a:off x="1524000" y="3670484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321383584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100823068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2974655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79792839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64033046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Xi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65759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p(</a:t>
                      </a:r>
                      <a:r>
                        <a:rPr lang="cs-CZ" dirty="0" err="1"/>
                        <a:t>xi</a:t>
                      </a:r>
                      <a:r>
                        <a:rPr lang="cs-CZ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4920898"/>
                  </a:ext>
                </a:extLst>
              </a:tr>
            </a:tbl>
          </a:graphicData>
        </a:graphic>
      </p:graphicFrame>
      <p:graphicFrame>
        <p:nvGraphicFramePr>
          <p:cNvPr id="7" name="Tabulka 7">
            <a:extLst>
              <a:ext uri="{FF2B5EF4-FFF2-40B4-BE49-F238E27FC236}">
                <a16:creationId xmlns:a16="http://schemas.microsoft.com/office/drawing/2014/main" id="{02B7EAE7-22ED-4E48-BEC1-51E37F4559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6849447"/>
              </p:ext>
            </p:extLst>
          </p:nvPr>
        </p:nvGraphicFramePr>
        <p:xfrm>
          <a:off x="1524000" y="5002626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496172765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68435828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3245528589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476263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Yi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42162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p(</a:t>
                      </a:r>
                      <a:r>
                        <a:rPr lang="cs-CZ" dirty="0" err="1"/>
                        <a:t>yi</a:t>
                      </a:r>
                      <a:r>
                        <a:rPr lang="cs-CZ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35465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8592713"/>
      </p:ext>
    </p:extLst>
  </p:cSld>
  <p:clrMapOvr>
    <a:masterClrMapping/>
  </p:clrMapOvr>
  <p:transition spd="med">
    <p:fade thruBlk="1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A50021"/>
                </a:solidFill>
                <a:latin typeface="Calibri" pitchFamily="34" charset="0"/>
              </a:rPr>
              <a:t>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80778" y="1793424"/>
            <a:ext cx="8298504" cy="4495800"/>
          </a:xfrm>
        </p:spPr>
        <p:txBody>
          <a:bodyPr/>
          <a:lstStyle/>
          <a:p>
            <a:pPr lvl="1"/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Sbírka 68/8 a),b),e)</a:t>
            </a:r>
          </a:p>
          <a:p>
            <a:pPr marL="366713" lvl="1" indent="0"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6713" lvl="1" indent="0"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lvl="2" indent="0">
              <a:buNone/>
            </a:pPr>
            <a:endParaRPr lang="cs-CZ" sz="2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7392272"/>
      </p:ext>
    </p:extLst>
  </p:cSld>
  <p:clrMapOvr>
    <a:masterClrMapping/>
  </p:clrMapOvr>
  <p:transition spd="med">
    <p:fade thruBlk="1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dirty="0">
                <a:solidFill>
                  <a:srgbClr val="A50021"/>
                </a:solidFill>
                <a:latin typeface="Calibri" pitchFamily="34" charset="0"/>
              </a:rPr>
              <a:t>Funkce jednorozměrné náhodné veličiny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4781128"/>
          </a:xfrm>
        </p:spPr>
        <p:txBody>
          <a:bodyPr/>
          <a:lstStyle/>
          <a:p>
            <a:pPr lvl="1"/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známe rozdělení NV X → zajímá nás rozdělení pravděpodobností NV Y: Y = g(X)</a:t>
            </a:r>
          </a:p>
          <a:p>
            <a:pPr lvl="1"/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X diskrétní:</a:t>
            </a:r>
          </a:p>
          <a:p>
            <a:pPr lvl="1"/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X spojitá; g ryze monotónní:</a:t>
            </a:r>
          </a:p>
          <a:p>
            <a:pPr lvl="1"/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!nezapomenout na „převod“ intervalů!</a:t>
            </a:r>
          </a:p>
          <a:p>
            <a:pPr marL="366713" lvl="1" indent="0"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5A894C41-CEB5-4C34-956C-94D647670B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3848" y="2852936"/>
            <a:ext cx="3544560" cy="864098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113B391D-C4E2-4A7B-B0D0-08830EE04F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19872" y="4812433"/>
            <a:ext cx="3578844" cy="890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9388787"/>
      </p:ext>
    </p:extLst>
  </p:cSld>
  <p:clrMapOvr>
    <a:masterClrMapping/>
  </p:clrMapOvr>
  <p:transition spd="med">
    <p:fade thruBlk="1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dirty="0">
                <a:solidFill>
                  <a:srgbClr val="A50021"/>
                </a:solidFill>
                <a:latin typeface="Calibri" pitchFamily="34" charset="0"/>
              </a:rPr>
              <a:t>Funkce dvourozměrné náhodné veličiny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známe rozdělení dvojice náhodných veličin (X,Y) → zajímá nás rozdělení pravděpodobností NV Z:</a:t>
            </a:r>
          </a:p>
          <a:p>
            <a:pPr marL="366713" lvl="1" indent="0"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	Z = h(X,Y)</a:t>
            </a:r>
          </a:p>
          <a:p>
            <a:pPr lvl="1"/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(X,Y) diskrétní:</a:t>
            </a:r>
          </a:p>
          <a:p>
            <a:pPr lvl="1"/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(X,Y) spojitá:</a:t>
            </a:r>
          </a:p>
          <a:p>
            <a:pPr marL="366713" lvl="1" indent="0"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5F2AACF3-AE78-4398-A344-F77471CD46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9912" y="3128020"/>
            <a:ext cx="3394662" cy="720080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31EE240D-D7BE-4860-84D6-2A3D218764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9912" y="4612526"/>
            <a:ext cx="3492530" cy="763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4770688"/>
      </p:ext>
    </p:extLst>
  </p:cSld>
  <p:clrMapOvr>
    <a:masterClrMapping/>
  </p:clrMapOvr>
  <p:transition spd="med"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A50021"/>
                </a:solidFill>
                <a:latin typeface="Calibri" pitchFamily="34" charset="0"/>
              </a:rPr>
              <a:t>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Normální rozdělení + 2 příklady</a:t>
            </a:r>
          </a:p>
          <a:p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Nezávislé náhodné veličiny</a:t>
            </a:r>
          </a:p>
          <a:p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Dvourozměrná náhodná veličina</a:t>
            </a:r>
          </a:p>
          <a:p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Marginální rozdělení pravděpodobnosti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1048347"/>
      </p:ext>
    </p:extLst>
  </p:cSld>
  <p:clrMapOvr>
    <a:masterClrMapping/>
  </p:clrMapOvr>
  <p:transition spd="med">
    <p:fade thruBlk="1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A50021"/>
                </a:solidFill>
                <a:latin typeface="Calibri" pitchFamily="34" charset="0"/>
              </a:rPr>
              <a:t>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80778" y="1793424"/>
            <a:ext cx="8298504" cy="4495800"/>
          </a:xfrm>
        </p:spPr>
        <p:txBody>
          <a:bodyPr/>
          <a:lstStyle/>
          <a:p>
            <a:pPr lvl="1"/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Sbírka 71/3 a),b),e)</a:t>
            </a:r>
          </a:p>
          <a:p>
            <a:pPr marL="366713" lvl="1" indent="0"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6713" lvl="1" indent="0"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lvl="2" indent="0">
              <a:buNone/>
            </a:pPr>
            <a:endParaRPr lang="cs-CZ" sz="2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5726116"/>
      </p:ext>
    </p:extLst>
  </p:cSld>
  <p:clrMapOvr>
    <a:masterClrMapping/>
  </p:clrMapOvr>
  <p:transition spd="med"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A50021"/>
                </a:solidFill>
                <a:latin typeface="Calibri" pitchFamily="34" charset="0"/>
              </a:rPr>
              <a:t>Spojitá NV - rozdělení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0695" y="1772816"/>
            <a:ext cx="8298504" cy="4495800"/>
          </a:xfrm>
        </p:spPr>
        <p:txBody>
          <a:bodyPr/>
          <a:lstStyle/>
          <a:p>
            <a:pPr lvl="1"/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NORMÁLNÍ rozdělení pravděpodobností</a:t>
            </a:r>
          </a:p>
          <a:p>
            <a:pPr lvl="2"/>
            <a:r>
              <a:rPr lang="cs-CZ" sz="2100" b="1" dirty="0">
                <a:latin typeface="Arial" panose="020B0604020202020204" pitchFamily="34" charset="0"/>
                <a:cs typeface="Arial" panose="020B0604020202020204" pitchFamily="34" charset="0"/>
              </a:rPr>
              <a:t>X ~ N(</a:t>
            </a:r>
            <a:r>
              <a:rPr lang="cs-CZ" sz="2100" b="1" i="1" dirty="0">
                <a:latin typeface="Arial" panose="020B0604020202020204" pitchFamily="34" charset="0"/>
                <a:cs typeface="Arial" panose="020B0604020202020204" pitchFamily="34" charset="0"/>
              </a:rPr>
              <a:t>μ,</a:t>
            </a:r>
            <a:r>
              <a:rPr lang="el-GR" sz="2100" b="1" i="1" dirty="0">
                <a:latin typeface="Arial" panose="020B0604020202020204" pitchFamily="34" charset="0"/>
                <a:cs typeface="Arial" panose="020B0604020202020204" pitchFamily="34" charset="0"/>
              </a:rPr>
              <a:t>σ</a:t>
            </a:r>
            <a:r>
              <a:rPr lang="cs-CZ" sz="2100" b="1" i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cs-CZ" sz="21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0" lvl="3" indent="0">
              <a:buNone/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cs-CZ" sz="2100" dirty="0">
                <a:latin typeface="Arial" panose="020B0604020202020204" pitchFamily="34" charset="0"/>
                <a:cs typeface="Arial" panose="020B0604020202020204" pitchFamily="34" charset="0"/>
              </a:rPr>
              <a:t>hustota a distribuční funkce:</a:t>
            </a:r>
          </a:p>
          <a:p>
            <a:pPr lvl="2"/>
            <a:endParaRPr lang="cs-CZ" sz="2100" b="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endParaRPr lang="cs-CZ" sz="21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lvl="2" indent="0">
              <a:buNone/>
            </a:pPr>
            <a:endParaRPr lang="cs-CZ" sz="21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lvl="2" indent="0">
              <a:buNone/>
            </a:pPr>
            <a:endParaRPr lang="cs-CZ" sz="21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cs-CZ" sz="2100" i="1" dirty="0">
                <a:latin typeface="Arial" panose="020B0604020202020204" pitchFamily="34" charset="0"/>
                <a:cs typeface="Arial" panose="020B0604020202020204" pitchFamily="34" charset="0"/>
              </a:rPr>
              <a:t>μ=0, </a:t>
            </a:r>
            <a:r>
              <a:rPr lang="el-GR" sz="2100" i="1" dirty="0">
                <a:latin typeface="Arial" panose="020B0604020202020204" pitchFamily="34" charset="0"/>
                <a:cs typeface="Arial" panose="020B0604020202020204" pitchFamily="34" charset="0"/>
              </a:rPr>
              <a:t>σ</a:t>
            </a:r>
            <a:r>
              <a:rPr lang="cs-CZ" sz="2100" i="1" dirty="0">
                <a:latin typeface="Arial" panose="020B0604020202020204" pitchFamily="34" charset="0"/>
                <a:cs typeface="Arial" panose="020B0604020202020204" pitchFamily="34" charset="0"/>
              </a:rPr>
              <a:t>=1 → </a:t>
            </a:r>
            <a:r>
              <a:rPr lang="cs-CZ" sz="2100" dirty="0">
                <a:latin typeface="Arial" panose="020B0604020202020204" pitchFamily="34" charset="0"/>
                <a:cs typeface="Arial" panose="020B0604020202020204" pitchFamily="34" charset="0"/>
              </a:rPr>
              <a:t>NORMOVANÉ NORMÁLNÍ ROZDĚLENÍ</a:t>
            </a:r>
          </a:p>
          <a:p>
            <a:pPr marL="685800" lvl="2" indent="0">
              <a:buNone/>
            </a:pPr>
            <a:endParaRPr lang="cs-CZ" sz="2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/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hustota:</a:t>
            </a:r>
            <a:endParaRPr lang="cs-CZ" sz="1800" dirty="0">
              <a:latin typeface="Cambria Math" panose="02040503050406030204" pitchFamily="18" charset="0"/>
              <a:cs typeface="Arial" panose="020B0604020202020204" pitchFamily="34" charset="0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D4F77DFD-7A5D-4A02-B1F9-D4DDD432E8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8389" y="3419829"/>
            <a:ext cx="2678698" cy="1008112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975F9050-2A81-44D4-9CBF-C69452D77C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27087" y="3715575"/>
            <a:ext cx="1759062" cy="416620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EE3AE0D9-FAE1-40FA-B2DE-5BD45438EDD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56666" y="3129478"/>
            <a:ext cx="3870502" cy="1315366"/>
          </a:xfrm>
          <a:prstGeom prst="rect">
            <a:avLst/>
          </a:prstGeo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4004FD19-FDCA-4B59-940A-7B91121EF4F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03848" y="5379491"/>
            <a:ext cx="2029488" cy="100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2224742"/>
      </p:ext>
    </p:extLst>
  </p:cSld>
  <p:clrMapOvr>
    <a:masterClrMapping/>
  </p:clrMapOvr>
  <p:transition spd="med"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A50021"/>
                </a:solidFill>
                <a:latin typeface="Calibri" pitchFamily="34" charset="0"/>
              </a:rPr>
              <a:t>Normované normální rozdělení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0695" y="1772816"/>
            <a:ext cx="8298504" cy="4495800"/>
          </a:xfrm>
        </p:spPr>
        <p:txBody>
          <a:bodyPr/>
          <a:lstStyle/>
          <a:p>
            <a:pPr lvl="1"/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pro stanovení hodnot distribuční funkce (nenormovaného) normálního rozdělení provádím převod na normované normální rozdělení, tzv. </a:t>
            </a:r>
            <a:r>
              <a:rPr lang="cs-CZ" sz="2400" i="1" dirty="0">
                <a:latin typeface="Arial" panose="020B0604020202020204" pitchFamily="34" charset="0"/>
                <a:cs typeface="Arial" panose="020B0604020202020204" pitchFamily="34" charset="0"/>
              </a:rPr>
              <a:t>standardizaci:</a:t>
            </a:r>
          </a:p>
          <a:p>
            <a:pPr lvl="1"/>
            <a:endParaRPr lang="cs-CZ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cs-CZ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cs-CZ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hustota pravděpodobnosti normovaného normálního rozdělení je sudá funkce – platí proto</a:t>
            </a:r>
          </a:p>
          <a:p>
            <a:pPr marL="685800" lvl="2" indent="0">
              <a:buNone/>
            </a:pPr>
            <a:endParaRPr lang="cs-CZ" sz="2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F807748E-90F9-450C-BF5A-A3534FF8A9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8894" y="3520265"/>
            <a:ext cx="2146212" cy="681568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8B920D5B-F2E8-4414-BA4C-C83F780865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8894" y="5774244"/>
            <a:ext cx="2146212" cy="475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4289045"/>
      </p:ext>
    </p:extLst>
  </p:cSld>
  <p:clrMapOvr>
    <a:masterClrMapping/>
  </p:clrMapOvr>
  <p:transition spd="med"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A50021"/>
                </a:solidFill>
                <a:latin typeface="Calibri" pitchFamily="34" charset="0"/>
              </a:rPr>
              <a:t>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0695" y="1772816"/>
            <a:ext cx="8298504" cy="4495800"/>
          </a:xfrm>
        </p:spPr>
        <p:txBody>
          <a:bodyPr/>
          <a:lstStyle/>
          <a:p>
            <a:pPr lvl="1"/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Předepsaný objem automaticky plněné krabice mléka je 1litr. Povolená směrodatná odchylka je 0,03 l. Předpokládejme, že objem mléka v krabici je náhodná veličina s normálním rozdělením. Kolik procent krabic bude mít objem menší než 0,97 l?</a:t>
            </a:r>
          </a:p>
          <a:p>
            <a:pPr lvl="1"/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Obsah  popela v uhlí lze popsat náhodnou veličinou s normálním rozdělením pravděpodobnosti. Průměrný obsah je 16,99% s rozptylem 7,0756%. V kolika vagónech z 250 můžeme očekávat obsah popela mezi 12 až 20 procenty?</a:t>
            </a:r>
          </a:p>
          <a:p>
            <a:pPr lvl="1"/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lvl="2" indent="0">
              <a:buNone/>
            </a:pPr>
            <a:endParaRPr lang="cs-CZ" sz="2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7825528"/>
      </p:ext>
    </p:extLst>
  </p:cSld>
  <p:clrMapOvr>
    <a:masterClrMapping/>
  </p:clrMapOvr>
  <p:transition spd="med"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A50021"/>
                </a:solidFill>
                <a:latin typeface="Calibri" pitchFamily="34" charset="0"/>
              </a:rPr>
              <a:t>Limitní věty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0695" y="1772816"/>
            <a:ext cx="8298504" cy="4495800"/>
          </a:xfrm>
        </p:spPr>
        <p:txBody>
          <a:bodyPr/>
          <a:lstStyle/>
          <a:p>
            <a:pPr lvl="1"/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lvl="2" indent="0">
              <a:buNone/>
            </a:pPr>
            <a:endParaRPr lang="cs-CZ" sz="2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56A7F781-7EBA-42B3-945B-906D07ED3E26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473574" y="1183432"/>
            <a:ext cx="8182610" cy="2016224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9D280D10-BB3C-4B3E-A883-486E78A3C32C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392770" y="3278624"/>
            <a:ext cx="8138582" cy="3579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980468"/>
      </p:ext>
    </p:extLst>
  </p:cSld>
  <p:clrMapOvr>
    <a:masterClrMapping/>
  </p:clrMapOvr>
  <p:transition spd="med"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A50021"/>
                </a:solidFill>
                <a:latin typeface="Calibri" pitchFamily="34" charset="0"/>
              </a:rPr>
              <a:t>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0695" y="1772816"/>
            <a:ext cx="8298504" cy="4495800"/>
          </a:xfrm>
        </p:spPr>
        <p:txBody>
          <a:bodyPr/>
          <a:lstStyle/>
          <a:p>
            <a:pPr lvl="1"/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Pojišťovna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uzavřela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pojistku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s 1000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klienty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Pravděpodobnost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že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v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následujících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5ti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letech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nastane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pojistná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událost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je u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každého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z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nich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0,2.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Jaká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je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pravděpodobnost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že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v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následujících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5ti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letech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nastane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více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než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200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pojistných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událostí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V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zásilce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velkého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rozsahu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jsou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2%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nekvalitních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výrobků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Jaká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je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pravděpodobnost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že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v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náhodném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výběru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rozsahu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n = 1000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bude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nejméně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10 a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nejvýše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30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nekvalitních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výrobků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lvl="2" indent="0">
              <a:buNone/>
            </a:pPr>
            <a:endParaRPr lang="cs-CZ" sz="2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9488658"/>
      </p:ext>
    </p:extLst>
  </p:cSld>
  <p:clrMapOvr>
    <a:masterClrMapping/>
  </p:clrMapOvr>
  <p:transition spd="med"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A50021"/>
                </a:solidFill>
                <a:latin typeface="Calibri" pitchFamily="34" charset="0"/>
              </a:rPr>
              <a:t>Dvourozměrná náhodná veličina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uspořádaná</a:t>
                </a:r>
                <a:r>
                  <a:rPr lang="cs-C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dvojice náhodných veličin (X,Y)</a:t>
                </a:r>
              </a:p>
              <a:p>
                <a:endParaRPr lang="cs-CZ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cs-CZ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distribuční funkce </a:t>
                </a:r>
                <a:r>
                  <a:rPr lang="cs-C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dvourozměrné náhodné veličiny</a:t>
                </a:r>
              </a:p>
              <a:p>
                <a:pPr lvl="1"/>
                <a:r>
                  <a:rPr lang="cs-CZ" sz="2100" dirty="0">
                    <a:latin typeface="Arial" panose="020B0604020202020204" pitchFamily="34" charset="0"/>
                    <a:cs typeface="Arial" panose="020B0604020202020204" pitchFamily="34" charset="0"/>
                  </a:rPr>
                  <a:t>analogie k (jednorozměrné) náhodné veličině</a:t>
                </a:r>
              </a:p>
              <a:p>
                <a:pPr marL="366713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𝐹</m:t>
                      </m:r>
                      <m:d>
                        <m:dPr>
                          <m:ctrlPr>
                            <a:rPr lang="cs-CZ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cs-CZ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𝑥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,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𝑦</m:t>
                          </m:r>
                        </m:e>
                      </m:d>
                      <m:r>
                        <a:rPr lang="cs-CZ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𝑃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𝑋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&lt;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𝑥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,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𝑌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&lt;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𝑦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)</m:t>
                      </m:r>
                    </m:oMath>
                  </m:oMathPara>
                </a14:m>
                <a:endParaRPr lang="cs-CZ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endParaRPr lang="cs-CZ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cs-CZ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rozdělení pravděpodobností</a:t>
                </a:r>
                <a:r>
                  <a:rPr lang="cs-C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dvourozměrné NV</a:t>
                </a:r>
              </a:p>
              <a:p>
                <a:pPr lvl="1"/>
                <a:r>
                  <a:rPr lang="cs-CZ" sz="2100" dirty="0">
                    <a:latin typeface="Arial" panose="020B0604020202020204" pitchFamily="34" charset="0"/>
                    <a:cs typeface="Arial" panose="020B0604020202020204" pitchFamily="34" charset="0"/>
                  </a:rPr>
                  <a:t>diskrétní: někdy lze pomocí dvourozměrné tabulky</a:t>
                </a:r>
              </a:p>
              <a:p>
                <a:pPr lvl="1"/>
                <a:r>
                  <a:rPr lang="cs-CZ" sz="2100" dirty="0">
                    <a:latin typeface="Arial" panose="020B0604020202020204" pitchFamily="34" charset="0"/>
                    <a:cs typeface="Arial" panose="020B0604020202020204" pitchFamily="34" charset="0"/>
                  </a:rPr>
                  <a:t>spojitá: dvourozměrná funkce hustoty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50" t="-95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70573124"/>
      </p:ext>
    </p:extLst>
  </p:cSld>
  <p:clrMapOvr>
    <a:masterClrMapping/>
  </p:clrMapOvr>
  <p:transition spd="med"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A50021"/>
                </a:solidFill>
                <a:latin typeface="Calibri" pitchFamily="34" charset="0"/>
              </a:rPr>
              <a:t>Vícerozměrná náhodná veličina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uspořádaná</a:t>
                </a:r>
                <a:r>
                  <a:rPr lang="cs-C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cs-CZ" sz="24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n</a:t>
                </a:r>
                <a:r>
                  <a:rPr lang="cs-C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-</a:t>
                </a:r>
                <a:r>
                  <a:rPr lang="cs-CZ" sz="2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tice</a:t>
                </a:r>
                <a:r>
                  <a:rPr lang="cs-C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náhodných veličin (X</a:t>
                </a:r>
                <a:r>
                  <a:rPr lang="cs-CZ" sz="2400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r>
                  <a:rPr lang="cs-C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,X</a:t>
                </a:r>
                <a:r>
                  <a:rPr lang="cs-CZ" sz="2400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cs-C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,…,</a:t>
                </a:r>
                <a:r>
                  <a:rPr lang="cs-CZ" sz="2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X</a:t>
                </a:r>
                <a:r>
                  <a:rPr lang="cs-CZ" sz="2400" baseline="-25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</a:t>
                </a:r>
                <a:r>
                  <a:rPr lang="cs-C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</a:p>
              <a:p>
                <a:endParaRPr lang="cs-CZ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cs-CZ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distribuční funkce </a:t>
                </a:r>
                <a:r>
                  <a:rPr lang="cs-C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vícerozměrné náhodné veličiny</a:t>
                </a:r>
              </a:p>
              <a:p>
                <a:pPr lvl="1"/>
                <a:r>
                  <a:rPr lang="cs-CZ" sz="2100" dirty="0">
                    <a:latin typeface="Arial" panose="020B0604020202020204" pitchFamily="34" charset="0"/>
                    <a:cs typeface="Arial" panose="020B0604020202020204" pitchFamily="34" charset="0"/>
                  </a:rPr>
                  <a:t>analogie k dvourozměrné náhodné veličině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𝐹</m:t>
                      </m:r>
                      <m:d>
                        <m:dPr>
                          <m:ctrlPr>
                            <a:rPr lang="cs-CZ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cs-CZ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𝑥</m:t>
                          </m:r>
                          <m:r>
                            <a:rPr lang="cs-CZ" sz="2400" b="0" i="1" baseline="-2500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,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𝑥</m:t>
                          </m:r>
                          <m:r>
                            <a:rPr lang="cs-CZ" sz="2400" b="0" i="1" baseline="-2500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,…,</m:t>
                          </m:r>
                          <m:r>
                            <a:rPr lang="cs-CZ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𝑥</m:t>
                          </m:r>
                          <m:r>
                            <a:rPr lang="cs-CZ" sz="2400" b="0" i="1" baseline="-2500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3</m:t>
                          </m:r>
                        </m:e>
                      </m:d>
                      <m:r>
                        <a:rPr lang="cs-CZ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𝑃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𝑋</m:t>
                      </m:r>
                      <m:r>
                        <a:rPr lang="cs-CZ" sz="2400" b="0" i="1" baseline="-250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1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&lt;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𝑥</m:t>
                      </m:r>
                      <m:r>
                        <a:rPr lang="cs-CZ" sz="2400" b="0" i="1" baseline="-250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1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,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𝑋</m:t>
                      </m:r>
                      <m:r>
                        <a:rPr lang="cs-CZ" sz="2400" b="0" i="1" baseline="-250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2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&lt;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𝑥</m:t>
                      </m:r>
                      <m:r>
                        <a:rPr lang="cs-CZ" sz="2400" b="0" i="1" baseline="-250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2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,…,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𝑋𝑛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&lt;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𝑥𝑛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)</m:t>
                      </m:r>
                    </m:oMath>
                  </m:oMathPara>
                </a14:m>
                <a:endParaRPr lang="cs-CZ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50" t="-95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270951"/>
      </p:ext>
    </p:extLst>
  </p:cSld>
  <p:clrMapOvr>
    <a:masterClrMapping/>
  </p:clrMapOvr>
  <p:transition spd="med">
    <p:fade thruBlk="1"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Jmění">
    <a:dk1>
      <a:sysClr val="windowText" lastClr="000000"/>
    </a:dk1>
    <a:lt1>
      <a:sysClr val="window" lastClr="FFFFFF"/>
    </a:lt1>
    <a:dk2>
      <a:srgbClr val="696464"/>
    </a:dk2>
    <a:lt2>
      <a:srgbClr val="E9E5DC"/>
    </a:lt2>
    <a:accent1>
      <a:srgbClr val="D34817"/>
    </a:accent1>
    <a:accent2>
      <a:srgbClr val="9B2D1F"/>
    </a:accent2>
    <a:accent3>
      <a:srgbClr val="A28E6A"/>
    </a:accent3>
    <a:accent4>
      <a:srgbClr val="956251"/>
    </a:accent4>
    <a:accent5>
      <a:srgbClr val="918485"/>
    </a:accent5>
    <a:accent6>
      <a:srgbClr val="855D5D"/>
    </a:accent6>
    <a:hlink>
      <a:srgbClr val="CC9900"/>
    </a:hlink>
    <a:folHlink>
      <a:srgbClr val="96A9A9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15348</TotalTime>
  <Words>949</Words>
  <Application>Microsoft Office PowerPoint</Application>
  <PresentationFormat>Předvádění na obrazovce (4:3)</PresentationFormat>
  <Paragraphs>253</Paragraphs>
  <Slides>20</Slides>
  <Notes>11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8" baseType="lpstr">
      <vt:lpstr>Arial</vt:lpstr>
      <vt:lpstr>Calibri</vt:lpstr>
      <vt:lpstr>Cambria Math</vt:lpstr>
      <vt:lpstr>Tahoma</vt:lpstr>
      <vt:lpstr>Tw Cen MT</vt:lpstr>
      <vt:lpstr>Wingdings</vt:lpstr>
      <vt:lpstr>Wingdings 2</vt:lpstr>
      <vt:lpstr>Medián</vt:lpstr>
      <vt:lpstr>     PRavděpodobnost a statistika 5.cvičení     </vt:lpstr>
      <vt:lpstr>Obsah</vt:lpstr>
      <vt:lpstr>Spojitá NV - rozdělení</vt:lpstr>
      <vt:lpstr>Normované normální rozdělení</vt:lpstr>
      <vt:lpstr>Příklady</vt:lpstr>
      <vt:lpstr>Limitní věty</vt:lpstr>
      <vt:lpstr>Příklady</vt:lpstr>
      <vt:lpstr>Dvourozměrná náhodná veličina</vt:lpstr>
      <vt:lpstr>Vícerozměrná náhodná veličina</vt:lpstr>
      <vt:lpstr>Příklady</vt:lpstr>
      <vt:lpstr>Příklady</vt:lpstr>
      <vt:lpstr>Marginální rozdělení pravděpodobností </vt:lpstr>
      <vt:lpstr>Příklady</vt:lpstr>
      <vt:lpstr>Nezávislost náhodných veličin</vt:lpstr>
      <vt:lpstr>Příklady</vt:lpstr>
      <vt:lpstr>Příklady</vt:lpstr>
      <vt:lpstr>Příklady</vt:lpstr>
      <vt:lpstr>Funkce jednorozměrné náhodné veličiny</vt:lpstr>
      <vt:lpstr>Funkce dvourozměrné náhodné veličiny</vt:lpstr>
      <vt:lpstr>Příklady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Ekonomická univerzita v Bratislave  Fakulta hospodárskej informatiky Katedra matematiky       METÓDY GRADUÁCIE V ŽIVOTNOM POISTENÍ Diplomová práca          2005                                                                              Vladimír Korec</dc:title>
  <dc:creator>Koro</dc:creator>
  <cp:lastModifiedBy>Ivana Pavlů</cp:lastModifiedBy>
  <cp:revision>752</cp:revision>
  <dcterms:created xsi:type="dcterms:W3CDTF">2005-05-21T12:23:13Z</dcterms:created>
  <dcterms:modified xsi:type="dcterms:W3CDTF">2020-11-03T12:14:02Z</dcterms:modified>
</cp:coreProperties>
</file>