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32"/>
  </p:notesMasterIdLst>
  <p:handoutMasterIdLst>
    <p:handoutMasterId r:id="rId33"/>
  </p:handoutMasterIdLst>
  <p:sldIdLst>
    <p:sldId id="283" r:id="rId2"/>
    <p:sldId id="376" r:id="rId3"/>
    <p:sldId id="391" r:id="rId4"/>
    <p:sldId id="411" r:id="rId5"/>
    <p:sldId id="393" r:id="rId6"/>
    <p:sldId id="394" r:id="rId7"/>
    <p:sldId id="395" r:id="rId8"/>
    <p:sldId id="396" r:id="rId9"/>
    <p:sldId id="397" r:id="rId10"/>
    <p:sldId id="412" r:id="rId11"/>
    <p:sldId id="408" r:id="rId12"/>
    <p:sldId id="409" r:id="rId13"/>
    <p:sldId id="410" r:id="rId14"/>
    <p:sldId id="421" r:id="rId15"/>
    <p:sldId id="419" r:id="rId16"/>
    <p:sldId id="420" r:id="rId17"/>
    <p:sldId id="398" r:id="rId18"/>
    <p:sldId id="399" r:id="rId19"/>
    <p:sldId id="400" r:id="rId20"/>
    <p:sldId id="401" r:id="rId21"/>
    <p:sldId id="402" r:id="rId22"/>
    <p:sldId id="413" r:id="rId23"/>
    <p:sldId id="414" r:id="rId24"/>
    <p:sldId id="403" r:id="rId25"/>
    <p:sldId id="404" r:id="rId26"/>
    <p:sldId id="405" r:id="rId27"/>
    <p:sldId id="407" r:id="rId28"/>
    <p:sldId id="415" r:id="rId29"/>
    <p:sldId id="416" r:id="rId30"/>
    <p:sldId id="417" r:id="rId31"/>
  </p:sldIdLst>
  <p:sldSz cx="9144000" cy="6858000" type="screen4x3"/>
  <p:notesSz cx="6815138" cy="9942513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A50021"/>
    <a:srgbClr val="E15B09"/>
    <a:srgbClr val="FFFCEF"/>
    <a:srgbClr val="FDE1C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85174" autoAdjust="0"/>
  </p:normalViewPr>
  <p:slideViewPr>
    <p:cSldViewPr>
      <p:cViewPr varScale="1">
        <p:scale>
          <a:sx n="58" d="100"/>
          <a:sy n="58" d="100"/>
        </p:scale>
        <p:origin x="16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08" y="-84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335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335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3ABBC7-1EBF-4DB7-8B6C-72CF35C28CF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490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1912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685" y="4722694"/>
            <a:ext cx="4997768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1912" y="9445387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34710E0-B9A0-43E1-8FA8-577992E56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41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CBADA-A61D-4E3A-8D5F-0ED4B2F9548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915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6A2091-7E63-41B2-8B32-A19590DC5E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D3BF7-9275-4598-B582-1039574009D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A0E3-FBEB-4986-A70A-733301C21C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1F584-191A-4B5B-9CAA-7EA2628887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0138A2-061D-47D9-864A-E203F36128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69EAE8-7869-4813-9B02-289EEC67C3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957BAC-7E43-40FF-B38B-78DD40AAF5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AD4B-451F-4938-8FB9-8344CABC551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66DEFF-D9BF-4372-AC8B-D05CD54AE7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FAB2-5EAB-42B6-8CD4-8AEA1469D71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4083931-4DE4-4980-8375-6A5F00031DA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2EDC1F-F92D-4B58-8312-4B5AE547A81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8" r:id="rId2"/>
    <p:sldLayoutId id="2147484023" r:id="rId3"/>
    <p:sldLayoutId id="2147484024" r:id="rId4"/>
    <p:sldLayoutId id="2147484025" r:id="rId5"/>
    <p:sldLayoutId id="2147484019" r:id="rId6"/>
    <p:sldLayoutId id="2147484026" r:id="rId7"/>
    <p:sldLayoutId id="2147484020" r:id="rId8"/>
    <p:sldLayoutId id="2147484027" r:id="rId9"/>
    <p:sldLayoutId id="2147484021" r:id="rId10"/>
    <p:sldLayoutId id="2147484028" r:id="rId11"/>
  </p:sldLayoutIdLst>
  <p:transition spd="med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28E6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62271"/>
            <a:ext cx="8207697" cy="571500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sz="2700" b="1" dirty="0"/>
            </a:br>
            <a:br>
              <a:rPr lang="cs-CZ" sz="2700" b="1" dirty="0"/>
            </a:br>
            <a:br>
              <a:rPr lang="cs-CZ" sz="2700" b="1" dirty="0"/>
            </a:br>
            <a:br>
              <a:rPr lang="cs-CZ" sz="2700" b="1" dirty="0"/>
            </a:br>
            <a:br>
              <a:rPr lang="cs-CZ" sz="2700" b="1" dirty="0"/>
            </a:br>
            <a:r>
              <a:rPr lang="sk-SK" sz="4900" b="1" dirty="0" err="1">
                <a:solidFill>
                  <a:srgbClr val="C00000"/>
                </a:solidFill>
              </a:rPr>
              <a:t>PRavděpodobnost</a:t>
            </a:r>
            <a:r>
              <a:rPr lang="sk-SK" sz="4900" b="1" dirty="0">
                <a:solidFill>
                  <a:srgbClr val="C00000"/>
                </a:solidFill>
              </a:rPr>
              <a:t> a </a:t>
            </a:r>
            <a:r>
              <a:rPr lang="sk-SK" sz="4900" b="1" dirty="0" err="1">
                <a:solidFill>
                  <a:srgbClr val="C00000"/>
                </a:solidFill>
              </a:rPr>
              <a:t>statistika</a:t>
            </a:r>
            <a:br>
              <a:rPr lang="sk-SK" sz="4900" b="1" dirty="0">
                <a:solidFill>
                  <a:srgbClr val="C00000"/>
                </a:solidFill>
              </a:rPr>
            </a:br>
            <a:r>
              <a:rPr lang="sk-SK" sz="4900" b="1" dirty="0">
                <a:solidFill>
                  <a:srgbClr val="C00000"/>
                </a:solidFill>
              </a:rPr>
              <a:t>3.cvičení</a:t>
            </a:r>
            <a:br>
              <a:rPr lang="sk-SK" sz="4900" b="1" dirty="0">
                <a:solidFill>
                  <a:srgbClr val="C00000"/>
                </a:solidFill>
              </a:rPr>
            </a:br>
            <a:br>
              <a:rPr lang="sk-SK" sz="4900" b="1" dirty="0">
                <a:solidFill>
                  <a:srgbClr val="C00000"/>
                </a:solidFill>
              </a:rPr>
            </a:br>
            <a:br>
              <a:rPr lang="sk-SK" sz="2400" b="1" dirty="0">
                <a:solidFill>
                  <a:srgbClr val="C00000"/>
                </a:solidFill>
              </a:rPr>
            </a:br>
            <a:br>
              <a:rPr lang="sk-SK" sz="2400" b="1" dirty="0">
                <a:solidFill>
                  <a:schemeClr val="bg2"/>
                </a:solidFill>
              </a:rPr>
            </a:br>
            <a:br>
              <a:rPr lang="sk-SK" sz="2400" b="1" dirty="0">
                <a:solidFill>
                  <a:schemeClr val="tx1"/>
                </a:solidFill>
              </a:rPr>
            </a:b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1</a:t>
            </a:fld>
            <a:endParaRPr lang="sk-SK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ED3B8-F366-49E2-A06F-3615009A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8A95B1F-B3B1-4C9F-A407-6AE92F8FD5C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82743" y="2132856"/>
            <a:ext cx="8413210" cy="3142456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AA100A-05B8-44A2-AA7F-CC4B153A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8629711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Číselné charakteristiky NV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pomocí několika málo hodnot jsme schopni si vytvořit představu o chování náhodné veličiny</a:t>
            </a:r>
          </a:p>
          <a:p>
            <a:pPr lvl="1"/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rozlišujeme charakteristiky</a:t>
            </a:r>
          </a:p>
          <a:p>
            <a:pPr lvl="2"/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polohy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 – kde se NV realizuje</a:t>
            </a:r>
          </a:p>
          <a:p>
            <a:pPr lvl="2"/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variability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– jakým způsobem NV kolísá</a:t>
            </a:r>
          </a:p>
          <a:p>
            <a:pPr lvl="2"/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šikmosti a špičatosti</a:t>
            </a:r>
          </a:p>
          <a:p>
            <a:pPr marL="366713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83402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Charakteristiky polohy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střední hodnota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(také 1. počáteční moment)</a:t>
                </a:r>
              </a:p>
              <a:p>
                <a:pPr lvl="2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diskrétní NV: </a:t>
                </a:r>
                <a14:m>
                  <m:oMath xmlns:m="http://schemas.openxmlformats.org/officeDocument/2006/math">
                    <m:r>
                      <a:rPr lang="cs-CZ" sz="1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𝑬𝑿</m:t>
                    </m:r>
                    <m:r>
                      <a:rPr lang="cs-CZ" sz="1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𝒊</m:t>
                        </m:r>
                      </m:sub>
                      <m:sup/>
                      <m:e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m:rPr>
                            <m:nor/>
                          </m:rPr>
                          <a:rPr lang="cs-CZ" sz="1800" b="1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cs-CZ" sz="1800" b="1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m:rPr>
                            <m:nor/>
                          </m:rPr>
                          <a:rPr lang="cs-CZ" sz="1800" b="1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cs-CZ" sz="1800" b="1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nary>
                  </m:oMath>
                </a14:m>
                <a:endParaRPr lang="cs-CZ" sz="18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spojitá NV: </a:t>
                </a:r>
                <a14:m>
                  <m:oMath xmlns:m="http://schemas.openxmlformats.org/officeDocument/2006/math">
                    <m:r>
                      <a:rPr lang="cs-CZ" sz="1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𝑬𝑿</m:t>
                    </m:r>
                    <m:r>
                      <a:rPr lang="cs-CZ" sz="1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nary>
                      <m:naryPr>
                        <m:limLoc m:val="undOvr"/>
                        <m:ctrlP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∞</m:t>
                        </m:r>
                      </m:sub>
                      <m:sup>
                        <m:r>
                          <a:rPr lang="cs-CZ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∞</m:t>
                        </m:r>
                      </m:sup>
                      <m:e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𝒇</m:t>
                        </m:r>
                        <m:d>
                          <m:dPr>
                            <m:ctrlPr>
                              <a:rPr lang="cs-CZ" sz="1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cs-CZ" sz="1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</m:d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𝒅𝒙</m:t>
                        </m:r>
                      </m:e>
                    </m:nary>
                  </m:oMath>
                </a14:m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medián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2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hodnota, v níž je distribuční funkce rovna 0,5</a:t>
                </a:r>
              </a:p>
              <a:p>
                <a:pPr lvl="1"/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modus </a:t>
                </a:r>
              </a:p>
              <a:p>
                <a:pPr lvl="2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diskrétní NV: hodnota s nejvyšší pravděpodobností</a:t>
                </a:r>
              </a:p>
              <a:p>
                <a:pPr lvl="2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spojitá NV: hodnota, ve které hustota pravděpodobnosti nabývá maxima</a:t>
                </a:r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l-GR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-kvantil</a:t>
                </a: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hodnota </a:t>
                </a:r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1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, pro niž platí, že 100</a:t>
                </a:r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hodnot je menších než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cs-CZ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zároveň 100*(1-</a:t>
                </a:r>
                <a:r>
                  <a:rPr lang="el-G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)% hodnot je větších než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endParaRPr lang="cs-C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cs-CZ" sz="2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cs-CZ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  <a:blipFill>
                <a:blip r:embed="rId2"/>
                <a:stretch>
                  <a:fillRect t="-950" b="-39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21512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Charakteristiky variability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disperze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(rozptyl; 2. centrální moment)</a:t>
                </a:r>
              </a:p>
              <a:p>
                <a:pPr lvl="2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diskrétní NV</a:t>
                </a:r>
                <a:r>
                  <a:rPr lang="cs-CZ" sz="1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cs-CZ" sz="1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𝑫𝑿</m:t>
                    </m:r>
                    <m:r>
                      <a:rPr lang="cs-CZ" sz="1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𝒊</m:t>
                        </m:r>
                      </m:sub>
                      <m:sup/>
                      <m:e>
                        <m:r>
                          <a:rPr lang="cs-CZ" sz="1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m:rPr>
                            <m:nor/>
                          </m:rPr>
                          <a:rPr lang="cs-CZ" sz="1800" b="1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cs-CZ" sz="1800" b="1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cs-CZ" sz="1800" b="1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EX</m:t>
                        </m:r>
                        <m:r>
                          <m:rPr>
                            <m:nor/>
                          </m:rPr>
                          <a:rPr lang="cs-CZ" sz="1800" b="1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)2 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m:rPr>
                            <m:nor/>
                          </m:rPr>
                          <a:rPr lang="cs-CZ" sz="1800" b="1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cs-CZ" sz="1800" b="1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nary>
                  </m:oMath>
                </a14:m>
                <a:endParaRPr lang="cs-CZ" sz="18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:endParaRPr lang="cs-CZ" sz="18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spojitá NV: </a:t>
                </a:r>
                <a14:m>
                  <m:oMath xmlns:m="http://schemas.openxmlformats.org/officeDocument/2006/math">
                    <m:r>
                      <a:rPr lang="cs-CZ" sz="1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𝑫𝑿</m:t>
                    </m:r>
                    <m:r>
                      <a:rPr lang="cs-CZ" sz="1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nary>
                      <m:naryPr>
                        <m:limLoc m:val="undOvr"/>
                        <m:ctrlP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∞</m:t>
                        </m:r>
                      </m:sub>
                      <m:sup>
                        <m:r>
                          <a:rPr lang="cs-CZ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∞</m:t>
                        </m:r>
                      </m:sup>
                      <m:e>
                        <m:d>
                          <m:dPr>
                            <m:ctrlPr>
                              <a:rPr lang="cs-CZ" sz="1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cs-CZ" sz="1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  <m:r>
                              <a:rPr lang="cs-CZ" sz="18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cs-CZ" sz="18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𝑬𝑿</m:t>
                            </m:r>
                          </m:e>
                        </m:d>
                        <m:r>
                          <a:rPr lang="cs-CZ" sz="1800" b="1" i="1" baseline="3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𝒇</m:t>
                        </m:r>
                        <m:d>
                          <m:dPr>
                            <m:ctrlPr>
                              <a:rPr lang="cs-CZ" sz="1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cs-CZ" sz="1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</m:d>
                        <m:r>
                          <a:rPr lang="cs-CZ" sz="1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𝒅𝒙</m:t>
                        </m:r>
                      </m:e>
                    </m:nary>
                  </m:oMath>
                </a14:m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-&gt; pro praktický výpočet: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𝐷𝑋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sSup>
                      <m:sSupPr>
                        <m:ctrlP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𝐸𝑋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cs-C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směrodatná odchylka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cs-CZ" sz="2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𝐷𝑋</m:t>
                        </m:r>
                      </m:e>
                    </m:rad>
                  </m:oMath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variační koeficient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𝑉𝐾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𝐸𝑋</m:t>
                        </m:r>
                      </m:den>
                    </m:f>
                  </m:oMath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  <a:blipFill>
                <a:blip r:embed="rId2"/>
                <a:stretch>
                  <a:fillRect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041838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Střední hodnota, disperze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nechť je X náhodná veličina a Y je náhodná veličina ve tvaru Y= </a:t>
                </a:r>
                <a:r>
                  <a:rPr lang="cs-CZ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a+bX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 Potom pro střední hodnotu a disperzi náhodné veličiny Y platí: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𝐸𝑌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ctrlP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𝑏𝑋</m:t>
                        </m:r>
                      </m:e>
                    </m:d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∗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</m:oMath>
                </a14:m>
                <a:endParaRPr lang="cs-CZ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𝐷𝑌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d>
                      <m:dPr>
                        <m:ctrlP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𝑏𝑋</m:t>
                        </m:r>
                      </m:e>
                    </m:d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cs-CZ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∗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𝐷𝑋</m:t>
                    </m:r>
                  </m:oMath>
                </a14:m>
                <a:endParaRPr lang="cs-CZ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  <a:blipFill>
                <a:blip r:embed="rId2"/>
                <a:stretch>
                  <a:fillRect t="-950" r="-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859789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A50021"/>
                </a:solidFill>
                <a:latin typeface="Calibri" pitchFamily="34" charset="0"/>
              </a:rPr>
              <a:t>Koeficient šikmosti (asymetrie)</a:t>
            </a:r>
            <a:endParaRPr lang="cs-CZ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</p:spPr>
            <p:txBody>
              <a:bodyPr/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cs-C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cs-C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ek 5">
            <a:extLst>
              <a:ext uri="{FF2B5EF4-FFF2-40B4-BE49-F238E27FC236}">
                <a16:creationId xmlns:a16="http://schemas.microsoft.com/office/drawing/2014/main" id="{A6D0E7ED-3934-4258-8E6C-18F31FC09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81" y="3429000"/>
            <a:ext cx="799113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80566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A50021"/>
                </a:solidFill>
                <a:latin typeface="Calibri" pitchFamily="34" charset="0"/>
              </a:rPr>
              <a:t>Koeficient špičatosti (excesu)</a:t>
            </a:r>
            <a:endParaRPr lang="cs-CZ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</p:spPr>
            <p:txBody>
              <a:bodyPr/>
              <a:lstStyle/>
              <a:p>
                <a:pPr lvl="1"/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cs-CZ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-&gt;</a:t>
                </a:r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cs-C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</m:oMath>
                </a14:m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>
            <a:extLst>
              <a:ext uri="{FF2B5EF4-FFF2-40B4-BE49-F238E27FC236}">
                <a16:creationId xmlns:a16="http://schemas.microsoft.com/office/drawing/2014/main" id="{4E5388AB-E872-47B7-964C-BC0CA781A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3601701"/>
            <a:ext cx="4274772" cy="263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85707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Diskrétní NV - rozdělení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ALTERNATIVNÍ rozdělení pravděpodobností</a:t>
                </a:r>
              </a:p>
              <a:p>
                <a:pPr lvl="2"/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~ Alt(</a:t>
                </a:r>
                <a:r>
                  <a:rPr lang="cs-CZ" sz="2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p)</a:t>
                </a:r>
                <a:endParaRPr lang="cs-CZ" sz="2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NV nabývá právě dvou hodnot (1 pokus: </a:t>
                </a:r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úspěch/neúspěch</a:t>
                </a:r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pst úspěchu je </a:t>
                </a:r>
                <a:r>
                  <a:rPr lang="cs-CZ" sz="2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pst neúspěchu </a:t>
                </a:r>
                <a:r>
                  <a:rPr lang="cs-CZ" sz="2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(1-p); 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14:m>
                  <m:oMath xmlns:m="http://schemas.openxmlformats.org/officeDocument/2006/math">
                    <m:r>
                      <a:rPr lang="cs-CZ" sz="2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(0;1)</a:t>
                </a:r>
              </a:p>
              <a:p>
                <a:pPr lvl="2"/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pravděpodobnostní funkce:</a:t>
                </a:r>
                <a:endParaRPr lang="cs-CZ" sz="21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1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e>
                      </m:d>
                      <m:r>
                        <a:rPr lang="cs-CZ" sz="21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  <m:sup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(1−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(1−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sup>
                      </m:sSup>
                      <m: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k</m:t>
                      </m:r>
                      <m: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=0,1</m:t>
                      </m:r>
                    </m:oMath>
                  </m:oMathPara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        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(1−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8298504" cy="4495800"/>
              </a:xfrm>
              <a:blipFill>
                <a:blip r:embed="rId2"/>
                <a:stretch>
                  <a:fillRect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177297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Diskrétní NV - rozdělení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BINOMICKÉ rozdělení pravděpodobností</a:t>
                </a:r>
              </a:p>
              <a:p>
                <a:pPr lvl="2"/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~ </a:t>
                </a:r>
                <a:r>
                  <a:rPr lang="cs-CZ" sz="2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</a:t>
                </a:r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cs-CZ" sz="21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n,p</a:t>
                </a:r>
                <a:r>
                  <a:rPr lang="cs-CZ" sz="2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cs-CZ" sz="2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kolika úspěchů dosáhneme při 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 </a:t>
                </a:r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pokusech, jestliže pravděpodobnost úspěchu je 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</a:p>
              <a:p>
                <a:pPr lvl="3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opakovaný hod (ne)spravedlivou mincí</a:t>
                </a:r>
              </a:p>
              <a:p>
                <a:pPr lvl="2"/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pravděpodobnostní funkce:</a:t>
                </a:r>
                <a:endParaRPr lang="cs-CZ" sz="21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1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e>
                      </m:d>
                      <m:r>
                        <a:rPr lang="cs-CZ" sz="21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1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cs-CZ" sz="21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1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cs-CZ" sz="21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  <m:sup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(1−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sup>
                      </m:sSup>
                      <m: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k</m:t>
                      </m:r>
                      <m: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=0,1,…,</m:t>
                      </m:r>
                      <m:r>
                        <m:rPr>
                          <m:sty m:val="p"/>
                        </m:rP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n</m:t>
                      </m:r>
                    </m:oMath>
                  </m:oMathPara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𝑛𝑝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             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𝑛𝑝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(1−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8298504" cy="4495800"/>
              </a:xfrm>
              <a:blipFill>
                <a:blip r:embed="rId2"/>
                <a:stretch>
                  <a:fillRect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105350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Diskrétní NV - rozdělení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GEOMETRICKÉ rozdělení pravděpodobností</a:t>
                </a:r>
              </a:p>
              <a:p>
                <a:pPr lvl="2"/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~ </a:t>
                </a:r>
                <a:r>
                  <a:rPr lang="cs-CZ" sz="2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Ge</a:t>
                </a:r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cs-CZ" sz="2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p)</a:t>
                </a:r>
                <a:endParaRPr lang="cs-CZ" sz="2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kolika úspěchů dosáhneme před prvním neúspěchem, pokud má úspěch pravděpodobnost 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</a:p>
              <a:p>
                <a:pPr marL="685800" lvl="2" indent="0">
                  <a:buNone/>
                </a:pPr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pravděpodobnostní funkce:</a:t>
                </a:r>
                <a:endParaRPr lang="cs-CZ" sz="21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1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e>
                      </m:d>
                      <m:r>
                        <a:rPr lang="cs-CZ" sz="21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  <m:sup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(1−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cs-CZ" sz="21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/>
                      </m:sSup>
                      <m: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k</m:t>
                      </m:r>
                      <m:r>
                        <a:rPr lang="cs-CZ" sz="21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=0,1,…</m:t>
                      </m:r>
                    </m:oMath>
                  </m:oMathPara>
                </a14:m>
                <a:endParaRPr lang="cs-CZ" sz="21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   </a:t>
                </a:r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num>
                      <m:den>
                        <m:sSup>
                          <m:sSupPr>
                            <m:ctrlP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(1−</m:t>
                            </m:r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8298504" cy="4495800"/>
              </a:xfrm>
              <a:blipFill>
                <a:blip r:embed="rId2"/>
                <a:stretch>
                  <a:fillRect t="-950" r="-16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081042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Náhodná veličina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motivace: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chceme být schopni ohodnotit výsledek náhodného pokusu číslem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např. nekuřák/kuřák → 0/1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náhodnou veličinou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nazýváme zobrazení X základního prostoru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do reálných čísel, tj.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X: S →R</a:t>
            </a:r>
            <a:r>
              <a:rPr lang="cs-CZ" sz="2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NV nabývá svých hodnot v závislosti na výsledku náhodného pokusu</a:t>
            </a:r>
          </a:p>
        </p:txBody>
      </p:sp>
    </p:spTree>
    <p:extLst>
      <p:ext uri="{BB962C8B-B14F-4D97-AF65-F5344CB8AC3E}">
        <p14:creationId xmlns:p14="http://schemas.microsoft.com/office/powerpoint/2010/main" val="2941048347"/>
      </p:ext>
    </p:extLst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Diskrétní NV - rozdělení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HYPERGEOMETRICKÉ rozdělení pravděpodobností</a:t>
                </a:r>
              </a:p>
              <a:p>
                <a:pPr lvl="2"/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~ </a:t>
                </a:r>
                <a:r>
                  <a:rPr lang="cs-CZ" sz="2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Hg</a:t>
                </a:r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cs-CZ" sz="21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N,M,n</a:t>
                </a:r>
                <a:r>
                  <a:rPr lang="cs-CZ" sz="2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cs-CZ" sz="2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z celkových 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prvků má 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sledovanou vlastnost. X označuje počet prvků s danou vlastností, které jsme vybrali při 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tazích bez vracení</a:t>
                </a:r>
              </a:p>
              <a:p>
                <a:pPr marL="685800" lvl="2" indent="0">
                  <a:buNone/>
                </a:pPr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pravděpodobnostní funkce:</a:t>
                </a:r>
                <a:endParaRPr lang="cs-CZ" sz="21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:r>
                  <a:rPr lang="cs-CZ" sz="2100" b="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</m:d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1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1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sz="21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𝑀</m:t>
                                </m:r>
                              </m:num>
                              <m:den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cs-CZ" sz="21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sz="21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𝑁</m:t>
                                </m:r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𝑀</m:t>
                                </m:r>
                              </m:num>
                              <m:den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sz="21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sz="21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cs-CZ" sz="21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,     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m=1,2,…,n</a:t>
                </a:r>
              </a:p>
              <a:p>
                <a:pPr marL="685800" lvl="2" indent="0">
                  <a:buNone/>
                </a:pPr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∗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    </a:t>
                </a:r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∗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∗(1−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)∗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den>
                    </m:f>
                  </m:oMath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8298504" cy="4495800"/>
              </a:xfrm>
              <a:blipFill>
                <a:blip r:embed="rId2"/>
                <a:stretch>
                  <a:fillRect t="-950" r="-17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200534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Diskrétní NV - rozdělení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POISSONOVO rozdělení pravděpodobností</a:t>
                </a:r>
              </a:p>
              <a:p>
                <a:pPr lvl="2"/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~ Po(</a:t>
                </a:r>
                <a:r>
                  <a:rPr lang="cs-CZ" sz="2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λ)</a:t>
                </a:r>
              </a:p>
              <a:p>
                <a:pPr lvl="3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výskyt málo pravděpodobného jevu v mnoha nezávislých pokusech</a:t>
                </a:r>
              </a:p>
              <a:p>
                <a:pPr lvl="2"/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pravděpodobnostní funkce:</a:t>
                </a:r>
                <a:endParaRPr lang="cs-CZ" sz="21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:r>
                  <a:rPr lang="cs-CZ" sz="2100" dirty="0"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1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=</m:t>
                            </m:r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e>
                        </m:d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1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cs-CZ" sz="2100" i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λ</m:t>
                        </m:r>
                      </m:sup>
                    </m:sSup>
                    <m:f>
                      <m:fPr>
                        <m:ctrlPr>
                          <a:rPr lang="cs-CZ" sz="21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1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100" i="1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λ</m:t>
                            </m:r>
                          </m:e>
                          <m:sup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,    </a:t>
                </a:r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=0,1,…</a:t>
                </a:r>
              </a:p>
              <a:p>
                <a:pPr marL="685800" lvl="2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cs-CZ" sz="2100" b="1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λ</m:t>
                    </m:r>
                  </m:oMath>
                </a14:m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</a:t>
                </a:r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cs-CZ" sz="2100" b="1" i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λ</m:t>
                    </m:r>
                  </m:oMath>
                </a14:m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  <a:blipFill>
                <a:blip r:embed="rId2"/>
                <a:stretch>
                  <a:fillRect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0378582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6FB24-9F6E-45AA-BC1A-3F236543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529F6-4FD5-4705-BC37-2A77600400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47/7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47/9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AA762E-D233-43E3-9A54-2A640486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22</a:t>
            </a:fld>
            <a:endParaRPr lang="sk-SK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A71FC0D-3F39-401D-8467-B10F8AF0BE6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2115417"/>
            <a:ext cx="7344816" cy="129614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6024A7A-4B36-47B8-A27C-F6CABECBA7A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608" y="4365104"/>
            <a:ext cx="7056784" cy="158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75660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6FB24-9F6E-45AA-BC1A-3F236543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529F6-4FD5-4705-BC37-2A77600400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48/12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AA762E-D233-43E3-9A54-2A640486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23</a:t>
            </a:fld>
            <a:endParaRPr lang="sk-SK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921FCC8-99F5-4960-A021-95D45AA008C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344816" cy="100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340007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Spojitá NV - rozdělení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ROVNOMĚRNÉ rozdělení pravděpodobností</a:t>
                </a:r>
              </a:p>
              <a:p>
                <a:pPr lvl="2"/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~ Ro(</a:t>
                </a:r>
                <a:r>
                  <a:rPr lang="cs-CZ" sz="21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a,b</a:t>
                </a:r>
                <a:r>
                  <a:rPr lang="cs-CZ" sz="2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cs-CZ" sz="2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3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generátor náhodného čísla na zvoleném intervalu</a:t>
                </a:r>
              </a:p>
              <a:p>
                <a:pPr lvl="3"/>
                <a:endParaRPr lang="cs-CZ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hustota a distribuční funkce:</a:t>
                </a:r>
              </a:p>
              <a:p>
                <a:pPr lvl="2"/>
                <a:endParaRPr lang="cs-CZ" sz="21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cs-CZ" sz="21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1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,         </a:t>
                </a:r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𝐷𝑋</m:t>
                    </m:r>
                  </m:oMath>
                </a14:m>
                <a:r>
                  <a:rPr lang="cs-CZ" sz="21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cs-CZ" sz="21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</m:d>
                        <m:r>
                          <a:rPr lang="cs-CZ" sz="2100" b="0" i="1" baseline="3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cs-CZ" sz="21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  <a:blipFill>
                <a:blip r:embed="rId2"/>
                <a:stretch>
                  <a:fillRect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C23D8797-4736-4368-B54F-080B96338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77" y="3789040"/>
            <a:ext cx="3678396" cy="126992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0E2161B-5A2C-4177-840E-48178B19F0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090" y="3618802"/>
            <a:ext cx="3607392" cy="144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11948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Spojitá NV - rozdělení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</p:spPr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EXPONENCIÁLNÍ rozdělení pravděpodobností</a:t>
                </a:r>
              </a:p>
              <a:p>
                <a:pPr lvl="2"/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~ Ex(</a:t>
                </a:r>
                <a:r>
                  <a:rPr lang="cs-CZ" sz="21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μ)</a:t>
                </a:r>
                <a:endParaRPr lang="cs-CZ" sz="2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3"/>
                <a:r>
                  <a:rPr lang="cs-C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životnost zařízení, doba obsluhy</a:t>
                </a:r>
              </a:p>
              <a:p>
                <a:pPr lvl="3"/>
                <a:endParaRPr lang="cs-CZ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hustota a distribuční funkce:</a:t>
                </a:r>
              </a:p>
              <a:p>
                <a:pPr lvl="2"/>
                <a:endParaRPr lang="cs-CZ" sz="21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cs-CZ" sz="21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</m:den>
                    </m:f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    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𝐷𝑋</m:t>
                    </m:r>
                    <m:r>
                      <a:rPr lang="cs-CZ" sz="21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cs-CZ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  <m:r>
                          <a:rPr lang="cs-CZ" sz="2100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cs-CZ" sz="21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95" y="1772816"/>
                <a:ext cx="8298504" cy="4495800"/>
              </a:xfrm>
              <a:blipFill>
                <a:blip r:embed="rId2"/>
                <a:stretch>
                  <a:fillRect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ek 5">
            <a:extLst>
              <a:ext uri="{FF2B5EF4-FFF2-40B4-BE49-F238E27FC236}">
                <a16:creationId xmlns:a16="http://schemas.microsoft.com/office/drawing/2014/main" id="{699A54D2-E1DF-4C7D-A235-ED91E48DE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801" y="4001992"/>
            <a:ext cx="4038656" cy="97195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35AFFBD-E75C-46B8-813B-50960D6AA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946" y="4020716"/>
            <a:ext cx="3573022" cy="82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8837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Spojitá NV -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NORMÁLNÍ rozdělení pravděpodobností</a:t>
            </a:r>
          </a:p>
          <a:p>
            <a:pPr lvl="2"/>
            <a:r>
              <a:rPr 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X ~ N(</a:t>
            </a:r>
            <a:r>
              <a:rPr lang="cs-CZ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μ,</a:t>
            </a:r>
            <a:r>
              <a:rPr lang="el-GR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cs-CZ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3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hustota a distribuční funkce:</a:t>
            </a:r>
          </a:p>
          <a:p>
            <a:pPr lvl="2"/>
            <a:endParaRPr lang="cs-CZ" sz="2100" b="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cs-CZ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100" i="1" dirty="0">
                <a:latin typeface="Arial" panose="020B0604020202020204" pitchFamily="34" charset="0"/>
                <a:cs typeface="Arial" panose="020B0604020202020204" pitchFamily="34" charset="0"/>
              </a:rPr>
              <a:t>μ=0, </a:t>
            </a:r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cs-CZ" sz="2100" i="1" dirty="0">
                <a:latin typeface="Arial" panose="020B0604020202020204" pitchFamily="34" charset="0"/>
                <a:cs typeface="Arial" panose="020B0604020202020204" pitchFamily="34" charset="0"/>
              </a:rPr>
              <a:t>=1 →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NORMOVANÉ NORMÁLNÍ ROZDĚLENÍ</a:t>
            </a: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hustota:</a:t>
            </a:r>
            <a:endParaRPr lang="cs-CZ" sz="1800" dirty="0">
              <a:latin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4F77DFD-7A5D-4A02-B1F9-D4DDD432E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89" y="3419829"/>
            <a:ext cx="2678698" cy="100811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75F9050-2A81-44D4-9CBF-C69452D77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087" y="3715575"/>
            <a:ext cx="1759062" cy="41662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E3AE0D9-FAE1-40FA-B2DE-5BD45438ED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6666" y="3129478"/>
            <a:ext cx="3870502" cy="131536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004FD19-FDCA-4B59-940A-7B91121EF4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848" y="5379491"/>
            <a:ext cx="202948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2905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Normované normální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695" y="1772816"/>
            <a:ext cx="8298504" cy="4495800"/>
          </a:xfrm>
        </p:spPr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stanovení hodnot distribuční funkce (nenormovaného) normálního rozdělení provádím převod na normované normální rozdělení, tzv.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standardizaci:</a:t>
            </a:r>
          </a:p>
          <a:p>
            <a:pPr lvl="1"/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hustota pravděpodobnosti normovaného normálního rozdělení je sudá funkce – platí proto</a:t>
            </a:r>
          </a:p>
          <a:p>
            <a:pPr marL="685800" lvl="2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807748E-90F9-450C-BF5A-A3534FF8A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894" y="3520265"/>
            <a:ext cx="2146212" cy="68156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B920D5B-F2E8-4414-BA4C-C83F78086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894" y="5774244"/>
            <a:ext cx="2146212" cy="47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40914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6FB24-9F6E-45AA-BC1A-3F236543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529F6-4FD5-4705-BC37-2A77600400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57/25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57/27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AA762E-D233-43E3-9A54-2A640486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28</a:t>
            </a:fld>
            <a:endParaRPr lang="sk-SK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2D15FD3-1448-45F5-BF4E-207FF054FF9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2141298"/>
            <a:ext cx="6768752" cy="172819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064715C8-BB85-4C1F-AAAF-9DB688F4409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87624" y="4347084"/>
            <a:ext cx="5232896" cy="221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79410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6FB24-9F6E-45AA-BC1A-3F236543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529F6-4FD5-4705-BC37-2A77600400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58/35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59/37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AA762E-D233-43E3-9A54-2A640486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29</a:t>
            </a:fld>
            <a:endParaRPr lang="sk-SK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8B0C8BE-4F3D-44CC-BEF2-A01695A165B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2212371"/>
            <a:ext cx="7200800" cy="129614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674F25F-95B1-4E43-9131-C2CDF885708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59632" y="4008120"/>
            <a:ext cx="5760720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20010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Distribuční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pomocí pravděpodobnostní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 jsme schopni přiřadit pravděpodobnost prvkům z pole náhodných jevů </a:t>
            </a: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tato funkce P se nazývá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rozdělení pravděpodobností NV X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každá náhodná veličina má své vlastní rozdělení pravděpodobností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zajímá nás pravděpodobnost, s jakou bude realizace náhodného pokusu menší než nějaká pevně zvolená hodnota x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distribuční funkce NV X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reálná funkce F definovaná vztahem: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F(x) = P(X&lt;x)</a:t>
            </a:r>
          </a:p>
        </p:txBody>
      </p:sp>
    </p:spTree>
    <p:extLst>
      <p:ext uri="{BB962C8B-B14F-4D97-AF65-F5344CB8AC3E}">
        <p14:creationId xmlns:p14="http://schemas.microsoft.com/office/powerpoint/2010/main" val="367057312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6FB24-9F6E-45AA-BC1A-3F236543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Příklad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529F6-4FD5-4705-BC37-2A77600400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Sbírka 80/7,8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AA762E-D233-43E3-9A54-2A640486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30</a:t>
            </a:fld>
            <a:endParaRPr lang="sk-SK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7E40AC5-6FEE-4B0F-B060-462E2690269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2132856"/>
            <a:ext cx="6624736" cy="230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93885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07BC0-0EAE-4B4B-A9A1-7197CD18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89B39-ECED-4608-BE81-9DC05D8580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3F3183-3A4F-480C-8397-8732D6A6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C1F584-191A-4B5B-9CAA-7EA26288873A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9F8F94-C604-4AF7-A34E-48C787266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658"/>
            <a:ext cx="9144000" cy="568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66407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Distribuční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každou distribuční funkci platí: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každá funkce splňující tyto vlastnosti je distribuční funkcí nějaké náhodné veličiny</a:t>
            </a:r>
          </a:p>
          <a:p>
            <a:pPr lvl="1"/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A2F9B4-652D-464F-80C7-474CB52BB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132856"/>
            <a:ext cx="8784976" cy="206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57430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Distribuční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výpočty pravděpodobností realizace náhodné veličiny v nějakém intervalu: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ADB09E1-6FE4-4C42-A10E-7987BCB6A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995" y="2551956"/>
            <a:ext cx="369401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88787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Diskrétní náhodná veličina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nabývá spočetně mnoha hodnot</a:t>
                </a: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úspěch(1) či neúspěch(0) u testu</a:t>
                </a: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vržené číslo na kostce</a:t>
                </a: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počet hodů mincí před prvním padnutím hlavy</a:t>
                </a:r>
              </a:p>
              <a:p>
                <a:pPr marL="685800" lvl="2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pro pravděpodobnostní a distribuční funkci diskrétní náhodné veličiny platí:</a:t>
                </a:r>
              </a:p>
              <a:p>
                <a:pPr marL="366713" lvl="1" indent="0">
                  <a:buNone/>
                </a:pP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</m:nary>
                    <m:r>
                      <a:rPr lang="cs-CZ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  <m:r>
                      <m:rPr>
                        <m:brk m:alnAt="7"/>
                      </m:rPr>
                      <a:rPr lang="cs-CZ" sz="2400" i="1" baseline="-25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			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cs-CZ" sz="2400" b="0" i="1" baseline="-25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&lt;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𝑥𝑖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nary>
                  </m:oMath>
                </a14:m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pravděpodobnosti lze vyjádřit pomocí funkce nebo výčtem (tabulkou)</a:t>
                </a:r>
              </a:p>
              <a:p>
                <a:pPr marL="685800" lvl="2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50" b="-29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263846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Spojitá náhodná veličina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obecně může nabývat nespočetně mnoha hodnot</a:t>
                </a:r>
              </a:p>
              <a:p>
                <a:pPr lvl="2"/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výška člověka</a:t>
                </a:r>
              </a:p>
              <a:p>
                <a:pPr marL="685800" lvl="2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NV je </a:t>
                </a:r>
                <a:r>
                  <a:rPr 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spojitá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jestliže existuje nezáporná funkce </a:t>
                </a:r>
                <a:r>
                  <a:rPr lang="cs-CZ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f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taková, že pro každé </a:t>
                </a:r>
                <a:r>
                  <a:rPr lang="cs-CZ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a,b</a:t>
                </a:r>
                <a:r>
                  <a:rPr lang="cs-CZ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z </a:t>
                </a:r>
                <a:r>
                  <a:rPr lang="cs-CZ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R, </a:t>
                </a:r>
                <a:r>
                  <a:rPr lang="cs-CZ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a≤b</a:t>
                </a:r>
                <a:r>
                  <a:rPr lang="cs-CZ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platí:</a:t>
                </a:r>
              </a:p>
              <a:p>
                <a:pPr lvl="1"/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cs-CZ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f… </a:t>
                </a:r>
                <a:r>
                  <a:rPr lang="cs-CZ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hustota pravděpodobnosti</a:t>
                </a:r>
                <a:r>
                  <a:rPr lang="cs-CZ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NV X</a:t>
                </a:r>
                <a:endParaRPr lang="cs-CZ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distribuční funkci získáme integrováním hustoty, tj.</a:t>
                </a:r>
              </a:p>
              <a:p>
                <a:pPr marL="366713" lvl="1" indent="0">
                  <a:buNone/>
                </a:pP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nary>
                      <m:nary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∞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p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𝑢</m:t>
                            </m:r>
                          </m:e>
                        </m:d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𝑑𝑢</m:t>
                        </m:r>
                      </m:e>
                    </m:nary>
                  </m:oMath>
                </a14:m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2A29B8A8-F487-4EA5-9FC4-E27485D5A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717032"/>
            <a:ext cx="4435715" cy="74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72307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98504" cy="990600"/>
          </a:xfrm>
        </p:spPr>
        <p:txBody>
          <a:bodyPr/>
          <a:lstStyle/>
          <a:p>
            <a:r>
              <a:rPr lang="cs-CZ" b="1" dirty="0">
                <a:solidFill>
                  <a:srgbClr val="A50021"/>
                </a:solidFill>
                <a:latin typeface="Calibri" pitchFamily="34" charset="0"/>
              </a:rPr>
              <a:t>Vlastnosti spojité náhodné veličiny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pro funkci hustoty NV X platí: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≥0 ∀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tj. nenabývá záporných hodnot</a:t>
                </a:r>
              </a:p>
              <a:p>
                <a:pPr lvl="2"/>
                <a14:m>
                  <m:oMath xmlns:m="http://schemas.openxmlformats.org/officeDocument/2006/math">
                    <m:nary>
                      <m:naryPr>
                        <m:ctrlPr>
                          <a:rPr lang="cs-C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∞</m:t>
                        </m:r>
                      </m:sub>
                      <m:sup>
                        <m: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∞</m:t>
                        </m:r>
                      </m:sup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  <m:d>
                          <m:dPr>
                            <m:ctrlPr>
                              <a:rPr lang="cs-C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</m:d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 </m:t>
                        </m:r>
                      </m:e>
                    </m:nary>
                  </m:oMath>
                </a14:m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- plocha pod křivkou hustoty je rovna 1</a:t>
                </a:r>
              </a:p>
              <a:p>
                <a:pPr lvl="2"/>
                <a:endParaRPr lang="cs-CZ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každá funkce, která splňuje uvedené vlastnosti a je spojitá (případně až na konečný počet bodů nespojitosti) je hustotou pro nějakou NV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tj. pst realizace právě jedné hodnoty </a:t>
                </a:r>
                <a:r>
                  <a:rPr lang="cs-CZ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je rovna 0</a:t>
                </a:r>
              </a:p>
              <a:p>
                <a:pPr lvl="1"/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0" lvl="2" indent="0">
                  <a:buNone/>
                </a:pPr>
                <a:endParaRPr lang="cs-CZ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endParaRPr lang="cs-C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50" r="-11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600121"/>
      </p:ext>
    </p:extLst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mění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11262</TotalTime>
  <Words>1083</Words>
  <Application>Microsoft Office PowerPoint</Application>
  <PresentationFormat>Předvádění na obrazovce (4:3)</PresentationFormat>
  <Paragraphs>217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 Math</vt:lpstr>
      <vt:lpstr>Tahoma</vt:lpstr>
      <vt:lpstr>Tw Cen MT</vt:lpstr>
      <vt:lpstr>Wingdings</vt:lpstr>
      <vt:lpstr>Wingdings 2</vt:lpstr>
      <vt:lpstr>Medián</vt:lpstr>
      <vt:lpstr>     PRavděpodobnost a statistika 3.cvičení     </vt:lpstr>
      <vt:lpstr>Náhodná veličina</vt:lpstr>
      <vt:lpstr>Distribuční funkce</vt:lpstr>
      <vt:lpstr>Prezentace aplikace PowerPoint</vt:lpstr>
      <vt:lpstr>Distribuční funkce</vt:lpstr>
      <vt:lpstr>Distribuční funkce</vt:lpstr>
      <vt:lpstr>Diskrétní náhodná veličina</vt:lpstr>
      <vt:lpstr>Spojitá náhodná veličina</vt:lpstr>
      <vt:lpstr>Vlastnosti spojité náhodné veličiny</vt:lpstr>
      <vt:lpstr>Příklad</vt:lpstr>
      <vt:lpstr>Číselné charakteristiky NV</vt:lpstr>
      <vt:lpstr>Charakteristiky polohy</vt:lpstr>
      <vt:lpstr>Charakteristiky variability</vt:lpstr>
      <vt:lpstr>Střední hodnota, disperze</vt:lpstr>
      <vt:lpstr>Koeficient šikmosti (asymetrie)</vt:lpstr>
      <vt:lpstr>Koeficient špičatosti (excesu)</vt:lpstr>
      <vt:lpstr>Diskrétní NV - rozdělení</vt:lpstr>
      <vt:lpstr>Diskrétní NV - rozdělení</vt:lpstr>
      <vt:lpstr>Diskrétní NV - rozdělení</vt:lpstr>
      <vt:lpstr>Diskrétní NV - rozdělení</vt:lpstr>
      <vt:lpstr>Diskrétní NV - rozdělení</vt:lpstr>
      <vt:lpstr>Příklad</vt:lpstr>
      <vt:lpstr>Příklad</vt:lpstr>
      <vt:lpstr>Spojitá NV - rozdělení</vt:lpstr>
      <vt:lpstr>Spojitá NV - rozdělení</vt:lpstr>
      <vt:lpstr>Spojitá NV - rozdělení</vt:lpstr>
      <vt:lpstr>Normované normální rozdělení</vt:lpstr>
      <vt:lpstr>Příklad</vt:lpstr>
      <vt:lpstr>Příklad</vt:lpstr>
      <vt:lpstr>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univerzita v Bratislave  Fakulta hospodárskej informatiky Katedra matematiky       METÓDY GRADUÁCIE V ŽIVOTNOM POISTENÍ Diplomová práca          2005                                                                              Vladimír Korec</dc:title>
  <dc:creator>Koro</dc:creator>
  <cp:lastModifiedBy>Ivana Pavlů</cp:lastModifiedBy>
  <cp:revision>737</cp:revision>
  <dcterms:created xsi:type="dcterms:W3CDTF">2005-05-21T12:23:13Z</dcterms:created>
  <dcterms:modified xsi:type="dcterms:W3CDTF">2020-10-20T06:47:01Z</dcterms:modified>
</cp:coreProperties>
</file>