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5" r:id="rId1"/>
  </p:sldMasterIdLst>
  <p:notesMasterIdLst>
    <p:notesMasterId r:id="rId32"/>
  </p:notesMasterIdLst>
  <p:handoutMasterIdLst>
    <p:handoutMasterId r:id="rId33"/>
  </p:handoutMasterIdLst>
  <p:sldIdLst>
    <p:sldId id="283" r:id="rId2"/>
    <p:sldId id="376" r:id="rId3"/>
    <p:sldId id="391" r:id="rId4"/>
    <p:sldId id="411" r:id="rId5"/>
    <p:sldId id="393" r:id="rId6"/>
    <p:sldId id="394" r:id="rId7"/>
    <p:sldId id="395" r:id="rId8"/>
    <p:sldId id="396" r:id="rId9"/>
    <p:sldId id="397" r:id="rId10"/>
    <p:sldId id="412" r:id="rId11"/>
    <p:sldId id="408" r:id="rId12"/>
    <p:sldId id="409" r:id="rId13"/>
    <p:sldId id="410" r:id="rId14"/>
    <p:sldId id="421" r:id="rId15"/>
    <p:sldId id="419" r:id="rId16"/>
    <p:sldId id="420" r:id="rId17"/>
    <p:sldId id="398" r:id="rId18"/>
    <p:sldId id="399" r:id="rId19"/>
    <p:sldId id="400" r:id="rId20"/>
    <p:sldId id="401" r:id="rId21"/>
    <p:sldId id="402" r:id="rId22"/>
    <p:sldId id="413" r:id="rId23"/>
    <p:sldId id="414" r:id="rId24"/>
    <p:sldId id="403" r:id="rId25"/>
    <p:sldId id="404" r:id="rId26"/>
    <p:sldId id="405" r:id="rId27"/>
    <p:sldId id="407" r:id="rId28"/>
    <p:sldId id="415" r:id="rId29"/>
    <p:sldId id="416" r:id="rId30"/>
    <p:sldId id="417" r:id="rId31"/>
  </p:sldIdLst>
  <p:sldSz cx="9144000" cy="6858000" type="screen4x3"/>
  <p:notesSz cx="6815138" cy="9942513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00"/>
    <a:srgbClr val="A50021"/>
    <a:srgbClr val="E15B09"/>
    <a:srgbClr val="FFFCEF"/>
    <a:srgbClr val="FDE1C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06" autoAdjust="0"/>
    <p:restoredTop sz="85174" autoAdjust="0"/>
  </p:normalViewPr>
  <p:slideViewPr>
    <p:cSldViewPr>
      <p:cViewPr varScale="1">
        <p:scale>
          <a:sx n="58" d="100"/>
          <a:sy n="58" d="100"/>
        </p:scale>
        <p:origin x="168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908" y="-84"/>
      </p:cViewPr>
      <p:guideLst>
        <p:guide orient="horz" pos="3132"/>
        <p:guide pos="214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3226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78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0335" y="0"/>
            <a:ext cx="2953226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78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3662"/>
            <a:ext cx="2953226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78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0335" y="9443662"/>
            <a:ext cx="2953226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D3ABBC7-1EBF-4DB7-8B6C-72CF35C28CF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34902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3226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1912" y="0"/>
            <a:ext cx="2953226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6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685" y="4722694"/>
            <a:ext cx="4997768" cy="4474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6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5387"/>
            <a:ext cx="2953226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1912" y="9445387"/>
            <a:ext cx="2953226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634710E0-B9A0-43E1-8FA8-577992E562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7412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8CBADA-A61D-4E3A-8D5F-0ED4B2F9548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0915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F6A2091-7E63-41B2-8B32-A19590DC5E2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D3BF7-9275-4598-B582-1039574009D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9A0E3-FBEB-4986-A70A-733301C21CE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 dirty="0"/>
              <a:t>Klepnutím lze upravit styl předlohy nadpisů.</a:t>
            </a:r>
            <a:endParaRPr lang="en-US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1F584-191A-4B5B-9CAA-7EA26288873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A0138A2-061D-47D9-864A-E203F36128E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169EAE8-7869-4813-9B02-289EEC67C33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1957BAC-7E43-40FF-B38B-78DD40AAF59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4AD4B-451F-4938-8FB9-8344CABC551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866DEFF-D9BF-4372-AC8B-D05CD54AE75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AFAB2-5EAB-42B6-8CD4-8AEA1469D71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14083931-4DE4-4980-8375-6A5F00031DA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2051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62EDC1F-F92D-4B58-8312-4B5AE547A81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2" r:id="rId1"/>
    <p:sldLayoutId id="2147484018" r:id="rId2"/>
    <p:sldLayoutId id="2147484023" r:id="rId3"/>
    <p:sldLayoutId id="2147484024" r:id="rId4"/>
    <p:sldLayoutId id="2147484025" r:id="rId5"/>
    <p:sldLayoutId id="2147484019" r:id="rId6"/>
    <p:sldLayoutId id="2147484026" r:id="rId7"/>
    <p:sldLayoutId id="2147484020" r:id="rId8"/>
    <p:sldLayoutId id="2147484027" r:id="rId9"/>
    <p:sldLayoutId id="2147484021" r:id="rId10"/>
    <p:sldLayoutId id="2147484028" r:id="rId11"/>
  </p:sldLayoutIdLst>
  <p:transition spd="med">
    <p:fade thruBlk="1"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28E6A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956251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162271"/>
            <a:ext cx="8207697" cy="5715001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cs-CZ" sz="2700" b="1" dirty="0"/>
            </a:br>
            <a:br>
              <a:rPr lang="cs-CZ" sz="2700" b="1" dirty="0"/>
            </a:br>
            <a:br>
              <a:rPr lang="cs-CZ" sz="2700" b="1" dirty="0"/>
            </a:br>
            <a:br>
              <a:rPr lang="cs-CZ" sz="2700" b="1" dirty="0"/>
            </a:br>
            <a:br>
              <a:rPr lang="cs-CZ" sz="2700" b="1" dirty="0"/>
            </a:br>
            <a:r>
              <a:rPr lang="sk-SK" sz="4900" b="1" dirty="0" err="1">
                <a:solidFill>
                  <a:srgbClr val="C00000"/>
                </a:solidFill>
              </a:rPr>
              <a:t>PRavděpodobnost</a:t>
            </a:r>
            <a:r>
              <a:rPr lang="sk-SK" sz="4900" b="1" dirty="0">
                <a:solidFill>
                  <a:srgbClr val="C00000"/>
                </a:solidFill>
              </a:rPr>
              <a:t> a </a:t>
            </a:r>
            <a:r>
              <a:rPr lang="sk-SK" sz="4900" b="1" dirty="0" err="1">
                <a:solidFill>
                  <a:srgbClr val="C00000"/>
                </a:solidFill>
              </a:rPr>
              <a:t>statistika</a:t>
            </a:r>
            <a:br>
              <a:rPr lang="sk-SK" sz="4900" b="1" dirty="0">
                <a:solidFill>
                  <a:srgbClr val="C00000"/>
                </a:solidFill>
              </a:rPr>
            </a:br>
            <a:r>
              <a:rPr lang="sk-SK" sz="4900" b="1" dirty="0">
                <a:solidFill>
                  <a:srgbClr val="C00000"/>
                </a:solidFill>
              </a:rPr>
              <a:t>3.cvičení</a:t>
            </a:r>
            <a:br>
              <a:rPr lang="sk-SK" sz="4900" b="1" dirty="0">
                <a:solidFill>
                  <a:srgbClr val="C00000"/>
                </a:solidFill>
              </a:rPr>
            </a:br>
            <a:br>
              <a:rPr lang="sk-SK" sz="4900" b="1" dirty="0">
                <a:solidFill>
                  <a:srgbClr val="C00000"/>
                </a:solidFill>
              </a:rPr>
            </a:br>
            <a:br>
              <a:rPr lang="sk-SK" sz="2400" b="1" dirty="0">
                <a:solidFill>
                  <a:srgbClr val="C00000"/>
                </a:solidFill>
              </a:rPr>
            </a:br>
            <a:br>
              <a:rPr lang="sk-SK" sz="2400" b="1" dirty="0">
                <a:solidFill>
                  <a:schemeClr val="bg2"/>
                </a:solidFill>
              </a:rPr>
            </a:br>
            <a:br>
              <a:rPr lang="sk-SK" sz="2400" b="1" dirty="0">
                <a:solidFill>
                  <a:schemeClr val="tx1"/>
                </a:solidFill>
              </a:rPr>
            </a:br>
            <a:endParaRPr lang="sk-SK" sz="2400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AEC1F584-191A-4B5B-9CAA-7EA26288873A}" type="slidenum">
              <a:rPr lang="sk-SK" smtClean="0"/>
              <a:pPr>
                <a:defRPr/>
              </a:pPr>
              <a:t>1</a:t>
            </a:fld>
            <a:endParaRPr lang="sk-SK" dirty="0"/>
          </a:p>
        </p:txBody>
      </p:sp>
    </p:spTree>
  </p:cSld>
  <p:clrMapOvr>
    <a:masterClrMapping/>
  </p:clrMapOvr>
  <p:transition spd="med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DED3B8-F366-49E2-A06F-3615009AE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A50021"/>
                </a:solidFill>
                <a:latin typeface="Calibri" pitchFamily="34" charset="0"/>
              </a:rPr>
              <a:t>Příklad</a:t>
            </a:r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D8A95B1F-B3B1-4C9F-A407-6AE92F8FD5CE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82743" y="2132856"/>
            <a:ext cx="8413210" cy="3142456"/>
          </a:xfrm>
          <a:prstGeom prst="rect">
            <a:avLst/>
          </a:prstGeom>
        </p:spPr>
      </p:pic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AA100A-05B8-44A2-AA7F-CC4B153AF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EC1F584-191A-4B5B-9CAA-7EA26288873A}" type="slidenum">
              <a:rPr lang="sk-SK" smtClean="0"/>
              <a:pPr>
                <a:defRPr/>
              </a:pPr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38629711"/>
      </p:ext>
    </p:extLst>
  </p:cSld>
  <p:clrMapOvr>
    <a:masterClrMapping/>
  </p:clrMapOvr>
  <p:transition spd="med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A50021"/>
                </a:solidFill>
                <a:latin typeface="Calibri" pitchFamily="34" charset="0"/>
              </a:rPr>
              <a:t>Číselné charakteristiky NV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0695" y="1772816"/>
            <a:ext cx="8298504" cy="4495800"/>
          </a:xfrm>
        </p:spPr>
        <p:txBody>
          <a:bodyPr/>
          <a:lstStyle/>
          <a:p>
            <a:pPr lvl="1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pomocí několika málo hodnot jsme schopni si vytvořit představu o chování náhodné veličiny</a:t>
            </a:r>
          </a:p>
          <a:p>
            <a:pPr lvl="1"/>
            <a:endParaRPr lang="cs-CZ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rozlišujeme charakteristiky</a:t>
            </a:r>
          </a:p>
          <a:p>
            <a:pPr lvl="2"/>
            <a:r>
              <a:rPr lang="cs-CZ" sz="2100" b="1" dirty="0">
                <a:latin typeface="Arial" panose="020B0604020202020204" pitchFamily="34" charset="0"/>
                <a:cs typeface="Arial" panose="020B0604020202020204" pitchFamily="34" charset="0"/>
              </a:rPr>
              <a:t>polohy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 – kde se NV realizuje</a:t>
            </a:r>
          </a:p>
          <a:p>
            <a:pPr lvl="2"/>
            <a:r>
              <a:rPr lang="cs-CZ" sz="2100" b="1" dirty="0">
                <a:latin typeface="Arial" panose="020B0604020202020204" pitchFamily="34" charset="0"/>
                <a:cs typeface="Arial" panose="020B0604020202020204" pitchFamily="34" charset="0"/>
              </a:rPr>
              <a:t>variability 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– jakým způsobem NV kolísá</a:t>
            </a:r>
          </a:p>
          <a:p>
            <a:pPr lvl="2"/>
            <a:r>
              <a:rPr lang="cs-CZ" sz="2100" b="1" dirty="0">
                <a:latin typeface="Arial" panose="020B0604020202020204" pitchFamily="34" charset="0"/>
                <a:cs typeface="Arial" panose="020B0604020202020204" pitchFamily="34" charset="0"/>
              </a:rPr>
              <a:t>šikmosti a špičatosti</a:t>
            </a:r>
          </a:p>
          <a:p>
            <a:pPr marL="366713" lvl="1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483402"/>
      </p:ext>
    </p:extLst>
  </p:cSld>
  <p:clrMapOvr>
    <a:masterClrMapping/>
  </p:clrMapOvr>
  <p:transition spd="med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A50021"/>
                </a:solidFill>
                <a:latin typeface="Calibri" pitchFamily="34" charset="0"/>
              </a:rPr>
              <a:t>Charakteristiky polohy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80695" y="1772816"/>
                <a:ext cx="8298504" cy="4495800"/>
              </a:xfrm>
            </p:spPr>
            <p:txBody>
              <a:bodyPr/>
              <a:lstStyle/>
              <a:p>
                <a:pPr lvl="1"/>
                <a:r>
                  <a:rPr lang="cs-CZ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střední hodnota </a:t>
                </a:r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(také 1. počáteční moment)</a:t>
                </a:r>
              </a:p>
              <a:p>
                <a:pPr lvl="2"/>
                <a:r>
                  <a:rPr lang="cs-CZ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diskrétní NV: </a:t>
                </a:r>
                <a14:m>
                  <m:oMath xmlns:m="http://schemas.openxmlformats.org/officeDocument/2006/math">
                    <m:r>
                      <a:rPr lang="cs-CZ" sz="1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𝑬𝑿</m:t>
                    </m:r>
                    <m:r>
                      <a:rPr lang="cs-CZ" sz="1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  <m:nary>
                      <m:naryPr>
                        <m:chr m:val="∑"/>
                        <m:supHide m:val="on"/>
                        <m:ctrlPr>
                          <a:rPr lang="cs-CZ" sz="1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cs-CZ" sz="1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𝒊</m:t>
                        </m:r>
                      </m:sub>
                      <m:sup/>
                      <m:e>
                        <m:r>
                          <a:rPr lang="cs-CZ" sz="1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  <m:r>
                          <m:rPr>
                            <m:nor/>
                          </m:rPr>
                          <a:rPr lang="cs-CZ" sz="1800" b="1" baseline="-250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i</m:t>
                        </m:r>
                        <m:r>
                          <m:rPr>
                            <m:nor/>
                          </m:rPr>
                          <a:rPr lang="cs-CZ" sz="1800" b="1" baseline="-250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cs-CZ" sz="1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𝒑</m:t>
                        </m:r>
                        <m:r>
                          <a:rPr lang="cs-CZ" sz="1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cs-CZ" sz="1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  <m:r>
                          <m:rPr>
                            <m:nor/>
                          </m:rPr>
                          <a:rPr lang="cs-CZ" sz="1800" b="1" baseline="-250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i</m:t>
                        </m:r>
                        <m:r>
                          <m:rPr>
                            <m:nor/>
                          </m:rPr>
                          <a:rPr lang="cs-CZ" sz="1800" b="1" baseline="-250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cs-CZ" sz="1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</m:nary>
                  </m:oMath>
                </a14:m>
                <a:endParaRPr lang="cs-CZ" sz="1800" b="1" baseline="-25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2"/>
                <a:r>
                  <a:rPr lang="cs-CZ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spojitá NV: </a:t>
                </a:r>
                <a14:m>
                  <m:oMath xmlns:m="http://schemas.openxmlformats.org/officeDocument/2006/math">
                    <m:r>
                      <a:rPr lang="cs-CZ" sz="1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𝑬𝑿</m:t>
                    </m:r>
                    <m:r>
                      <a:rPr lang="cs-CZ" sz="1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  <m:nary>
                      <m:naryPr>
                        <m:limLoc m:val="undOvr"/>
                        <m:ctrlPr>
                          <a:rPr lang="cs-CZ" sz="1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cs-CZ" sz="1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cs-CZ" sz="1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∞</m:t>
                        </m:r>
                      </m:sub>
                      <m:sup>
                        <m:r>
                          <a:rPr lang="cs-CZ" sz="1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∞</m:t>
                        </m:r>
                      </m:sup>
                      <m:e>
                        <m:r>
                          <a:rPr lang="cs-CZ" sz="1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  <m:r>
                          <a:rPr lang="cs-CZ" sz="1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cs-CZ" sz="1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𝒇</m:t>
                        </m:r>
                        <m:d>
                          <m:dPr>
                            <m:ctrlPr>
                              <a:rPr lang="cs-CZ" sz="18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cs-CZ" sz="18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𝒙</m:t>
                            </m:r>
                          </m:e>
                        </m:d>
                        <m:r>
                          <a:rPr lang="cs-CZ" sz="1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𝒅𝒙</m:t>
                        </m:r>
                      </m:e>
                    </m:nary>
                  </m:oMath>
                </a14:m>
                <a:endParaRPr lang="cs-CZ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/>
                <a:r>
                  <a:rPr lang="cs-CZ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medián</a:t>
                </a:r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lvl="2"/>
                <a:r>
                  <a:rPr lang="cs-CZ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hodnota, v níž je distribuční funkce rovna 0,5</a:t>
                </a:r>
              </a:p>
              <a:p>
                <a:pPr lvl="1"/>
                <a:r>
                  <a:rPr lang="cs-CZ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modus </a:t>
                </a:r>
              </a:p>
              <a:p>
                <a:pPr lvl="2"/>
                <a:r>
                  <a:rPr lang="cs-CZ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diskrétní NV: hodnota s nejvyšší pravděpodobností</a:t>
                </a:r>
              </a:p>
              <a:p>
                <a:pPr lvl="2"/>
                <a:r>
                  <a:rPr lang="cs-CZ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spojitá NV: hodnota, ve které hustota pravděpodobnosti nabývá maxima</a:t>
                </a:r>
                <a:endParaRPr lang="cs-CZ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/>
                <a:r>
                  <a:rPr lang="el-GR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α</a:t>
                </a:r>
                <a:r>
                  <a:rPr lang="cs-CZ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-kvantil</a:t>
                </a:r>
              </a:p>
              <a:p>
                <a:pPr lvl="2"/>
                <a:r>
                  <a:rPr lang="cs-CZ" sz="2100" dirty="0">
                    <a:latin typeface="Arial" panose="020B0604020202020204" pitchFamily="34" charset="0"/>
                    <a:cs typeface="Arial" panose="020B0604020202020204" pitchFamily="34" charset="0"/>
                  </a:rPr>
                  <a:t>hodnota </a:t>
                </a:r>
                <a14:m>
                  <m:oMath xmlns:m="http://schemas.openxmlformats.org/officeDocument/2006/math"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cs-CZ" sz="2100" b="0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𝛼</m:t>
                    </m:r>
                  </m:oMath>
                </a14:m>
                <a:r>
                  <a:rPr lang="cs-CZ" sz="2100" dirty="0">
                    <a:latin typeface="Arial" panose="020B0604020202020204" pitchFamily="34" charset="0"/>
                    <a:cs typeface="Arial" panose="020B0604020202020204" pitchFamily="34" charset="0"/>
                  </a:rPr>
                  <a:t>, pro niž platí, že 100</a:t>
                </a:r>
                <a:r>
                  <a:rPr lang="cs-CZ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*</a:t>
                </a:r>
                <a:r>
                  <a:rPr lang="el-GR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α</a:t>
                </a:r>
                <a:r>
                  <a:rPr lang="cs-CZ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%</a:t>
                </a:r>
                <a:r>
                  <a:rPr 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hodnot je menších než </a:t>
                </a:r>
                <a14:m>
                  <m:oMath xmlns:m="http://schemas.openxmlformats.org/officeDocument/2006/math">
                    <m:r>
                      <a:rPr lang="cs-C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cs-CZ" sz="2000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𝛼</m:t>
                    </m:r>
                    <m:r>
                      <a:rPr lang="cs-CZ" sz="2000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a zároveň 100*(1-</a:t>
                </a:r>
                <a:r>
                  <a:rPr lang="el-GR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l-GR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α</a:t>
                </a:r>
                <a:r>
                  <a:rPr 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)% hodnot je větších než </a:t>
                </a:r>
                <a14:m>
                  <m:oMath xmlns:m="http://schemas.openxmlformats.org/officeDocument/2006/math">
                    <m:r>
                      <a:rPr lang="cs-C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cs-CZ" sz="2000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𝛼</m:t>
                    </m:r>
                  </m:oMath>
                </a14:m>
                <a:endParaRPr lang="cs-CZ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2"/>
                <a:endParaRPr lang="cs-CZ" sz="21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2"/>
                <a:endParaRPr lang="cs-CZ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0695" y="1772816"/>
                <a:ext cx="8298504" cy="4495800"/>
              </a:xfrm>
              <a:blipFill>
                <a:blip r:embed="rId2"/>
                <a:stretch>
                  <a:fillRect t="-950" b="-393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821512"/>
      </p:ext>
    </p:extLst>
  </p:cSld>
  <p:clrMapOvr>
    <a:masterClrMapping/>
  </p:clrMapOvr>
  <p:transition spd="med"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A50021"/>
                </a:solidFill>
                <a:latin typeface="Calibri" pitchFamily="34" charset="0"/>
              </a:rPr>
              <a:t>Charakteristiky variability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80695" y="1772816"/>
                <a:ext cx="8298504" cy="4495800"/>
              </a:xfrm>
            </p:spPr>
            <p:txBody>
              <a:bodyPr/>
              <a:lstStyle/>
              <a:p>
                <a:pPr lvl="1"/>
                <a:r>
                  <a:rPr lang="cs-CZ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disperze </a:t>
                </a:r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(rozptyl; 2. centrální moment)</a:t>
                </a:r>
              </a:p>
              <a:p>
                <a:pPr lvl="2"/>
                <a:r>
                  <a:rPr lang="cs-CZ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diskrétní NV</a:t>
                </a:r>
                <a:r>
                  <a:rPr lang="cs-CZ" sz="1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cs-CZ" sz="1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𝑫𝑿</m:t>
                    </m:r>
                    <m:r>
                      <a:rPr lang="cs-CZ" sz="1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  <m:nary>
                      <m:naryPr>
                        <m:chr m:val="∑"/>
                        <m:supHide m:val="on"/>
                        <m:ctrlPr>
                          <a:rPr lang="cs-CZ" sz="1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cs-CZ" sz="1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𝒊</m:t>
                        </m:r>
                      </m:sub>
                      <m:sup/>
                      <m:e>
                        <m:r>
                          <a:rPr lang="cs-CZ" sz="1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cs-CZ" sz="1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  <m:r>
                          <m:rPr>
                            <m:nor/>
                          </m:rPr>
                          <a:rPr lang="cs-CZ" sz="1800" b="1" baseline="-250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i</m:t>
                        </m:r>
                        <m:r>
                          <m:rPr>
                            <m:nor/>
                          </m:rPr>
                          <a:rPr lang="cs-CZ" sz="1800" b="1" i="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cs-CZ" sz="1800" b="1" i="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EX</m:t>
                        </m:r>
                        <m:r>
                          <m:rPr>
                            <m:nor/>
                          </m:rPr>
                          <a:rPr lang="cs-CZ" sz="1800" b="1" i="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)2 </m:t>
                        </m:r>
                        <m:r>
                          <a:rPr lang="cs-CZ" sz="1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𝒑</m:t>
                        </m:r>
                        <m:r>
                          <a:rPr lang="cs-CZ" sz="1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cs-CZ" sz="1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  <m:r>
                          <m:rPr>
                            <m:nor/>
                          </m:rPr>
                          <a:rPr lang="cs-CZ" sz="1800" b="1" baseline="-250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i</m:t>
                        </m:r>
                        <m:r>
                          <m:rPr>
                            <m:nor/>
                          </m:rPr>
                          <a:rPr lang="cs-CZ" sz="1800" b="1" baseline="-250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cs-CZ" sz="1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</m:nary>
                  </m:oMath>
                </a14:m>
                <a:endParaRPr lang="cs-CZ" sz="1800" b="1" baseline="-25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685800" lvl="2" indent="0">
                  <a:buNone/>
                </a:pPr>
                <a:endParaRPr lang="cs-CZ" sz="1800" baseline="-25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2"/>
                <a:r>
                  <a:rPr lang="cs-CZ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spojitá NV: </a:t>
                </a:r>
                <a14:m>
                  <m:oMath xmlns:m="http://schemas.openxmlformats.org/officeDocument/2006/math">
                    <m:r>
                      <a:rPr lang="cs-CZ" sz="1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𝑫𝑿</m:t>
                    </m:r>
                    <m:r>
                      <a:rPr lang="cs-CZ" sz="1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  <m:nary>
                      <m:naryPr>
                        <m:limLoc m:val="undOvr"/>
                        <m:ctrlPr>
                          <a:rPr lang="cs-CZ" sz="1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cs-CZ" sz="1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cs-CZ" sz="1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∞</m:t>
                        </m:r>
                      </m:sub>
                      <m:sup>
                        <m:r>
                          <a:rPr lang="cs-CZ" sz="1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∞</m:t>
                        </m:r>
                      </m:sup>
                      <m:e>
                        <m:d>
                          <m:dPr>
                            <m:ctrlPr>
                              <a:rPr lang="cs-CZ" sz="1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cs-CZ" sz="18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𝒙</m:t>
                            </m:r>
                            <m:r>
                              <a:rPr lang="cs-CZ" sz="18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cs-CZ" sz="18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𝑬𝑿</m:t>
                            </m:r>
                          </m:e>
                        </m:d>
                        <m:r>
                          <a:rPr lang="cs-CZ" sz="1800" b="1" i="1" baseline="3000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cs-CZ" sz="1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cs-CZ" sz="1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𝒇</m:t>
                        </m:r>
                        <m:d>
                          <m:dPr>
                            <m:ctrlPr>
                              <a:rPr lang="cs-CZ" sz="18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cs-CZ" sz="18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𝒙</m:t>
                            </m:r>
                          </m:e>
                        </m:d>
                        <m:r>
                          <a:rPr lang="cs-CZ" sz="1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𝒅𝒙</m:t>
                        </m:r>
                      </m:e>
                    </m:nary>
                  </m:oMath>
                </a14:m>
                <a:endParaRPr lang="cs-CZ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2"/>
                <a:r>
                  <a:rPr 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-&gt; pro praktický výpočet: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𝐷𝑋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  <m:sSup>
                      <m:sSupPr>
                        <m:ctrlPr>
                          <a:rPr lang="cs-C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p>
                        <m:r>
                          <a:rPr lang="cs-C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cs-C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p>
                      <m:sSupPr>
                        <m:ctrlPr>
                          <a:rPr lang="cs-C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𝐸𝑋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  <m:sup>
                        <m:r>
                          <a:rPr lang="cs-C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cs-CZ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/>
                <a:r>
                  <a:rPr lang="cs-CZ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směrodatná odchylka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cs-CZ" sz="21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𝜎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cs-CZ" sz="2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cs-CZ" sz="2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𝐷𝑋</m:t>
                        </m:r>
                      </m:e>
                    </m:rad>
                  </m:oMath>
                </a14:m>
                <a:endParaRPr lang="cs-CZ" sz="2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/>
                <a:r>
                  <a:rPr lang="cs-CZ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variační koeficient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𝑉𝐾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cs-CZ" sz="2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𝜎</m:t>
                        </m:r>
                      </m:num>
                      <m:den>
                        <m: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𝐸𝑋</m:t>
                        </m:r>
                      </m:den>
                    </m:f>
                  </m:oMath>
                </a14:m>
                <a:endParaRPr lang="cs-CZ" sz="2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0695" y="1772816"/>
                <a:ext cx="8298504" cy="4495800"/>
              </a:xfrm>
              <a:blipFill>
                <a:blip r:embed="rId2"/>
                <a:stretch>
                  <a:fillRect t="-9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1041838"/>
      </p:ext>
    </p:extLst>
  </p:cSld>
  <p:clrMapOvr>
    <a:masterClrMapping/>
  </p:clrMapOvr>
  <p:transition spd="med"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A50021"/>
                </a:solidFill>
                <a:latin typeface="Calibri" pitchFamily="34" charset="0"/>
              </a:rPr>
              <a:t>Střední hodnota, disperze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80695" y="1772816"/>
                <a:ext cx="8298504" cy="4495800"/>
              </a:xfrm>
            </p:spPr>
            <p:txBody>
              <a:bodyPr/>
              <a:lstStyle/>
              <a:p>
                <a:pPr lvl="1"/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nechť je X náhodná veličina a Y je náhodná veličina ve tvaru Y= </a:t>
                </a:r>
                <a:r>
                  <a:rPr lang="cs-CZ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a+bX</a:t>
                </a:r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 Potom pro střední hodnotu a disperzi náhodné veličiny Y platí: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cs-CZ" sz="1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𝐸𝑌</m:t>
                    </m:r>
                    <m:r>
                      <a:rPr lang="cs-CZ" sz="1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cs-CZ" sz="1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  <m:d>
                      <m:dPr>
                        <m:ctrlPr>
                          <a:rPr lang="cs-CZ" sz="1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cs-CZ" sz="1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  <m:r>
                          <a:rPr lang="cs-CZ" sz="1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cs-CZ" sz="1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𝑏𝑋</m:t>
                        </m:r>
                      </m:e>
                    </m:d>
                    <m:r>
                      <a:rPr lang="cs-CZ" sz="1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cs-CZ" sz="1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cs-CZ" sz="1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cs-CZ" sz="1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  <m:r>
                      <a:rPr lang="cs-CZ" sz="1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∗</m:t>
                    </m:r>
                    <m:r>
                      <a:rPr lang="cs-CZ" sz="1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𝐸𝑋</m:t>
                    </m:r>
                  </m:oMath>
                </a14:m>
                <a:endParaRPr lang="cs-CZ" sz="18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2"/>
                <a14:m>
                  <m:oMath xmlns:m="http://schemas.openxmlformats.org/officeDocument/2006/math">
                    <m:r>
                      <a:rPr lang="cs-CZ" sz="1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𝐷𝑌</m:t>
                    </m:r>
                    <m:r>
                      <a:rPr lang="cs-CZ" sz="1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cs-CZ" sz="1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  <m:d>
                      <m:dPr>
                        <m:ctrlPr>
                          <a:rPr lang="cs-CZ" sz="1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cs-CZ" sz="1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  <m:r>
                          <a:rPr lang="cs-CZ" sz="1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cs-CZ" sz="1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𝑏𝑋</m:t>
                        </m:r>
                      </m:e>
                    </m:d>
                    <m:r>
                      <a:rPr lang="cs-CZ" sz="1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cs-CZ" sz="1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sz="1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  <m:sup>
                        <m:r>
                          <a:rPr lang="cs-CZ" sz="1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cs-CZ" sz="1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∗</m:t>
                    </m:r>
                    <m:r>
                      <a:rPr lang="cs-CZ" sz="1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𝐷𝑋</m:t>
                    </m:r>
                  </m:oMath>
                </a14:m>
                <a:endParaRPr lang="cs-CZ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0695" y="1772816"/>
                <a:ext cx="8298504" cy="4495800"/>
              </a:xfrm>
              <a:blipFill>
                <a:blip r:embed="rId2"/>
                <a:stretch>
                  <a:fillRect t="-950" r="-22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4859789"/>
      </p:ext>
    </p:extLst>
  </p:cSld>
  <p:clrMapOvr>
    <a:masterClrMapping/>
  </p:clrMapOvr>
  <p:transition spd="med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>
                <a:solidFill>
                  <a:srgbClr val="A50021"/>
                </a:solidFill>
                <a:latin typeface="Calibri" pitchFamily="34" charset="0"/>
              </a:rPr>
              <a:t>Koeficient šikmosti (asymetrie)</a:t>
            </a:r>
            <a:endParaRPr lang="cs-CZ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80695" y="1772816"/>
                <a:ext cx="8298504" cy="4495800"/>
              </a:xfrm>
            </p:spPr>
            <p:txBody>
              <a:bodyPr/>
              <a:lstStyle/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e>
                      <m:sub>
                        <m:r>
                          <a:rPr lang="cs-C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sub>
                    </m:sSub>
                    <m:r>
                      <a:rPr lang="cs-C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cs-C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cs-CZ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cs-CZ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cs-CZ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cs-CZ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𝜎</m:t>
                            </m:r>
                          </m:e>
                          <m:sup>
                            <m:r>
                              <a:rPr lang="cs-CZ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endParaRPr lang="cs-CZ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2"/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-&gt;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cs-CZ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𝜇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−3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𝐸𝑋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+2(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𝐸𝑋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endParaRPr lang="cs-CZ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0695" y="1772816"/>
                <a:ext cx="8298504" cy="44958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Obrázek 5">
            <a:extLst>
              <a:ext uri="{FF2B5EF4-FFF2-40B4-BE49-F238E27FC236}">
                <a16:creationId xmlns:a16="http://schemas.microsoft.com/office/drawing/2014/main" id="{A6D0E7ED-3934-4258-8E6C-18F31FC093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381" y="3429000"/>
            <a:ext cx="7991132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880566"/>
      </p:ext>
    </p:extLst>
  </p:cSld>
  <p:clrMapOvr>
    <a:masterClrMapping/>
  </p:clrMapOvr>
  <p:transition spd="med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>
                <a:solidFill>
                  <a:srgbClr val="A50021"/>
                </a:solidFill>
                <a:latin typeface="Calibri" pitchFamily="34" charset="0"/>
              </a:rPr>
              <a:t>Koeficient špičatosti (excesu)</a:t>
            </a:r>
            <a:endParaRPr lang="cs-CZ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80695" y="1772816"/>
                <a:ext cx="8298504" cy="4495800"/>
              </a:xfrm>
            </p:spPr>
            <p:txBody>
              <a:bodyPr/>
              <a:lstStyle/>
              <a:p>
                <a:pPr lvl="1"/>
                <a:endParaRPr lang="cs-CZ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cs-CZ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cs-CZ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sub>
                    </m:sSub>
                    <m:r>
                      <a:rPr lang="cs-CZ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cs-CZ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cs-CZ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cs-CZ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4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cs-CZ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cs-CZ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𝜎</m:t>
                            </m:r>
                          </m:e>
                          <m:sup>
                            <m:r>
                              <a:rPr lang="cs-CZ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4</m:t>
                            </m:r>
                          </m:sup>
                        </m:sSup>
                      </m:den>
                    </m:f>
                    <m:r>
                      <a:rPr lang="cs-CZ" sz="28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−3</m:t>
                    </m:r>
                  </m:oMath>
                </a14:m>
                <a:endParaRPr lang="cs-CZ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2"/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-&gt;</a:t>
                </a:r>
                <a:r>
                  <a:rPr lang="cs-CZ" sz="24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𝜇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cs-C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  <m:sSup>
                      <m:sSupPr>
                        <m:ctrlPr>
                          <a:rPr lang="cs-C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sup>
                    </m:sSup>
                    <m:r>
                      <a:rPr lang="cs-C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</m:t>
                    </m:r>
                    <m:r>
                      <a:rPr lang="cs-C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  <m:sSup>
                      <m:sSupPr>
                        <m:ctrlPr>
                          <a:rPr lang="cs-C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  <m:r>
                      <a:rPr lang="cs-C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𝐸𝑋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+6</m:t>
                    </m:r>
                    <m:r>
                      <a:rPr lang="cs-C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  <m:sSup>
                      <m:sSupPr>
                        <m:ctrlPr>
                          <a:rPr lang="cs-CZ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cs-C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cs-C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𝐸𝑋</m:t>
                    </m:r>
                    <m:sSup>
                      <m:sSupPr>
                        <m:ctrlPr>
                          <a:rPr lang="cs-C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−3</m:t>
                    </m:r>
                    <m:r>
                      <a:rPr lang="cs-C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cs-C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𝐸𝑋</m:t>
                    </m:r>
                    <m:sSup>
                      <m:sSupPr>
                        <m:ctrlPr>
                          <a:rPr lang="cs-CZ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sup>
                    </m:sSup>
                  </m:oMath>
                </a14:m>
                <a:endParaRPr lang="cs-CZ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0695" y="1772816"/>
                <a:ext cx="8298504" cy="44958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Obrázek 4">
            <a:extLst>
              <a:ext uri="{FF2B5EF4-FFF2-40B4-BE49-F238E27FC236}">
                <a16:creationId xmlns:a16="http://schemas.microsoft.com/office/drawing/2014/main" id="{4E5388AB-E872-47B7-964C-BC0CA781A8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1720" y="3601701"/>
            <a:ext cx="4274772" cy="2636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385707"/>
      </p:ext>
    </p:extLst>
  </p:cSld>
  <p:clrMapOvr>
    <a:masterClrMapping/>
  </p:clrMapOvr>
  <p:transition spd="med"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A50021"/>
                </a:solidFill>
                <a:latin typeface="Calibri" pitchFamily="34" charset="0"/>
              </a:rPr>
              <a:t>Diskrétní NV - rozdělení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600200"/>
                <a:ext cx="8298504" cy="4495800"/>
              </a:xfrm>
            </p:spPr>
            <p:txBody>
              <a:bodyPr/>
              <a:lstStyle/>
              <a:p>
                <a:pPr lvl="1"/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ALTERNATIVNÍ rozdělení pravděpodobností</a:t>
                </a:r>
              </a:p>
              <a:p>
                <a:pPr lvl="2"/>
                <a:r>
                  <a:rPr lang="cs-CZ" sz="21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X ~ Alt(</a:t>
                </a:r>
                <a:r>
                  <a:rPr lang="cs-CZ" sz="21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p)</a:t>
                </a:r>
                <a:endParaRPr lang="cs-CZ" sz="21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2"/>
                <a:r>
                  <a:rPr lang="cs-CZ" sz="2100" dirty="0">
                    <a:latin typeface="Arial" panose="020B0604020202020204" pitchFamily="34" charset="0"/>
                    <a:cs typeface="Arial" panose="020B0604020202020204" pitchFamily="34" charset="0"/>
                  </a:rPr>
                  <a:t>NV nabývá právě dvou hodnot (1 pokus: </a:t>
                </a:r>
                <a:r>
                  <a:rPr lang="cs-CZ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úspěch/neúspěch</a:t>
                </a:r>
                <a:r>
                  <a:rPr lang="cs-CZ" sz="21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pPr lvl="2"/>
                <a:r>
                  <a:rPr lang="cs-CZ" sz="2100" dirty="0">
                    <a:latin typeface="Arial" panose="020B0604020202020204" pitchFamily="34" charset="0"/>
                    <a:cs typeface="Arial" panose="020B0604020202020204" pitchFamily="34" charset="0"/>
                  </a:rPr>
                  <a:t>pst úspěchu je </a:t>
                </a:r>
                <a:r>
                  <a:rPr lang="cs-CZ" sz="21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cs-CZ" sz="21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cs-CZ" sz="2100" dirty="0">
                    <a:latin typeface="Arial" panose="020B0604020202020204" pitchFamily="34" charset="0"/>
                    <a:cs typeface="Arial" panose="020B0604020202020204" pitchFamily="34" charset="0"/>
                  </a:rPr>
                  <a:t>pst neúspěchu </a:t>
                </a:r>
                <a:r>
                  <a:rPr lang="cs-CZ" sz="21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(1-p); </a:t>
                </a:r>
                <a:r>
                  <a:rPr lang="cs-CZ" sz="21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14:m>
                  <m:oMath xmlns:m="http://schemas.openxmlformats.org/officeDocument/2006/math">
                    <m:r>
                      <a:rPr lang="cs-CZ" sz="21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</m:oMath>
                </a14:m>
                <a:r>
                  <a:rPr lang="cs-CZ" sz="2100" dirty="0">
                    <a:latin typeface="Arial" panose="020B0604020202020204" pitchFamily="34" charset="0"/>
                    <a:cs typeface="Arial" panose="020B0604020202020204" pitchFamily="34" charset="0"/>
                  </a:rPr>
                  <a:t>(0;1)</a:t>
                </a:r>
              </a:p>
              <a:p>
                <a:pPr lvl="2"/>
                <a:endParaRPr lang="cs-CZ" sz="21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2"/>
                <a:r>
                  <a:rPr lang="cs-CZ" sz="2100" dirty="0">
                    <a:latin typeface="Arial" panose="020B0604020202020204" pitchFamily="34" charset="0"/>
                    <a:cs typeface="Arial" panose="020B0604020202020204" pitchFamily="34" charset="0"/>
                  </a:rPr>
                  <a:t>pravděpodobnostní funkce:</a:t>
                </a:r>
                <a:endParaRPr lang="cs-CZ" sz="2100" b="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6858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1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𝑃</m:t>
                      </m:r>
                      <m:d>
                        <m:dPr>
                          <m:ctrlPr>
                            <a:rPr lang="cs-CZ" sz="21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cs-CZ" sz="21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𝑋</m:t>
                          </m:r>
                          <m:r>
                            <a:rPr lang="cs-CZ" sz="21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r>
                            <a:rPr lang="cs-CZ" sz="21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</m:d>
                      <m:r>
                        <a:rPr lang="cs-CZ" sz="21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cs-CZ" sz="21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cs-CZ" sz="21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e>
                        <m:sup>
                          <m:r>
                            <a:rPr lang="cs-CZ" sz="21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sup>
                      </m:sSup>
                      <m:sSup>
                        <m:sSupPr>
                          <m:ctrlPr>
                            <a:rPr lang="cs-CZ" sz="21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cs-CZ" sz="21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(1−</m:t>
                          </m:r>
                          <m:r>
                            <a:rPr lang="cs-CZ" sz="21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  <m:r>
                            <a:rPr lang="cs-CZ" sz="21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e>
                        <m:sup>
                          <m:r>
                            <a:rPr lang="cs-CZ" sz="21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(1−</m:t>
                          </m:r>
                          <m:r>
                            <a:rPr lang="cs-CZ" sz="21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  <m:r>
                            <a:rPr lang="cs-CZ" sz="21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sup>
                      </m:sSup>
                      <m:r>
                        <a:rPr lang="cs-CZ" sz="21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cs-CZ" sz="21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k</m:t>
                      </m:r>
                      <m:r>
                        <a:rPr lang="cs-CZ" sz="21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=0,1</m:t>
                      </m:r>
                    </m:oMath>
                  </m:oMathPara>
                </a14:m>
                <a:endParaRPr lang="cs-CZ" sz="2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685800" lvl="2" indent="0">
                  <a:buNone/>
                </a:pPr>
                <a:endParaRPr lang="cs-CZ" sz="2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2"/>
                <a14:m>
                  <m:oMath xmlns:m="http://schemas.openxmlformats.org/officeDocument/2006/math"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𝐸𝑋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         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𝐷𝑋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(1−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cs-CZ" sz="2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2"/>
                <a:endParaRPr lang="cs-CZ" sz="2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600200"/>
                <a:ext cx="8298504" cy="4495800"/>
              </a:xfrm>
              <a:blipFill>
                <a:blip r:embed="rId2"/>
                <a:stretch>
                  <a:fillRect t="-9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1177297"/>
      </p:ext>
    </p:extLst>
  </p:cSld>
  <p:clrMapOvr>
    <a:masterClrMapping/>
  </p:clrMapOvr>
  <p:transition spd="med"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A50021"/>
                </a:solidFill>
                <a:latin typeface="Calibri" pitchFamily="34" charset="0"/>
              </a:rPr>
              <a:t>Diskrétní NV - rozdělení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600200"/>
                <a:ext cx="8298504" cy="4495800"/>
              </a:xfrm>
            </p:spPr>
            <p:txBody>
              <a:bodyPr/>
              <a:lstStyle/>
              <a:p>
                <a:pPr lvl="1"/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BINOMICKÉ rozdělení pravděpodobností</a:t>
                </a:r>
              </a:p>
              <a:p>
                <a:pPr lvl="2"/>
                <a:r>
                  <a:rPr lang="cs-CZ" sz="21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X ~ </a:t>
                </a:r>
                <a:r>
                  <a:rPr lang="cs-CZ" sz="21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</a:t>
                </a:r>
                <a:r>
                  <a:rPr lang="cs-CZ" sz="21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cs-CZ" sz="21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n,p</a:t>
                </a:r>
                <a:r>
                  <a:rPr lang="cs-CZ" sz="21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cs-CZ" sz="21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2"/>
                <a:r>
                  <a:rPr lang="cs-CZ" sz="2100" dirty="0">
                    <a:latin typeface="Arial" panose="020B0604020202020204" pitchFamily="34" charset="0"/>
                    <a:cs typeface="Arial" panose="020B0604020202020204" pitchFamily="34" charset="0"/>
                  </a:rPr>
                  <a:t>kolika úspěchů dosáhneme při </a:t>
                </a:r>
                <a:r>
                  <a:rPr lang="cs-CZ" sz="21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n </a:t>
                </a:r>
                <a:r>
                  <a:rPr lang="cs-CZ" sz="2100" dirty="0">
                    <a:latin typeface="Arial" panose="020B0604020202020204" pitchFamily="34" charset="0"/>
                    <a:cs typeface="Arial" panose="020B0604020202020204" pitchFamily="34" charset="0"/>
                  </a:rPr>
                  <a:t>pokusech, jestliže pravděpodobnost úspěchu je </a:t>
                </a:r>
                <a:r>
                  <a:rPr lang="cs-CZ" sz="21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</a:p>
              <a:p>
                <a:pPr lvl="3"/>
                <a:r>
                  <a:rPr lang="cs-CZ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opakovaný hod (ne)spravedlivou mincí</a:t>
                </a:r>
              </a:p>
              <a:p>
                <a:pPr lvl="2"/>
                <a:endParaRPr lang="cs-CZ" sz="21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2"/>
                <a:r>
                  <a:rPr lang="cs-CZ" sz="2100" dirty="0">
                    <a:latin typeface="Arial" panose="020B0604020202020204" pitchFamily="34" charset="0"/>
                    <a:cs typeface="Arial" panose="020B0604020202020204" pitchFamily="34" charset="0"/>
                  </a:rPr>
                  <a:t>pravděpodobnostní funkce:</a:t>
                </a:r>
                <a:endParaRPr lang="cs-CZ" sz="2100" b="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6858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1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𝑃</m:t>
                      </m:r>
                      <m:d>
                        <m:dPr>
                          <m:ctrlPr>
                            <a:rPr lang="cs-CZ" sz="21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cs-CZ" sz="21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𝑋</m:t>
                          </m:r>
                          <m:r>
                            <a:rPr lang="cs-CZ" sz="21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r>
                            <a:rPr lang="cs-CZ" sz="21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</m:d>
                      <m:r>
                        <a:rPr lang="cs-CZ" sz="21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cs-CZ" sz="21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21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noBar"/>
                                  <m:ctrlPr>
                                    <a:rPr lang="cs-CZ" sz="21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21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cs-CZ" sz="21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𝑘</m:t>
                                  </m:r>
                                </m:den>
                              </m:f>
                            </m:e>
                          </m:d>
                          <m:r>
                            <a:rPr lang="cs-CZ" sz="21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e>
                        <m:sup>
                          <m:r>
                            <a:rPr lang="cs-CZ" sz="21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sup>
                      </m:sSup>
                      <m:sSup>
                        <m:sSupPr>
                          <m:ctrlPr>
                            <a:rPr lang="cs-CZ" sz="21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cs-CZ" sz="21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(1−</m:t>
                          </m:r>
                          <m:r>
                            <a:rPr lang="cs-CZ" sz="21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  <m:r>
                            <a:rPr lang="cs-CZ" sz="21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e>
                        <m:sup>
                          <m:r>
                            <a:rPr lang="cs-CZ" sz="21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cs-CZ" sz="21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  <m:r>
                            <a:rPr lang="cs-CZ" sz="21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cs-CZ" sz="21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  <m:r>
                            <a:rPr lang="cs-CZ" sz="21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sup>
                      </m:sSup>
                      <m:r>
                        <a:rPr lang="cs-CZ" sz="21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  </m:t>
                      </m:r>
                      <m:r>
                        <m:rPr>
                          <m:sty m:val="p"/>
                        </m:rPr>
                        <a:rPr lang="cs-CZ" sz="21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k</m:t>
                      </m:r>
                      <m:r>
                        <a:rPr lang="cs-CZ" sz="21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=0,1,…,</m:t>
                      </m:r>
                      <m:r>
                        <m:rPr>
                          <m:sty m:val="p"/>
                        </m:rPr>
                        <a:rPr lang="cs-CZ" sz="21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n</m:t>
                      </m:r>
                    </m:oMath>
                  </m:oMathPara>
                </a14:m>
                <a:endParaRPr lang="cs-CZ" sz="2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685800" lvl="2" indent="0">
                  <a:buNone/>
                </a:pPr>
                <a:endParaRPr lang="cs-CZ" sz="2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2"/>
                <a14:m>
                  <m:oMath xmlns:m="http://schemas.openxmlformats.org/officeDocument/2006/math"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𝐸𝑋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𝑛𝑝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              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𝐷𝑋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𝑛𝑝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(1−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cs-CZ" sz="2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600200"/>
                <a:ext cx="8298504" cy="4495800"/>
              </a:xfrm>
              <a:blipFill>
                <a:blip r:embed="rId2"/>
                <a:stretch>
                  <a:fillRect t="-9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3105350"/>
      </p:ext>
    </p:extLst>
  </p:cSld>
  <p:clrMapOvr>
    <a:masterClrMapping/>
  </p:clrMapOvr>
  <p:transition spd="med"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A50021"/>
                </a:solidFill>
                <a:latin typeface="Calibri" pitchFamily="34" charset="0"/>
              </a:rPr>
              <a:t>Diskrétní NV - rozdělení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600200"/>
                <a:ext cx="8298504" cy="4495800"/>
              </a:xfrm>
            </p:spPr>
            <p:txBody>
              <a:bodyPr/>
              <a:lstStyle/>
              <a:p>
                <a:pPr lvl="1"/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GEOMETRICKÉ rozdělení pravděpodobností</a:t>
                </a:r>
              </a:p>
              <a:p>
                <a:pPr lvl="2"/>
                <a:r>
                  <a:rPr lang="cs-CZ" sz="21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X ~ </a:t>
                </a:r>
                <a:r>
                  <a:rPr lang="cs-CZ" sz="21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Ge</a:t>
                </a:r>
                <a:r>
                  <a:rPr lang="cs-CZ" sz="21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cs-CZ" sz="21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p)</a:t>
                </a:r>
                <a:endParaRPr lang="cs-CZ" sz="21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2"/>
                <a:r>
                  <a:rPr lang="cs-CZ" sz="2100" dirty="0">
                    <a:latin typeface="Arial" panose="020B0604020202020204" pitchFamily="34" charset="0"/>
                    <a:cs typeface="Arial" panose="020B0604020202020204" pitchFamily="34" charset="0"/>
                  </a:rPr>
                  <a:t>kolika úspěchů dosáhneme před prvním neúspěchem, pokud má úspěch pravděpodobnost </a:t>
                </a:r>
                <a:r>
                  <a:rPr lang="cs-CZ" sz="21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</a:p>
              <a:p>
                <a:pPr marL="685800" lvl="2" indent="0">
                  <a:buNone/>
                </a:pPr>
                <a:endParaRPr lang="cs-CZ" sz="21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2"/>
                <a:r>
                  <a:rPr lang="cs-CZ" sz="2100" dirty="0">
                    <a:latin typeface="Arial" panose="020B0604020202020204" pitchFamily="34" charset="0"/>
                    <a:cs typeface="Arial" panose="020B0604020202020204" pitchFamily="34" charset="0"/>
                  </a:rPr>
                  <a:t>pravděpodobnostní funkce:</a:t>
                </a:r>
                <a:endParaRPr lang="cs-CZ" sz="2100" b="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6858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1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𝑃</m:t>
                      </m:r>
                      <m:d>
                        <m:dPr>
                          <m:ctrlPr>
                            <a:rPr lang="cs-CZ" sz="21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cs-CZ" sz="21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𝑋</m:t>
                          </m:r>
                          <m:r>
                            <a:rPr lang="cs-CZ" sz="21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r>
                            <a:rPr lang="cs-CZ" sz="21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</m:d>
                      <m:r>
                        <a:rPr lang="cs-CZ" sz="21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cs-CZ" sz="21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cs-CZ" sz="21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e>
                        <m:sup>
                          <m:r>
                            <a:rPr lang="cs-CZ" sz="21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sup>
                      </m:sSup>
                      <m:sSup>
                        <m:sSupPr>
                          <m:ctrlPr>
                            <a:rPr lang="cs-CZ" sz="21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cs-CZ" sz="21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(1−</m:t>
                          </m:r>
                          <m:r>
                            <a:rPr lang="cs-CZ" sz="21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  <m:r>
                            <a:rPr lang="cs-CZ" sz="21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e>
                        <m:sup/>
                      </m:sSup>
                      <m:r>
                        <a:rPr lang="cs-CZ" sz="21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  </m:t>
                      </m:r>
                      <m:r>
                        <m:rPr>
                          <m:sty m:val="p"/>
                        </m:rPr>
                        <a:rPr lang="cs-CZ" sz="21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k</m:t>
                      </m:r>
                      <m:r>
                        <a:rPr lang="cs-CZ" sz="21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=0,1,…</m:t>
                      </m:r>
                    </m:oMath>
                  </m:oMathPara>
                </a14:m>
                <a:endParaRPr lang="cs-CZ" sz="21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685800" lvl="2" indent="0">
                  <a:buNone/>
                </a:pPr>
                <a:endParaRPr lang="cs-CZ" sz="2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2"/>
                <a14:m>
                  <m:oMath xmlns:m="http://schemas.openxmlformats.org/officeDocument/2006/math"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𝐸𝑋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  <m:f>
                      <m:fPr>
                        <m:ctrlP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</m:num>
                      <m:den>
                        <m: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1−</m:t>
                        </m:r>
                        <m: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</m:den>
                    </m:f>
                  </m:oMath>
                </a14:m>
                <a:r>
                  <a:rPr lang="cs-CZ" sz="2100" dirty="0">
                    <a:latin typeface="Arial" panose="020B0604020202020204" pitchFamily="34" charset="0"/>
                    <a:cs typeface="Arial" panose="020B0604020202020204" pitchFamily="34" charset="0"/>
                  </a:rPr>
                  <a:t>;         </a:t>
                </a:r>
                <a14:m>
                  <m:oMath xmlns:m="http://schemas.openxmlformats.org/officeDocument/2006/math"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𝐷𝑋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  <m:f>
                      <m:fPr>
                        <m:ctrlP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</m:num>
                      <m:den>
                        <m:sSup>
                          <m:sSupPr>
                            <m:ctrlPr>
                              <a:rPr lang="cs-CZ" sz="21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cs-CZ" sz="21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(1−</m:t>
                            </m:r>
                            <m:r>
                              <a:rPr lang="cs-CZ" sz="21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𝑝</m:t>
                            </m:r>
                            <m:r>
                              <a:rPr lang="cs-CZ" sz="21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cs-CZ" sz="21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cs-CZ" sz="2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600200"/>
                <a:ext cx="8298504" cy="4495800"/>
              </a:xfrm>
              <a:blipFill>
                <a:blip r:embed="rId2"/>
                <a:stretch>
                  <a:fillRect t="-950" r="-161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9081042"/>
      </p:ext>
    </p:extLst>
  </p:cSld>
  <p:clrMapOvr>
    <a:masterClrMapping/>
  </p:clrMapOvr>
  <p:transition spd="med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A50021"/>
                </a:solidFill>
                <a:latin typeface="Calibri" pitchFamily="34" charset="0"/>
              </a:rPr>
              <a:t>Náhodná veličina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motivace: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chceme být schopni ohodnotit výsledek náhodného pokusu číslem</a:t>
            </a:r>
          </a:p>
          <a:p>
            <a:pPr lvl="1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např. nekuřák/kuřák → 0/1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náhodnou veličinou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nazýváme zobrazení X základního prostoru </a:t>
            </a:r>
            <a:r>
              <a:rPr lang="cs-CZ" sz="24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do reálných čísel, tj.</a:t>
            </a:r>
          </a:p>
          <a:p>
            <a:pPr marL="0" indent="0">
              <a:buNone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cs-CZ" sz="2400" i="1" dirty="0">
                <a:latin typeface="Arial" panose="020B0604020202020204" pitchFamily="34" charset="0"/>
                <a:cs typeface="Arial" panose="020B0604020202020204" pitchFamily="34" charset="0"/>
              </a:rPr>
              <a:t>X: S →R</a:t>
            </a:r>
            <a:r>
              <a:rPr lang="cs-CZ" sz="24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 lvl="1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NV nabývá svých hodnot v závislosti na výsledku náhodného pokusu</a:t>
            </a:r>
          </a:p>
        </p:txBody>
      </p:sp>
    </p:spTree>
    <p:extLst>
      <p:ext uri="{BB962C8B-B14F-4D97-AF65-F5344CB8AC3E}">
        <p14:creationId xmlns:p14="http://schemas.microsoft.com/office/powerpoint/2010/main" val="2941048347"/>
      </p:ext>
    </p:extLst>
  </p:cSld>
  <p:clrMapOvr>
    <a:masterClrMapping/>
  </p:clrMapOvr>
  <p:transition spd="med"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A50021"/>
                </a:solidFill>
                <a:latin typeface="Calibri" pitchFamily="34" charset="0"/>
              </a:rPr>
              <a:t>Diskrétní NV - rozdělení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600200"/>
                <a:ext cx="8298504" cy="4495800"/>
              </a:xfrm>
            </p:spPr>
            <p:txBody>
              <a:bodyPr/>
              <a:lstStyle/>
              <a:p>
                <a:pPr lvl="1"/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HYPERGEOMETRICKÉ rozdělení pravděpodobností</a:t>
                </a:r>
              </a:p>
              <a:p>
                <a:pPr lvl="2"/>
                <a:r>
                  <a:rPr lang="cs-CZ" sz="21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X ~ </a:t>
                </a:r>
                <a:r>
                  <a:rPr lang="cs-CZ" sz="21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Hg</a:t>
                </a:r>
                <a:r>
                  <a:rPr lang="cs-CZ" sz="21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cs-CZ" sz="21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N,M,n</a:t>
                </a:r>
                <a:r>
                  <a:rPr lang="cs-CZ" sz="21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cs-CZ" sz="21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2"/>
                <a:r>
                  <a:rPr lang="cs-CZ" sz="2100" dirty="0">
                    <a:latin typeface="Arial" panose="020B0604020202020204" pitchFamily="34" charset="0"/>
                    <a:cs typeface="Arial" panose="020B0604020202020204" pitchFamily="34" charset="0"/>
                  </a:rPr>
                  <a:t>z celkových </a:t>
                </a:r>
                <a:r>
                  <a:rPr lang="cs-CZ" sz="21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cs-CZ" sz="2100" dirty="0">
                    <a:latin typeface="Arial" panose="020B0604020202020204" pitchFamily="34" charset="0"/>
                    <a:cs typeface="Arial" panose="020B0604020202020204" pitchFamily="34" charset="0"/>
                  </a:rPr>
                  <a:t> prvků má </a:t>
                </a:r>
                <a:r>
                  <a:rPr lang="cs-CZ" sz="21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lang="cs-CZ" sz="2100" dirty="0">
                    <a:latin typeface="Arial" panose="020B0604020202020204" pitchFamily="34" charset="0"/>
                    <a:cs typeface="Arial" panose="020B0604020202020204" pitchFamily="34" charset="0"/>
                  </a:rPr>
                  <a:t> sledovanou vlastnost. X označuje počet prvků s danou vlastností, které jsme vybrali při </a:t>
                </a:r>
                <a:r>
                  <a:rPr lang="cs-CZ" sz="21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cs-CZ" sz="2100" dirty="0">
                    <a:latin typeface="Arial" panose="020B0604020202020204" pitchFamily="34" charset="0"/>
                    <a:cs typeface="Arial" panose="020B0604020202020204" pitchFamily="34" charset="0"/>
                  </a:rPr>
                  <a:t> tazích bez vracení</a:t>
                </a:r>
              </a:p>
              <a:p>
                <a:pPr marL="685800" lvl="2" indent="0">
                  <a:buNone/>
                </a:pPr>
                <a:endParaRPr lang="cs-CZ" sz="21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2"/>
                <a:r>
                  <a:rPr lang="cs-CZ" sz="2100" dirty="0">
                    <a:latin typeface="Arial" panose="020B0604020202020204" pitchFamily="34" charset="0"/>
                    <a:cs typeface="Arial" panose="020B0604020202020204" pitchFamily="34" charset="0"/>
                  </a:rPr>
                  <a:t>pravděpodobnostní funkce:</a:t>
                </a:r>
                <a:endParaRPr lang="cs-CZ" sz="2100" b="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685800" lvl="2" indent="0">
                  <a:buNone/>
                </a:pPr>
                <a:r>
                  <a:rPr lang="cs-CZ" sz="2100" b="0" dirty="0">
                    <a:cs typeface="Arial" panose="020B0604020202020204" pitchFamily="34" charset="0"/>
                  </a:rPr>
                  <a:t>		</a:t>
                </a:r>
                <a14:m>
                  <m:oMath xmlns:m="http://schemas.openxmlformats.org/officeDocument/2006/math"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  <m:d>
                      <m:dPr>
                        <m:ctrlP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𝑋</m:t>
                        </m:r>
                        <m: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</m:d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cs-CZ" sz="21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sz="21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sz="210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cs-CZ" sz="21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𝑀</m:t>
                                </m:r>
                              </m:num>
                              <m:den>
                                <m:r>
                                  <a:rPr lang="cs-CZ" sz="21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</m:den>
                            </m:f>
                          </m:e>
                        </m:d>
                        <m:d>
                          <m:dPr>
                            <m:ctrlPr>
                              <a:rPr lang="cs-CZ" sz="21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sz="210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cs-CZ" sz="21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𝑁</m:t>
                                </m:r>
                                <m:r>
                                  <a:rPr lang="cs-CZ" sz="21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−</m:t>
                                </m:r>
                                <m:r>
                                  <a:rPr lang="cs-CZ" sz="21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𝑀</m:t>
                                </m:r>
                              </m:num>
                              <m:den>
                                <m:r>
                                  <a:rPr lang="cs-CZ" sz="21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𝑛</m:t>
                                </m:r>
                                <m:r>
                                  <a:rPr lang="cs-CZ" sz="21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−</m:t>
                                </m:r>
                                <m:r>
                                  <a:rPr lang="cs-CZ" sz="21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</m:den>
                            </m:f>
                          </m:e>
                        </m:d>
                      </m:num>
                      <m:den>
                        <m:d>
                          <m:dPr>
                            <m:ctrlPr>
                              <a:rPr lang="cs-CZ" sz="21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sz="210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cs-CZ" sz="21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𝑁</m:t>
                                </m:r>
                              </m:num>
                              <m:den>
                                <m:r>
                                  <a:rPr lang="cs-CZ" sz="21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𝑛</m:t>
                                </m:r>
                              </m:den>
                            </m:f>
                          </m:e>
                        </m:d>
                      </m:den>
                    </m:f>
                  </m:oMath>
                </a14:m>
                <a:r>
                  <a:rPr lang="cs-CZ" sz="2100" dirty="0">
                    <a:latin typeface="Arial" panose="020B0604020202020204" pitchFamily="34" charset="0"/>
                    <a:cs typeface="Arial" panose="020B0604020202020204" pitchFamily="34" charset="0"/>
                  </a:rPr>
                  <a:t>,     </a:t>
                </a:r>
                <a:r>
                  <a:rPr lang="cs-CZ" sz="21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m=1,2,…,n</a:t>
                </a:r>
              </a:p>
              <a:p>
                <a:pPr marL="685800" lvl="2" indent="0">
                  <a:buNone/>
                </a:pPr>
                <a:endParaRPr lang="cs-CZ" sz="21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2"/>
                <a14:m>
                  <m:oMath xmlns:m="http://schemas.openxmlformats.org/officeDocument/2006/math"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𝐸𝑋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∗</m:t>
                    </m:r>
                    <m:f>
                      <m:fPr>
                        <m:ctrlP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𝑀</m:t>
                        </m:r>
                      </m:num>
                      <m:den>
                        <m: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den>
                    </m:f>
                  </m:oMath>
                </a14:m>
                <a:r>
                  <a:rPr lang="cs-CZ" sz="2100" dirty="0">
                    <a:latin typeface="Arial" panose="020B0604020202020204" pitchFamily="34" charset="0"/>
                    <a:cs typeface="Arial" panose="020B0604020202020204" pitchFamily="34" charset="0"/>
                  </a:rPr>
                  <a:t>;          </a:t>
                </a:r>
                <a14:m>
                  <m:oMath xmlns:m="http://schemas.openxmlformats.org/officeDocument/2006/math"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𝐷𝑋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∗</m:t>
                    </m:r>
                    <m:f>
                      <m:fPr>
                        <m:ctrlP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𝑀</m:t>
                        </m:r>
                      </m:num>
                      <m:den>
                        <m: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den>
                    </m:f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∗(1−</m:t>
                    </m:r>
                    <m:f>
                      <m:fPr>
                        <m:ctrlP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𝑀</m:t>
                        </m:r>
                      </m:num>
                      <m:den>
                        <m: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den>
                    </m:f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)∗</m:t>
                    </m:r>
                    <m:f>
                      <m:fPr>
                        <m:ctrlP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  <m: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num>
                      <m:den>
                        <m: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  <m: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den>
                    </m:f>
                  </m:oMath>
                </a14:m>
                <a:endParaRPr lang="cs-CZ" sz="2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600200"/>
                <a:ext cx="8298504" cy="4495800"/>
              </a:xfrm>
              <a:blipFill>
                <a:blip r:embed="rId2"/>
                <a:stretch>
                  <a:fillRect t="-950" r="-176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1200534"/>
      </p:ext>
    </p:extLst>
  </p:cSld>
  <p:clrMapOvr>
    <a:masterClrMapping/>
  </p:clrMapOvr>
  <p:transition spd="med"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A50021"/>
                </a:solidFill>
                <a:latin typeface="Calibri" pitchFamily="34" charset="0"/>
              </a:rPr>
              <a:t>Diskrétní NV - rozdělení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80695" y="1772816"/>
                <a:ext cx="8298504" cy="4495800"/>
              </a:xfrm>
            </p:spPr>
            <p:txBody>
              <a:bodyPr/>
              <a:lstStyle/>
              <a:p>
                <a:pPr lvl="1"/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POISSONOVO rozdělení pravděpodobností</a:t>
                </a:r>
              </a:p>
              <a:p>
                <a:pPr lvl="2"/>
                <a:r>
                  <a:rPr lang="cs-CZ" sz="21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X ~ Po(</a:t>
                </a:r>
                <a:r>
                  <a:rPr lang="cs-CZ" sz="21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λ)</a:t>
                </a:r>
              </a:p>
              <a:p>
                <a:pPr lvl="3"/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výskyt málo pravděpodobného jevu v mnoha nezávislých pokusech</a:t>
                </a:r>
              </a:p>
              <a:p>
                <a:pPr lvl="2"/>
                <a:endParaRPr lang="cs-CZ" sz="21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2"/>
                <a:r>
                  <a:rPr lang="cs-CZ" sz="2100" dirty="0">
                    <a:latin typeface="Arial" panose="020B0604020202020204" pitchFamily="34" charset="0"/>
                    <a:cs typeface="Arial" panose="020B0604020202020204" pitchFamily="34" charset="0"/>
                  </a:rPr>
                  <a:t>pravděpodobnostní funkce:</a:t>
                </a:r>
                <a:endParaRPr lang="cs-CZ" sz="2100" b="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685800" lvl="2" indent="0">
                  <a:buNone/>
                </a:pPr>
                <a:r>
                  <a:rPr lang="cs-CZ" sz="2100" dirty="0">
                    <a:cs typeface="Arial" panose="020B0604020202020204" pitchFamily="34" charset="0"/>
                  </a:rPr>
                  <a:t>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1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𝑃</m:t>
                        </m:r>
                        <m:d>
                          <m:dPr>
                            <m:ctrlPr>
                              <a:rPr lang="cs-CZ" sz="21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cs-CZ" sz="21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  <m:r>
                              <a:rPr lang="cs-CZ" sz="21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=</m:t>
                            </m:r>
                            <m:r>
                              <a:rPr lang="cs-CZ" sz="21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</m:t>
                            </m:r>
                          </m:e>
                        </m:d>
                        <m: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</m:t>
                        </m:r>
                      </m:e>
                      <m:sup>
                        <m:r>
                          <m:rPr>
                            <m:nor/>
                          </m:rPr>
                          <a:rPr lang="cs-CZ" sz="21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cs-CZ" sz="2100" i="1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λ</m:t>
                        </m:r>
                      </m:sup>
                    </m:sSup>
                    <m:f>
                      <m:fPr>
                        <m:ctrlPr>
                          <a:rPr lang="cs-CZ" sz="21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cs-CZ" sz="21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cs-CZ" sz="2100" i="1" dirty="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λ</m:t>
                            </m:r>
                          </m:e>
                          <m:sup>
                            <m:r>
                              <a:rPr lang="cs-CZ" sz="21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</m:t>
                            </m:r>
                          </m:sup>
                        </m:sSup>
                      </m:num>
                      <m:den>
                        <m: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  <m: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cs-CZ" sz="2100" dirty="0">
                    <a:latin typeface="Arial" panose="020B0604020202020204" pitchFamily="34" charset="0"/>
                    <a:cs typeface="Arial" panose="020B0604020202020204" pitchFamily="34" charset="0"/>
                  </a:rPr>
                  <a:t> ,    </a:t>
                </a:r>
                <a:r>
                  <a:rPr lang="cs-CZ" sz="21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cs-CZ" sz="2100" dirty="0">
                    <a:latin typeface="Arial" panose="020B0604020202020204" pitchFamily="34" charset="0"/>
                    <a:cs typeface="Arial" panose="020B0604020202020204" pitchFamily="34" charset="0"/>
                  </a:rPr>
                  <a:t>=0,1,…</a:t>
                </a:r>
              </a:p>
              <a:p>
                <a:pPr marL="685800" lvl="2" indent="0">
                  <a:buNone/>
                </a:pPr>
                <a:endParaRPr lang="cs-CZ" sz="2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2"/>
                <a14:m>
                  <m:oMath xmlns:m="http://schemas.openxmlformats.org/officeDocument/2006/math"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𝐸𝑋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nor/>
                      </m:rPr>
                      <a:rPr lang="cs-CZ" sz="2100" b="1" i="1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λ</m:t>
                    </m:r>
                  </m:oMath>
                </a14:m>
                <a:r>
                  <a:rPr lang="cs-CZ" sz="2100" dirty="0">
                    <a:latin typeface="Arial" panose="020B0604020202020204" pitchFamily="34" charset="0"/>
                    <a:cs typeface="Arial" panose="020B0604020202020204" pitchFamily="34" charset="0"/>
                  </a:rPr>
                  <a:t>;      </a:t>
                </a:r>
                <a14:m>
                  <m:oMath xmlns:m="http://schemas.openxmlformats.org/officeDocument/2006/math"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𝐷𝑋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nor/>
                      </m:rPr>
                      <a:rPr lang="cs-CZ" sz="2100" b="1" i="1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λ</m:t>
                    </m:r>
                  </m:oMath>
                </a14:m>
                <a:endParaRPr lang="cs-CZ" sz="2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0695" y="1772816"/>
                <a:ext cx="8298504" cy="4495800"/>
              </a:xfrm>
              <a:blipFill>
                <a:blip r:embed="rId2"/>
                <a:stretch>
                  <a:fillRect t="-9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0378582"/>
      </p:ext>
    </p:extLst>
  </p:cSld>
  <p:clrMapOvr>
    <a:masterClrMapping/>
  </p:clrMapOvr>
  <p:transition spd="med">
    <p:fade thruBlk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26FB24-9F6E-45AA-BC1A-3F2365437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A50021"/>
                </a:solidFill>
                <a:latin typeface="Calibri" pitchFamily="34" charset="0"/>
              </a:rPr>
              <a:t>Příklad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A529F6-4FD5-4705-BC37-2A77600400D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Sbírka 47/7</a:t>
            </a: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Sbírka 47/9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BAA762E-D233-43E3-9A54-2A6404863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EC1F584-191A-4B5B-9CAA-7EA26288873A}" type="slidenum">
              <a:rPr lang="sk-SK" smtClean="0"/>
              <a:pPr>
                <a:defRPr/>
              </a:pPr>
              <a:t>22</a:t>
            </a:fld>
            <a:endParaRPr lang="sk-SK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1A71FC0D-3F39-401D-8467-B10F8AF0BE6D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899592" y="2115417"/>
            <a:ext cx="7344816" cy="1296142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86024A7A-4B36-47B8-A27C-F6CABECBA7A4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043608" y="4365104"/>
            <a:ext cx="7056784" cy="1584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875660"/>
      </p:ext>
    </p:extLst>
  </p:cSld>
  <p:clrMapOvr>
    <a:masterClrMapping/>
  </p:clrMapOvr>
  <p:transition spd="med">
    <p:fade thruBlk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26FB24-9F6E-45AA-BC1A-3F2365437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A50021"/>
                </a:solidFill>
                <a:latin typeface="Calibri" pitchFamily="34" charset="0"/>
              </a:rPr>
              <a:t>Příklad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A529F6-4FD5-4705-BC37-2A77600400D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Sbírka 48/12</a:t>
            </a: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BAA762E-D233-43E3-9A54-2A6404863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EC1F584-191A-4B5B-9CAA-7EA26288873A}" type="slidenum">
              <a:rPr lang="sk-SK" smtClean="0"/>
              <a:pPr>
                <a:defRPr/>
              </a:pPr>
              <a:t>23</a:t>
            </a:fld>
            <a:endParaRPr lang="sk-SK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2921FCC8-99F5-4960-A021-95D45AA008C6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899592" y="2204864"/>
            <a:ext cx="7344816" cy="1008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340007"/>
      </p:ext>
    </p:extLst>
  </p:cSld>
  <p:clrMapOvr>
    <a:masterClrMapping/>
  </p:clrMapOvr>
  <p:transition spd="med">
    <p:fade thruBlk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A50021"/>
                </a:solidFill>
                <a:latin typeface="Calibri" pitchFamily="34" charset="0"/>
              </a:rPr>
              <a:t>Spojitá NV - rozdělení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80695" y="1772816"/>
                <a:ext cx="8298504" cy="4495800"/>
              </a:xfrm>
            </p:spPr>
            <p:txBody>
              <a:bodyPr/>
              <a:lstStyle/>
              <a:p>
                <a:pPr lvl="1"/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ROVNOMĚRNÉ rozdělení pravděpodobností</a:t>
                </a:r>
              </a:p>
              <a:p>
                <a:pPr lvl="2"/>
                <a:r>
                  <a:rPr lang="cs-CZ" sz="21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X ~ Ro(</a:t>
                </a:r>
                <a:r>
                  <a:rPr lang="cs-CZ" sz="21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a,b</a:t>
                </a:r>
                <a:r>
                  <a:rPr lang="cs-CZ" sz="21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cs-CZ" sz="21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3"/>
                <a:r>
                  <a:rPr lang="cs-CZ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generátor náhodného čísla na zvoleném intervalu</a:t>
                </a:r>
              </a:p>
              <a:p>
                <a:pPr lvl="3"/>
                <a:endParaRPr lang="cs-CZ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2"/>
                <a:r>
                  <a:rPr lang="cs-CZ" sz="2100" dirty="0">
                    <a:latin typeface="Arial" panose="020B0604020202020204" pitchFamily="34" charset="0"/>
                    <a:cs typeface="Arial" panose="020B0604020202020204" pitchFamily="34" charset="0"/>
                  </a:rPr>
                  <a:t>hustota a distribuční funkce:</a:t>
                </a:r>
              </a:p>
              <a:p>
                <a:pPr lvl="2"/>
                <a:endParaRPr lang="cs-CZ" sz="2100" b="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2"/>
                <a:endParaRPr lang="cs-CZ" sz="21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2"/>
                <a:endParaRPr lang="cs-CZ" sz="2100" b="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2"/>
                <a:endParaRPr lang="cs-CZ" sz="21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2"/>
                <a14:m>
                  <m:oMath xmlns:m="http://schemas.openxmlformats.org/officeDocument/2006/math"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𝐸𝑋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  <m:f>
                      <m:fPr>
                        <m:ctrlP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  <m: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num>
                      <m:den>
                        <m: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sz="2100" b="0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,         </a:t>
                </a:r>
                <a14:m>
                  <m:oMath xmlns:m="http://schemas.openxmlformats.org/officeDocument/2006/math"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𝐷𝑋</m:t>
                    </m:r>
                  </m:oMath>
                </a14:m>
                <a:r>
                  <a:rPr lang="cs-CZ" sz="2100" b="0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sz="21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cs-CZ" sz="21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𝑏</m:t>
                            </m:r>
                            <m:r>
                              <a:rPr lang="cs-CZ" sz="21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cs-CZ" sz="21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𝑎</m:t>
                            </m:r>
                          </m:e>
                        </m:d>
                        <m:r>
                          <a:rPr lang="cs-CZ" sz="2100" b="0" i="1" baseline="3000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12</m:t>
                        </m:r>
                      </m:den>
                    </m:f>
                  </m:oMath>
                </a14:m>
                <a:endParaRPr lang="cs-CZ" sz="2100" b="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0695" y="1772816"/>
                <a:ext cx="8298504" cy="4495800"/>
              </a:xfrm>
              <a:blipFill>
                <a:blip r:embed="rId2"/>
                <a:stretch>
                  <a:fillRect t="-9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Obrázek 3">
            <a:extLst>
              <a:ext uri="{FF2B5EF4-FFF2-40B4-BE49-F238E27FC236}">
                <a16:creationId xmlns:a16="http://schemas.microsoft.com/office/drawing/2014/main" id="{C23D8797-4736-4368-B54F-080B963382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977" y="3789040"/>
            <a:ext cx="3678396" cy="126992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70E2161B-5A2C-4177-840E-48178B19F0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8090" y="3618802"/>
            <a:ext cx="3607392" cy="144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811948"/>
      </p:ext>
    </p:extLst>
  </p:cSld>
  <p:clrMapOvr>
    <a:masterClrMapping/>
  </p:clrMapOvr>
  <p:transition spd="med">
    <p:fade thruBlk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A50021"/>
                </a:solidFill>
                <a:latin typeface="Calibri" pitchFamily="34" charset="0"/>
              </a:rPr>
              <a:t>Spojitá NV - rozdělení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80695" y="1772816"/>
                <a:ext cx="8298504" cy="4495800"/>
              </a:xfrm>
            </p:spPr>
            <p:txBody>
              <a:bodyPr/>
              <a:lstStyle/>
              <a:p>
                <a:pPr lvl="1"/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EXPONENCIÁLNÍ rozdělení pravděpodobností</a:t>
                </a:r>
              </a:p>
              <a:p>
                <a:pPr lvl="2"/>
                <a:r>
                  <a:rPr lang="cs-CZ" sz="21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X ~ Ex(</a:t>
                </a:r>
                <a:r>
                  <a:rPr lang="cs-CZ" sz="21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μ)</a:t>
                </a:r>
                <a:endParaRPr lang="cs-CZ" sz="21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3"/>
                <a:r>
                  <a:rPr lang="cs-CZ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životnost zařízení, doba obsluhy</a:t>
                </a:r>
              </a:p>
              <a:p>
                <a:pPr lvl="3"/>
                <a:endParaRPr lang="cs-CZ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2"/>
                <a:r>
                  <a:rPr lang="cs-CZ" sz="2100" dirty="0">
                    <a:latin typeface="Arial" panose="020B0604020202020204" pitchFamily="34" charset="0"/>
                    <a:cs typeface="Arial" panose="020B0604020202020204" pitchFamily="34" charset="0"/>
                  </a:rPr>
                  <a:t>hustota a distribuční funkce:</a:t>
                </a:r>
              </a:p>
              <a:p>
                <a:pPr lvl="2"/>
                <a:endParaRPr lang="cs-CZ" sz="2100" b="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2"/>
                <a:endParaRPr lang="cs-CZ" sz="21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2"/>
                <a:endParaRPr lang="cs-CZ" sz="2100" b="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2"/>
                <a:endParaRPr lang="cs-CZ" sz="21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2"/>
                <a14:m>
                  <m:oMath xmlns:m="http://schemas.openxmlformats.org/officeDocument/2006/math"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𝐸𝑋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  <m:f>
                      <m:fPr>
                        <m:ctrlP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cs-CZ" sz="2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𝜇</m:t>
                        </m:r>
                      </m:den>
                    </m:f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     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𝐷𝑋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  <m:f>
                      <m:fPr>
                        <m:ctrlP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cs-CZ" sz="2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𝜇</m:t>
                        </m:r>
                        <m:r>
                          <a:rPr lang="cs-CZ" sz="2100" b="0" i="1" baseline="30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endParaRPr lang="cs-CZ" sz="2100" b="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0695" y="1772816"/>
                <a:ext cx="8298504" cy="4495800"/>
              </a:xfrm>
              <a:blipFill>
                <a:blip r:embed="rId2"/>
                <a:stretch>
                  <a:fillRect t="-9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Obrázek 5">
            <a:extLst>
              <a:ext uri="{FF2B5EF4-FFF2-40B4-BE49-F238E27FC236}">
                <a16:creationId xmlns:a16="http://schemas.microsoft.com/office/drawing/2014/main" id="{699A54D2-E1DF-4C7D-A235-ED91E48DEC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801" y="4001992"/>
            <a:ext cx="4038656" cy="971959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B35AFFBD-E75C-46B8-813B-50960D6AA7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9946" y="4020716"/>
            <a:ext cx="3573022" cy="828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58837"/>
      </p:ext>
    </p:extLst>
  </p:cSld>
  <p:clrMapOvr>
    <a:masterClrMapping/>
  </p:clrMapOvr>
  <p:transition spd="med">
    <p:fade thruBlk="1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A50021"/>
                </a:solidFill>
                <a:latin typeface="Calibri" pitchFamily="34" charset="0"/>
              </a:rPr>
              <a:t>Spojitá NV - rozdělení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0695" y="1772816"/>
            <a:ext cx="8298504" cy="4495800"/>
          </a:xfrm>
        </p:spPr>
        <p:txBody>
          <a:bodyPr/>
          <a:lstStyle/>
          <a:p>
            <a:pPr lvl="1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NORMÁLNÍ rozdělení pravděpodobností</a:t>
            </a:r>
          </a:p>
          <a:p>
            <a:pPr lvl="2"/>
            <a:r>
              <a:rPr lang="cs-CZ" sz="2100" b="1" dirty="0">
                <a:latin typeface="Arial" panose="020B0604020202020204" pitchFamily="34" charset="0"/>
                <a:cs typeface="Arial" panose="020B0604020202020204" pitchFamily="34" charset="0"/>
              </a:rPr>
              <a:t>X ~ N(</a:t>
            </a:r>
            <a:r>
              <a:rPr lang="cs-CZ" sz="2100" b="1" i="1" dirty="0">
                <a:latin typeface="Arial" panose="020B0604020202020204" pitchFamily="34" charset="0"/>
                <a:cs typeface="Arial" panose="020B0604020202020204" pitchFamily="34" charset="0"/>
              </a:rPr>
              <a:t>μ,</a:t>
            </a:r>
            <a:r>
              <a:rPr lang="el-GR" sz="2100" b="1" i="1" dirty="0">
                <a:latin typeface="Arial" panose="020B0604020202020204" pitchFamily="34" charset="0"/>
                <a:cs typeface="Arial" panose="020B0604020202020204" pitchFamily="34" charset="0"/>
              </a:rPr>
              <a:t>σ</a:t>
            </a:r>
            <a:r>
              <a:rPr lang="cs-CZ" sz="2100" b="1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2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lvl="3" indent="0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hustota a distribuční funkce:</a:t>
            </a:r>
          </a:p>
          <a:p>
            <a:pPr lvl="2"/>
            <a:endParaRPr lang="cs-CZ" sz="2100" b="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cs-CZ" sz="21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2" indent="0">
              <a:buNone/>
            </a:pPr>
            <a:endParaRPr lang="cs-CZ" sz="21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2" indent="0">
              <a:buNone/>
            </a:pPr>
            <a:endParaRPr lang="cs-CZ" sz="21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cs-CZ" sz="2100" i="1" dirty="0">
                <a:latin typeface="Arial" panose="020B0604020202020204" pitchFamily="34" charset="0"/>
                <a:cs typeface="Arial" panose="020B0604020202020204" pitchFamily="34" charset="0"/>
              </a:rPr>
              <a:t>μ=0, </a:t>
            </a:r>
            <a:r>
              <a:rPr lang="el-GR" sz="2100" i="1" dirty="0">
                <a:latin typeface="Arial" panose="020B0604020202020204" pitchFamily="34" charset="0"/>
                <a:cs typeface="Arial" panose="020B0604020202020204" pitchFamily="34" charset="0"/>
              </a:rPr>
              <a:t>σ</a:t>
            </a:r>
            <a:r>
              <a:rPr lang="cs-CZ" sz="2100" i="1" dirty="0">
                <a:latin typeface="Arial" panose="020B0604020202020204" pitchFamily="34" charset="0"/>
                <a:cs typeface="Arial" panose="020B0604020202020204" pitchFamily="34" charset="0"/>
              </a:rPr>
              <a:t>=1 → 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NORMOVANÉ NORMÁLNÍ ROZDĚLENÍ</a:t>
            </a:r>
          </a:p>
          <a:p>
            <a:pPr marL="685800" lvl="2" indent="0">
              <a:buNone/>
            </a:pPr>
            <a:endParaRPr lang="cs-CZ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/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hustota:</a:t>
            </a:r>
            <a:endParaRPr lang="cs-CZ" sz="1800" dirty="0">
              <a:latin typeface="Cambria Math" panose="02040503050406030204" pitchFamily="18" charset="0"/>
              <a:cs typeface="Arial" panose="020B060402020202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4F77DFD-7A5D-4A02-B1F9-D4DDD432E8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389" y="3419829"/>
            <a:ext cx="2678698" cy="1008112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975F9050-2A81-44D4-9CBF-C69452D77C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7087" y="3715575"/>
            <a:ext cx="1759062" cy="416620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EE3AE0D9-FAE1-40FA-B2DE-5BD45438ED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6666" y="3129478"/>
            <a:ext cx="3870502" cy="1315366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4004FD19-FDCA-4B59-940A-7B91121EF4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03848" y="5379491"/>
            <a:ext cx="2029488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92905"/>
      </p:ext>
    </p:extLst>
  </p:cSld>
  <p:clrMapOvr>
    <a:masterClrMapping/>
  </p:clrMapOvr>
  <p:transition spd="med">
    <p:fade thruBlk="1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A50021"/>
                </a:solidFill>
                <a:latin typeface="Calibri" pitchFamily="34" charset="0"/>
              </a:rPr>
              <a:t>Normované normální rozdělení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0695" y="1772816"/>
            <a:ext cx="8298504" cy="4495800"/>
          </a:xfrm>
        </p:spPr>
        <p:txBody>
          <a:bodyPr/>
          <a:lstStyle/>
          <a:p>
            <a:pPr lvl="1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pro stanovení hodnot distribuční funkce (nenormovaného) normálního rozdělení provádím převod na normované normální rozdělení, tzv. </a:t>
            </a:r>
            <a:r>
              <a:rPr lang="cs-CZ" sz="2400" i="1" dirty="0">
                <a:latin typeface="Arial" panose="020B0604020202020204" pitchFamily="34" charset="0"/>
                <a:cs typeface="Arial" panose="020B0604020202020204" pitchFamily="34" charset="0"/>
              </a:rPr>
              <a:t>standardizaci:</a:t>
            </a:r>
          </a:p>
          <a:p>
            <a:pPr lvl="1"/>
            <a:endParaRPr lang="cs-CZ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cs-CZ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cs-CZ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hustota pravděpodobnosti normovaného normálního rozdělení je sudá funkce – platí proto</a:t>
            </a:r>
          </a:p>
          <a:p>
            <a:pPr marL="685800" lvl="2" indent="0">
              <a:buNone/>
            </a:pPr>
            <a:endParaRPr lang="cs-CZ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807748E-90F9-450C-BF5A-A3534FF8A9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8894" y="3520265"/>
            <a:ext cx="2146212" cy="681568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8B920D5B-F2E8-4414-BA4C-C83F780865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8894" y="5774244"/>
            <a:ext cx="2146212" cy="475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840914"/>
      </p:ext>
    </p:extLst>
  </p:cSld>
  <p:clrMapOvr>
    <a:masterClrMapping/>
  </p:clrMapOvr>
  <p:transition spd="med">
    <p:fade thruBlk="1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26FB24-9F6E-45AA-BC1A-3F2365437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A50021"/>
                </a:solidFill>
                <a:latin typeface="Calibri" pitchFamily="34" charset="0"/>
              </a:rPr>
              <a:t>Příklad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A529F6-4FD5-4705-BC37-2A77600400D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Sbírka 57/25</a:t>
            </a: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Sbírka 57/27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BAA762E-D233-43E3-9A54-2A6404863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EC1F584-191A-4B5B-9CAA-7EA26288873A}" type="slidenum">
              <a:rPr lang="sk-SK" smtClean="0"/>
              <a:pPr>
                <a:defRPr/>
              </a:pPr>
              <a:t>28</a:t>
            </a:fld>
            <a:endParaRPr lang="sk-SK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2D15FD3-1448-45F5-BF4E-207FF054FF9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187624" y="2141298"/>
            <a:ext cx="6768752" cy="1728192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064715C8-BB85-4C1F-AAAF-9DB688F44094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187624" y="4347084"/>
            <a:ext cx="5232896" cy="2216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479410"/>
      </p:ext>
    </p:extLst>
  </p:cSld>
  <p:clrMapOvr>
    <a:masterClrMapping/>
  </p:clrMapOvr>
  <p:transition spd="med">
    <p:fade thruBlk="1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26FB24-9F6E-45AA-BC1A-3F2365437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A50021"/>
                </a:solidFill>
                <a:latin typeface="Calibri" pitchFamily="34" charset="0"/>
              </a:rPr>
              <a:t>Příklad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A529F6-4FD5-4705-BC37-2A77600400D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Sbírka 58/35</a:t>
            </a: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Sbírka 59/37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BAA762E-D233-43E3-9A54-2A6404863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EC1F584-191A-4B5B-9CAA-7EA26288873A}" type="slidenum">
              <a:rPr lang="sk-SK" smtClean="0"/>
              <a:pPr>
                <a:defRPr/>
              </a:pPr>
              <a:t>29</a:t>
            </a:fld>
            <a:endParaRPr lang="sk-SK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8B0C8BE-4F3D-44CC-BEF2-A01695A165BB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71600" y="2212371"/>
            <a:ext cx="7200800" cy="1296142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1674F25F-95B1-4E43-9131-C2CDF885708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259632" y="4008120"/>
            <a:ext cx="5760720" cy="256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620010"/>
      </p:ext>
    </p:extLst>
  </p:cSld>
  <p:clrMapOvr>
    <a:masterClrMapping/>
  </p:clrMapOvr>
  <p:transition spd="med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A50021"/>
                </a:solidFill>
                <a:latin typeface="Calibri" pitchFamily="34" charset="0"/>
              </a:rPr>
              <a:t>Distribuční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pomocí pravděpodobnostní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fce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P jsme schopni přiřadit pravděpodobnost prvkům z pole náhodných jevů </a:t>
            </a:r>
            <a:r>
              <a:rPr lang="el-GR" sz="2400" i="1" dirty="0">
                <a:latin typeface="Arial" panose="020B0604020202020204" pitchFamily="34" charset="0"/>
                <a:cs typeface="Arial" panose="020B0604020202020204" pitchFamily="34" charset="0"/>
              </a:rPr>
              <a:t>φ</a:t>
            </a:r>
            <a:endParaRPr lang="cs-CZ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tato funkce P se nazývá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rozdělení pravděpodobností NV X</a:t>
            </a:r>
          </a:p>
          <a:p>
            <a:pPr lvl="1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každá náhodná veličina má své vlastní rozdělení pravděpodobností</a:t>
            </a: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zajímá nás pravděpodobnost, s jakou bude realizace náhodného pokusu menší než nějaká pevně zvolená hodnota x</a:t>
            </a:r>
          </a:p>
          <a:p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distribuční funkce NV X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je reálná funkce F definovaná vztahem:</a:t>
            </a:r>
          </a:p>
          <a:p>
            <a:pPr marL="0" indent="0">
              <a:buNone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F(x) = P(X&lt;x)</a:t>
            </a:r>
          </a:p>
        </p:txBody>
      </p:sp>
    </p:spTree>
    <p:extLst>
      <p:ext uri="{BB962C8B-B14F-4D97-AF65-F5344CB8AC3E}">
        <p14:creationId xmlns:p14="http://schemas.microsoft.com/office/powerpoint/2010/main" val="3670573124"/>
      </p:ext>
    </p:extLst>
  </p:cSld>
  <p:clrMapOvr>
    <a:masterClrMapping/>
  </p:clrMapOvr>
  <p:transition spd="med">
    <p:fade thruBlk="1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26FB24-9F6E-45AA-BC1A-3F2365437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A50021"/>
                </a:solidFill>
                <a:latin typeface="Calibri" pitchFamily="34" charset="0"/>
              </a:rPr>
              <a:t>Příklad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A529F6-4FD5-4705-BC37-2A77600400D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Sbírka 80/7,8</a:t>
            </a: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BAA762E-D233-43E3-9A54-2A6404863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EC1F584-191A-4B5B-9CAA-7EA26288873A}" type="slidenum">
              <a:rPr lang="sk-SK" smtClean="0"/>
              <a:pPr>
                <a:defRPr/>
              </a:pPr>
              <a:t>30</a:t>
            </a:fld>
            <a:endParaRPr lang="sk-SK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D7E40AC5-6FEE-4B0F-B060-462E2690269D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71600" y="2132856"/>
            <a:ext cx="6624736" cy="2304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793885"/>
      </p:ext>
    </p:extLst>
  </p:cSld>
  <p:clrMapOvr>
    <a:masterClrMapping/>
  </p:clrMapOvr>
  <p:transition spd="med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107BC0-0EAE-4B4B-A9A1-7197CD188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D89B39-ECED-4608-BE81-9DC05D8580F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93F3183-3A4F-480C-8397-8732D6A6F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EC1F584-191A-4B5B-9CAA-7EA26288873A}" type="slidenum">
              <a:rPr lang="sk-SK" smtClean="0"/>
              <a:pPr>
                <a:defRPr/>
              </a:pPr>
              <a:t>4</a:t>
            </a:fld>
            <a:endParaRPr lang="sk-SK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29F8F94-C604-4AF7-A34E-48C7872669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88658"/>
            <a:ext cx="9144000" cy="5680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166407"/>
      </p:ext>
    </p:extLst>
  </p:cSld>
  <p:clrMapOvr>
    <a:masterClrMapping/>
  </p:clrMapOvr>
  <p:transition spd="med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A50021"/>
                </a:solidFill>
                <a:latin typeface="Calibri" pitchFamily="34" charset="0"/>
              </a:rPr>
              <a:t>Distribuční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pro každou distribuční funkci platí: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každá funkce splňující tyto vlastnosti je distribuční funkcí nějaké náhodné veličiny</a:t>
            </a:r>
          </a:p>
          <a:p>
            <a:pPr lvl="1"/>
            <a:endParaRPr lang="cs-CZ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0A2F9B4-652D-464F-80C7-474CB52BB1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132856"/>
            <a:ext cx="8784976" cy="2061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757430"/>
      </p:ext>
    </p:extLst>
  </p:cSld>
  <p:clrMapOvr>
    <a:masterClrMapping/>
  </p:clrMapOvr>
  <p:transition spd="med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A50021"/>
                </a:solidFill>
                <a:latin typeface="Calibri" pitchFamily="34" charset="0"/>
              </a:rPr>
              <a:t>Distribuční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výpočty pravděpodobností realizace náhodné veličiny v nějakém intervalu: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ADB09E1-6FE4-4C42-A10E-7987BCB6A1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4995" y="2551956"/>
            <a:ext cx="3694010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388787"/>
      </p:ext>
    </p:extLst>
  </p:cSld>
  <p:clrMapOvr>
    <a:masterClrMapping/>
  </p:clrMapOvr>
  <p:transition spd="med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A50021"/>
                </a:solidFill>
                <a:latin typeface="Calibri" pitchFamily="34" charset="0"/>
              </a:rPr>
              <a:t>Diskrétní náhodná veličina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1"/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nabývá spočetně mnoha hodnot</a:t>
                </a:r>
              </a:p>
              <a:p>
                <a:pPr lvl="2"/>
                <a:r>
                  <a:rPr lang="cs-CZ" sz="2100" dirty="0">
                    <a:latin typeface="Arial" panose="020B0604020202020204" pitchFamily="34" charset="0"/>
                    <a:cs typeface="Arial" panose="020B0604020202020204" pitchFamily="34" charset="0"/>
                  </a:rPr>
                  <a:t>úspěch(1) či neúspěch(0) u testu</a:t>
                </a:r>
              </a:p>
              <a:p>
                <a:pPr lvl="2"/>
                <a:r>
                  <a:rPr lang="cs-CZ" sz="2100" dirty="0">
                    <a:latin typeface="Arial" panose="020B0604020202020204" pitchFamily="34" charset="0"/>
                    <a:cs typeface="Arial" panose="020B0604020202020204" pitchFamily="34" charset="0"/>
                  </a:rPr>
                  <a:t>vržené číslo na kostce</a:t>
                </a:r>
              </a:p>
              <a:p>
                <a:pPr lvl="2"/>
                <a:r>
                  <a:rPr lang="cs-CZ" sz="2100" dirty="0">
                    <a:latin typeface="Arial" panose="020B0604020202020204" pitchFamily="34" charset="0"/>
                    <a:cs typeface="Arial" panose="020B0604020202020204" pitchFamily="34" charset="0"/>
                  </a:rPr>
                  <a:t>počet hodů mincí před prvním padnutím hlavy</a:t>
                </a:r>
              </a:p>
              <a:p>
                <a:pPr marL="685800" lvl="2" indent="0">
                  <a:buNone/>
                </a:pPr>
                <a:endParaRPr lang="cs-CZ" sz="2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/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pro pravděpodobnostní a distribuční funkci diskrétní náhodné veličiny platí:</a:t>
                </a:r>
              </a:p>
              <a:p>
                <a:pPr marL="366713" lvl="1" indent="0">
                  <a:buNone/>
                </a:pPr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cs-CZ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sub>
                      <m:sup/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</m:e>
                    </m:nary>
                    <m:r>
                      <a:rPr lang="cs-CZ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x</m:t>
                    </m:r>
                    <m:r>
                      <m:rPr>
                        <m:brk m:alnAt="7"/>
                      </m:rPr>
                      <a:rPr lang="cs-CZ" sz="2400" i="1" baseline="-250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𝑖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= 1			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d>
                      <m:dPr>
                        <m:ctrlP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cs-C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  <m:nary>
                      <m:naryPr>
                        <m:chr m:val="∑"/>
                        <m:supHide m:val="on"/>
                        <m:ctrlP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cs-CZ" sz="2400" b="0" i="1" baseline="-2500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&lt;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sub>
                      <m:sup/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𝑥𝑖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</m:nary>
                  </m:oMath>
                </a14:m>
                <a:endParaRPr lang="cs-CZ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/>
                <a:endParaRPr lang="cs-CZ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/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pravděpodobnosti lze vyjádřit pomocí funkce nebo výčtem (tabulkou)</a:t>
                </a:r>
              </a:p>
              <a:p>
                <a:pPr marL="685800" lvl="2" indent="0">
                  <a:buNone/>
                </a:pPr>
                <a:endParaRPr lang="cs-CZ" sz="2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950" b="-298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2263846"/>
      </p:ext>
    </p:extLst>
  </p:cSld>
  <p:clrMapOvr>
    <a:masterClrMapping/>
  </p:clrMapOvr>
  <p:transition spd="med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A50021"/>
                </a:solidFill>
                <a:latin typeface="Calibri" pitchFamily="34" charset="0"/>
              </a:rPr>
              <a:t>Spojitá náhodná veličina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1"/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obecně může nabývat nespočetně mnoha hodnot</a:t>
                </a:r>
              </a:p>
              <a:p>
                <a:pPr lvl="2"/>
                <a:r>
                  <a:rPr lang="cs-CZ" sz="2100" dirty="0">
                    <a:latin typeface="Arial" panose="020B0604020202020204" pitchFamily="34" charset="0"/>
                    <a:cs typeface="Arial" panose="020B0604020202020204" pitchFamily="34" charset="0"/>
                  </a:rPr>
                  <a:t>výška člověka</a:t>
                </a:r>
              </a:p>
              <a:p>
                <a:pPr marL="685800" lvl="2" indent="0">
                  <a:buNone/>
                </a:pPr>
                <a:endParaRPr lang="cs-CZ" sz="2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/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NV je </a:t>
                </a:r>
                <a:r>
                  <a:rPr lang="cs-CZ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spojitá</a:t>
                </a:r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 jestliže existuje nezáporná funkce </a:t>
                </a:r>
                <a:r>
                  <a:rPr lang="cs-CZ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f </a:t>
                </a:r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taková, že pro každé </a:t>
                </a:r>
                <a:r>
                  <a:rPr lang="cs-CZ" sz="24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a,b</a:t>
                </a:r>
                <a:r>
                  <a:rPr lang="cs-CZ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z </a:t>
                </a:r>
                <a:r>
                  <a:rPr lang="cs-CZ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R, </a:t>
                </a:r>
                <a:r>
                  <a:rPr lang="cs-CZ" sz="24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a≤b</a:t>
                </a:r>
                <a:r>
                  <a:rPr lang="cs-CZ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platí:</a:t>
                </a:r>
              </a:p>
              <a:p>
                <a:pPr lvl="1"/>
                <a:endParaRPr lang="cs-CZ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/>
                <a:endParaRPr lang="cs-CZ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2"/>
                <a:r>
                  <a:rPr lang="cs-CZ" sz="21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f… </a:t>
                </a:r>
                <a:r>
                  <a:rPr lang="cs-CZ" sz="21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hustota pravděpodobnosti</a:t>
                </a:r>
                <a:r>
                  <a:rPr lang="cs-CZ" sz="2100" dirty="0">
                    <a:latin typeface="Arial" panose="020B0604020202020204" pitchFamily="34" charset="0"/>
                    <a:cs typeface="Arial" panose="020B0604020202020204" pitchFamily="34" charset="0"/>
                  </a:rPr>
                  <a:t> NV X</a:t>
                </a:r>
                <a:endParaRPr lang="cs-CZ" sz="21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/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distribuční funkci získáme integrováním hustoty, tj.</a:t>
                </a:r>
              </a:p>
              <a:p>
                <a:pPr marL="366713" lvl="1" indent="0">
                  <a:buNone/>
                </a:pPr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d>
                      <m:dPr>
                        <m:ctrlP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cs-C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nary>
                      <m:naryPr>
                        <m:ctrlP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∞</m:t>
                        </m:r>
                      </m:sub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sup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  <m:d>
                          <m:dPr>
                            <m:ctrlPr>
                              <a:rPr lang="cs-CZ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cs-CZ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𝑢</m:t>
                            </m:r>
                          </m:e>
                        </m:d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𝑑𝑢</m:t>
                        </m:r>
                      </m:e>
                    </m:nary>
                  </m:oMath>
                </a14:m>
                <a:endParaRPr lang="cs-CZ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/>
                <a:endParaRPr lang="cs-CZ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9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Obrázek 3">
            <a:extLst>
              <a:ext uri="{FF2B5EF4-FFF2-40B4-BE49-F238E27FC236}">
                <a16:creationId xmlns:a16="http://schemas.microsoft.com/office/drawing/2014/main" id="{2A29B8A8-F487-4EA5-9FC4-E27485D5A2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3728" y="3717032"/>
            <a:ext cx="4435715" cy="741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272307"/>
      </p:ext>
    </p:extLst>
  </p:cSld>
  <p:clrMapOvr>
    <a:masterClrMapping/>
  </p:clrMapOvr>
  <p:transition spd="med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8298504" cy="990600"/>
          </a:xfrm>
        </p:spPr>
        <p:txBody>
          <a:bodyPr/>
          <a:lstStyle/>
          <a:p>
            <a:r>
              <a:rPr lang="cs-CZ" b="1" dirty="0">
                <a:solidFill>
                  <a:srgbClr val="A50021"/>
                </a:solidFill>
                <a:latin typeface="Calibri" pitchFamily="34" charset="0"/>
              </a:rPr>
              <a:t>Vlastnosti spojité náhodné veličiny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1"/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pro funkci hustoty NV X platí: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d>
                      <m:dPr>
                        <m:ctrlPr>
                          <a:rPr lang="cs-C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cs-CZ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≥0 ∀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</m:oMath>
                </a14:m>
                <a:r>
                  <a:rPr 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– tj. nenabývá záporných hodnot</a:t>
                </a:r>
              </a:p>
              <a:p>
                <a:pPr lvl="2"/>
                <a14:m>
                  <m:oMath xmlns:m="http://schemas.openxmlformats.org/officeDocument/2006/math">
                    <m:nary>
                      <m:naryPr>
                        <m:ctrlPr>
                          <a:rPr lang="cs-CZ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cs-C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∞</m:t>
                        </m:r>
                      </m:sub>
                      <m:sup>
                        <m:r>
                          <a:rPr lang="cs-CZ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∞</m:t>
                        </m:r>
                      </m:sup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  <m:d>
                          <m:dPr>
                            <m:ctrlPr>
                              <a:rPr lang="cs-CZ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cs-CZ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e>
                        </m:d>
                        <m:r>
                          <a:rPr lang="cs-C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𝑑𝑥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=1 </m:t>
                        </m:r>
                      </m:e>
                    </m:nary>
                  </m:oMath>
                </a14:m>
                <a:r>
                  <a:rPr 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- plocha pod křivkou hustoty je rovna 1</a:t>
                </a:r>
              </a:p>
              <a:p>
                <a:pPr lvl="2"/>
                <a:endParaRPr lang="cs-CZ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/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každá funkce, která splňuje uvedené vlastnosti a je spojitá (případně až na konečný počet bodů nespojitosti) je hustotou pro nějakou NV X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  <m:d>
                      <m:dPr>
                        <m:ctrlP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𝑋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cs-C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</m:oMath>
                </a14:m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– tj. pst realizace právě jedné hodnoty </a:t>
                </a:r>
                <a:r>
                  <a:rPr lang="cs-CZ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x </a:t>
                </a:r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je rovna 0</a:t>
                </a:r>
              </a:p>
              <a:p>
                <a:pPr lvl="1"/>
                <a:endParaRPr lang="cs-CZ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685800" lvl="2" indent="0">
                  <a:buNone/>
                </a:pPr>
                <a:endParaRPr lang="cs-CZ" sz="2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/>
                <a:endParaRPr lang="cs-CZ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950" r="-11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7600121"/>
      </p:ext>
    </p:extLst>
  </p:cSld>
  <p:clrMapOvr>
    <a:masterClrMapping/>
  </p:clrMapOvr>
  <p:transition spd="med">
    <p:fade thruBlk="1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Jmění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11262</TotalTime>
  <Words>1083</Words>
  <Application>Microsoft Office PowerPoint</Application>
  <PresentationFormat>Předvádění na obrazovce (4:3)</PresentationFormat>
  <Paragraphs>217</Paragraphs>
  <Slides>30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8" baseType="lpstr">
      <vt:lpstr>Arial</vt:lpstr>
      <vt:lpstr>Calibri</vt:lpstr>
      <vt:lpstr>Cambria Math</vt:lpstr>
      <vt:lpstr>Tahoma</vt:lpstr>
      <vt:lpstr>Tw Cen MT</vt:lpstr>
      <vt:lpstr>Wingdings</vt:lpstr>
      <vt:lpstr>Wingdings 2</vt:lpstr>
      <vt:lpstr>Medián</vt:lpstr>
      <vt:lpstr>     PRavděpodobnost a statistika 3.cvičení     </vt:lpstr>
      <vt:lpstr>Náhodná veličina</vt:lpstr>
      <vt:lpstr>Distribuční funkce</vt:lpstr>
      <vt:lpstr>Prezentace aplikace PowerPoint</vt:lpstr>
      <vt:lpstr>Distribuční funkce</vt:lpstr>
      <vt:lpstr>Distribuční funkce</vt:lpstr>
      <vt:lpstr>Diskrétní náhodná veličina</vt:lpstr>
      <vt:lpstr>Spojitá náhodná veličina</vt:lpstr>
      <vt:lpstr>Vlastnosti spojité náhodné veličiny</vt:lpstr>
      <vt:lpstr>Příklad</vt:lpstr>
      <vt:lpstr>Číselné charakteristiky NV</vt:lpstr>
      <vt:lpstr>Charakteristiky polohy</vt:lpstr>
      <vt:lpstr>Charakteristiky variability</vt:lpstr>
      <vt:lpstr>Střední hodnota, disperze</vt:lpstr>
      <vt:lpstr>Koeficient šikmosti (asymetrie)</vt:lpstr>
      <vt:lpstr>Koeficient špičatosti (excesu)</vt:lpstr>
      <vt:lpstr>Diskrétní NV - rozdělení</vt:lpstr>
      <vt:lpstr>Diskrétní NV - rozdělení</vt:lpstr>
      <vt:lpstr>Diskrétní NV - rozdělení</vt:lpstr>
      <vt:lpstr>Diskrétní NV - rozdělení</vt:lpstr>
      <vt:lpstr>Diskrétní NV - rozdělení</vt:lpstr>
      <vt:lpstr>Příklad</vt:lpstr>
      <vt:lpstr>Příklad</vt:lpstr>
      <vt:lpstr>Spojitá NV - rozdělení</vt:lpstr>
      <vt:lpstr>Spojitá NV - rozdělení</vt:lpstr>
      <vt:lpstr>Spojitá NV - rozdělení</vt:lpstr>
      <vt:lpstr>Normované normální rozdělení</vt:lpstr>
      <vt:lpstr>Příklad</vt:lpstr>
      <vt:lpstr>Příklad</vt:lpstr>
      <vt:lpstr>Příklad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Ekonomická univerzita v Bratislave  Fakulta hospodárskej informatiky Katedra matematiky       METÓDY GRADUÁCIE V ŽIVOTNOM POISTENÍ Diplomová práca          2005                                                                              Vladimír Korec</dc:title>
  <dc:creator>Koro</dc:creator>
  <cp:lastModifiedBy>Ivana Pavlů</cp:lastModifiedBy>
  <cp:revision>737</cp:revision>
  <dcterms:created xsi:type="dcterms:W3CDTF">2005-05-21T12:23:13Z</dcterms:created>
  <dcterms:modified xsi:type="dcterms:W3CDTF">2020-10-20T06:47:01Z</dcterms:modified>
</cp:coreProperties>
</file>