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11"/>
  </p:notesMasterIdLst>
  <p:handoutMasterIdLst>
    <p:handoutMasterId r:id="rId12"/>
  </p:handoutMasterIdLst>
  <p:sldIdLst>
    <p:sldId id="370" r:id="rId2"/>
    <p:sldId id="371" r:id="rId3"/>
    <p:sldId id="372" r:id="rId4"/>
    <p:sldId id="373" r:id="rId5"/>
    <p:sldId id="368" r:id="rId6"/>
    <p:sldId id="348" r:id="rId7"/>
    <p:sldId id="369" r:id="rId8"/>
    <p:sldId id="354" r:id="rId9"/>
    <p:sldId id="355" r:id="rId10"/>
  </p:sldIdLst>
  <p:sldSz cx="9144000" cy="6858000" type="screen4x3"/>
  <p:notesSz cx="6815138" cy="99425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000000"/>
    <a:srgbClr val="E15B09"/>
    <a:srgbClr val="FFFCEF"/>
    <a:srgbClr val="FDE1C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4533" autoAdjust="0"/>
  </p:normalViewPr>
  <p:slideViewPr>
    <p:cSldViewPr>
      <p:cViewPr varScale="1">
        <p:scale>
          <a:sx n="68" d="100"/>
          <a:sy n="68" d="100"/>
        </p:scale>
        <p:origin x="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84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ABBC7-1EBF-4DB7-8B6C-72CF35C28C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9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912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685" y="4722694"/>
            <a:ext cx="4997768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912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34710E0-B9A0-43E1-8FA8-577992E5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6A2091-7E63-41B2-8B32-A19590DC5E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3BF7-9275-4598-B582-1039574009D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A0E3-FBEB-4986-A70A-733301C21C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F584-191A-4B5B-9CAA-7EA2628887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0138A2-061D-47D9-864A-E203F3612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69EAE8-7869-4813-9B02-289EEC67C3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957BAC-7E43-40FF-B38B-78DD40AAF5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AD4B-451F-4938-8FB9-8344CABC55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6DEFF-D9BF-4372-AC8B-D05CD54AE7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FAB2-5EAB-42B6-8CD4-8AEA1469D7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4083931-4DE4-4980-8375-6A5F00031D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2EDC1F-F92D-4B58-8312-4B5AE547A8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8" r:id="rId2"/>
    <p:sldLayoutId id="2147484023" r:id="rId3"/>
    <p:sldLayoutId id="2147484024" r:id="rId4"/>
    <p:sldLayoutId id="2147484025" r:id="rId5"/>
    <p:sldLayoutId id="2147484019" r:id="rId6"/>
    <p:sldLayoutId id="2147484026" r:id="rId7"/>
    <p:sldLayoutId id="2147484020" r:id="rId8"/>
    <p:sldLayoutId id="2147484027" r:id="rId9"/>
    <p:sldLayoutId id="2147484021" r:id="rId10"/>
    <p:sldLayoutId id="2147484028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A3873DE-4DD7-42DF-BC38-B89BC5F0B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</a:rPr>
              <a:t>Základy teorie pravděpodobnosti II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6080B9C7-D4FB-4704-85DA-548BAF2E1E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D3B563C-554B-42D4-AC05-D6CC79EC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6DEFF-D9BF-4372-AC8B-D05CD54AE759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2130372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0666162-8E23-42AA-ACCB-046D5C7B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</a:rPr>
              <a:t>Podmíněná pravděpodobnost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57DC870-716D-4B33-B784-69AA2C79C49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Často se dostaneme do situace, kdy potřebujeme stanovit pravděpodobnost náhodného jevu A </a:t>
                </a:r>
                <a:r>
                  <a:rPr lang="cs-CZ" dirty="0" err="1"/>
                  <a:t>a</a:t>
                </a:r>
                <a:r>
                  <a:rPr lang="cs-CZ" dirty="0"/>
                  <a:t> jako bonus víme něco o konkrétních okolnostech (náhodný jev B), které nastaly a mají vliv na pravděpodobnost výskytu náhodného jevu A. </a:t>
                </a:r>
              </a:p>
              <a:p>
                <a:pPr algn="just"/>
                <a:r>
                  <a:rPr lang="cs-CZ" dirty="0"/>
                  <a:t>V takové situaci využijeme PODMÍNĚNOU PRAVDĚPODOBNOST: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57DC870-716D-4B33-B784-69AA2C79C4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 r="-1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C2D43A8-0C60-4012-BAD4-5E717433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66DEFF-D9BF-4372-AC8B-D05CD54AE7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024821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0E64-AC13-4D8C-90A4-F748A8FA3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</a:rPr>
              <a:t>Podmíněná pravděpodobnost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FCCFC-1B79-4B71-81EC-CFE321E62E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Např.: Jaká je pravděpodobnost, že při hodu dvěma kostkami padly dvě pětky, víme-li, že součet bodů na obou kostkách je dělitelný pěti?</a:t>
            </a:r>
          </a:p>
          <a:p>
            <a:pPr marL="0" indent="0">
              <a:buNone/>
            </a:pPr>
            <a:r>
              <a:rPr lang="cs-CZ" dirty="0"/>
              <a:t>A…padly dvě pětky</a:t>
            </a:r>
          </a:p>
          <a:p>
            <a:pPr marL="0" indent="0">
              <a:buNone/>
            </a:pPr>
            <a:r>
              <a:rPr lang="cs-CZ" dirty="0"/>
              <a:t>B… součet je dělitelný pěti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1F7B87-C7BD-4D73-971E-A44EDD43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0022880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BF99E-3F62-487F-8C6B-AB662AD9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</a:rPr>
              <a:t>Podmíněná pravděpodobnost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746B40B-857F-4397-A578-E6E1651ECC8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/>
                  <a:t>A…padly dvě pětky</a:t>
                </a:r>
              </a:p>
              <a:p>
                <a:pPr marL="0" indent="0">
                  <a:buNone/>
                </a:pPr>
                <a:r>
                  <a:rPr lang="cs-CZ" dirty="0"/>
                  <a:t>P(A)=1/36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B… součet je dělitelný pěti (možné dvojice: (1,4), (2,3), (3,2), (4,1), (4,6), (5,5), (6,4)…. celkem 7 dvojic, P(B)=7/36)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</m:den>
                    </m:f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746B40B-857F-4397-A578-E6E1651EC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645" t="-1357" r="-21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8BD289-AAAE-4A0E-819D-5795BD73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235665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533400" y="188640"/>
            <a:ext cx="853859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</a:rPr>
              <a:t>Nezávislost náhodných jevů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33400" y="1608411"/>
                <a:ext cx="86106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latin typeface="Calibri" panose="020F0502020204030204" pitchFamily="34" charset="0"/>
                  </a:rPr>
                  <a:t>Uvažujeme dva náhodné jevy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a řešíme, jaký může být jejich vztah. Zda výskyt jednoho jevu ovlivňuje či neovlivňuje výskyt druhého jevu.</a:t>
                </a:r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latin typeface="Calibri" panose="020F0502020204030204" pitchFamily="34" charset="0"/>
                  </a:rPr>
                  <a:t>V případě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závislých jevů</a:t>
                </a:r>
                <a:r>
                  <a:rPr lang="cs-CZ" sz="2400" dirty="0">
                    <a:latin typeface="Calibri" panose="020F0502020204030204" pitchFamily="34" charset="0"/>
                  </a:rPr>
                  <a:t>, ze vztahu pro podmíněnou pravděpodobnost dostáváme</a:t>
                </a:r>
              </a:p>
              <a:p>
                <a:pPr>
                  <a:buClr>
                    <a:srgbClr val="C00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2400" dirty="0">
                  <a:latin typeface="Calibri" panose="020F0502020204030204" pitchFamily="34" charset="0"/>
                </a:endParaRPr>
              </a:p>
              <a:p>
                <a:pPr>
                  <a:buClr>
                    <a:srgbClr val="C00000"/>
                  </a:buClr>
                </a:pPr>
                <a:endParaRPr lang="cs-CZ" sz="2400" dirty="0">
                  <a:latin typeface="Calibri" panose="020F0502020204030204" pitchFamily="34" charset="0"/>
                </a:endParaRPr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latin typeface="Calibri" panose="020F0502020204030204" pitchFamily="34" charset="0"/>
                  </a:rPr>
                  <a:t>Pro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nezávislé jevy </a:t>
                </a:r>
                <a:r>
                  <a:rPr lang="cs-CZ" sz="2400" dirty="0">
                    <a:latin typeface="Calibri" panose="020F0502020204030204" pitchFamily="34" charset="0"/>
                  </a:rPr>
                  <a:t>pak vzhledem k tomu, že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platí</a:t>
                </a:r>
              </a:p>
              <a:p>
                <a:pPr>
                  <a:buClr>
                    <a:srgbClr val="C00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2400" dirty="0">
                  <a:latin typeface="Calibri" panose="020F0502020204030204" pitchFamily="34" charset="0"/>
                </a:endParaRPr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endParaRPr lang="cs-CZ" sz="2400" dirty="0">
                  <a:latin typeface="Calibri" panose="020F0502020204030204" pitchFamily="34" charset="0"/>
                </a:endParaRPr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latin typeface="Calibri" panose="020F0502020204030204" pitchFamily="34" charset="0"/>
                  </a:rPr>
                  <a:t>Uvedené vztahy nazýváme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pravidla pro násobení pravděpodobností</a:t>
                </a:r>
                <a:r>
                  <a:rPr lang="cs-CZ" sz="2400" dirty="0">
                    <a:latin typeface="Calibri" panose="020F0502020204030204" pitchFamily="34" charset="0"/>
                  </a:rPr>
                  <a:t> a často je využíváme právě k ověření nezávislosti náhodných jevů.</a:t>
                </a: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8411"/>
                <a:ext cx="8610600" cy="4893647"/>
              </a:xfrm>
              <a:prstGeom prst="rect">
                <a:avLst/>
              </a:prstGeom>
              <a:blipFill>
                <a:blip r:embed="rId2"/>
                <a:stretch>
                  <a:fillRect l="-992" t="-996" r="-283" b="-18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41859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204764" y="1556792"/>
                <a:ext cx="8880623" cy="5164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Zabývá se řešením úloh, kdy chceme znát pravděpodobnost jevu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2000" dirty="0">
                    <a:solidFill>
                      <a:prstClr val="black"/>
                    </a:solidFill>
                    <a:latin typeface="Calibri"/>
                  </a:rPr>
                  <a:t>, 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jehož realizace je spojena s výskytem jevů, které označíme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jsou různé okolnosti, za kterých může nastat A)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</a:t>
                </a: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Za předpokladu, že známe podmíněné pravděpodobnosti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a pravděpodobnosti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=1, 2, …, </m:t>
                    </m:r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můžeme pravděpodobnost jevu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vypočítat podle následující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věty o úplné pravděpodobnosti</a:t>
                </a:r>
                <a:r>
                  <a:rPr lang="cs-CZ" sz="2400" dirty="0">
                    <a:latin typeface="Calibri" panose="020F0502020204030204" pitchFamily="34" charset="0"/>
                  </a:rPr>
                  <a:t>: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2400" dirty="0">
                  <a:latin typeface="Calibri" panose="020F0502020204030204" pitchFamily="34" charset="0"/>
                </a:endParaRP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Nechť</a:t>
                </a:r>
                <a:r>
                  <a:rPr lang="cs-CZ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cs-CZ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cs-CZ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je systém náhodných jevů, které tvoří rozklad základního prostoru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, a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je libovolný náhodný jev. Pak platí: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</m:e>
                      </m:nary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2400" b="0" dirty="0">
                  <a:latin typeface="Calibri" panose="020F0502020204030204" pitchFamily="34" charset="0"/>
                </a:endParaRP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cs-CZ" sz="2400" dirty="0">
                    <a:latin typeface="Calibri" panose="020F0502020204030204" pitchFamily="34" charset="0"/>
                  </a:rPr>
                  <a:t> </a:t>
                </a:r>
                <a:endParaRPr lang="cs-CZ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64" y="1556792"/>
                <a:ext cx="8880623" cy="5164491"/>
              </a:xfrm>
              <a:prstGeom prst="rect">
                <a:avLst/>
              </a:prstGeom>
              <a:blipFill>
                <a:blip r:embed="rId2"/>
                <a:stretch>
                  <a:fillRect l="-962" t="-943" r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 txBox="1">
            <a:spLocks/>
          </p:cNvSpPr>
          <p:nvPr/>
        </p:nvSpPr>
        <p:spPr bwMode="auto">
          <a:xfrm>
            <a:off x="533400" y="188640"/>
            <a:ext cx="853859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</a:rPr>
              <a:t>Věta o úplné pravděpodobnosti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2145063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107504" y="1556792"/>
                <a:ext cx="8880623" cy="4274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Používá se v situaci, kdy opět známe podmíněné pravděpodobnosti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a pravděpodobnosti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 Naším cílem je stanovit pravděpodobnost některého z jevů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(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=1, 2, …, 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), když víme, že po provedení náhodného pokusu nastal jev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24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2400" dirty="0">
                  <a:latin typeface="Calibri" panose="020F0502020204030204" pitchFamily="34" charset="0"/>
                </a:endParaRP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Nechť</a:t>
                </a:r>
                <a:r>
                  <a:rPr lang="cs-CZ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cs-CZ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cs-CZ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je systém náhodných jevů, které tvoří rozklad základního prostoru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, a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je libovolný náhodný jev takový, že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.  Pak platí: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</m:e>
                          </m:nary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2400" b="0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556792"/>
                <a:ext cx="8880623" cy="4274247"/>
              </a:xfrm>
              <a:prstGeom prst="rect">
                <a:avLst/>
              </a:prstGeom>
              <a:blipFill>
                <a:blip r:embed="rId2"/>
                <a:stretch>
                  <a:fillRect l="-962" t="-1140" r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 txBox="1">
            <a:spLocks/>
          </p:cNvSpPr>
          <p:nvPr/>
        </p:nvSpPr>
        <p:spPr bwMode="auto">
          <a:xfrm>
            <a:off x="533400" y="188640"/>
            <a:ext cx="853859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r>
              <a:rPr lang="cs-CZ" sz="4000" b="1" dirty="0" err="1">
                <a:solidFill>
                  <a:srgbClr val="A50021"/>
                </a:solidFill>
                <a:latin typeface="Calibri" pitchFamily="34" charset="0"/>
              </a:rPr>
              <a:t>Bayesova</a:t>
            </a:r>
            <a:r>
              <a:rPr lang="cs-CZ" sz="4000" b="1" dirty="0">
                <a:solidFill>
                  <a:srgbClr val="A50021"/>
                </a:solidFill>
                <a:latin typeface="Calibri" pitchFamily="34" charset="0"/>
              </a:rPr>
              <a:t> věta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7889604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35496" y="1484784"/>
                <a:ext cx="9036496" cy="5495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Jedná se o pokusy, při nichž pravděpodobnost, že určitý výsledek nastane v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-</a:t>
                </a:r>
                <a:r>
                  <a:rPr lang="cs-CZ" sz="2400" dirty="0" err="1">
                    <a:solidFill>
                      <a:prstClr val="black"/>
                    </a:solidFill>
                    <a:latin typeface="Calibri"/>
                  </a:rPr>
                  <a:t>tém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pokusu, není ovlivněna výsledky předcházejících pokusů. Tudíž požadujeme, aby jednotlivé pokusy byly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/>
                  </a:rPr>
                  <a:t>nezávislé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8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Předpokládáme, že náhodný pokus má pouze dva výsledky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(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/>
                  </a:rPr>
                  <a:t>úspěch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)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(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/>
                  </a:rPr>
                  <a:t>neúspěch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), přičemž náhodný jev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nastává s pravděpodobností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a náhodný jev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s pravděpodobností 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1−</m:t>
                    </m:r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</a:rPr>
                      <m:t>𝑝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8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Zajímá nás pravděpodobnost, že při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-násobném opakování náhodného pokusu nastane úspěch, tj. jev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, právě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-krát, kde </a:t>
                </a:r>
                <a14:m>
                  <m:oMath xmlns:m="http://schemas.openxmlformats.org/officeDocument/2006/math">
                    <m:r>
                      <a:rPr lang="cs-CZ" sz="2400" i="1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 Tuto pravděpodobnost označíme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  <m:r>
                      <a:rPr lang="cs-CZ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 a vypočteme podle vztahu</a:t>
                </a: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cs-CZ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  <m:sup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𝑚</m:t>
                          </m:r>
                        </m:sup>
                      </m:sSup>
                      <m:r>
                        <a:rPr lang="cs-CZ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(1−</m:t>
                          </m:r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  <m:r>
                        <a:rPr lang="cs-CZ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cs-CZ" sz="22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cs-CZ" sz="8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just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Tento vztah pro výpočet pravděpodobnosti nezávislých opakovaných pokusů nazýváme </a:t>
                </a:r>
                <a:r>
                  <a:rPr lang="cs-CZ" sz="2400" b="1" dirty="0">
                    <a:solidFill>
                      <a:srgbClr val="C00000"/>
                    </a:solidFill>
                    <a:latin typeface="Calibri"/>
                  </a:rPr>
                  <a:t>binomické rozdělení pravděpodobností</a:t>
                </a:r>
                <a:r>
                  <a:rPr lang="cs-CZ" sz="2400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484784"/>
                <a:ext cx="9036496" cy="5495863"/>
              </a:xfrm>
              <a:prstGeom prst="rect">
                <a:avLst/>
              </a:prstGeom>
              <a:blipFill>
                <a:blip r:embed="rId2"/>
                <a:stretch>
                  <a:fillRect l="-945" t="-888" r="-10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>
          <a:xfrm>
            <a:off x="251520" y="228600"/>
            <a:ext cx="8892480" cy="990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  <a:ea typeface="+mn-ea"/>
                <a:cs typeface="+mn-cs"/>
              </a:rPr>
              <a:t>Nezávislé opakované pokusy I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69110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51520" y="228600"/>
            <a:ext cx="8892480" cy="990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  <a:ea typeface="+mn-ea"/>
                <a:cs typeface="+mn-cs"/>
              </a:rPr>
              <a:t>Nezávislé opakované pokusy 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107504" y="1700808"/>
                <a:ext cx="8856984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q"/>
                </a:pPr>
                <a:r>
                  <a:rPr lang="cs-CZ" sz="2400" dirty="0">
                    <a:latin typeface="Calibri" panose="020F0502020204030204" pitchFamily="34" charset="0"/>
                  </a:rPr>
                  <a:t>Pokud nás zajímá otázka, jaká bude pravděpodobnost náhodného jevu, že při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 pokusech nastane úspěch minimálně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-krát, maximálně však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>
                    <a:latin typeface="Calibri" panose="020F0502020204030204" pitchFamily="34" charset="0"/>
                  </a:rPr>
                  <a:t>-krát, modifikujeme výše uvedený vztah do tvaru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20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cs-CZ" sz="2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cs-CZ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cs-CZ" sz="2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sz="2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cs-CZ" sz="22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sz="22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𝑚</m:t>
                              </m:r>
                            </m:sup>
                          </m:sSup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(1−</m:t>
                              </m:r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𝑝</m:t>
                              </m:r>
                              <m:r>
                                <a:rPr lang="cs-CZ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sup>
                          </m:sSup>
                        </m:e>
                      </m:nary>
                      <m:r>
                        <a:rPr lang="cs-CZ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200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8856984" cy="2534027"/>
              </a:xfrm>
              <a:prstGeom prst="rect">
                <a:avLst/>
              </a:prstGeom>
              <a:blipFill>
                <a:blip r:embed="rId2"/>
                <a:stretch>
                  <a:fillRect l="-964" t="-1923" r="-1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88710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6864</TotalTime>
  <Words>654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Tahoma</vt:lpstr>
      <vt:lpstr>Tw Cen MT</vt:lpstr>
      <vt:lpstr>Wingdings</vt:lpstr>
      <vt:lpstr>Wingdings 2</vt:lpstr>
      <vt:lpstr>Medián</vt:lpstr>
      <vt:lpstr>Základy teorie pravděpodobnosti II</vt:lpstr>
      <vt:lpstr>Podmíněná pravděpodobnost</vt:lpstr>
      <vt:lpstr>Podmíněná pravděpodobnost</vt:lpstr>
      <vt:lpstr>Podmíněná pravděpodobnost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univerzita v Bratislave  Fakulta hospodárskej informatiky Katedra matematiky       METÓDY GRADUÁCIE V ŽIVOTNOM POISTENÍ Diplomová práca          2005                                                                              Vladimír Korec</dc:title>
  <dc:creator>Koro</dc:creator>
  <cp:lastModifiedBy>bohacovah@outlook.cz</cp:lastModifiedBy>
  <cp:revision>669</cp:revision>
  <dcterms:created xsi:type="dcterms:W3CDTF">2005-05-21T12:23:13Z</dcterms:created>
  <dcterms:modified xsi:type="dcterms:W3CDTF">2020-10-04T20:16:32Z</dcterms:modified>
</cp:coreProperties>
</file>