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1"/>
  </p:sldMasterIdLst>
  <p:notesMasterIdLst>
    <p:notesMasterId r:id="rId11"/>
  </p:notesMasterIdLst>
  <p:handoutMasterIdLst>
    <p:handoutMasterId r:id="rId12"/>
  </p:handoutMasterIdLst>
  <p:sldIdLst>
    <p:sldId id="370" r:id="rId2"/>
    <p:sldId id="371" r:id="rId3"/>
    <p:sldId id="372" r:id="rId4"/>
    <p:sldId id="373" r:id="rId5"/>
    <p:sldId id="368" r:id="rId6"/>
    <p:sldId id="348" r:id="rId7"/>
    <p:sldId id="369" r:id="rId8"/>
    <p:sldId id="354" r:id="rId9"/>
    <p:sldId id="355" r:id="rId10"/>
  </p:sldIdLst>
  <p:sldSz cx="9144000" cy="6858000" type="screen4x3"/>
  <p:notesSz cx="6815138" cy="9942513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FF00"/>
    <a:srgbClr val="000000"/>
    <a:srgbClr val="E15B09"/>
    <a:srgbClr val="FFFCEF"/>
    <a:srgbClr val="FDE1C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83" autoAdjust="0"/>
    <p:restoredTop sz="94533" autoAdjust="0"/>
  </p:normalViewPr>
  <p:slideViewPr>
    <p:cSldViewPr>
      <p:cViewPr varScale="1">
        <p:scale>
          <a:sx n="68" d="100"/>
          <a:sy n="68" d="100"/>
        </p:scale>
        <p:origin x="136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908" y="-84"/>
      </p:cViewPr>
      <p:guideLst>
        <p:guide orient="horz" pos="3132"/>
        <p:guide pos="214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335" y="0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662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335" y="9443662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D3ABBC7-1EBF-4DB7-8B6C-72CF35C28CF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490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1912" y="0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685" y="4722694"/>
            <a:ext cx="4997768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6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387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1912" y="9445387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634710E0-B9A0-43E1-8FA8-577992E56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41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F6A2091-7E63-41B2-8B32-A19590DC5E2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D3BF7-9275-4598-B582-1039574009D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A0E3-FBEB-4986-A70A-733301C21CE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1F584-191A-4B5B-9CAA-7EA26288873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A0138A2-061D-47D9-864A-E203F36128E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169EAE8-7869-4813-9B02-289EEC67C3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1957BAC-7E43-40FF-B38B-78DD40AAF59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4AD4B-451F-4938-8FB9-8344CABC551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866DEFF-D9BF-4372-AC8B-D05CD54AE7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AFAB2-5EAB-42B6-8CD4-8AEA1469D71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4083931-4DE4-4980-8375-6A5F00031DA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05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62EDC1F-F92D-4B58-8312-4B5AE547A81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18" r:id="rId2"/>
    <p:sldLayoutId id="2147484023" r:id="rId3"/>
    <p:sldLayoutId id="2147484024" r:id="rId4"/>
    <p:sldLayoutId id="2147484025" r:id="rId5"/>
    <p:sldLayoutId id="2147484019" r:id="rId6"/>
    <p:sldLayoutId id="2147484026" r:id="rId7"/>
    <p:sldLayoutId id="2147484020" r:id="rId8"/>
    <p:sldLayoutId id="2147484027" r:id="rId9"/>
    <p:sldLayoutId id="2147484021" r:id="rId10"/>
    <p:sldLayoutId id="2147484028" r:id="rId11"/>
  </p:sldLayoutIdLst>
  <p:transition spd="med">
    <p:fade thruBlk="1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28E6A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956251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A3873DE-4DD7-42DF-BC38-B89BC5F0BC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</a:rPr>
              <a:t>Základy teorie pravděpodobnosti II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6080B9C7-D4FB-4704-85DA-548BAF2E1E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D3B563C-554B-42D4-AC05-D6CC79EC5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6DEFF-D9BF-4372-AC8B-D05CD54AE759}" type="slidenum">
              <a:rPr lang="sk-SK" smtClean="0"/>
              <a:pPr>
                <a:defRPr/>
              </a:pPr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2130372"/>
      </p:ext>
    </p:extLst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0666162-8E23-42AA-ACCB-046D5C7BB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</a:rPr>
              <a:t>Podmíněná pravděpodobnost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ástupný obsah 3">
                <a:extLst>
                  <a:ext uri="{FF2B5EF4-FFF2-40B4-BE49-F238E27FC236}">
                    <a16:creationId xmlns:a16="http://schemas.microsoft.com/office/drawing/2014/main" id="{757DC870-716D-4B33-B784-69AA2C79C495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algn="just"/>
                <a:r>
                  <a:rPr lang="cs-CZ" dirty="0"/>
                  <a:t>Často se dostaneme do situace, kdy potřebujeme stanovit pravděpodobnost náhodného jevu A </a:t>
                </a:r>
                <a:r>
                  <a:rPr lang="cs-CZ" dirty="0" err="1"/>
                  <a:t>a</a:t>
                </a:r>
                <a:r>
                  <a:rPr lang="cs-CZ" dirty="0"/>
                  <a:t> jako bonus víme něco o konkrétních okolnostech (náhodný jev B), které nastaly a mají vliv na pravděpodobnost výskytu náhodného jevu A. </a:t>
                </a:r>
              </a:p>
              <a:p>
                <a:pPr algn="just"/>
                <a:r>
                  <a:rPr lang="cs-CZ" dirty="0"/>
                  <a:t>V takové situaci využijeme PODMÍNĚNOU PRAVDĚPODOBNOST: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cs-CZ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cs-CZ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cs-CZ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cs-CZ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cs-CZ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" name="Zástupný obsah 3">
                <a:extLst>
                  <a:ext uri="{FF2B5EF4-FFF2-40B4-BE49-F238E27FC236}">
                    <a16:creationId xmlns:a16="http://schemas.microsoft.com/office/drawing/2014/main" id="{757DC870-716D-4B33-B784-69AA2C79C4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1357" r="-15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C2D43A8-0C60-4012-BAD4-5E7174339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866DEFF-D9BF-4372-AC8B-D05CD54AE759}" type="slidenum">
              <a:rPr lang="sk-SK" smtClean="0"/>
              <a:pPr>
                <a:defRPr/>
              </a:pPr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5024821"/>
      </p:ext>
    </p:extLst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870E64-AC13-4D8C-90A4-F748A8FA3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</a:rPr>
              <a:t>Podmíněná pravděpodobnost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FFCCFC-1B79-4B71-81EC-CFE321E62E9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Např.: Jaká je pravděpodobnost, že při hodu dvěma kostkami padly dvě pětky, víme-li, že součet bodů na obou kostkách je dělitelný pěti?</a:t>
            </a:r>
          </a:p>
          <a:p>
            <a:pPr marL="0" indent="0">
              <a:buNone/>
            </a:pPr>
            <a:r>
              <a:rPr lang="cs-CZ" dirty="0"/>
              <a:t>A…padly dvě pětky</a:t>
            </a:r>
          </a:p>
          <a:p>
            <a:pPr marL="0" indent="0">
              <a:buNone/>
            </a:pPr>
            <a:r>
              <a:rPr lang="cs-CZ" dirty="0"/>
              <a:t>B… součet je dělitelný pěti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1F7B87-C7BD-4D73-971E-A44EDD43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EC1F584-191A-4B5B-9CAA-7EA26288873A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0022880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BF99E-3F62-487F-8C6B-AB662AD9E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</a:rPr>
              <a:t>Podmíněná pravděpodobnost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B746B40B-857F-4397-A578-E6E1651ECC8F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cs-CZ" dirty="0"/>
                  <a:t>A…padly dvě pětky</a:t>
                </a:r>
              </a:p>
              <a:p>
                <a:pPr marL="0" indent="0">
                  <a:buNone/>
                </a:pPr>
                <a:r>
                  <a:rPr lang="cs-CZ" dirty="0"/>
                  <a:t>P(A)=1/36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B… součet je dělitelný pěti (možné dvojice: (1,4), (2,3), (3,2), (4,1), (4,6), (5,5), (6,4)…. celkem 7 dvojic, P(B)=7/36)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cs-CZ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cs-C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cs-C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r>
                          <a:rPr lang="cs-C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i="1" dirty="0">
                                <a:latin typeface="Cambria Math" panose="02040503050406030204" pitchFamily="18" charset="0"/>
                              </a:rPr>
                              <m:t>36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cs-CZ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i="1" dirty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cs-CZ" i="1" dirty="0">
                                <a:latin typeface="Cambria Math" panose="02040503050406030204" pitchFamily="18" charset="0"/>
                              </a:rPr>
                              <m:t>36</m:t>
                            </m:r>
                          </m:den>
                        </m:f>
                      </m:den>
                    </m:f>
                    <m:r>
                      <a:rPr lang="cs-CZ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B746B40B-857F-4397-A578-E6E1651ECC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645" t="-1357" r="-21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A8BD289-AAAE-4A0E-819D-5795BD738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EC1F584-191A-4B5B-9CAA-7EA26288873A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5235665"/>
      </p:ext>
    </p:extLst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533400" y="188640"/>
            <a:ext cx="853859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9pPr>
          </a:lstStyle>
          <a:p>
            <a:r>
              <a:rPr lang="cs-CZ" sz="4000" b="1" dirty="0">
                <a:solidFill>
                  <a:srgbClr val="A50021"/>
                </a:solidFill>
                <a:latin typeface="Calibri" pitchFamily="34" charset="0"/>
              </a:rPr>
              <a:t>Nezávislost náhodných jevů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533400" y="1608411"/>
                <a:ext cx="8610600" cy="4893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Font typeface="Wingdings" panose="05000000000000000000" pitchFamily="2" charset="2"/>
                  <a:buChar char="q"/>
                </a:pPr>
                <a:r>
                  <a:rPr lang="cs-CZ" sz="2400" dirty="0">
                    <a:latin typeface="Calibri" panose="020F0502020204030204" pitchFamily="34" charset="0"/>
                  </a:rPr>
                  <a:t>Uvažujeme dva náhodné jevy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 a řešíme, jaký může být jejich vztah. Zda výskyt jednoho jevu ovlivňuje či neovlivňuje výskyt druhého jevu.</a:t>
                </a:r>
              </a:p>
              <a:p>
                <a:pPr marL="342900" indent="-342900">
                  <a:buClr>
                    <a:srgbClr val="C00000"/>
                  </a:buClr>
                  <a:buFont typeface="Wingdings" panose="05000000000000000000" pitchFamily="2" charset="2"/>
                  <a:buChar char="q"/>
                </a:pPr>
                <a:r>
                  <a:rPr lang="cs-CZ" sz="2400" dirty="0">
                    <a:latin typeface="Calibri" panose="020F0502020204030204" pitchFamily="34" charset="0"/>
                  </a:rPr>
                  <a:t>V případě </a:t>
                </a:r>
                <a:r>
                  <a:rPr lang="cs-CZ" sz="2400" b="1" dirty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závislých jevů</a:t>
                </a:r>
                <a:r>
                  <a:rPr lang="cs-CZ" sz="2400" dirty="0">
                    <a:latin typeface="Calibri" panose="020F0502020204030204" pitchFamily="34" charset="0"/>
                  </a:rPr>
                  <a:t>, ze vztahu pro podmíněnou pravděpodobnost dostáváme</a:t>
                </a:r>
              </a:p>
              <a:p>
                <a:pPr>
                  <a:buClr>
                    <a:srgbClr val="C00000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cs-CZ" sz="2400" dirty="0">
                  <a:latin typeface="Calibri" panose="020F0502020204030204" pitchFamily="34" charset="0"/>
                </a:endParaRPr>
              </a:p>
              <a:p>
                <a:pPr>
                  <a:buClr>
                    <a:srgbClr val="C00000"/>
                  </a:buClr>
                </a:pPr>
                <a:endParaRPr lang="cs-CZ" sz="2400" dirty="0">
                  <a:latin typeface="Calibri" panose="020F0502020204030204" pitchFamily="34" charset="0"/>
                </a:endParaRPr>
              </a:p>
              <a:p>
                <a:pPr marL="342900" indent="-342900">
                  <a:buClr>
                    <a:srgbClr val="C00000"/>
                  </a:buClr>
                  <a:buFont typeface="Wingdings" panose="05000000000000000000" pitchFamily="2" charset="2"/>
                  <a:buChar char="q"/>
                </a:pPr>
                <a:r>
                  <a:rPr lang="cs-CZ" sz="2400" dirty="0">
                    <a:latin typeface="Calibri" panose="020F0502020204030204" pitchFamily="34" charset="0"/>
                  </a:rPr>
                  <a:t>Pro </a:t>
                </a:r>
                <a:r>
                  <a:rPr lang="cs-CZ" sz="2400" b="1" dirty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nezávislé jevy </a:t>
                </a:r>
                <a:r>
                  <a:rPr lang="cs-CZ" sz="2400" dirty="0">
                    <a:latin typeface="Calibri" panose="020F0502020204030204" pitchFamily="34" charset="0"/>
                  </a:rPr>
                  <a:t>pak vzhledem k tomu, že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 platí</a:t>
                </a:r>
              </a:p>
              <a:p>
                <a:pPr>
                  <a:buClr>
                    <a:srgbClr val="C00000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cs-CZ" sz="2400" dirty="0">
                  <a:latin typeface="Calibri" panose="020F0502020204030204" pitchFamily="34" charset="0"/>
                </a:endParaRPr>
              </a:p>
              <a:p>
                <a:pPr marL="342900" indent="-342900">
                  <a:buClr>
                    <a:srgbClr val="C00000"/>
                  </a:buClr>
                  <a:buFont typeface="Wingdings" panose="05000000000000000000" pitchFamily="2" charset="2"/>
                  <a:buChar char="q"/>
                </a:pPr>
                <a:endParaRPr lang="cs-CZ" sz="2400" dirty="0">
                  <a:latin typeface="Calibri" panose="020F0502020204030204" pitchFamily="34" charset="0"/>
                </a:endParaRPr>
              </a:p>
              <a:p>
                <a:pPr marL="342900" indent="-342900">
                  <a:buClr>
                    <a:srgbClr val="C00000"/>
                  </a:buClr>
                  <a:buFont typeface="Wingdings" panose="05000000000000000000" pitchFamily="2" charset="2"/>
                  <a:buChar char="q"/>
                </a:pPr>
                <a:r>
                  <a:rPr lang="cs-CZ" sz="2400" dirty="0">
                    <a:latin typeface="Calibri" panose="020F0502020204030204" pitchFamily="34" charset="0"/>
                  </a:rPr>
                  <a:t>Uvedené vztahy nazýváme </a:t>
                </a:r>
                <a:r>
                  <a:rPr lang="cs-CZ" sz="2400" b="1" dirty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pravidla pro násobení pravděpodobností</a:t>
                </a:r>
                <a:r>
                  <a:rPr lang="cs-CZ" sz="2400" dirty="0">
                    <a:latin typeface="Calibri" panose="020F0502020204030204" pitchFamily="34" charset="0"/>
                  </a:rPr>
                  <a:t> a často je využíváme právě k ověření nezávislosti náhodných jevů.</a:t>
                </a:r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608411"/>
                <a:ext cx="8610600" cy="4893647"/>
              </a:xfrm>
              <a:prstGeom prst="rect">
                <a:avLst/>
              </a:prstGeom>
              <a:blipFill>
                <a:blip r:embed="rId2"/>
                <a:stretch>
                  <a:fillRect l="-992" t="-996" r="-283" b="-18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AEC1F584-191A-4B5B-9CAA-7EA26288873A}" type="slidenum">
              <a:rPr lang="sk-SK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641859"/>
      </p:ext>
    </p:extLst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délník 5"/>
              <p:cNvSpPr/>
              <p:nvPr/>
            </p:nvSpPr>
            <p:spPr>
              <a:xfrm>
                <a:off x="204764" y="1556792"/>
                <a:ext cx="8880623" cy="51644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anose="05000000000000000000" pitchFamily="2" charset="2"/>
                  <a:buChar char="q"/>
                </a:pPr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Zabývá se řešením úloh, kdy chceme znát pravděpodobnost jevu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cs-CZ" sz="2000" dirty="0">
                    <a:solidFill>
                      <a:prstClr val="black"/>
                    </a:solidFill>
                    <a:latin typeface="Calibri"/>
                  </a:rPr>
                  <a:t>, </a:t>
                </a:r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jehož realizace je spojena s výskytem jevů, které označíme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.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jsou různé okolnosti, za kterých může nastat A)</a:t>
                </a:r>
              </a:p>
              <a:p>
                <a:pPr lvl="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</a:pPr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 </a:t>
                </a:r>
              </a:p>
              <a:p>
                <a:pPr marL="342900" lvl="0" indent="-34290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anose="05000000000000000000" pitchFamily="2" charset="2"/>
                  <a:buChar char="q"/>
                </a:pPr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Za předpokladu, že známe podmíněné pravděpodobnosti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 a pravděpodobnosti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cs-CZ" sz="2400" b="0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cs-CZ" sz="2400" b="0" i="1" dirty="0" smtClean="0">
                        <a:latin typeface="Cambria Math" panose="02040503050406030204" pitchFamily="18" charset="0"/>
                      </a:rPr>
                      <m:t>=1, 2, …, </m:t>
                    </m:r>
                    <m:r>
                      <a:rPr lang="cs-CZ" sz="2400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 můžeme pravděpodobnost jevu </a:t>
                </a:r>
                <a14:m>
                  <m:oMath xmlns:m="http://schemas.openxmlformats.org/officeDocument/2006/math">
                    <m:r>
                      <a:rPr lang="cs-CZ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 vypočítat podle následující </a:t>
                </a:r>
                <a:r>
                  <a:rPr lang="cs-CZ" sz="2400" b="1" dirty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věty o úplné pravděpodobnosti</a:t>
                </a:r>
                <a:r>
                  <a:rPr lang="cs-CZ" sz="2400" dirty="0">
                    <a:latin typeface="Calibri" panose="020F0502020204030204" pitchFamily="34" charset="0"/>
                  </a:rPr>
                  <a:t>:</a:t>
                </a:r>
              </a:p>
              <a:p>
                <a:pPr lvl="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</a:pPr>
                <a:endParaRPr lang="cs-CZ" sz="2400" dirty="0">
                  <a:latin typeface="Calibri" panose="020F0502020204030204" pitchFamily="34" charset="0"/>
                </a:endParaRPr>
              </a:p>
              <a:p>
                <a:pPr marL="342900" lvl="0" indent="-34290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anose="05000000000000000000" pitchFamily="2" charset="2"/>
                  <a:buChar char="q"/>
                </a:pPr>
                <a:r>
                  <a:rPr lang="cs-CZ" sz="2400" dirty="0">
                    <a:solidFill>
                      <a:prstClr val="black"/>
                    </a:solidFill>
                    <a:latin typeface="Calibri" panose="020F0502020204030204" pitchFamily="34" charset="0"/>
                  </a:rPr>
                  <a:t>Nechť</a:t>
                </a:r>
                <a:r>
                  <a:rPr lang="cs-CZ" sz="2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cs-CZ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cs-CZ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cs-CZ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 je systém náhodných jevů, které tvoří rozklad základního prostoru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, a </a:t>
                </a:r>
                <a14:m>
                  <m:oMath xmlns:m="http://schemas.openxmlformats.org/officeDocument/2006/math">
                    <m:r>
                      <a:rPr lang="cs-CZ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sz="2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⊂</m:t>
                    </m:r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 je libovolný náhodný jev. Pak platí:</a:t>
                </a:r>
              </a:p>
              <a:p>
                <a:pPr lvl="0" algn="just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</m:e>
                      </m:nary>
                      <m:r>
                        <a:rPr lang="cs-CZ" sz="24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cs-CZ" sz="2400" b="0" i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cs-CZ" sz="2400" b="0" dirty="0">
                  <a:latin typeface="Calibri" panose="020F0502020204030204" pitchFamily="34" charset="0"/>
                </a:endParaRPr>
              </a:p>
              <a:p>
                <a:pPr lvl="0" algn="just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cs-CZ" sz="2400" dirty="0">
                    <a:latin typeface="Calibri" panose="020F0502020204030204" pitchFamily="34" charset="0"/>
                  </a:rPr>
                  <a:t> </a:t>
                </a:r>
                <a:endParaRPr lang="cs-CZ" sz="24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764" y="1556792"/>
                <a:ext cx="8880623" cy="5164491"/>
              </a:xfrm>
              <a:prstGeom prst="rect">
                <a:avLst/>
              </a:prstGeom>
              <a:blipFill>
                <a:blip r:embed="rId2"/>
                <a:stretch>
                  <a:fillRect l="-962" t="-943" r="-10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Nadpis 1"/>
          <p:cNvSpPr txBox="1">
            <a:spLocks/>
          </p:cNvSpPr>
          <p:nvPr/>
        </p:nvSpPr>
        <p:spPr bwMode="auto">
          <a:xfrm>
            <a:off x="533400" y="188640"/>
            <a:ext cx="853859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9pPr>
          </a:lstStyle>
          <a:p>
            <a:r>
              <a:rPr lang="cs-CZ" sz="4000" b="1" dirty="0">
                <a:solidFill>
                  <a:srgbClr val="A50021"/>
                </a:solidFill>
                <a:latin typeface="Calibri" pitchFamily="34" charset="0"/>
              </a:rPr>
              <a:t>Věta o úplné pravděpodobnosti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AEC1F584-191A-4B5B-9CAA-7EA26288873A}" type="slidenum">
              <a:rPr lang="sk-SK" smtClean="0"/>
              <a:pPr>
                <a:defRPr/>
              </a:pPr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72145063"/>
      </p:ext>
    </p:extLst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délník 5"/>
              <p:cNvSpPr/>
              <p:nvPr/>
            </p:nvSpPr>
            <p:spPr>
              <a:xfrm>
                <a:off x="107504" y="1556792"/>
                <a:ext cx="8880623" cy="42742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anose="05000000000000000000" pitchFamily="2" charset="2"/>
                  <a:buChar char="q"/>
                </a:pPr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Používá se v situaci, kdy opět známe podmíněné pravděpodobnosti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 a pravděpodobnosti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. Naším cílem je stanovit pravděpodobnost některého z jevů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 (</a:t>
                </a:r>
                <a14:m>
                  <m:oMath xmlns:m="http://schemas.openxmlformats.org/officeDocument/2006/math">
                    <m:r>
                      <a:rPr lang="cs-CZ" sz="2400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cs-CZ" sz="2400" i="1" dirty="0">
                        <a:latin typeface="Cambria Math" panose="02040503050406030204" pitchFamily="18" charset="0"/>
                      </a:rPr>
                      <m:t>=1, 2, …, </m:t>
                    </m:r>
                    <m:r>
                      <a:rPr lang="cs-CZ" sz="24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), když víme, že po provedení náhodného pokusu nastal jev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.</a:t>
                </a:r>
              </a:p>
              <a:p>
                <a:pPr lvl="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</a:pPr>
                <a:endParaRPr lang="cs-CZ" sz="2400" dirty="0">
                  <a:solidFill>
                    <a:prstClr val="black"/>
                  </a:solidFill>
                  <a:latin typeface="Calibri"/>
                </a:endParaRPr>
              </a:p>
              <a:p>
                <a:pPr lvl="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</a:pPr>
                <a:endParaRPr lang="cs-CZ" sz="2400" dirty="0">
                  <a:latin typeface="Calibri" panose="020F0502020204030204" pitchFamily="34" charset="0"/>
                </a:endParaRPr>
              </a:p>
              <a:p>
                <a:pPr marL="342900" lvl="0" indent="-34290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anose="05000000000000000000" pitchFamily="2" charset="2"/>
                  <a:buChar char="q"/>
                </a:pPr>
                <a:r>
                  <a:rPr lang="cs-CZ" sz="2400" dirty="0">
                    <a:solidFill>
                      <a:prstClr val="black"/>
                    </a:solidFill>
                    <a:latin typeface="Calibri" panose="020F0502020204030204" pitchFamily="34" charset="0"/>
                  </a:rPr>
                  <a:t>Nechť</a:t>
                </a:r>
                <a:r>
                  <a:rPr lang="cs-CZ" sz="2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cs-CZ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cs-CZ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cs-CZ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 je systém náhodných jevů, které tvoří rozklad základního prostoru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, a </a:t>
                </a:r>
                <a14:m>
                  <m:oMath xmlns:m="http://schemas.openxmlformats.org/officeDocument/2006/math">
                    <m:r>
                      <a:rPr lang="cs-CZ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sz="2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⊂</m:t>
                    </m:r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 je libovolný náhodný jev takový, že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cs-C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.  Pak platí:</a:t>
                </a:r>
              </a:p>
              <a:p>
                <a:pPr lvl="0" algn="just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cs-CZ" sz="2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  <m: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cs-CZ" sz="2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nary>
                            <m:naryPr>
                              <m:chr m:val="∑"/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cs-CZ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⋅</m:t>
                              </m:r>
                            </m:e>
                          </m:nary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cs-CZ" sz="2400" b="0" dirty="0">
                  <a:latin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556792"/>
                <a:ext cx="8880623" cy="4274247"/>
              </a:xfrm>
              <a:prstGeom prst="rect">
                <a:avLst/>
              </a:prstGeom>
              <a:blipFill>
                <a:blip r:embed="rId2"/>
                <a:stretch>
                  <a:fillRect l="-962" t="-1140" r="-10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Nadpis 1"/>
          <p:cNvSpPr txBox="1">
            <a:spLocks/>
          </p:cNvSpPr>
          <p:nvPr/>
        </p:nvSpPr>
        <p:spPr bwMode="auto">
          <a:xfrm>
            <a:off x="533400" y="188640"/>
            <a:ext cx="853859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9pPr>
          </a:lstStyle>
          <a:p>
            <a:r>
              <a:rPr lang="cs-CZ" sz="4000" b="1" dirty="0" err="1">
                <a:solidFill>
                  <a:srgbClr val="A50021"/>
                </a:solidFill>
                <a:latin typeface="Calibri" pitchFamily="34" charset="0"/>
              </a:rPr>
              <a:t>Bayesova</a:t>
            </a:r>
            <a:r>
              <a:rPr lang="cs-CZ" sz="4000" b="1" dirty="0">
                <a:solidFill>
                  <a:srgbClr val="A50021"/>
                </a:solidFill>
                <a:latin typeface="Calibri" pitchFamily="34" charset="0"/>
              </a:rPr>
              <a:t> věta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AEC1F584-191A-4B5B-9CAA-7EA26288873A}" type="slidenum">
              <a:rPr lang="sk-SK" smtClean="0"/>
              <a:pPr>
                <a:defRPr/>
              </a:pPr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07889604"/>
      </p:ext>
    </p:extLst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délník 2"/>
              <p:cNvSpPr/>
              <p:nvPr/>
            </p:nvSpPr>
            <p:spPr>
              <a:xfrm>
                <a:off x="35496" y="1484784"/>
                <a:ext cx="9036496" cy="54958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anose="05000000000000000000" pitchFamily="2" charset="2"/>
                  <a:buChar char="q"/>
                </a:pPr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Jedná se o pokusy, při nichž pravděpodobnost, že určitý výsledek nastane v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𝑘</m:t>
                    </m:r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-</a:t>
                </a:r>
                <a:r>
                  <a:rPr lang="cs-CZ" sz="2400" dirty="0" err="1">
                    <a:solidFill>
                      <a:prstClr val="black"/>
                    </a:solidFill>
                    <a:latin typeface="Calibri"/>
                  </a:rPr>
                  <a:t>tém</a:t>
                </a:r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 pokusu, není ovlivněna výsledky předcházejících pokusů. Tudíž požadujeme, aby jednotlivé pokusy byly </a:t>
                </a:r>
                <a:r>
                  <a:rPr lang="cs-CZ" sz="2400" b="1" dirty="0">
                    <a:solidFill>
                      <a:srgbClr val="C00000"/>
                    </a:solidFill>
                    <a:latin typeface="Calibri"/>
                  </a:rPr>
                  <a:t>nezávislé</a:t>
                </a:r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.</a:t>
                </a:r>
              </a:p>
              <a:p>
                <a:pPr lvl="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</a:pPr>
                <a:endParaRPr lang="cs-CZ" sz="800" dirty="0">
                  <a:solidFill>
                    <a:prstClr val="black"/>
                  </a:solidFill>
                  <a:latin typeface="Calibri"/>
                </a:endParaRPr>
              </a:p>
              <a:p>
                <a:pPr marL="342900" lvl="0" indent="-34290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anose="05000000000000000000" pitchFamily="2" charset="2"/>
                  <a:buChar char="q"/>
                </a:pPr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Předpokládáme, že náhodný pokus má pouze dva výsledky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 (</a:t>
                </a:r>
                <a:r>
                  <a:rPr lang="cs-CZ" sz="2400" b="1" dirty="0">
                    <a:solidFill>
                      <a:srgbClr val="C00000"/>
                    </a:solidFill>
                    <a:latin typeface="Calibri"/>
                  </a:rPr>
                  <a:t>úspěch</a:t>
                </a:r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) a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 (</a:t>
                </a:r>
                <a:r>
                  <a:rPr lang="cs-CZ" sz="2400" b="1" dirty="0">
                    <a:solidFill>
                      <a:srgbClr val="C00000"/>
                    </a:solidFill>
                    <a:latin typeface="Calibri"/>
                  </a:rPr>
                  <a:t>neúspěch</a:t>
                </a:r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), přičemž náhodný jev </a:t>
                </a:r>
                <a14:m>
                  <m:oMath xmlns:m="http://schemas.openxmlformats.org/officeDocument/2006/math">
                    <m:r>
                      <a:rPr lang="cs-CZ" sz="2400" i="1">
                        <a:solidFill>
                          <a:prstClr val="black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 nastává s pravděpodobností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 a náhodný jev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 s pravděpodobností </a:t>
                </a:r>
                <a14:m>
                  <m:oMath xmlns:m="http://schemas.openxmlformats.org/officeDocument/2006/math">
                    <m:r>
                      <a:rPr lang="cs-CZ" sz="2400" b="0" i="0" smtClean="0">
                        <a:solidFill>
                          <a:prstClr val="black"/>
                        </a:solidFill>
                        <a:latin typeface="Cambria Math"/>
                      </a:rPr>
                      <m:t>1−</m:t>
                    </m:r>
                    <m:r>
                      <a:rPr lang="cs-CZ" sz="2400" i="1">
                        <a:solidFill>
                          <a:prstClr val="black"/>
                        </a:solidFill>
                        <a:latin typeface="Cambria Math"/>
                      </a:rPr>
                      <m:t>𝑝</m:t>
                    </m:r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𝑞</m:t>
                    </m:r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.</a:t>
                </a:r>
              </a:p>
              <a:p>
                <a:pPr lvl="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</a:pPr>
                <a:endParaRPr lang="cs-CZ" sz="800" dirty="0">
                  <a:solidFill>
                    <a:prstClr val="black"/>
                  </a:solidFill>
                  <a:latin typeface="Calibri"/>
                </a:endParaRPr>
              </a:p>
              <a:p>
                <a:pPr marL="342900" lvl="0" indent="-34290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anose="05000000000000000000" pitchFamily="2" charset="2"/>
                  <a:buChar char="q"/>
                </a:pPr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Zajímá nás pravděpodobnost, že při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-násobném opakování náhodného pokusu nastane úspěch, tj. jev </a:t>
                </a:r>
                <a14:m>
                  <m:oMath xmlns:m="http://schemas.openxmlformats.org/officeDocument/2006/math">
                    <m:r>
                      <a:rPr lang="cs-CZ" sz="2400" i="1">
                        <a:solidFill>
                          <a:prstClr val="black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, právě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𝑚</m:t>
                    </m:r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-krát, kde </a:t>
                </a:r>
                <a14:m>
                  <m:oMath xmlns:m="http://schemas.openxmlformats.org/officeDocument/2006/math">
                    <m:r>
                      <a:rPr lang="cs-CZ" sz="2400" i="1">
                        <a:solidFill>
                          <a:prstClr val="black"/>
                        </a:solidFill>
                        <a:latin typeface="Cambria Math"/>
                      </a:rPr>
                      <m:t>𝑚</m:t>
                    </m:r>
                    <m:r>
                      <a:rPr lang="cs-CZ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𝑛</m:t>
                    </m:r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. Tuto pravděpodobnost označíme</a:t>
                </a:r>
                <a14:m>
                  <m:oMath xmlns:m="http://schemas.openxmlformats.org/officeDocument/2006/math">
                    <m:r>
                      <a:rPr lang="cs-CZ" sz="2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cs-CZ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(</m:t>
                    </m:r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𝑚</m:t>
                    </m:r>
                    <m:r>
                      <a:rPr lang="cs-CZ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 a vypočteme podle vztahu</a:t>
                </a:r>
              </a:p>
              <a:p>
                <a:pPr lvl="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cs-CZ" sz="2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cs-CZ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</m:d>
                      <m:r>
                        <a:rPr lang="cs-CZ" sz="2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sz="2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sz="2200" b="0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sz="2200" b="0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𝑚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sz="22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2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</m:e>
                        <m:sup>
                          <m:r>
                            <a:rPr lang="cs-CZ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𝑚</m:t>
                          </m:r>
                        </m:sup>
                      </m:sSup>
                      <m:r>
                        <a:rPr lang="cs-CZ" sz="22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(1−</m:t>
                          </m:r>
                          <m:r>
                            <a:rPr lang="cs-CZ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𝑝</m:t>
                          </m:r>
                          <m:r>
                            <a:rPr lang="cs-CZ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cs-CZ" sz="22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cs-CZ" sz="22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22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𝑚</m:t>
                          </m:r>
                        </m:sup>
                      </m:sSup>
                      <m:r>
                        <a:rPr lang="cs-CZ" sz="22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cs-CZ" sz="2200" dirty="0">
                  <a:solidFill>
                    <a:prstClr val="black"/>
                  </a:solidFill>
                  <a:latin typeface="Calibri"/>
                </a:endParaRPr>
              </a:p>
              <a:p>
                <a:pPr lvl="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</a:pPr>
                <a:endParaRPr lang="cs-CZ" sz="800" dirty="0">
                  <a:solidFill>
                    <a:prstClr val="black"/>
                  </a:solidFill>
                  <a:latin typeface="Calibri"/>
                </a:endParaRPr>
              </a:p>
              <a:p>
                <a:pPr marL="342900" lvl="0" indent="-342900" algn="just"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anose="05000000000000000000" pitchFamily="2" charset="2"/>
                  <a:buChar char="q"/>
                </a:pPr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Tento vztah pro výpočet pravděpodobnosti nezávislých opakovaných pokusů nazýváme </a:t>
                </a:r>
                <a:r>
                  <a:rPr lang="cs-CZ" sz="2400" b="1" dirty="0">
                    <a:solidFill>
                      <a:srgbClr val="C00000"/>
                    </a:solidFill>
                    <a:latin typeface="Calibri"/>
                  </a:rPr>
                  <a:t>binomické rozdělení pravděpodobností</a:t>
                </a:r>
                <a:r>
                  <a:rPr lang="cs-CZ" sz="2400" dirty="0">
                    <a:solidFill>
                      <a:prstClr val="black"/>
                    </a:solidFill>
                    <a:latin typeface="Calibri"/>
                  </a:rPr>
                  <a:t>.</a:t>
                </a:r>
              </a:p>
            </p:txBody>
          </p:sp>
        </mc:Choice>
        <mc:Fallback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1484784"/>
                <a:ext cx="9036496" cy="5495863"/>
              </a:xfrm>
              <a:prstGeom prst="rect">
                <a:avLst/>
              </a:prstGeom>
              <a:blipFill>
                <a:blip r:embed="rId2"/>
                <a:stretch>
                  <a:fillRect l="-945" t="-888" r="-10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>
          <a:xfrm>
            <a:off x="251520" y="228600"/>
            <a:ext cx="8892480" cy="990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9pPr>
          </a:lstStyle>
          <a:p>
            <a:r>
              <a:rPr lang="cs-CZ" sz="4000" b="1" dirty="0">
                <a:solidFill>
                  <a:srgbClr val="A50021"/>
                </a:solidFill>
                <a:latin typeface="Calibri" pitchFamily="34" charset="0"/>
                <a:ea typeface="+mn-ea"/>
                <a:cs typeface="+mn-cs"/>
              </a:rPr>
              <a:t>Nezávislé opakované pokusy I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AEC1F584-191A-4B5B-9CAA-7EA26288873A}" type="slidenum">
              <a:rPr lang="sk-SK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769110"/>
      </p:ext>
    </p:extLst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51520" y="228600"/>
            <a:ext cx="8892480" cy="990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9pPr>
          </a:lstStyle>
          <a:p>
            <a:r>
              <a:rPr lang="cs-CZ" sz="4000" b="1" dirty="0">
                <a:solidFill>
                  <a:srgbClr val="A50021"/>
                </a:solidFill>
                <a:latin typeface="Calibri" pitchFamily="34" charset="0"/>
                <a:ea typeface="+mn-ea"/>
                <a:cs typeface="+mn-cs"/>
              </a:rPr>
              <a:t>Nezávislé opakované pokusy II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107504" y="1700808"/>
                <a:ext cx="8856984" cy="2534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just">
                  <a:buClr>
                    <a:srgbClr val="C00000"/>
                  </a:buClr>
                  <a:buFont typeface="Wingdings" panose="05000000000000000000" pitchFamily="2" charset="2"/>
                  <a:buChar char="q"/>
                </a:pPr>
                <a:r>
                  <a:rPr lang="cs-CZ" sz="2400" dirty="0">
                    <a:latin typeface="Calibri" panose="020F0502020204030204" pitchFamily="34" charset="0"/>
                  </a:rPr>
                  <a:t>Pokud nás zajímá otázka, jaká bude pravděpodobnost náhodného jevu, že při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 pokusech nastane úspěch minimálně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-krát, maximálně však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2400" dirty="0">
                    <a:latin typeface="Calibri" panose="020F0502020204030204" pitchFamily="34" charset="0"/>
                  </a:rPr>
                  <a:t>-krát, modifikujeme výše uvedený vztah do tvaru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cs-CZ" sz="2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cs-CZ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20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cs-CZ" sz="2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cs-CZ" sz="22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≤</m:t>
                          </m:r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cs-CZ" sz="22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sz="2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cs-CZ" sz="2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cs-CZ" sz="2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2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cs-CZ" sz="2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2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d>
                            <m:dPr>
                              <m:ctrlPr>
                                <a:rPr lang="cs-CZ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cs-CZ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cs-CZ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</m:mr>
                              </m:m>
                            </m:e>
                          </m:d>
                          <m:r>
                            <a:rPr lang="cs-CZ" sz="22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cs-CZ" sz="2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𝑚</m:t>
                              </m:r>
                            </m:sup>
                          </m:sSup>
                          <m:r>
                            <a:rPr lang="cs-CZ" sz="22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(1−</m:t>
                              </m:r>
                              <m:r>
                                <a:rPr lang="cs-CZ" sz="2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𝑝</m:t>
                              </m:r>
                              <m:r>
                                <a:rPr lang="cs-CZ" sz="2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  <m:r>
                                <a:rPr lang="cs-CZ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cs-CZ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sup>
                          </m:sSup>
                        </m:e>
                      </m:nary>
                      <m:r>
                        <a:rPr lang="cs-CZ" sz="2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cs-CZ" sz="2200" dirty="0">
                  <a:latin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700808"/>
                <a:ext cx="8856984" cy="2534027"/>
              </a:xfrm>
              <a:prstGeom prst="rect">
                <a:avLst/>
              </a:prstGeom>
              <a:blipFill>
                <a:blip r:embed="rId2"/>
                <a:stretch>
                  <a:fillRect l="-964" t="-1923" r="-10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AEC1F584-191A-4B5B-9CAA-7EA26288873A}" type="slidenum">
              <a:rPr lang="sk-SK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88710"/>
      </p:ext>
    </p:extLst>
  </p:cSld>
  <p:clrMapOvr>
    <a:masterClrMapping/>
  </p:clrMapOvr>
  <p:transition spd="med">
    <p:fade thruBlk="1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Jmění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6864</TotalTime>
  <Words>654</Words>
  <Application>Microsoft Office PowerPoint</Application>
  <PresentationFormat>Předvádění na obrazovce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 Math</vt:lpstr>
      <vt:lpstr>Tahoma</vt:lpstr>
      <vt:lpstr>Tw Cen MT</vt:lpstr>
      <vt:lpstr>Wingdings</vt:lpstr>
      <vt:lpstr>Wingdings 2</vt:lpstr>
      <vt:lpstr>Medián</vt:lpstr>
      <vt:lpstr>Základy teorie pravděpodobnosti II</vt:lpstr>
      <vt:lpstr>Podmíněná pravděpodobnost</vt:lpstr>
      <vt:lpstr>Podmíněná pravděpodobnost</vt:lpstr>
      <vt:lpstr>Podmíněná pravděpodobnost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Ekonomická univerzita v Bratislave  Fakulta hospodárskej informatiky Katedra matematiky       METÓDY GRADUÁCIE V ŽIVOTNOM POISTENÍ Diplomová práca          2005                                                                              Vladimír Korec</dc:title>
  <dc:creator>Koro</dc:creator>
  <cp:lastModifiedBy>bohacovah@outlook.cz</cp:lastModifiedBy>
  <cp:revision>669</cp:revision>
  <dcterms:created xsi:type="dcterms:W3CDTF">2005-05-21T12:23:13Z</dcterms:created>
  <dcterms:modified xsi:type="dcterms:W3CDTF">2020-10-04T20:16:32Z</dcterms:modified>
</cp:coreProperties>
</file>