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0" r:id="rId4"/>
    <p:sldId id="271" r:id="rId5"/>
    <p:sldId id="258" r:id="rId6"/>
    <p:sldId id="270" r:id="rId7"/>
    <p:sldId id="272" r:id="rId8"/>
    <p:sldId id="273" r:id="rId9"/>
    <p:sldId id="283" r:id="rId10"/>
    <p:sldId id="274" r:id="rId11"/>
    <p:sldId id="275" r:id="rId12"/>
    <p:sldId id="293" r:id="rId13"/>
    <p:sldId id="288" r:id="rId14"/>
    <p:sldId id="276" r:id="rId15"/>
    <p:sldId id="289" r:id="rId16"/>
    <p:sldId id="284" r:id="rId17"/>
    <p:sldId id="278" r:id="rId18"/>
    <p:sldId id="279" r:id="rId19"/>
    <p:sldId id="280" r:id="rId20"/>
    <p:sldId id="281" r:id="rId21"/>
    <p:sldId id="282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1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lam.cz/wp-content/uploads/2018/11/Metodika-CSR-projekt%C5%AF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923504"/>
            <a:ext cx="7988120" cy="1948678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4800" b="1" dirty="0">
                <a:solidFill>
                  <a:srgbClr val="D10202"/>
                </a:solidFill>
                <a:cs typeface="Arial"/>
              </a:rPr>
              <a:t>CSR projekt studenta MVŠO </a:t>
            </a:r>
            <a:br>
              <a:rPr lang="cs-CZ" sz="4800" b="1" dirty="0">
                <a:solidFill>
                  <a:srgbClr val="D10202"/>
                </a:solidFill>
                <a:cs typeface="Arial"/>
              </a:rPr>
            </a:br>
            <a:r>
              <a:rPr lang="cs-CZ" sz="3000" b="1" dirty="0">
                <a:solidFill>
                  <a:srgbClr val="D10202"/>
                </a:solidFill>
                <a:cs typeface="Arial"/>
              </a:rPr>
              <a:t>z</a:t>
            </a:r>
            <a:r>
              <a:rPr lang="cs-CZ" sz="2800" b="1" dirty="0">
                <a:solidFill>
                  <a:srgbClr val="D10202"/>
                </a:solidFill>
                <a:cs typeface="Arial"/>
              </a:rPr>
              <a:t>ákladní informace </a:t>
            </a:r>
            <a:endParaRPr lang="en-US" sz="28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Martin Fink</a:t>
            </a:r>
          </a:p>
          <a:p>
            <a:pPr algn="l"/>
            <a:endParaRPr lang="cs-CZ" sz="1800" b="1" dirty="0">
              <a:cs typeface="Arial"/>
            </a:endParaRPr>
          </a:p>
          <a:p>
            <a:pPr algn="l"/>
            <a:r>
              <a:rPr lang="cs-CZ" sz="1400" b="1" dirty="0">
                <a:cs typeface="Arial"/>
              </a:rPr>
              <a:t>martin.fink@mvso.cz</a:t>
            </a:r>
          </a:p>
          <a:p>
            <a:pPr algn="l"/>
            <a:endParaRPr lang="cs-CZ" sz="1400" b="1" dirty="0">
              <a:cs typeface="Arial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Začlenění projektu do matice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2800" b="1" dirty="0"/>
              <a:t>ISO 26000:</a:t>
            </a:r>
          </a:p>
          <a:p>
            <a:pPr marL="0" indent="0">
              <a:buNone/>
            </a:pPr>
            <a:endParaRPr lang="cs-CZ" sz="12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/>
              <a:t>Human</a:t>
            </a:r>
            <a:r>
              <a:rPr lang="cs-CZ" sz="12800" dirty="0"/>
              <a:t> </a:t>
            </a:r>
            <a:r>
              <a:rPr lang="cs-CZ" sz="12800" dirty="0" err="1"/>
              <a:t>rights</a:t>
            </a:r>
            <a:r>
              <a:rPr lang="cs-CZ" sz="12800" dirty="0"/>
              <a:t> (lidská práva)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/>
              <a:t>Labour</a:t>
            </a:r>
            <a:r>
              <a:rPr lang="cs-CZ" sz="12800" dirty="0"/>
              <a:t> </a:t>
            </a:r>
            <a:r>
              <a:rPr lang="cs-CZ" sz="12800" dirty="0" err="1"/>
              <a:t>practices</a:t>
            </a:r>
            <a:r>
              <a:rPr lang="cs-CZ" sz="12800" dirty="0"/>
              <a:t> (pracovní vztahy)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(životní prostředí)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Fair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operating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practices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(etika v podnikání)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Consumer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(ochrana spotřebitelů)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involvement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2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cs-CZ" sz="12800" dirty="0">
                <a:ea typeface="Calibri" panose="020F0502020204030204" pitchFamily="34" charset="0"/>
                <a:cs typeface="Times New Roman" panose="02020603050405020304" pitchFamily="18" charset="0"/>
              </a:rPr>
              <a:t> (Komunitní angažovanost a rozvoj)</a:t>
            </a:r>
          </a:p>
          <a:p>
            <a:pPr marL="0" indent="0">
              <a:buNone/>
            </a:pPr>
            <a:endParaRPr lang="cs-CZ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sz="3800" dirty="0">
              <a:solidFill>
                <a:srgbClr val="C00000"/>
              </a:solidFill>
            </a:endParaRPr>
          </a:p>
          <a:p>
            <a:pPr>
              <a:buNone/>
            </a:pPr>
            <a:endParaRPr lang="cs-CZ" sz="3800" dirty="0">
              <a:solidFill>
                <a:srgbClr val="C00000"/>
              </a:solidFill>
            </a:endParaRPr>
          </a:p>
          <a:p>
            <a:pPr>
              <a:buNone/>
            </a:pPr>
            <a:endParaRPr lang="cs-CZ" sz="38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3800" dirty="0">
                <a:solidFill>
                  <a:srgbClr val="C00000"/>
                </a:solidFill>
              </a:rPr>
              <a:t>(aplikace principů CSR)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182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09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Přínosy projektu pro jednotlivé </a:t>
            </a:r>
            <a:r>
              <a:rPr lang="cs-CZ" b="1" dirty="0" err="1"/>
              <a:t>stakeholders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354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 souvislém textu vysvětlete přínosy Vašeho projektu (proč je CSR? Kdo tvoří jeho </a:t>
            </a:r>
            <a:r>
              <a:rPr lang="cs-CZ" dirty="0" err="1"/>
              <a:t>stakeholders</a:t>
            </a:r>
            <a:r>
              <a:rPr lang="cs-CZ" dirty="0"/>
              <a:t>? Co z aktivity budou zapojení </a:t>
            </a:r>
            <a:r>
              <a:rPr lang="cs-CZ" dirty="0" err="1"/>
              <a:t>stakeholders</a:t>
            </a:r>
            <a:r>
              <a:rPr lang="cs-CZ" dirty="0"/>
              <a:t> mít? V jaké šíři vidíte dopady vašeho projektu apod.);</a:t>
            </a:r>
          </a:p>
          <a:p>
            <a:r>
              <a:rPr lang="cs-CZ" dirty="0"/>
              <a:t>Nechejte se vést maticí CSR. Její jednotlivá políčka vám naznačují různé oblasti možných dopadů.</a:t>
            </a:r>
          </a:p>
          <a:p>
            <a:r>
              <a:rPr lang="cs-CZ" b="1" dirty="0">
                <a:solidFill>
                  <a:srgbClr val="C00000"/>
                </a:solidFill>
              </a:rPr>
              <a:t>Nastudujte doporučenou literaturu a hlavně se zamyslete! (</a:t>
            </a:r>
            <a:r>
              <a:rPr lang="cs-CZ" b="1" dirty="0">
                <a:solidFill>
                  <a:srgbClr val="C00000"/>
                </a:solidFill>
                <a:hlinkClick r:id="rId2"/>
              </a:rPr>
              <a:t>http://www.edulam.cz/</a:t>
            </a:r>
            <a:r>
              <a:rPr lang="cs-CZ" b="1" dirty="0" err="1">
                <a:solidFill>
                  <a:srgbClr val="C00000"/>
                </a:solidFill>
                <a:hlinkClick r:id="rId2"/>
              </a:rPr>
              <a:t>wp-content</a:t>
            </a:r>
            <a:r>
              <a:rPr lang="cs-CZ" b="1" dirty="0">
                <a:solidFill>
                  <a:srgbClr val="C00000"/>
                </a:solidFill>
                <a:hlinkClick r:id="rId2"/>
              </a:rPr>
              <a:t>/</a:t>
            </a:r>
            <a:r>
              <a:rPr lang="cs-CZ" b="1" dirty="0" err="1">
                <a:solidFill>
                  <a:srgbClr val="C00000"/>
                </a:solidFill>
                <a:hlinkClick r:id="rId2"/>
              </a:rPr>
              <a:t>uploads</a:t>
            </a:r>
            <a:r>
              <a:rPr lang="cs-CZ" b="1" dirty="0">
                <a:solidFill>
                  <a:srgbClr val="C00000"/>
                </a:solidFill>
                <a:hlinkClick r:id="rId2"/>
              </a:rPr>
              <a:t>/2018/11/Metodika-CSR-projekt%C5%AF.pdf</a:t>
            </a:r>
            <a:r>
              <a:rPr lang="cs-CZ" b="1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principů CSR)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07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094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Stakeholder je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354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D50202"/>
                </a:solidFill>
              </a:rPr>
              <a:t>Zájmové skupiny</a:t>
            </a:r>
            <a:r>
              <a:rPr lang="cs-CZ" dirty="0"/>
              <a:t> (anglicky </a:t>
            </a:r>
            <a:r>
              <a:rPr lang="cs-CZ" b="1" dirty="0" err="1">
                <a:solidFill>
                  <a:srgbClr val="D50202"/>
                </a:solidFill>
              </a:rPr>
              <a:t>Stakeholders</a:t>
            </a:r>
            <a:r>
              <a:rPr lang="cs-CZ" dirty="0"/>
              <a:t>) jsou jedinci, skupiny či jiné firmy nebo organizace nějak svázané s organizací. Je to tedy </a:t>
            </a:r>
            <a:r>
              <a:rPr lang="cs-CZ" b="1" dirty="0"/>
              <a:t>kdokoliv</a:t>
            </a:r>
            <a:r>
              <a:rPr lang="cs-CZ" dirty="0"/>
              <a:t>, kdo nějakým způsobem přichází do kontaktu s vámi a organizací podílející se na vašem projektu a </a:t>
            </a:r>
            <a:r>
              <a:rPr lang="cs-CZ" b="1" dirty="0"/>
              <a:t>jeho život nebo fungování </a:t>
            </a:r>
            <a:r>
              <a:rPr lang="cs-CZ" dirty="0"/>
              <a:t>daná organizace nějakým způsobem ovlivňuje. Je jedno jestli je ovlivnění přímé nebo nepřímé.</a:t>
            </a:r>
          </a:p>
          <a:p>
            <a:pPr marL="0" indent="0">
              <a:buNone/>
            </a:pPr>
            <a:r>
              <a:rPr lang="cs-CZ" dirty="0"/>
              <a:t>Příklady: ……</a:t>
            </a:r>
          </a:p>
        </p:txBody>
      </p:sp>
    </p:spTree>
    <p:extLst>
      <p:ext uri="{BB962C8B-B14F-4D97-AF65-F5344CB8AC3E}">
        <p14:creationId xmlns:p14="http://schemas.microsoft.com/office/powerpoint/2010/main" val="180082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094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Zdůvodnění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354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(Existuje společenská poptávka po tomto typu projektu? </a:t>
            </a:r>
          </a:p>
          <a:p>
            <a:r>
              <a:rPr lang="cs-CZ" dirty="0"/>
              <a:t>Nerealizuje už někdo jiný podobný typ projektu; </a:t>
            </a:r>
          </a:p>
          <a:p>
            <a:r>
              <a:rPr lang="cs-CZ" dirty="0"/>
              <a:t>zmapujte „konkurenci“ v místě předpokládané realizace projektu, resp. existenci obdobných projektů. </a:t>
            </a:r>
          </a:p>
          <a:p>
            <a:r>
              <a:rPr lang="cs-CZ" dirty="0"/>
              <a:t>V čem je váš projekt ojedinělý?) 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principů CSR)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93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6887"/>
            <a:ext cx="8229600" cy="1143000"/>
          </a:xfrm>
        </p:spPr>
        <p:txBody>
          <a:bodyPr/>
          <a:lstStyle/>
          <a:p>
            <a:r>
              <a:rPr lang="cs-CZ" b="1" dirty="0"/>
              <a:t>Podrobný popis 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9744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dirty="0"/>
              <a:t>Slovní popis průběhu a návaznosti aktivit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252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1976"/>
            <a:ext cx="8229600" cy="1143000"/>
          </a:xfrm>
        </p:spPr>
        <p:txBody>
          <a:bodyPr/>
          <a:lstStyle/>
          <a:p>
            <a:r>
              <a:rPr lang="cs-CZ" b="1" dirty="0"/>
              <a:t>Položky 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Projekt se rozpadá na jednotlivé položky (tzv. klíčové aktivity);</a:t>
            </a:r>
          </a:p>
          <a:p>
            <a:r>
              <a:rPr lang="cs-CZ" dirty="0"/>
              <a:t>Položky mohou na sebe navazovat, běžet současně apod.</a:t>
            </a:r>
          </a:p>
          <a:p>
            <a:r>
              <a:rPr lang="cs-CZ" b="1" dirty="0">
                <a:solidFill>
                  <a:srgbClr val="C00000"/>
                </a:solidFill>
              </a:rPr>
              <a:t>Ať je první položkou úvodní schůzka a poslední položkou obhajoba projektu</a:t>
            </a:r>
            <a:r>
              <a:rPr lang="cs-CZ" dirty="0">
                <a:solidFill>
                  <a:srgbClr val="C00000"/>
                </a:solidFill>
              </a:rPr>
              <a:t>.</a:t>
            </a:r>
          </a:p>
          <a:p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839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Položky realizace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Číslo</a:t>
            </a:r>
            <a:r>
              <a:rPr lang="cs-CZ" dirty="0"/>
              <a:t> musí odpovídat v harmonogramu a finanční náročnosti projektu;</a:t>
            </a:r>
          </a:p>
          <a:p>
            <a:r>
              <a:rPr lang="cs-CZ" b="1" dirty="0"/>
              <a:t>Název aktivity</a:t>
            </a:r>
            <a:r>
              <a:rPr lang="cs-CZ" dirty="0"/>
              <a:t> = výstižný, jednoznačný apod.;</a:t>
            </a:r>
          </a:p>
          <a:p>
            <a:r>
              <a:rPr lang="cs-CZ" b="1" dirty="0"/>
              <a:t>Doba trvání</a:t>
            </a:r>
            <a:r>
              <a:rPr lang="cs-CZ" dirty="0"/>
              <a:t> = minimální jednotka je den;</a:t>
            </a:r>
          </a:p>
          <a:p>
            <a:r>
              <a:rPr lang="cs-CZ" b="1" dirty="0"/>
              <a:t>Ověřitelný výstup </a:t>
            </a:r>
            <a:r>
              <a:rPr lang="cs-CZ" dirty="0"/>
              <a:t>= co je výsledkem dané položky? (např. zápis ze schůze, faktura apod.); </a:t>
            </a:r>
          </a:p>
          <a:p>
            <a:r>
              <a:rPr lang="cs-CZ" b="1" dirty="0"/>
              <a:t>Způsob ověření </a:t>
            </a:r>
            <a:r>
              <a:rPr lang="cs-CZ" dirty="0"/>
              <a:t>= jak může supervizor ověřit, že byl naplněný výstup dané položky projektu?</a:t>
            </a:r>
          </a:p>
          <a:p>
            <a:r>
              <a:rPr lang="cs-CZ" b="1" dirty="0"/>
              <a:t>Odpovědná osoba </a:t>
            </a:r>
            <a:r>
              <a:rPr lang="cs-CZ" dirty="0"/>
              <a:t>= zodpovídá za dosažení výsledku a jeho zveřejnění na </a:t>
            </a:r>
            <a:r>
              <a:rPr lang="cs-CZ" b="1" dirty="0">
                <a:solidFill>
                  <a:srgbClr val="C00000"/>
                </a:solidFill>
              </a:rPr>
              <a:t>CSR </a:t>
            </a:r>
            <a:r>
              <a:rPr lang="cs-CZ" b="1" dirty="0" err="1">
                <a:solidFill>
                  <a:srgbClr val="C00000"/>
                </a:solidFill>
              </a:rPr>
              <a:t>exchange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508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Harmonogram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Grafické znázornění jednotlivých položek, neboli klíčových aktivit projektu;</a:t>
            </a:r>
          </a:p>
          <a:p>
            <a:r>
              <a:rPr lang="cs-CZ" dirty="0" err="1"/>
              <a:t>Ganttův</a:t>
            </a:r>
            <a:r>
              <a:rPr lang="cs-CZ" dirty="0"/>
              <a:t> graf si lze upravit pro účely projektu (jedno políčko může odpovídat dni, týdnu či měsíci);</a:t>
            </a:r>
          </a:p>
          <a:p>
            <a:r>
              <a:rPr lang="cs-CZ" dirty="0"/>
              <a:t>Realizace projektů zpravidla probíhá v následujícím kalendářním roku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065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9510"/>
            <a:ext cx="8229600" cy="1143000"/>
          </a:xfrm>
        </p:spPr>
        <p:txBody>
          <a:bodyPr/>
          <a:lstStyle/>
          <a:p>
            <a:r>
              <a:rPr lang="cs-CZ" b="1" dirty="0"/>
              <a:t>Finanční náročnost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CSR projekt může být zdarma;</a:t>
            </a:r>
          </a:p>
          <a:p>
            <a:r>
              <a:rPr lang="cs-CZ" dirty="0"/>
              <a:t>Vyčíslete náklady u jednotlivých položek projektu (v souladu s harmonogramem);</a:t>
            </a:r>
          </a:p>
          <a:p>
            <a:r>
              <a:rPr lang="cs-CZ" b="1" dirty="0"/>
              <a:t>způsob pokrytí projektu</a:t>
            </a:r>
            <a:r>
              <a:rPr lang="cs-CZ" dirty="0"/>
              <a:t> = aktivní sloveso, kterým vyjádříte naplnění jednotlivé položky;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C00000"/>
                </a:solidFill>
              </a:rPr>
              <a:t>I když do projektu nevložíte ani korunu, neznamená to, že projekt nic nestál! Vyčíslete!</a:t>
            </a:r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řízení, ekonomiky, práva)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389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Celkově ověřitelné výstupy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Překopírujte ověřitelné výstupy z jednotlivých položek realizace projektu.</a:t>
            </a:r>
          </a:p>
          <a:p>
            <a:r>
              <a:rPr lang="cs-CZ" dirty="0"/>
              <a:t>Doplňte další výstupy, které očekáváte (např. PR článek, fotodokumentace, hlášení v místním rozhlase, …).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řízení)</a:t>
            </a:r>
          </a:p>
          <a:p>
            <a:pPr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5611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273" y="797035"/>
            <a:ext cx="2362970" cy="3455938"/>
          </a:xfrm>
        </p:spPr>
        <p:txBody>
          <a:bodyPr lIns="36000" tIns="36000" rIns="36000" bIns="36000" anchor="t" anchorCtr="0">
            <a:normAutofit/>
          </a:bodyPr>
          <a:lstStyle/>
          <a:p>
            <a:pPr algn="l"/>
            <a:r>
              <a:rPr lang="cs-CZ" sz="6600" b="1" dirty="0">
                <a:solidFill>
                  <a:srgbClr val="D10202"/>
                </a:solidFill>
                <a:cs typeface="Arial"/>
              </a:rPr>
              <a:t>Cíle: </a:t>
            </a:r>
            <a:endParaRPr lang="en-US" sz="6600" b="1" dirty="0">
              <a:solidFill>
                <a:srgbClr val="D10202"/>
              </a:solidFill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129" y="1297858"/>
            <a:ext cx="4897507" cy="4859594"/>
          </a:xfrm>
        </p:spPr>
        <p:txBody>
          <a:bodyPr lIns="36000" tIns="36000" rIns="36000" bIns="36000"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500" b="1" dirty="0">
                <a:latin typeface="+mj-lt"/>
                <a:cs typeface="Arial"/>
              </a:rPr>
              <a:t>Aplikace konceptu CSR na místní podmínky Olomouckého kraje.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500" b="1" dirty="0">
                <a:latin typeface="+mj-lt"/>
                <a:cs typeface="Arial"/>
              </a:rPr>
              <a:t>Vysvětlení jednotlivých položek formuláře pro zadání CSR projektu (tj. Formulář detailního plánu realizace).</a:t>
            </a:r>
          </a:p>
          <a:p>
            <a:pPr marL="0" indent="0">
              <a:buNone/>
            </a:pPr>
            <a:r>
              <a:rPr lang="cs-CZ" sz="2400" b="1" dirty="0">
                <a:latin typeface="+mj-lt"/>
                <a:cs typeface="Arial"/>
              </a:rPr>
              <a:t> </a:t>
            </a:r>
            <a:r>
              <a:rPr lang="en-US" sz="2400" b="1" dirty="0">
                <a:latin typeface="+mj-lt"/>
                <a:cs typeface="Arial"/>
              </a:rPr>
              <a:t> </a:t>
            </a:r>
          </a:p>
          <a:p>
            <a:pPr marL="0" indent="0">
              <a:buNone/>
            </a:pPr>
            <a:endParaRPr lang="en-US" sz="1800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642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Rizika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Důkladně zvažte rizika, která mohou negativně ovlivnit realizaci projektu (např. počasí, selhání jedno ze </a:t>
            </a:r>
            <a:r>
              <a:rPr lang="cs-CZ" dirty="0" err="1"/>
              <a:t>stakeholders</a:t>
            </a:r>
            <a:r>
              <a:rPr lang="cs-CZ" dirty="0"/>
              <a:t> apod.);</a:t>
            </a:r>
          </a:p>
          <a:p>
            <a:r>
              <a:rPr lang="cs-CZ" dirty="0"/>
              <a:t>U každého rizika navrhněte předpokládaný způsob eliminace.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řízení, konceptu CSR)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804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Poznámka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 je místo na sdělení dalších informací:</a:t>
            </a:r>
          </a:p>
          <a:p>
            <a:pPr lvl="1"/>
            <a:r>
              <a:rPr lang="cs-CZ" dirty="0"/>
              <a:t>Zdroje dalších informací (např. weby, knihy, časopisy atd.);</a:t>
            </a:r>
          </a:p>
          <a:p>
            <a:pPr lvl="1"/>
            <a:r>
              <a:rPr lang="cs-CZ" dirty="0"/>
              <a:t>Popis vhodné zapojené osoby (např. speciální dovednosti – práce s grafikou);</a:t>
            </a:r>
          </a:p>
          <a:p>
            <a:pPr lvl="1"/>
            <a:r>
              <a:rPr lang="cs-CZ" dirty="0"/>
              <a:t>Popis dosavadního stavu projektu (např. už jsou zajištěni firemní partneři, školní projekt atd.);</a:t>
            </a:r>
          </a:p>
          <a:p>
            <a:pPr lvl="1"/>
            <a:r>
              <a:rPr lang="cs-CZ" dirty="0"/>
              <a:t>Cokoliv dalšího (např. odměna za účast na projektu);</a:t>
            </a:r>
          </a:p>
        </p:txBody>
      </p:sp>
    </p:spTree>
    <p:extLst>
      <p:ext uri="{BB962C8B-B14F-4D97-AF65-F5344CB8AC3E}">
        <p14:creationId xmlns:p14="http://schemas.microsoft.com/office/powerpoint/2010/main" val="1744277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11700" y="4406900"/>
            <a:ext cx="7772400" cy="1362075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Děkujeme za pozornost.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375" y="1192402"/>
            <a:ext cx="2824138" cy="3086848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497900" y="1334731"/>
            <a:ext cx="4100410" cy="1968908"/>
          </a:xfrm>
        </p:spPr>
        <p:txBody>
          <a:bodyPr>
            <a:noAutofit/>
          </a:bodyPr>
          <a:lstStyle/>
          <a:p>
            <a:r>
              <a:rPr lang="cs-CZ" sz="6600" b="1" dirty="0">
                <a:solidFill>
                  <a:schemeClr val="tx1"/>
                </a:solidFill>
              </a:rPr>
              <a:t>Vaše dotazy </a:t>
            </a:r>
          </a:p>
        </p:txBody>
      </p:sp>
    </p:spTree>
    <p:extLst>
      <p:ext uri="{BB962C8B-B14F-4D97-AF65-F5344CB8AC3E}">
        <p14:creationId xmlns:p14="http://schemas.microsoft.com/office/powerpoint/2010/main" val="270097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Zásady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Transparentnost;</a:t>
            </a:r>
          </a:p>
          <a:p>
            <a:r>
              <a:rPr lang="cs-CZ" dirty="0"/>
              <a:t>Odpovědnost;</a:t>
            </a:r>
          </a:p>
          <a:p>
            <a:r>
              <a:rPr lang="cs-CZ" dirty="0"/>
              <a:t>Etické jednání;</a:t>
            </a:r>
          </a:p>
          <a:p>
            <a:r>
              <a:rPr lang="cs-CZ" dirty="0"/>
              <a:t>Respektování pravidel právního státu;</a:t>
            </a:r>
          </a:p>
          <a:p>
            <a:r>
              <a:rPr lang="cs-CZ" dirty="0"/>
              <a:t>Respektování lidských práv;</a:t>
            </a:r>
          </a:p>
          <a:p>
            <a:r>
              <a:rPr lang="cs-CZ" dirty="0">
                <a:solidFill>
                  <a:srgbClr val="FF0000"/>
                </a:solidFill>
              </a:rPr>
              <a:t>Ohledy na zájmy </a:t>
            </a:r>
            <a:r>
              <a:rPr lang="cs-CZ" dirty="0" err="1">
                <a:solidFill>
                  <a:srgbClr val="FF0000"/>
                </a:solidFill>
              </a:rPr>
              <a:t>stakeholders</a:t>
            </a:r>
            <a:r>
              <a:rPr lang="cs-CZ" dirty="0">
                <a:solidFill>
                  <a:srgbClr val="FF0000"/>
                </a:solidFill>
              </a:rPr>
              <a:t>;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31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2054"/>
            <a:ext cx="8229600" cy="1143000"/>
          </a:xfrm>
        </p:spPr>
        <p:txBody>
          <a:bodyPr/>
          <a:lstStyle/>
          <a:p>
            <a:r>
              <a:rPr lang="cs-CZ" b="1" dirty="0"/>
              <a:t>Osnova formuláře CSR projektu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Název projektu;</a:t>
            </a:r>
          </a:p>
          <a:p>
            <a:r>
              <a:rPr lang="cs-CZ" dirty="0" err="1"/>
              <a:t>Abstract</a:t>
            </a:r>
            <a:endParaRPr lang="cs-CZ" dirty="0"/>
          </a:p>
          <a:p>
            <a:r>
              <a:rPr lang="cs-CZ" dirty="0"/>
              <a:t>Vedoucí projektu;</a:t>
            </a:r>
          </a:p>
          <a:p>
            <a:r>
              <a:rPr lang="cs-CZ" dirty="0"/>
              <a:t>Počty zapojených;</a:t>
            </a:r>
          </a:p>
          <a:p>
            <a:r>
              <a:rPr lang="cs-CZ" dirty="0"/>
              <a:t>Cíl projektu;</a:t>
            </a:r>
          </a:p>
          <a:p>
            <a:r>
              <a:rPr lang="cs-CZ" dirty="0"/>
              <a:t>Začlenění projektu do matice CSR;</a:t>
            </a:r>
          </a:p>
          <a:p>
            <a:r>
              <a:rPr lang="cs-CZ" dirty="0"/>
              <a:t>Přínosy projektu pro jednotlivé </a:t>
            </a:r>
            <a:r>
              <a:rPr lang="cs-CZ" dirty="0" err="1"/>
              <a:t>stakeholders</a:t>
            </a:r>
            <a:r>
              <a:rPr lang="cs-CZ" dirty="0"/>
              <a:t>;</a:t>
            </a:r>
          </a:p>
          <a:p>
            <a:r>
              <a:rPr lang="cs-CZ" dirty="0"/>
              <a:t>Zdůvodnění projektu</a:t>
            </a:r>
          </a:p>
          <a:p>
            <a:r>
              <a:rPr lang="cs-CZ" dirty="0"/>
              <a:t>Položky realizace projektu;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Podrobný popis; realizace projektu;</a:t>
            </a:r>
          </a:p>
          <a:p>
            <a:r>
              <a:rPr lang="cs-CZ" dirty="0"/>
              <a:t>Položky realizace projektu</a:t>
            </a:r>
          </a:p>
          <a:p>
            <a:r>
              <a:rPr lang="cs-CZ" dirty="0"/>
              <a:t>Harmonogram projektu;</a:t>
            </a:r>
          </a:p>
          <a:p>
            <a:r>
              <a:rPr lang="cs-CZ" dirty="0"/>
              <a:t>Finanční náročnost projektu;</a:t>
            </a:r>
          </a:p>
          <a:p>
            <a:r>
              <a:rPr lang="cs-CZ" dirty="0"/>
              <a:t>Celkově ověřitelné výstupy;</a:t>
            </a:r>
          </a:p>
          <a:p>
            <a:r>
              <a:rPr lang="cs-CZ" dirty="0"/>
              <a:t>Rizika projektu;</a:t>
            </a:r>
          </a:p>
          <a:p>
            <a:r>
              <a:rPr lang="cs-CZ" dirty="0"/>
              <a:t>Poznámka;</a:t>
            </a:r>
          </a:p>
        </p:txBody>
      </p:sp>
    </p:spTree>
    <p:extLst>
      <p:ext uri="{BB962C8B-B14F-4D97-AF65-F5344CB8AC3E}">
        <p14:creationId xmlns:p14="http://schemas.microsoft.com/office/powerpoint/2010/main" val="109797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Název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7313"/>
            <a:ext cx="8229600" cy="5089585"/>
          </a:xfrm>
        </p:spPr>
        <p:txBody>
          <a:bodyPr>
            <a:normAutofit/>
          </a:bodyPr>
          <a:lstStyle/>
          <a:p>
            <a:r>
              <a:rPr lang="cs-CZ" dirty="0"/>
              <a:t>Měl by odpovídat obsahu projektu;</a:t>
            </a:r>
          </a:p>
          <a:p>
            <a:r>
              <a:rPr lang="cs-CZ" dirty="0"/>
              <a:t>První a často jediná informace o projektu (PR);</a:t>
            </a:r>
          </a:p>
          <a:p>
            <a:r>
              <a:rPr lang="cs-CZ" dirty="0"/>
              <a:t>Lehce zapamatovatelný nebo krátký a úderný název;  </a:t>
            </a:r>
          </a:p>
          <a:p>
            <a:r>
              <a:rPr lang="cs-CZ" dirty="0"/>
              <a:t>Příklady: </a:t>
            </a:r>
          </a:p>
          <a:p>
            <a:pPr lvl="2"/>
            <a:r>
              <a:rPr lang="cs-CZ" dirty="0"/>
              <a:t>Sídliště dětem</a:t>
            </a:r>
          </a:p>
          <a:p>
            <a:pPr lvl="2"/>
            <a:r>
              <a:rPr lang="cs-CZ" dirty="0"/>
              <a:t>Výtvarné setkání s klienty Domova důchodců Jesenec</a:t>
            </a:r>
          </a:p>
          <a:p>
            <a:pPr lvl="2"/>
            <a:r>
              <a:rPr lang="cs-CZ" dirty="0"/>
              <a:t>Úspora nákladů na nákup elektrické energie a úspory energií ve firmě OMZ Hranice s.r.o. </a:t>
            </a:r>
          </a:p>
          <a:p>
            <a:pPr lvl="2">
              <a:buNone/>
            </a:pPr>
            <a:r>
              <a:rPr lang="cs-CZ" dirty="0">
                <a:solidFill>
                  <a:srgbClr val="C00000"/>
                </a:solidFill>
              </a:rPr>
              <a:t>(aplikace projektového řízení)</a:t>
            </a:r>
          </a:p>
        </p:txBody>
      </p:sp>
    </p:spTree>
    <p:extLst>
      <p:ext uri="{BB962C8B-B14F-4D97-AF65-F5344CB8AC3E}">
        <p14:creationId xmlns:p14="http://schemas.microsoft.com/office/powerpoint/2010/main" val="313352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Vedoucí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Autor projektu je zároveň vedoucím projektu</a:t>
            </a:r>
            <a:endParaRPr lang="cs-CZ" dirty="0"/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51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Počty zapojených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a maximální počet zapojených studentů je shodný a je roven počtu studentů v týmu;</a:t>
            </a:r>
          </a:p>
          <a:p>
            <a:r>
              <a:rPr lang="cs-CZ" dirty="0">
                <a:solidFill>
                  <a:srgbClr val="D50202"/>
                </a:solidFill>
              </a:rPr>
              <a:t>Počet zapojených studentů </a:t>
            </a:r>
            <a:r>
              <a:rPr lang="cs-CZ" dirty="0">
                <a:solidFill>
                  <a:srgbClr val="D50202"/>
                </a:solidFill>
                <a:latin typeface="Times New Roman"/>
                <a:cs typeface="Times New Roman"/>
              </a:rPr>
              <a:t>≤</a:t>
            </a:r>
            <a:r>
              <a:rPr lang="cs-CZ" dirty="0">
                <a:solidFill>
                  <a:srgbClr val="D50202"/>
                </a:solidFill>
              </a:rPr>
              <a:t> počet firemních partnerů či jejich zaměstnanců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C00000"/>
                </a:solidFill>
              </a:rPr>
              <a:t>(aplikace projektového řízení, principů CSR)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62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7064"/>
            <a:ext cx="8229600" cy="1143000"/>
          </a:xfrm>
        </p:spPr>
        <p:txBody>
          <a:bodyPr/>
          <a:lstStyle/>
          <a:p>
            <a:r>
              <a:rPr lang="cs-CZ" b="1" dirty="0"/>
              <a:t>Cíl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88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Dodržovat pravidlo SMART:</a:t>
            </a:r>
          </a:p>
          <a:p>
            <a:pPr lvl="7"/>
            <a:r>
              <a:rPr lang="cs-CZ" dirty="0"/>
              <a:t>S = </a:t>
            </a:r>
            <a:r>
              <a:rPr lang="cs-CZ" dirty="0" err="1"/>
              <a:t>specific</a:t>
            </a:r>
            <a:r>
              <a:rPr lang="cs-CZ" dirty="0"/>
              <a:t> (</a:t>
            </a:r>
            <a:r>
              <a:rPr lang="cs-CZ" b="1" dirty="0"/>
              <a:t>konkrétní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M = </a:t>
            </a:r>
            <a:r>
              <a:rPr lang="cs-CZ" dirty="0" err="1"/>
              <a:t>mesuarable</a:t>
            </a:r>
            <a:r>
              <a:rPr lang="cs-CZ" dirty="0"/>
              <a:t> (</a:t>
            </a:r>
            <a:r>
              <a:rPr lang="cs-CZ" b="1" dirty="0"/>
              <a:t>měřitelný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A = </a:t>
            </a:r>
            <a:r>
              <a:rPr lang="cs-CZ" dirty="0" err="1"/>
              <a:t>attainable</a:t>
            </a:r>
            <a:r>
              <a:rPr lang="cs-CZ" dirty="0"/>
              <a:t> (</a:t>
            </a:r>
            <a:r>
              <a:rPr lang="cs-CZ" b="1" dirty="0"/>
              <a:t>dosažitelný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R = </a:t>
            </a:r>
            <a:r>
              <a:rPr lang="cs-CZ" dirty="0" err="1"/>
              <a:t>relevant</a:t>
            </a:r>
            <a:r>
              <a:rPr lang="cs-CZ" dirty="0"/>
              <a:t> (</a:t>
            </a:r>
            <a:r>
              <a:rPr lang="cs-CZ" b="1" dirty="0"/>
              <a:t>odpovídající</a:t>
            </a:r>
            <a:r>
              <a:rPr lang="cs-CZ" dirty="0"/>
              <a:t>)</a:t>
            </a:r>
          </a:p>
          <a:p>
            <a:pPr lvl="7"/>
            <a:r>
              <a:rPr lang="cs-CZ" dirty="0"/>
              <a:t>T = </a:t>
            </a:r>
            <a:r>
              <a:rPr lang="cs-CZ" dirty="0" err="1"/>
              <a:t>time-bound</a:t>
            </a:r>
            <a:r>
              <a:rPr lang="cs-CZ" dirty="0"/>
              <a:t> (</a:t>
            </a:r>
            <a:r>
              <a:rPr lang="cs-CZ" b="1" dirty="0"/>
              <a:t>časově ohraničený</a:t>
            </a:r>
            <a:r>
              <a:rPr lang="cs-CZ" dirty="0"/>
              <a:t>)</a:t>
            </a:r>
          </a:p>
          <a:p>
            <a:r>
              <a:rPr lang="cs-CZ" dirty="0"/>
              <a:t>Příklad:</a:t>
            </a:r>
          </a:p>
          <a:p>
            <a:pPr marL="0" indent="0" algn="ctr">
              <a:buNone/>
            </a:pPr>
            <a:r>
              <a:rPr lang="cs-CZ" sz="3000" dirty="0"/>
              <a:t>“</a:t>
            </a:r>
            <a:r>
              <a:rPr lang="cs-CZ" sz="3000" dirty="0">
                <a:highlight>
                  <a:srgbClr val="FFFF00"/>
                </a:highlight>
              </a:rPr>
              <a:t>Touto akcí se podpoří sdružení rodičů a přátel onkologicky a hematologicky nemocných dětí. Vstupné bude dobrovolné a utržený zisk bude darován sdružení Šance</a:t>
            </a:r>
            <a:r>
              <a:rPr lang="cs-CZ" sz="3000" dirty="0"/>
              <a:t>.“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</a:rPr>
              <a:t>(aplikace znalostí managementu, principů CSR)</a:t>
            </a:r>
          </a:p>
          <a:p>
            <a:pPr marL="0" indent="0">
              <a:buNone/>
            </a:pPr>
            <a:endParaRPr lang="cs-CZ" sz="3000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72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Cíl 1:</a:t>
            </a:r>
            <a:r>
              <a:rPr lang="cs-CZ" sz="2200" dirty="0"/>
              <a:t> „</a:t>
            </a:r>
            <a:r>
              <a:rPr lang="cs-CZ" sz="2400" dirty="0"/>
              <a:t>Cílem našeho projektu je připravit v květnu 2019 cca 50 onkologicky nemocným pacientům a jejich blízkým hudební koncert v rozmezí od 17:00 do 18:00. </a:t>
            </a:r>
            <a:r>
              <a:rPr lang="cs-CZ" sz="2200" dirty="0"/>
              <a:t>“</a:t>
            </a:r>
          </a:p>
          <a:p>
            <a:endParaRPr lang="cs-CZ" sz="2200" dirty="0"/>
          </a:p>
          <a:p>
            <a:r>
              <a:rPr lang="cs-CZ" sz="2200" b="1" dirty="0"/>
              <a:t>Cíl 2:</a:t>
            </a:r>
            <a:r>
              <a:rPr lang="cs-CZ" sz="2200" dirty="0"/>
              <a:t> „Umístění celkově 2 krabic do dvou základních škol v Lipníku nad Bečvou za účelem sběru vybitých přenosných baterií v průběhu března 2017. Dalším cílem projektu je vytvoření ankety pro minimálně 20 žáků ohledně vědomí o nebezpečí, které představují vybité baterie v odpadu pro životní prostředí a následné zpracování a porovnání výsledků z obou základních škol.“</a:t>
            </a:r>
          </a:p>
          <a:p>
            <a:endParaRPr lang="cs-CZ" sz="2200" dirty="0"/>
          </a:p>
          <a:p>
            <a:pPr>
              <a:buNone/>
            </a:pPr>
            <a:endParaRPr lang="cs-CZ" sz="2200" dirty="0">
              <a:solidFill>
                <a:srgbClr val="C00000"/>
              </a:solidFill>
            </a:endParaRPr>
          </a:p>
          <a:p>
            <a:pPr>
              <a:buNone/>
            </a:pP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68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1047</Words>
  <Application>Microsoft Office PowerPoint</Application>
  <PresentationFormat>Předvádění na obrazovce (4:3)</PresentationFormat>
  <Paragraphs>153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CSR projekt studenta MVŠO  základní informace </vt:lpstr>
      <vt:lpstr>Cíle: </vt:lpstr>
      <vt:lpstr>Zásady CSR</vt:lpstr>
      <vt:lpstr>Osnova formuláře CSR projektu</vt:lpstr>
      <vt:lpstr>Název projektu</vt:lpstr>
      <vt:lpstr>Vedoucí projektu</vt:lpstr>
      <vt:lpstr>Počty zapojených</vt:lpstr>
      <vt:lpstr>Cíl projektu</vt:lpstr>
      <vt:lpstr>Cíl projektu</vt:lpstr>
      <vt:lpstr>Začlenění projektu do matice CSR</vt:lpstr>
      <vt:lpstr>Přínosy projektu pro jednotlivé stakeholders</vt:lpstr>
      <vt:lpstr>Stakeholder je ?</vt:lpstr>
      <vt:lpstr>Zdůvodnění projektu</vt:lpstr>
      <vt:lpstr>Podrobný popis realizace projektu</vt:lpstr>
      <vt:lpstr>Položky realizace projektu</vt:lpstr>
      <vt:lpstr>Položky realizace projektu</vt:lpstr>
      <vt:lpstr>Harmonogram projektu</vt:lpstr>
      <vt:lpstr>Finanční náročnost projektu</vt:lpstr>
      <vt:lpstr>Celkově ověřitelné výstupy</vt:lpstr>
      <vt:lpstr>Rizika projektu</vt:lpstr>
      <vt:lpstr>Poznámka</vt:lpstr>
      <vt:lpstr> Děkujeme za pozornost.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Zielina Martin</dc:creator>
  <cp:lastModifiedBy>Fink Martin</cp:lastModifiedBy>
  <cp:revision>65</cp:revision>
  <dcterms:created xsi:type="dcterms:W3CDTF">2012-07-19T22:32:54Z</dcterms:created>
  <dcterms:modified xsi:type="dcterms:W3CDTF">2021-10-18T11:31:18Z</dcterms:modified>
</cp:coreProperties>
</file>