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2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117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47456-AFF2-4B9D-AA09-3989CC9B4E53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CBB65-1337-4B59-B53B-87052550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518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9968E-23C6-4F5F-8202-78C39A0F19FE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385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FA332-57FD-4B45-89A3-B02B4B56C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66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1659"/>
            <a:ext cx="6718685" cy="1197245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4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Společenská odpovědnost, </a:t>
            </a:r>
            <a:br>
              <a:rPr lang="cs-CZ" sz="34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4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společenská odpovědnost firem - CSR</a:t>
            </a:r>
            <a:endParaRPr lang="en-US" sz="34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2400" dirty="0"/>
              <a:t>Ústav společenských </a:t>
            </a:r>
            <a:r>
              <a:rPr lang="cs-CZ" altLang="cs-CZ" sz="2400"/>
              <a:t>věd </a:t>
            </a:r>
          </a:p>
          <a:p>
            <a:pPr algn="l"/>
            <a:r>
              <a:rPr lang="cs-CZ" altLang="cs-CZ" sz="2000"/>
              <a:t>Martin </a:t>
            </a:r>
            <a:r>
              <a:rPr lang="cs-CZ" altLang="cs-CZ" sz="2000" dirty="0"/>
              <a:t>Fink</a:t>
            </a:r>
          </a:p>
          <a:p>
            <a:pPr algn="l"/>
            <a:r>
              <a:rPr lang="cs-CZ" altLang="cs-CZ" sz="2000" dirty="0"/>
              <a:t>martin.fink@mvso.cz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/>
              <a:t>Definice CSR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Celosvětově uznávaná obecná definice: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	„Naplňování ekonomických, právních, etických a libovolných dobrovolných očekávání společnosti od podnikání v daném čase“.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 dirty="0" err="1"/>
              <a:t>Carroll</a:t>
            </a:r>
            <a:r>
              <a:rPr lang="cs-CZ" altLang="cs-CZ" sz="1800" dirty="0"/>
              <a:t> 1978</a:t>
            </a: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Platná definice CSR pro ČR: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	„... dobrovolné integrování sociálních a ekologických hledisek do každodenních firemních operací a interakcí s firemními </a:t>
            </a:r>
            <a:r>
              <a:rPr lang="cs-CZ" altLang="cs-CZ" b="1" dirty="0" err="1"/>
              <a:t>stakeholders</a:t>
            </a:r>
            <a:r>
              <a:rPr lang="cs-CZ" altLang="cs-CZ" b="1" dirty="0"/>
              <a:t>“.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 dirty="0"/>
              <a:t>Zelená kniha Evropské unie. ZELENA </a:t>
            </a:r>
            <a:r>
              <a:rPr lang="cs-CZ" altLang="cs-CZ" sz="1800" dirty="0" err="1"/>
              <a:t>LISTINA:podpora</a:t>
            </a:r>
            <a:r>
              <a:rPr lang="cs-CZ" altLang="cs-CZ" sz="1800" dirty="0"/>
              <a:t> evropského rámce….. Komise evropských společenství, Brusel, 2001.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1861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b="1"/>
              <a:t>Další historická pojetí definic….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302125"/>
          </a:xfrm>
        </p:spPr>
        <p:txBody>
          <a:bodyPr/>
          <a:lstStyle/>
          <a:p>
            <a:pPr lvl="1"/>
            <a:r>
              <a:rPr lang="cs-CZ" altLang="cs-CZ" sz="2600"/>
              <a:t>Friedman – „…další forma zisku…“</a:t>
            </a:r>
          </a:p>
          <a:p>
            <a:pPr lvl="1"/>
            <a:r>
              <a:rPr lang="cs-CZ" altLang="cs-CZ" sz="2600"/>
              <a:t>Davis – „…aktivity nad rámec pouhého zisku…“</a:t>
            </a:r>
          </a:p>
          <a:p>
            <a:pPr lvl="1"/>
            <a:r>
              <a:rPr lang="cs-CZ" altLang="cs-CZ" sz="2600"/>
              <a:t>McGuire – „…aktivity nad rámec ekonomických a právních povinností…“</a:t>
            </a:r>
          </a:p>
          <a:p>
            <a:pPr lvl="1"/>
            <a:r>
              <a:rPr lang="cs-CZ" altLang="cs-CZ" sz="2600"/>
              <a:t>Manne – „…dobrovolné činnosti firmy…“</a:t>
            </a:r>
          </a:p>
          <a:p>
            <a:pPr lvl="1"/>
            <a:r>
              <a:rPr lang="cs-CZ" altLang="cs-CZ" sz="2600"/>
              <a:t>Wallton – „…zájem o širší společenský systém…“</a:t>
            </a:r>
          </a:p>
          <a:p>
            <a:pPr lvl="1"/>
            <a:r>
              <a:rPr lang="cs-CZ" altLang="cs-CZ" sz="2600"/>
              <a:t>Hay, Gray – „…odpovědnost k problémovým oblastem společnosti…“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7876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 dirty="0"/>
              <a:t>Principy CSR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/>
              <a:t>dobrovolnost, </a:t>
            </a:r>
          </a:p>
          <a:p>
            <a:pPr lvl="1"/>
            <a:r>
              <a:rPr lang="cs-CZ" altLang="cs-CZ"/>
              <a:t>proaktivita, kreativita,</a:t>
            </a:r>
          </a:p>
          <a:p>
            <a:pPr lvl="1"/>
            <a:r>
              <a:rPr lang="cs-CZ" altLang="cs-CZ"/>
              <a:t>aktivity nad rámec vlastního podnikání,</a:t>
            </a:r>
          </a:p>
          <a:p>
            <a:pPr lvl="1"/>
            <a:r>
              <a:rPr lang="cs-CZ" altLang="cs-CZ"/>
              <a:t>sounáležitost, sociální cítění, </a:t>
            </a:r>
          </a:p>
          <a:p>
            <a:pPr lvl="1"/>
            <a:r>
              <a:rPr lang="cs-CZ" altLang="cs-CZ"/>
              <a:t>komunikace s okolím, transparentnost,</a:t>
            </a:r>
          </a:p>
          <a:p>
            <a:pPr lvl="1"/>
            <a:r>
              <a:rPr lang="cs-CZ" altLang="cs-CZ"/>
              <a:t>flexibilita, pozitivní myšlení.</a:t>
            </a:r>
          </a:p>
          <a:p>
            <a:pPr lvl="1"/>
            <a:endParaRPr lang="cs-CZ" altLang="cs-CZ" b="1"/>
          </a:p>
          <a:p>
            <a:pPr lvl="1" algn="ctr">
              <a:buFont typeface="Wingdings" panose="05000000000000000000" pitchFamily="2" charset="2"/>
              <a:buNone/>
            </a:pPr>
            <a:r>
              <a:rPr lang="cs-CZ" altLang="cs-CZ" b="1"/>
              <a:t>CSR = postoj, ne pouhá znalost.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5955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229600" cy="4608512"/>
          </a:xfrm>
        </p:spPr>
        <p:txBody>
          <a:bodyPr/>
          <a:lstStyle/>
          <a:p>
            <a:r>
              <a:rPr lang="cs-CZ" altLang="cs-CZ" dirty="0"/>
              <a:t>Sociální</a:t>
            </a:r>
          </a:p>
          <a:p>
            <a:pPr lvl="3">
              <a:buFontTx/>
              <a:buNone/>
            </a:pPr>
            <a:r>
              <a:rPr lang="cs-CZ" altLang="cs-CZ" dirty="0"/>
              <a:t>Podpora zdraví, bezpečnosti, znevýhodněných skupin, neziskové sféry, sociálních aktivit, rovné příležitosti, zdravý životní styl,…</a:t>
            </a:r>
          </a:p>
          <a:p>
            <a:r>
              <a:rPr lang="cs-CZ" altLang="cs-CZ" dirty="0"/>
              <a:t>Environmentální</a:t>
            </a:r>
          </a:p>
          <a:p>
            <a:pPr lvl="3">
              <a:buFontTx/>
              <a:buNone/>
            </a:pPr>
            <a:r>
              <a:rPr lang="cs-CZ" altLang="cs-CZ" dirty="0"/>
              <a:t>Šetření přírodních zdrojů, regulace spotřeby energií a materiálů, odpadové hospodářství, ekologická výroba</a:t>
            </a:r>
          </a:p>
          <a:p>
            <a:r>
              <a:rPr lang="cs-CZ" altLang="cs-CZ" dirty="0"/>
              <a:t>Ekonomické</a:t>
            </a:r>
          </a:p>
          <a:p>
            <a:pPr lvl="3">
              <a:buFontTx/>
              <a:buNone/>
            </a:pPr>
            <a:r>
              <a:rPr lang="cs-CZ" altLang="cs-CZ" dirty="0"/>
              <a:t>Transparentnost, odmítnutí korupce, věrnostní programy pro klienty, preferování místních dodavatelů, opatření pro znevýhodněné zákazníky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dirty="0"/>
              <a:t>Pilíře CSR</a:t>
            </a:r>
          </a:p>
        </p:txBody>
      </p:sp>
    </p:spTree>
    <p:extLst>
      <p:ext uri="{BB962C8B-B14F-4D97-AF65-F5344CB8AC3E}">
        <p14:creationId xmlns:p14="http://schemas.microsoft.com/office/powerpoint/2010/main" val="643939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/>
              <a:t>Sociální pilíř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/>
              <a:t>Zapojení zaměstnanců a komunikace ( Zjišťování zpětné vazby. Zapojení do rozhodování. Interní komunikace.)</a:t>
            </a:r>
          </a:p>
          <a:p>
            <a:r>
              <a:rPr lang="cs-CZ" altLang="cs-CZ" sz="2000"/>
              <a:t>Ohodnocení za práci (Finanční ohodnocení. Nefinanční benefity.)</a:t>
            </a:r>
          </a:p>
          <a:p>
            <a:r>
              <a:rPr lang="cs-CZ" altLang="cs-CZ" sz="2000"/>
              <a:t>Vzdělávání a rozvoj (Vzdělávání zaměstnanců. Profesionální rozvoj.)</a:t>
            </a:r>
          </a:p>
          <a:p>
            <a:r>
              <a:rPr lang="cs-CZ" altLang="cs-CZ" sz="2000"/>
              <a:t>Zdraví a bezpečnost (Firemní politika. Zdravotní služby.)</a:t>
            </a:r>
          </a:p>
          <a:p>
            <a:r>
              <a:rPr lang="cs-CZ" altLang="cs-CZ" sz="2000"/>
              <a:t>Vyváženost pracovního a osobního života (Flexibilní formy práce. Péče o děti, seniory či nemocné osoby. Zaměstnanci na rodičovské dovolené.)</a:t>
            </a:r>
          </a:p>
          <a:p>
            <a:r>
              <a:rPr lang="cs-CZ" altLang="cs-CZ" sz="2000"/>
              <a:t>Outplacement (Podpora propouštěných zaměstnanců.)</a:t>
            </a:r>
          </a:p>
          <a:p>
            <a:r>
              <a:rPr lang="cs-CZ" altLang="cs-CZ" sz="2000"/>
              <a:t>Rovné příležitosti (Opatření proti diskriminaci. Rozmanitost na pracovišti.)</a:t>
            </a:r>
          </a:p>
          <a:p>
            <a:r>
              <a:rPr lang="cs-CZ" altLang="cs-CZ" sz="2000"/>
              <a:t>Podpora místní komunity (Firemní dobrovolnictví. Matchingový fond. Benefiční akce.)</a:t>
            </a:r>
          </a:p>
        </p:txBody>
      </p:sp>
    </p:spTree>
    <p:extLst>
      <p:ext uri="{BB962C8B-B14F-4D97-AF65-F5344CB8AC3E}">
        <p14:creationId xmlns:p14="http://schemas.microsoft.com/office/powerpoint/2010/main" val="790930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/>
              <a:t>Environmentální pilíř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Environmentální politika (Řízení. Dodavatelský řetězec. Zapojení stakeholderů. Komunikace. Změny klimatu.) </a:t>
            </a:r>
          </a:p>
          <a:p>
            <a:r>
              <a:rPr lang="cs-CZ" altLang="cs-CZ" sz="2400"/>
              <a:t>Energie a voda (Úspora energie. Obnovitelné zdroje. Úspora vody. Užitková voda.)</a:t>
            </a:r>
          </a:p>
          <a:p>
            <a:r>
              <a:rPr lang="cs-CZ" altLang="cs-CZ" sz="2400"/>
              <a:t>Odpad a recyklace (Třídění a recyklace. Minimalizace odpadu.) </a:t>
            </a:r>
          </a:p>
          <a:p>
            <a:r>
              <a:rPr lang="cs-CZ" altLang="cs-CZ" sz="2400"/>
              <a:t>Doprava (Přesun zaměstnanců. Přeprava zboží.) </a:t>
            </a:r>
          </a:p>
          <a:p>
            <a:r>
              <a:rPr lang="cs-CZ" altLang="cs-CZ" sz="2400"/>
              <a:t>Produkty a balení (Ekologické výrobky. Obalové materiály.) </a:t>
            </a:r>
          </a:p>
          <a:p>
            <a:r>
              <a:rPr lang="cs-CZ" altLang="cs-CZ" sz="2400"/>
              <a:t>Nakupování (Ekologicky šetrný nákup. Místní dodavatelé.)</a:t>
            </a:r>
          </a:p>
        </p:txBody>
      </p:sp>
    </p:spTree>
    <p:extLst>
      <p:ext uri="{BB962C8B-B14F-4D97-AF65-F5344CB8AC3E}">
        <p14:creationId xmlns:p14="http://schemas.microsoft.com/office/powerpoint/2010/main" val="3609249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/>
              <a:t>Ekonomický pilíř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Správa a řízení firmy (Transparentnost. Pravidla chování. Firemní image. Odpovědný přístup k zákazníkům. Zjišťování zpětné vazby. Zapojení do rozhodování. Zákaznický servis. Kvalita produktů a služeb. Vzdělávání zákazníků.)</a:t>
            </a:r>
          </a:p>
          <a:p>
            <a:r>
              <a:rPr lang="cs-CZ" altLang="cs-CZ" sz="2400"/>
              <a:t>Vztahy s dodavateli a dalšími obchodními partnery (Výběr dodavatelů. Zjišťování zpětné vazby. Obchodní vztahy. Šíření CSR.) </a:t>
            </a:r>
          </a:p>
          <a:p>
            <a:r>
              <a:rPr lang="cs-CZ" altLang="cs-CZ" sz="2400"/>
              <a:t>Marketing a reklama (Informace o produktech. Sdílený marketing. Reklamní etika.)</a:t>
            </a:r>
          </a:p>
        </p:txBody>
      </p:sp>
    </p:spTree>
    <p:extLst>
      <p:ext uri="{BB962C8B-B14F-4D97-AF65-F5344CB8AC3E}">
        <p14:creationId xmlns:p14="http://schemas.microsoft.com/office/powerpoint/2010/main" val="3241681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229600" cy="4464050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sz="2800" dirty="0"/>
              <a:t>Makroúroveň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cs-CZ" altLang="cs-CZ" dirty="0"/>
              <a:t>Vztah společnost-stát-business, obecné podmínky pro podnikání, principy respektování lidských práv, OSN, EU, národní programy SO vlády, iniciativy ministerstva.</a:t>
            </a:r>
          </a:p>
          <a:p>
            <a:pPr lvl="3">
              <a:buFontTx/>
              <a:buNone/>
            </a:pPr>
            <a:r>
              <a:rPr lang="cs-CZ" altLang="cs-CZ" dirty="0"/>
              <a:t>Nelze běžně ovlivnit, jsme „součástí systému“.</a:t>
            </a:r>
          </a:p>
          <a:p>
            <a:pPr lvl="3">
              <a:buFontTx/>
              <a:buNone/>
            </a:pPr>
            <a:r>
              <a:rPr lang="cs-CZ" altLang="cs-CZ" dirty="0"/>
              <a:t>Definováno státem, EU.</a:t>
            </a:r>
          </a:p>
          <a:p>
            <a:r>
              <a:rPr lang="cs-CZ" altLang="cs-CZ" sz="2800" dirty="0" err="1"/>
              <a:t>Mezoúroveň</a:t>
            </a:r>
            <a:endParaRPr lang="cs-CZ" altLang="cs-CZ" sz="2800" dirty="0"/>
          </a:p>
          <a:p>
            <a:pPr lvl="3">
              <a:buFont typeface="Wingdings" panose="05000000000000000000" pitchFamily="2" charset="2"/>
              <a:buNone/>
            </a:pPr>
            <a:r>
              <a:rPr lang="cs-CZ" altLang="cs-CZ" dirty="0"/>
              <a:t>Úroveň instituce-organizace-firma, vnitřní kultura, vztah k „</a:t>
            </a:r>
            <a:r>
              <a:rPr lang="cs-CZ" altLang="cs-CZ" dirty="0" err="1"/>
              <a:t>stakeholders</a:t>
            </a:r>
            <a:r>
              <a:rPr lang="cs-CZ" altLang="cs-CZ" dirty="0"/>
              <a:t>“,  jednotlivé organizace, platformy - Business </a:t>
            </a:r>
            <a:r>
              <a:rPr lang="cs-CZ" altLang="cs-CZ" dirty="0" err="1"/>
              <a:t>Leaders</a:t>
            </a:r>
            <a:r>
              <a:rPr lang="cs-CZ" altLang="cs-CZ" dirty="0"/>
              <a:t> </a:t>
            </a:r>
            <a:r>
              <a:rPr lang="cs-CZ" altLang="cs-CZ" dirty="0" err="1"/>
              <a:t>Forum</a:t>
            </a:r>
            <a:r>
              <a:rPr lang="cs-CZ" altLang="cs-CZ" dirty="0"/>
              <a:t>, </a:t>
            </a:r>
            <a:r>
              <a:rPr lang="cs-CZ" altLang="cs-CZ" dirty="0" err="1"/>
              <a:t>Donators</a:t>
            </a:r>
            <a:r>
              <a:rPr lang="cs-CZ" altLang="cs-CZ" dirty="0"/>
              <a:t> </a:t>
            </a:r>
            <a:r>
              <a:rPr lang="cs-CZ" altLang="cs-CZ" dirty="0" err="1"/>
              <a:t>Forum</a:t>
            </a:r>
            <a:r>
              <a:rPr lang="cs-CZ" altLang="cs-CZ" dirty="0"/>
              <a:t>, Byznys pro společnost.</a:t>
            </a:r>
          </a:p>
          <a:p>
            <a:pPr lvl="3">
              <a:buFontTx/>
              <a:buNone/>
            </a:pPr>
            <a:r>
              <a:rPr lang="cs-CZ" altLang="cs-CZ" dirty="0"/>
              <a:t>Ovlivňujeme míru CSR a její konkrétní zaměření. V roli zaměstnavatele, zaměstnance, příznivce.</a:t>
            </a:r>
          </a:p>
          <a:p>
            <a:r>
              <a:rPr lang="cs-CZ" altLang="cs-CZ" sz="2800" dirty="0"/>
              <a:t>Mikroúroveň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cs-CZ" altLang="cs-CZ" dirty="0"/>
              <a:t>Úroveň rozhodování jednotlivců, postoje managementu, konkrétní rozhodnutí o strategii a aktivitách CSR, soukromé osoby, zaměstnanci, občanské iniciativy.</a:t>
            </a:r>
          </a:p>
          <a:p>
            <a:pPr lvl="3">
              <a:buFontTx/>
              <a:buNone/>
            </a:pPr>
            <a:r>
              <a:rPr lang="cs-CZ" altLang="cs-CZ" dirty="0"/>
              <a:t>Plně ovlivňujeme a řídíme. Působí morální hodnoty.</a:t>
            </a:r>
          </a:p>
          <a:p>
            <a:pPr lvl="3">
              <a:buFont typeface="Wingdings" panose="05000000000000000000" pitchFamily="2" charset="2"/>
              <a:buNone/>
            </a:pPr>
            <a:endParaRPr lang="cs-CZ" altLang="cs-CZ" dirty="0"/>
          </a:p>
          <a:p>
            <a:pPr lvl="3">
              <a:buFontTx/>
              <a:buNone/>
            </a:pPr>
            <a:endParaRPr lang="cs-CZ" altLang="cs-CZ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4000" b="1" dirty="0"/>
              <a:t>Úrovně  CSR</a:t>
            </a:r>
          </a:p>
        </p:txBody>
      </p:sp>
    </p:spTree>
    <p:extLst>
      <p:ext uri="{BB962C8B-B14F-4D97-AF65-F5344CB8AC3E}">
        <p14:creationId xmlns:p14="http://schemas.microsoft.com/office/powerpoint/2010/main" val="4278487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229600" cy="44640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Zvýšení dlouhodobého zisku firmy.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Tlak okolí vytváří nutnost etického chování firmy.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Snížení nutnosti vládních regulací vůči firmě.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Etické chování je obecným zájmem firmy: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Trh: </a:t>
            </a:r>
            <a:r>
              <a:rPr lang="cs-CZ" altLang="cs-CZ" sz="2000" dirty="0"/>
              <a:t>loajalita zákazníků, odlišení se od konkurence, žádaný dodavatel a partner.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Pracovní prostředí</a:t>
            </a:r>
            <a:r>
              <a:rPr lang="cs-CZ" altLang="cs-CZ" sz="2000" dirty="0"/>
              <a:t>: žádaný zaměstnavatel, kvalitní zaměstnanci, nízká fluktuace, motivace vedoucí k efektivitě.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Místní komunita: </a:t>
            </a:r>
            <a:r>
              <a:rPr lang="cs-CZ" altLang="cs-CZ" sz="2000" dirty="0"/>
              <a:t>dobré jméno podniku, věrnost zákazníků, loajalita místní komunity, přístup k místním zdrojům.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Životní prostředí: </a:t>
            </a:r>
            <a:r>
              <a:rPr lang="cs-CZ" altLang="cs-CZ" sz="2000" dirty="0"/>
              <a:t>ochrana zdrojů, redukce odpadů, úspora nákladů, zefektivnění provozu.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b="1" dirty="0"/>
              <a:t>Důvody pro CSR</a:t>
            </a:r>
          </a:p>
        </p:txBody>
      </p:sp>
    </p:spTree>
    <p:extLst>
      <p:ext uri="{BB962C8B-B14F-4D97-AF65-F5344CB8AC3E}">
        <p14:creationId xmlns:p14="http://schemas.microsoft.com/office/powerpoint/2010/main" val="591195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400" b="1"/>
              <a:t>Standardizace CSR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783830"/>
            <a:ext cx="8229600" cy="4723333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Etické kodexy.</a:t>
            </a:r>
          </a:p>
          <a:p>
            <a:pPr eaLnBrk="1" hangingPunct="1"/>
            <a:r>
              <a:rPr lang="cs-CZ" altLang="cs-CZ" sz="2400" dirty="0"/>
              <a:t>Reporty CSR (zprávy CSR, sociální audit, etický kodex…).</a:t>
            </a:r>
          </a:p>
          <a:p>
            <a:pPr eaLnBrk="1" hangingPunct="1"/>
            <a:r>
              <a:rPr lang="cs-CZ" altLang="cs-CZ" sz="2400" dirty="0"/>
              <a:t>Soutěže (Top odpovědná firma…).</a:t>
            </a:r>
          </a:p>
          <a:p>
            <a:pPr eaLnBrk="1" hangingPunct="1"/>
            <a:r>
              <a:rPr lang="cs-CZ" altLang="cs-CZ" sz="2400" dirty="0"/>
              <a:t>Normy kvality SA 8000, ISO 26000, AA 1000…).</a:t>
            </a:r>
          </a:p>
          <a:p>
            <a:pPr eaLnBrk="1" hangingPunct="1"/>
            <a:r>
              <a:rPr lang="cs-CZ" altLang="cs-CZ" sz="2400" dirty="0"/>
              <a:t>Žebříčky a registry (národní i mezinárodní).</a:t>
            </a:r>
          </a:p>
          <a:p>
            <a:pPr eaLnBrk="1" hangingPunct="1"/>
            <a:r>
              <a:rPr lang="cs-CZ" altLang="cs-CZ" sz="2400" dirty="0"/>
              <a:t>Metodiky měření (GRI, benchmarking, ISO 28000, </a:t>
            </a:r>
            <a:r>
              <a:rPr lang="cs-CZ" altLang="cs-CZ" sz="2400" dirty="0" err="1"/>
              <a:t>Investors</a:t>
            </a:r>
            <a:r>
              <a:rPr lang="cs-CZ" altLang="cs-CZ" sz="2400" dirty="0"/>
              <a:t> in </a:t>
            </a:r>
            <a:r>
              <a:rPr lang="cs-CZ" altLang="cs-CZ" sz="2400" dirty="0" err="1"/>
              <a:t>People</a:t>
            </a:r>
            <a:r>
              <a:rPr lang="cs-CZ" altLang="cs-CZ" sz="2400" dirty="0"/>
              <a:t>, SA 8000, standard SOF…).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679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18305" y="925991"/>
            <a:ext cx="8558066" cy="44437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/>
              <a:t>Jaká je cesta od</a:t>
            </a:r>
          </a:p>
          <a:p>
            <a:pPr marL="0" indent="0" algn="ctr">
              <a:buNone/>
            </a:pPr>
            <a:r>
              <a:rPr lang="cs-CZ" sz="4800" dirty="0"/>
              <a:t>Společenské odpovědnosti </a:t>
            </a:r>
          </a:p>
          <a:p>
            <a:pPr marL="0" indent="0" algn="ctr">
              <a:buNone/>
            </a:pPr>
            <a:r>
              <a:rPr lang="cs-CZ" sz="4800" dirty="0"/>
              <a:t>ke</a:t>
            </a:r>
          </a:p>
          <a:p>
            <a:pPr marL="0" indent="0" algn="ctr">
              <a:buNone/>
            </a:pPr>
            <a:r>
              <a:rPr lang="cs-CZ" sz="4800" dirty="0"/>
              <a:t>společenské odpovědnosti firem?</a:t>
            </a:r>
          </a:p>
        </p:txBody>
      </p:sp>
    </p:spTree>
    <p:extLst>
      <p:ext uri="{BB962C8B-B14F-4D97-AF65-F5344CB8AC3E}">
        <p14:creationId xmlns:p14="http://schemas.microsoft.com/office/powerpoint/2010/main" val="1560087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Rysy současné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Krize civilizace.</a:t>
            </a:r>
          </a:p>
          <a:p>
            <a:r>
              <a:rPr lang="cs-CZ" altLang="cs-CZ" dirty="0"/>
              <a:t>Ztráta hodnot.</a:t>
            </a:r>
          </a:p>
          <a:p>
            <a:r>
              <a:rPr lang="cs-CZ" altLang="cs-CZ" dirty="0"/>
              <a:t>Vytlačení přirozených projevů solidarity s okolním prostředím.</a:t>
            </a:r>
          </a:p>
          <a:p>
            <a:r>
              <a:rPr lang="cs-CZ" altLang="cs-CZ" dirty="0"/>
              <a:t>Silné konkurenční prostředí.</a:t>
            </a:r>
          </a:p>
          <a:p>
            <a:r>
              <a:rPr lang="cs-CZ" altLang="cs-CZ" dirty="0"/>
              <a:t>Globální problémy lidstva.</a:t>
            </a:r>
          </a:p>
          <a:p>
            <a:r>
              <a:rPr lang="cs-CZ" altLang="cs-CZ" dirty="0"/>
              <a:t>Vývoj vědění a poznání.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3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/>
              <a:t>Zdroje potřeby společenské odpovědnosti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/>
              <a:t>Přirozený projev solidarity člověka s okolním prostředím?</a:t>
            </a:r>
          </a:p>
          <a:p>
            <a:r>
              <a:rPr lang="cs-CZ" altLang="cs-CZ" dirty="0"/>
              <a:t>Důsledek krize civilizace?</a:t>
            </a:r>
          </a:p>
          <a:p>
            <a:r>
              <a:rPr lang="cs-CZ" altLang="cs-CZ" dirty="0"/>
              <a:t>Následování vzorů (Baťa, </a:t>
            </a:r>
            <a:r>
              <a:rPr lang="cs-CZ" altLang="cs-CZ" dirty="0" err="1"/>
              <a:t>Taylor</a:t>
            </a:r>
            <a:r>
              <a:rPr lang="cs-CZ" altLang="cs-CZ" dirty="0"/>
              <a:t>)?</a:t>
            </a:r>
          </a:p>
          <a:p>
            <a:r>
              <a:rPr lang="cs-CZ" altLang="cs-CZ" dirty="0"/>
              <a:t>Předepsané standardy (podnikatelská etika, trvalá udržitelnost)?</a:t>
            </a:r>
          </a:p>
          <a:p>
            <a:r>
              <a:rPr lang="cs-CZ" altLang="cs-CZ" dirty="0"/>
              <a:t>Vývoj vědění, vědních disciplín - ekonomika, management (</a:t>
            </a:r>
            <a:r>
              <a:rPr lang="cs-CZ" altLang="cs-CZ" dirty="0" err="1"/>
              <a:t>Samuelson</a:t>
            </a:r>
            <a:r>
              <a:rPr lang="cs-CZ" altLang="cs-CZ" dirty="0"/>
              <a:t>, </a:t>
            </a:r>
            <a:r>
              <a:rPr lang="cs-CZ" altLang="cs-CZ" dirty="0" err="1"/>
              <a:t>Drucker</a:t>
            </a:r>
            <a:r>
              <a:rPr lang="cs-CZ" altLang="cs-CZ" dirty="0"/>
              <a:t>, </a:t>
            </a:r>
            <a:r>
              <a:rPr lang="cs-CZ" altLang="cs-CZ" dirty="0" err="1"/>
              <a:t>Senge</a:t>
            </a:r>
            <a:r>
              <a:rPr lang="cs-CZ" altLang="cs-CZ" dirty="0"/>
              <a:t>)?</a:t>
            </a:r>
          </a:p>
          <a:p>
            <a:r>
              <a:rPr lang="cs-CZ" altLang="cs-CZ" dirty="0"/>
              <a:t>Vypočítavost a hledání nových cest ke zisku?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00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altLang="cs-CZ" b="1" dirty="0"/>
              <a:t>Historie CSR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b="1" dirty="0"/>
              <a:t>1953 </a:t>
            </a:r>
            <a:r>
              <a:rPr lang="cs-CZ" altLang="cs-CZ" b="1" dirty="0" err="1"/>
              <a:t>Bowen</a:t>
            </a:r>
            <a:r>
              <a:rPr lang="cs-CZ" altLang="cs-CZ" dirty="0"/>
              <a:t>: „</a:t>
            </a:r>
            <a:r>
              <a:rPr lang="cs-CZ" altLang="cs-CZ" dirty="0" err="1"/>
              <a:t>Social</a:t>
            </a:r>
            <a:r>
              <a:rPr lang="cs-CZ" altLang="cs-CZ" dirty="0"/>
              <a:t> </a:t>
            </a:r>
            <a:r>
              <a:rPr lang="cs-CZ" altLang="cs-CZ" dirty="0" err="1"/>
              <a:t>responsibilities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Businessman“.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„Jedná se o závazky podnikatele uskutečňovat takové postupy, přijímat taková rozhodnutí nebo následovat takový směr jednání, které jsou žádoucí z hlediska cílů a hodnot naší společnosti.“</a:t>
            </a:r>
          </a:p>
          <a:p>
            <a:r>
              <a:rPr lang="cs-CZ" altLang="cs-CZ" b="1" dirty="0"/>
              <a:t>70tá léta</a:t>
            </a:r>
            <a:r>
              <a:rPr lang="cs-CZ" altLang="cs-CZ" dirty="0"/>
              <a:t>: doplňování a zpřesňování, poznání, že pouhé naplňování legislativních požadavků není CSR.</a:t>
            </a:r>
          </a:p>
          <a:p>
            <a:r>
              <a:rPr lang="cs-CZ" altLang="cs-CZ" b="1" dirty="0"/>
              <a:t>1979 </a:t>
            </a:r>
            <a:r>
              <a:rPr lang="cs-CZ" altLang="cs-CZ" b="1" dirty="0" err="1"/>
              <a:t>Carroll</a:t>
            </a:r>
            <a:r>
              <a:rPr lang="cs-CZ" altLang="cs-CZ" dirty="0"/>
              <a:t>: teorie čtyř pilířů – ekonomický, legislativní etický a dobrovolný (filantropický).</a:t>
            </a:r>
          </a:p>
          <a:p>
            <a:r>
              <a:rPr lang="cs-CZ" altLang="cs-CZ" b="1" dirty="0"/>
              <a:t>80tá léta</a:t>
            </a:r>
            <a:r>
              <a:rPr lang="cs-CZ" altLang="cs-CZ" dirty="0"/>
              <a:t>: doplnění o zaměření na „</a:t>
            </a:r>
            <a:r>
              <a:rPr lang="cs-CZ" altLang="cs-CZ" dirty="0" err="1"/>
              <a:t>stakeholders</a:t>
            </a:r>
            <a:r>
              <a:rPr lang="cs-CZ" altLang="cs-CZ" dirty="0"/>
              <a:t>“.</a:t>
            </a:r>
          </a:p>
          <a:p>
            <a:r>
              <a:rPr lang="cs-CZ" altLang="cs-CZ" b="1" dirty="0"/>
              <a:t>1984 </a:t>
            </a:r>
            <a:r>
              <a:rPr lang="cs-CZ" altLang="cs-CZ" b="1" dirty="0" err="1"/>
              <a:t>Freeman</a:t>
            </a:r>
            <a:r>
              <a:rPr lang="cs-CZ" altLang="cs-CZ" dirty="0"/>
              <a:t>: teorie CSR a </a:t>
            </a:r>
            <a:r>
              <a:rPr lang="cs-CZ" altLang="cs-CZ" dirty="0" err="1"/>
              <a:t>stakeholders</a:t>
            </a:r>
            <a:r>
              <a:rPr lang="cs-CZ" alt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70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70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Podnikatelská etika „Business </a:t>
            </a:r>
            <a:r>
              <a:rPr lang="cs-CZ" altLang="cs-CZ" b="1" dirty="0" err="1"/>
              <a:t>Ethics</a:t>
            </a:r>
            <a:r>
              <a:rPr lang="cs-CZ" altLang="cs-CZ" b="1" dirty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altLang="cs-CZ" b="1" dirty="0"/>
              <a:t>1974</a:t>
            </a:r>
            <a:r>
              <a:rPr lang="cs-CZ" altLang="cs-CZ" dirty="0"/>
              <a:t> konference univerzity v Kansasu, publikace: „</a:t>
            </a:r>
            <a:r>
              <a:rPr lang="cs-CZ" altLang="cs-CZ" dirty="0" err="1"/>
              <a:t>Ethics</a:t>
            </a:r>
            <a:r>
              <a:rPr lang="cs-CZ" altLang="cs-CZ" dirty="0"/>
              <a:t>, Free </a:t>
            </a:r>
            <a:r>
              <a:rPr lang="cs-CZ" altLang="cs-CZ" dirty="0" err="1"/>
              <a:t>Enterprise</a:t>
            </a:r>
            <a:r>
              <a:rPr lang="cs-CZ" altLang="cs-CZ" dirty="0"/>
              <a:t> and Public </a:t>
            </a:r>
            <a:r>
              <a:rPr lang="cs-CZ" altLang="cs-CZ" dirty="0" err="1"/>
              <a:t>Policy</a:t>
            </a:r>
            <a:r>
              <a:rPr lang="cs-CZ" altLang="cs-CZ" dirty="0"/>
              <a:t>: </a:t>
            </a:r>
            <a:r>
              <a:rPr lang="cs-CZ" altLang="cs-CZ" dirty="0" err="1"/>
              <a:t>Essay</a:t>
            </a:r>
            <a:r>
              <a:rPr lang="cs-CZ" altLang="cs-CZ" dirty="0"/>
              <a:t> on </a:t>
            </a:r>
            <a:r>
              <a:rPr lang="cs-CZ" altLang="cs-CZ" dirty="0" err="1"/>
              <a:t>Moral</a:t>
            </a:r>
            <a:r>
              <a:rPr lang="cs-CZ" altLang="cs-CZ" dirty="0"/>
              <a:t> </a:t>
            </a:r>
            <a:r>
              <a:rPr lang="cs-CZ" altLang="cs-CZ" dirty="0" err="1"/>
              <a:t>Issues</a:t>
            </a:r>
            <a:r>
              <a:rPr lang="cs-CZ" altLang="cs-CZ" dirty="0"/>
              <a:t> in Business.“</a:t>
            </a:r>
          </a:p>
          <a:p>
            <a:r>
              <a:rPr lang="cs-CZ" altLang="cs-CZ" dirty="0"/>
              <a:t>Doména filozofů, následně sociologů, ekonomu. 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Normativní etický přístup:</a:t>
            </a:r>
          </a:p>
          <a:p>
            <a:r>
              <a:rPr lang="cs-CZ" altLang="cs-CZ" dirty="0"/>
              <a:t>Hodnoty: svoboda, spravedlnost, odpovědnost, pokrok.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dirty="0"/>
              <a:t>Nástroje zavedení etiky do strategie a firemní praxe (etické kodexy, sociální audity)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Založení Society </a:t>
            </a:r>
            <a:r>
              <a:rPr lang="cs-CZ" altLang="cs-CZ" dirty="0" err="1"/>
              <a:t>for</a:t>
            </a:r>
            <a:r>
              <a:rPr lang="cs-CZ" altLang="cs-CZ" dirty="0"/>
              <a:t> Business </a:t>
            </a:r>
            <a:r>
              <a:rPr lang="cs-CZ" altLang="cs-CZ" dirty="0" err="1"/>
              <a:t>Ethics</a:t>
            </a:r>
            <a:r>
              <a:rPr lang="cs-CZ" alt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8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57200" y="754323"/>
            <a:ext cx="8229600" cy="1143000"/>
          </a:xfrm>
        </p:spPr>
        <p:txBody>
          <a:bodyPr/>
          <a:lstStyle/>
          <a:p>
            <a:pPr algn="ctr"/>
            <a:r>
              <a:rPr lang="cs-CZ" altLang="cs-CZ" sz="4000" b="1" dirty="0"/>
              <a:t>Novodobé dějiny CSR v Evropě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68313" y="3141663"/>
            <a:ext cx="8229600" cy="4302125"/>
          </a:xfrm>
        </p:spPr>
        <p:txBody>
          <a:bodyPr/>
          <a:lstStyle/>
          <a:p>
            <a:r>
              <a:rPr lang="cs-CZ" altLang="cs-CZ"/>
              <a:t>1996 Jacques Delors – CSR Europe</a:t>
            </a:r>
          </a:p>
          <a:p>
            <a:endParaRPr lang="cs-CZ" altLang="cs-CZ"/>
          </a:p>
          <a:p>
            <a:r>
              <a:rPr lang="cs-CZ" altLang="cs-CZ"/>
              <a:t>2001 Evropská unie – Zelená kniha</a:t>
            </a:r>
          </a:p>
          <a:p>
            <a:endParaRPr lang="cs-CZ" altLang="cs-CZ"/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3150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104931" y="475600"/>
            <a:ext cx="8964117" cy="114300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000" b="1" dirty="0"/>
              <a:t>Pojetí CSR dnes? Jak je v praxi nazývaná?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3021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400"/>
              <a:t>Charita, filantropie.</a:t>
            </a:r>
          </a:p>
          <a:p>
            <a:pPr eaLnBrk="1" hangingPunct="1"/>
            <a:r>
              <a:rPr lang="cs-CZ" altLang="cs-CZ" sz="2400"/>
              <a:t>Dárcovství, dobrovolnictví (den dobrovolnictví, donátor).</a:t>
            </a:r>
          </a:p>
          <a:p>
            <a:pPr eaLnBrk="1" hangingPunct="1"/>
            <a:r>
              <a:rPr lang="cs-CZ" altLang="cs-CZ" sz="2400"/>
              <a:t>Dobrá úroveň občanství (citizenship).</a:t>
            </a:r>
          </a:p>
          <a:p>
            <a:pPr eaLnBrk="1" hangingPunct="1"/>
            <a:r>
              <a:rPr lang="cs-CZ" altLang="cs-CZ" sz="2400"/>
              <a:t>Firemní etika (etický kodex).</a:t>
            </a:r>
          </a:p>
          <a:p>
            <a:pPr eaLnBrk="1" hangingPunct="1"/>
            <a:r>
              <a:rPr lang="cs-CZ" altLang="cs-CZ" sz="2400"/>
              <a:t>Firemní kultura, vnitrofiremní politiky (workplace, work-life ballance, firma přátelská rodině…).</a:t>
            </a:r>
          </a:p>
          <a:p>
            <a:pPr eaLnBrk="1" hangingPunct="1"/>
            <a:r>
              <a:rPr lang="cs-CZ" altLang="cs-CZ" sz="2400"/>
              <a:t>Komunikace se zainteresovanými stranami (Stakeholders, průzkumy názorů a potřeb…).</a:t>
            </a:r>
          </a:p>
          <a:p>
            <a:pPr eaLnBrk="1" hangingPunct="1"/>
            <a:r>
              <a:rPr lang="cs-CZ" altLang="cs-CZ" sz="2400"/>
              <a:t>Ekologické jednání (ekologická stopa, investice do sanacíí a technologií…)</a:t>
            </a:r>
          </a:p>
          <a:p>
            <a:pPr eaLnBrk="1" hangingPunct="1"/>
            <a:r>
              <a:rPr lang="cs-CZ" altLang="cs-CZ" sz="2400"/>
              <a:t>Parlamentní Lobbying...</a:t>
            </a:r>
          </a:p>
          <a:p>
            <a:pPr eaLnBrk="1" hangingPunct="1"/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816351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1296988"/>
          </a:xfrm>
        </p:spPr>
        <p:txBody>
          <a:bodyPr/>
          <a:lstStyle/>
          <a:p>
            <a:pPr algn="ctr" eaLnBrk="1" hangingPunct="1"/>
            <a:r>
              <a:rPr lang="cs-CZ" altLang="cs-CZ" sz="2800" b="1"/>
              <a:t>Společenská odpovědnost firem (organizací)</a:t>
            </a:r>
            <a:br>
              <a:rPr lang="cs-CZ" altLang="cs-CZ" b="1"/>
            </a:br>
            <a:r>
              <a:rPr lang="cs-CZ" altLang="cs-CZ" b="1"/>
              <a:t>(Corporate Social Responsibility)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395288" y="2420938"/>
            <a:ext cx="8229600" cy="4032250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Používaná označení: CSR, SOO </a:t>
            </a:r>
            <a:r>
              <a:rPr lang="cs-CZ" altLang="cs-CZ" sz="2400" dirty="0"/>
              <a:t>(dříve CSP, SOF), </a:t>
            </a:r>
            <a:r>
              <a:rPr lang="cs-CZ" altLang="cs-CZ" sz="2800" dirty="0"/>
              <a:t>“</a:t>
            </a:r>
            <a:r>
              <a:rPr lang="cs-CZ" altLang="cs-CZ" sz="2800" dirty="0" err="1"/>
              <a:t>tripple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bottom</a:t>
            </a:r>
            <a:r>
              <a:rPr lang="cs-CZ" altLang="cs-CZ" sz="2800" dirty="0"/>
              <a:t> line“, „</a:t>
            </a:r>
            <a:r>
              <a:rPr lang="cs-CZ" altLang="cs-CZ" sz="2800" dirty="0" err="1"/>
              <a:t>people</a:t>
            </a:r>
            <a:r>
              <a:rPr lang="cs-CZ" altLang="cs-CZ" sz="2800" dirty="0"/>
              <a:t> – planet – profit“ – 3P.</a:t>
            </a:r>
          </a:p>
          <a:p>
            <a:pPr eaLnBrk="1" hangingPunct="1"/>
            <a:r>
              <a:rPr lang="cs-CZ" altLang="cs-CZ" sz="2800" dirty="0"/>
              <a:t>Patří do širšího konceptu „trvalá udržitelnost“.</a:t>
            </a:r>
          </a:p>
          <a:p>
            <a:pPr eaLnBrk="1" hangingPunct="1"/>
            <a:r>
              <a:rPr lang="cs-CZ" altLang="cs-CZ" sz="2800" dirty="0"/>
              <a:t>Zakladatel: </a:t>
            </a:r>
            <a:r>
              <a:rPr lang="cs-CZ" altLang="cs-CZ" sz="2800" dirty="0" err="1"/>
              <a:t>Bowen</a:t>
            </a:r>
            <a:r>
              <a:rPr lang="cs-CZ" altLang="cs-CZ" sz="2800" dirty="0"/>
              <a:t>, 1953.</a:t>
            </a:r>
          </a:p>
          <a:p>
            <a:pPr eaLnBrk="1" hangingPunct="1"/>
            <a:r>
              <a:rPr lang="cs-CZ" altLang="cs-CZ" sz="2800" dirty="0"/>
              <a:t>Světoví autoři: </a:t>
            </a:r>
            <a:r>
              <a:rPr lang="cs-CZ" altLang="cs-CZ" sz="2800" dirty="0" err="1"/>
              <a:t>Crane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Carroll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Friedman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Freemann</a:t>
            </a:r>
            <a:r>
              <a:rPr lang="cs-CZ" altLang="cs-CZ" sz="2800" dirty="0"/>
              <a:t>, Frederick, Davis.</a:t>
            </a:r>
          </a:p>
          <a:p>
            <a:pPr eaLnBrk="1" hangingPunct="1"/>
            <a:r>
              <a:rPr lang="cs-CZ" altLang="cs-CZ" sz="2800" dirty="0"/>
              <a:t>Čeští autoři: Petříková, Putnová, Bláha, Kunz.</a:t>
            </a:r>
          </a:p>
          <a:p>
            <a:pPr eaLnBrk="1" hangingPunct="1"/>
            <a:r>
              <a:rPr lang="cs-CZ" altLang="cs-CZ" sz="2800" dirty="0"/>
              <a:t>Definice? </a:t>
            </a:r>
          </a:p>
        </p:txBody>
      </p:sp>
    </p:spTree>
    <p:extLst>
      <p:ext uri="{BB962C8B-B14F-4D97-AF65-F5344CB8AC3E}">
        <p14:creationId xmlns:p14="http://schemas.microsoft.com/office/powerpoint/2010/main" val="3724615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1212</Words>
  <Application>Microsoft Office PowerPoint</Application>
  <PresentationFormat>Předvádění na obrazovce (4:3)</PresentationFormat>
  <Paragraphs>143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Společenská odpovědnost,  společenská odpovědnost firem - CSR</vt:lpstr>
      <vt:lpstr>Prezentace aplikace PowerPoint</vt:lpstr>
      <vt:lpstr>Rysy současné společnosti</vt:lpstr>
      <vt:lpstr>Zdroje potřeby společenské odpovědnosti</vt:lpstr>
      <vt:lpstr>Historie CSR</vt:lpstr>
      <vt:lpstr>Podnikatelská etika „Business Ethics“</vt:lpstr>
      <vt:lpstr>Novodobé dějiny CSR v Evropě</vt:lpstr>
      <vt:lpstr>Pojetí CSR dnes? Jak je v praxi nazývaná?</vt:lpstr>
      <vt:lpstr>Společenská odpovědnost firem (organizací) (Corporate Social Responsibility)</vt:lpstr>
      <vt:lpstr>Definice CSR</vt:lpstr>
      <vt:lpstr>Další historická pojetí definic….</vt:lpstr>
      <vt:lpstr>Principy CSR</vt:lpstr>
      <vt:lpstr>Pilíře CSR</vt:lpstr>
      <vt:lpstr>Sociální pilíř</vt:lpstr>
      <vt:lpstr>Environmentální pilíř</vt:lpstr>
      <vt:lpstr>Ekonomický pilíř</vt:lpstr>
      <vt:lpstr>Úrovně  CSR</vt:lpstr>
      <vt:lpstr>Důvody pro CSR</vt:lpstr>
      <vt:lpstr>Standardizace CSR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Bernardová Dana</dc:creator>
  <cp:keywords/>
  <dc:description/>
  <cp:lastModifiedBy>Fink Martin</cp:lastModifiedBy>
  <cp:revision>74</cp:revision>
  <cp:lastPrinted>2016-09-26T06:50:33Z</cp:lastPrinted>
  <dcterms:created xsi:type="dcterms:W3CDTF">2012-07-19T22:32:54Z</dcterms:created>
  <dcterms:modified xsi:type="dcterms:W3CDTF">2021-10-18T11:26:05Z</dcterms:modified>
  <cp:category/>
</cp:coreProperties>
</file>