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8" r:id="rId2"/>
    <p:sldId id="279" r:id="rId3"/>
    <p:sldId id="281" r:id="rId4"/>
    <p:sldId id="330" r:id="rId5"/>
    <p:sldId id="282" r:id="rId6"/>
    <p:sldId id="350" r:id="rId7"/>
    <p:sldId id="373" r:id="rId8"/>
    <p:sldId id="374" r:id="rId9"/>
    <p:sldId id="386" r:id="rId10"/>
    <p:sldId id="377" r:id="rId11"/>
    <p:sldId id="378" r:id="rId12"/>
    <p:sldId id="379" r:id="rId13"/>
    <p:sldId id="381" r:id="rId14"/>
    <p:sldId id="382" r:id="rId15"/>
    <p:sldId id="380" r:id="rId16"/>
    <p:sldId id="349" r:id="rId17"/>
    <p:sldId id="383" r:id="rId18"/>
    <p:sldId id="331" r:id="rId19"/>
    <p:sldId id="384" r:id="rId20"/>
    <p:sldId id="385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09E89-E32A-4238-B8FF-A72270B65D07}" type="datetimeFigureOut">
              <a:rPr lang="cs-CZ" smtClean="0"/>
              <a:t>27. 11. 2021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7C013-CF1B-4C96-BA05-5B2A5F0D84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623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B8F3D-61EF-41B8-9C1B-E0FA3D4656F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184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654C-5EEF-4C94-8934-B013D67275DB}" type="datetimeFigureOut">
              <a:rPr lang="cs-CZ" smtClean="0"/>
              <a:t>27. 11. 2021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1092-2BB8-434C-A00A-14DB4B89E7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5170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654C-5EEF-4C94-8934-B013D67275DB}" type="datetimeFigureOut">
              <a:rPr lang="cs-CZ" smtClean="0"/>
              <a:t>27. 11. 2021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1092-2BB8-434C-A00A-14DB4B89E7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2520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654C-5EEF-4C94-8934-B013D67275DB}" type="datetimeFigureOut">
              <a:rPr lang="cs-CZ" smtClean="0"/>
              <a:t>27. 11. 2021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1092-2BB8-434C-A00A-14DB4B89E7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569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95" y="302585"/>
            <a:ext cx="127472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35360" y="260649"/>
            <a:ext cx="6048672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3200"/>
            </a:lvl1pPr>
          </a:lstStyle>
          <a:p>
            <a:pPr algn="l"/>
            <a:r>
              <a:rPr lang="cs-CZ" sz="32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335360" y="932723"/>
            <a:ext cx="9889099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335360" y="6309320"/>
            <a:ext cx="11547355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14987" y="6309320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10416480" y="6309320"/>
            <a:ext cx="144016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9253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654C-5EEF-4C94-8934-B013D67275DB}" type="datetimeFigureOut">
              <a:rPr lang="cs-CZ" smtClean="0"/>
              <a:t>27. 11. 2021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1092-2BB8-434C-A00A-14DB4B89E7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2799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654C-5EEF-4C94-8934-B013D67275DB}" type="datetimeFigureOut">
              <a:rPr lang="cs-CZ" smtClean="0"/>
              <a:t>27. 11. 2021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1092-2BB8-434C-A00A-14DB4B89E7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33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654C-5EEF-4C94-8934-B013D67275DB}" type="datetimeFigureOut">
              <a:rPr lang="cs-CZ" smtClean="0"/>
              <a:t>27. 11. 2021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1092-2BB8-434C-A00A-14DB4B89E7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421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654C-5EEF-4C94-8934-B013D67275DB}" type="datetimeFigureOut">
              <a:rPr lang="cs-CZ" smtClean="0"/>
              <a:t>27. 11. 2021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1092-2BB8-434C-A00A-14DB4B89E7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69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654C-5EEF-4C94-8934-B013D67275DB}" type="datetimeFigureOut">
              <a:rPr lang="cs-CZ" smtClean="0"/>
              <a:t>27. 11. 2021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1092-2BB8-434C-A00A-14DB4B89E7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60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654C-5EEF-4C94-8934-B013D67275DB}" type="datetimeFigureOut">
              <a:rPr lang="cs-CZ" smtClean="0"/>
              <a:t>27. 11. 2021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1092-2BB8-434C-A00A-14DB4B89E7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7177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654C-5EEF-4C94-8934-B013D67275DB}" type="datetimeFigureOut">
              <a:rPr lang="cs-CZ" smtClean="0"/>
              <a:t>27. 11. 2021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1092-2BB8-434C-A00A-14DB4B89E7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2508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654C-5EEF-4C94-8934-B013D67275DB}" type="datetimeFigureOut">
              <a:rPr lang="cs-CZ" smtClean="0"/>
              <a:t>27. 11. 2021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1092-2BB8-434C-A00A-14DB4B89E7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3913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F654C-5EEF-4C94-8934-B013D67275DB}" type="datetimeFigureOut">
              <a:rPr lang="cs-CZ" smtClean="0"/>
              <a:t>27. 11. 2021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61092-2BB8-434C-A00A-14DB4B89E7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2591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 noChangeAspect="1"/>
          </p:cNvSpPr>
          <p:nvPr/>
        </p:nvSpPr>
        <p:spPr>
          <a:xfrm>
            <a:off x="935515" y="1610050"/>
            <a:ext cx="8092576" cy="4298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cs-CZ" sz="4400" b="1" dirty="0">
              <a:solidFill>
                <a:srgbClr val="E41A2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4400" b="1" dirty="0" smtClean="0">
                <a:solidFill>
                  <a:srgbClr val="E41A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JARMILA DUHÁČEK ŠEBESTOVÁ,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4400" b="1" dirty="0" smtClean="0">
                <a:solidFill>
                  <a:srgbClr val="E41A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doc. Ing. , Ph.D.</a:t>
            </a:r>
            <a:endParaRPr lang="cs-CZ" sz="4400" b="1" dirty="0">
              <a:solidFill>
                <a:srgbClr val="E41A2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ÚSTAV </a:t>
            </a:r>
            <a:r>
              <a:rPr lang="cs-CZ" sz="4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PODNIKOVÉ EKONOMIKY</a:t>
            </a:r>
            <a:endParaRPr lang="cs-CZ" sz="4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cs-CZ" sz="4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73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11"/>
    </mc:Choice>
    <mc:Fallback xmlns="">
      <p:transition spd="slow" advTm="2721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Důsledky PZI pro hostitelskou ekonomiku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A. kladné</a:t>
            </a:r>
          </a:p>
          <a:p>
            <a:r>
              <a:rPr lang="cs-CZ" dirty="0"/>
              <a:t>investor přináší nové technologie, poznatky, dovednosti,</a:t>
            </a:r>
          </a:p>
          <a:p>
            <a:r>
              <a:rPr lang="cs-CZ" dirty="0"/>
              <a:t>vytváří nová pracovní místa,</a:t>
            </a:r>
          </a:p>
          <a:p>
            <a:r>
              <a:rPr lang="cs-CZ" dirty="0"/>
              <a:t>snižuje míru nezaměstnanosti,</a:t>
            </a:r>
          </a:p>
          <a:p>
            <a:r>
              <a:rPr lang="cs-CZ" dirty="0"/>
              <a:t>stimuluje hospodářský růst,</a:t>
            </a:r>
          </a:p>
          <a:p>
            <a:r>
              <a:rPr lang="cs-CZ" dirty="0"/>
              <a:t>přináší nové metody řízení a poznatky =&gt; konkurenceschopnost, roste poptávka jak ze strany investorů, tak ze strany domácností.</a:t>
            </a:r>
          </a:p>
          <a:p>
            <a:r>
              <a:rPr lang="cs-CZ" dirty="0"/>
              <a:t>B. záporné</a:t>
            </a:r>
          </a:p>
          <a:p>
            <a:r>
              <a:rPr lang="cs-CZ" dirty="0"/>
              <a:t>a. v oblasti životního prostředí,</a:t>
            </a:r>
          </a:p>
          <a:p>
            <a:r>
              <a:rPr lang="cs-CZ" dirty="0"/>
              <a:t>b. v oblasti platební bilance,</a:t>
            </a:r>
          </a:p>
          <a:p>
            <a:r>
              <a:rPr lang="cs-CZ" dirty="0"/>
              <a:t>• investor dosahuje zisku a převádí je na území své mateřské země (vytlačuje domácí investory),</a:t>
            </a:r>
          </a:p>
          <a:p>
            <a:r>
              <a:rPr lang="cs-CZ" dirty="0"/>
              <a:t>• odliv kapitálu,</a:t>
            </a:r>
          </a:p>
          <a:p>
            <a:r>
              <a:rPr lang="cs-CZ" dirty="0"/>
              <a:t>c. krize místních firem díky zvýšené konkurenci, snížení zaměstnanosti</a:t>
            </a:r>
          </a:p>
        </p:txBody>
      </p:sp>
    </p:spTree>
    <p:extLst>
      <p:ext uri="{BB962C8B-B14F-4D97-AF65-F5344CB8AC3E}">
        <p14:creationId xmlns:p14="http://schemas.microsoft.com/office/powerpoint/2010/main" val="3943688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Podpora PZI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Investiční</a:t>
            </a:r>
            <a:r>
              <a:rPr lang="en-GB" dirty="0" smtClean="0"/>
              <a:t> </a:t>
            </a:r>
            <a:r>
              <a:rPr lang="en-GB" dirty="0" err="1"/>
              <a:t>pobídky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to </a:t>
            </a:r>
            <a:r>
              <a:rPr lang="en-GB" dirty="0" err="1"/>
              <a:t>různé</a:t>
            </a:r>
            <a:r>
              <a:rPr lang="en-GB" dirty="0"/>
              <a:t> </a:t>
            </a:r>
            <a:r>
              <a:rPr lang="en-GB" dirty="0" err="1"/>
              <a:t>výhody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stát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územní</a:t>
            </a:r>
            <a:r>
              <a:rPr lang="en-GB" dirty="0"/>
              <a:t> </a:t>
            </a:r>
            <a:r>
              <a:rPr lang="en-GB" dirty="0" err="1"/>
              <a:t>samosprávy</a:t>
            </a:r>
            <a:r>
              <a:rPr lang="en-GB" dirty="0"/>
              <a:t> </a:t>
            </a:r>
            <a:r>
              <a:rPr lang="en-GB" dirty="0" err="1"/>
              <a:t>nabízí</a:t>
            </a:r>
            <a:r>
              <a:rPr lang="en-GB" dirty="0"/>
              <a:t> </a:t>
            </a:r>
            <a:r>
              <a:rPr lang="en-GB" dirty="0" err="1"/>
              <a:t>investorovi</a:t>
            </a:r>
            <a:r>
              <a:rPr lang="en-GB" dirty="0"/>
              <a:t> v </a:t>
            </a:r>
            <a:r>
              <a:rPr lang="en-GB" dirty="0" err="1" smtClean="0"/>
              <a:t>případě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bude</a:t>
            </a:r>
            <a:r>
              <a:rPr lang="en-GB" dirty="0"/>
              <a:t> </a:t>
            </a:r>
            <a:r>
              <a:rPr lang="en-GB" dirty="0" err="1"/>
              <a:t>investovat</a:t>
            </a:r>
            <a:r>
              <a:rPr lang="en-GB" dirty="0"/>
              <a:t> v </a:t>
            </a:r>
            <a:r>
              <a:rPr lang="en-GB" dirty="0" err="1"/>
              <a:t>té</a:t>
            </a:r>
            <a:r>
              <a:rPr lang="en-GB" dirty="0"/>
              <a:t> </a:t>
            </a:r>
            <a:r>
              <a:rPr lang="en-GB" dirty="0" err="1"/>
              <a:t>dané</a:t>
            </a:r>
            <a:r>
              <a:rPr lang="en-GB" dirty="0"/>
              <a:t> </a:t>
            </a:r>
            <a:r>
              <a:rPr lang="en-GB" dirty="0" err="1"/>
              <a:t>ekonomice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regionu</a:t>
            </a:r>
            <a:r>
              <a:rPr lang="en-GB" dirty="0"/>
              <a:t>. </a:t>
            </a:r>
            <a:r>
              <a:rPr lang="en-GB" dirty="0" err="1"/>
              <a:t>Má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ně</a:t>
            </a:r>
            <a:r>
              <a:rPr lang="en-GB" dirty="0"/>
              <a:t> </a:t>
            </a:r>
            <a:r>
              <a:rPr lang="en-GB" dirty="0" err="1"/>
              <a:t>právo</a:t>
            </a:r>
            <a:r>
              <a:rPr lang="en-GB" dirty="0"/>
              <a:t> </a:t>
            </a:r>
            <a:r>
              <a:rPr lang="en-GB" dirty="0" err="1"/>
              <a:t>každý</a:t>
            </a:r>
            <a:r>
              <a:rPr lang="en-GB" dirty="0"/>
              <a:t> investor, ale </a:t>
            </a:r>
            <a:r>
              <a:rPr lang="en-GB" dirty="0" err="1"/>
              <a:t>rozhoduje</a:t>
            </a:r>
            <a:r>
              <a:rPr lang="en-GB" dirty="0"/>
              <a:t> </a:t>
            </a:r>
            <a:r>
              <a:rPr lang="en-GB" dirty="0" err="1"/>
              <a:t>výše</a:t>
            </a:r>
            <a:r>
              <a:rPr lang="en-GB" dirty="0"/>
              <a:t> </a:t>
            </a:r>
            <a:r>
              <a:rPr lang="en-GB" dirty="0" err="1"/>
              <a:t>kapitálu</a:t>
            </a:r>
            <a:r>
              <a:rPr lang="en-GB" dirty="0"/>
              <a:t>.</a:t>
            </a:r>
          </a:p>
          <a:p>
            <a:r>
              <a:rPr lang="en-GB" dirty="0" err="1"/>
              <a:t>Vládní</a:t>
            </a:r>
            <a:r>
              <a:rPr lang="en-GB" dirty="0"/>
              <a:t> </a:t>
            </a:r>
            <a:r>
              <a:rPr lang="en-GB" dirty="0" err="1"/>
              <a:t>pobídky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ty,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nabízí</a:t>
            </a:r>
            <a:r>
              <a:rPr lang="en-GB" dirty="0"/>
              <a:t> </a:t>
            </a:r>
            <a:r>
              <a:rPr lang="en-GB" dirty="0" err="1"/>
              <a:t>vláda</a:t>
            </a:r>
            <a:r>
              <a:rPr lang="en-GB" dirty="0"/>
              <a:t>, </a:t>
            </a:r>
            <a:r>
              <a:rPr lang="en-GB" dirty="0" err="1"/>
              <a:t>kraj</a:t>
            </a:r>
            <a:r>
              <a:rPr lang="en-GB" dirty="0"/>
              <a:t>, </a:t>
            </a:r>
            <a:r>
              <a:rPr lang="en-GB" dirty="0" err="1"/>
              <a:t>obec</a:t>
            </a:r>
            <a:r>
              <a:rPr lang="en-GB" dirty="0"/>
              <a:t>, aby </a:t>
            </a:r>
            <a:r>
              <a:rPr lang="en-GB" dirty="0" err="1"/>
              <a:t>dostali</a:t>
            </a:r>
            <a:r>
              <a:rPr lang="en-GB" dirty="0"/>
              <a:t> </a:t>
            </a:r>
            <a:r>
              <a:rPr lang="en-GB" dirty="0" err="1"/>
              <a:t>investora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své</a:t>
            </a:r>
            <a:r>
              <a:rPr lang="en-GB" dirty="0"/>
              <a:t> </a:t>
            </a:r>
            <a:r>
              <a:rPr lang="en-GB" dirty="0" err="1"/>
              <a:t>území</a:t>
            </a:r>
            <a:r>
              <a:rPr lang="en-GB" dirty="0"/>
              <a:t>,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uve-dené</a:t>
            </a:r>
            <a:r>
              <a:rPr lang="en-GB" dirty="0"/>
              <a:t> v </a:t>
            </a:r>
            <a:r>
              <a:rPr lang="en-GB" dirty="0" err="1"/>
              <a:t>Zákoně</a:t>
            </a:r>
            <a:r>
              <a:rPr lang="en-GB" dirty="0"/>
              <a:t> č. 72/2000 Sb. o </a:t>
            </a:r>
            <a:r>
              <a:rPr lang="en-GB" dirty="0" err="1"/>
              <a:t>investičních</a:t>
            </a:r>
            <a:r>
              <a:rPr lang="en-GB" dirty="0"/>
              <a:t> </a:t>
            </a:r>
            <a:r>
              <a:rPr lang="en-GB" dirty="0" err="1" smtClean="0"/>
              <a:t>pobídkách.Mají</a:t>
            </a:r>
            <a:r>
              <a:rPr lang="en-GB" dirty="0" smtClean="0"/>
              <a:t> </a:t>
            </a:r>
            <a:r>
              <a:rPr lang="en-GB" dirty="0" err="1"/>
              <a:t>tři</a:t>
            </a:r>
            <a:r>
              <a:rPr lang="en-GB" dirty="0"/>
              <a:t> </a:t>
            </a:r>
            <a:r>
              <a:rPr lang="en-GB" dirty="0" err="1"/>
              <a:t>formy</a:t>
            </a:r>
            <a:r>
              <a:rPr lang="en-GB" dirty="0"/>
              <a:t>:</a:t>
            </a:r>
          </a:p>
          <a:p>
            <a:pPr lvl="1"/>
            <a:r>
              <a:rPr lang="en-GB" dirty="0" err="1"/>
              <a:t>daňové</a:t>
            </a:r>
            <a:r>
              <a:rPr lang="en-GB" dirty="0"/>
              <a:t> </a:t>
            </a:r>
            <a:r>
              <a:rPr lang="en-GB" dirty="0" err="1"/>
              <a:t>výhody</a:t>
            </a:r>
            <a:endParaRPr lang="en-GB" dirty="0"/>
          </a:p>
          <a:p>
            <a:pPr lvl="1"/>
            <a:r>
              <a:rPr lang="en-GB" dirty="0" err="1"/>
              <a:t>daňové</a:t>
            </a:r>
            <a:r>
              <a:rPr lang="en-GB" dirty="0"/>
              <a:t> </a:t>
            </a:r>
            <a:r>
              <a:rPr lang="en-GB" dirty="0" err="1"/>
              <a:t>prázdniny</a:t>
            </a:r>
            <a:endParaRPr lang="en-GB" dirty="0"/>
          </a:p>
          <a:p>
            <a:pPr lvl="1"/>
            <a:r>
              <a:rPr lang="en-GB" dirty="0" err="1"/>
              <a:t>nižší</a:t>
            </a:r>
            <a:r>
              <a:rPr lang="en-GB" dirty="0"/>
              <a:t> </a:t>
            </a:r>
            <a:r>
              <a:rPr lang="en-GB" dirty="0" err="1"/>
              <a:t>daňová</a:t>
            </a:r>
            <a:r>
              <a:rPr lang="en-GB" dirty="0"/>
              <a:t> </a:t>
            </a:r>
            <a:r>
              <a:rPr lang="en-GB" dirty="0" err="1"/>
              <a:t>sazba</a:t>
            </a:r>
            <a:r>
              <a:rPr lang="en-GB" dirty="0"/>
              <a:t> (</a:t>
            </a:r>
            <a:r>
              <a:rPr lang="en-GB" dirty="0" err="1"/>
              <a:t>možnost</a:t>
            </a:r>
            <a:r>
              <a:rPr lang="en-GB" dirty="0"/>
              <a:t> </a:t>
            </a:r>
            <a:r>
              <a:rPr lang="en-GB" dirty="0" err="1"/>
              <a:t>uplatnění</a:t>
            </a:r>
            <a:r>
              <a:rPr lang="en-GB" dirty="0"/>
              <a:t> </a:t>
            </a:r>
            <a:r>
              <a:rPr lang="en-GB" dirty="0" err="1"/>
              <a:t>slevy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dani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65117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Portfolio </a:t>
            </a:r>
            <a:r>
              <a:rPr lang="en-GB" b="1" dirty="0" err="1"/>
              <a:t>investice</a:t>
            </a:r>
            <a:r>
              <a:rPr lang="en-GB" b="1" dirty="0"/>
              <a:t> (</a:t>
            </a:r>
            <a:r>
              <a:rPr lang="en-GB" b="1" dirty="0" err="1"/>
              <a:t>nepřímé</a:t>
            </a:r>
            <a:r>
              <a:rPr lang="en-GB" b="1" dirty="0"/>
              <a:t> </a:t>
            </a:r>
            <a:r>
              <a:rPr lang="en-GB" b="1" dirty="0" err="1"/>
              <a:t>investice</a:t>
            </a:r>
            <a:r>
              <a:rPr lang="en-GB" b="1" dirty="0"/>
              <a:t>)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Cílem</a:t>
            </a:r>
            <a:r>
              <a:rPr lang="en-GB" dirty="0"/>
              <a:t> </a:t>
            </a:r>
            <a:r>
              <a:rPr lang="en-GB" dirty="0" err="1"/>
              <a:t>portfoliového</a:t>
            </a:r>
            <a:r>
              <a:rPr lang="en-GB" dirty="0"/>
              <a:t> </a:t>
            </a:r>
            <a:r>
              <a:rPr lang="en-GB" dirty="0" err="1"/>
              <a:t>investování</a:t>
            </a:r>
            <a:r>
              <a:rPr lang="en-GB" dirty="0"/>
              <a:t> je </a:t>
            </a:r>
            <a:r>
              <a:rPr lang="en-GB" dirty="0" err="1"/>
              <a:t>jednoduše</a:t>
            </a:r>
            <a:r>
              <a:rPr lang="en-GB" dirty="0"/>
              <a:t> </a:t>
            </a:r>
            <a:r>
              <a:rPr lang="en-GB" dirty="0" err="1"/>
              <a:t>vydělat</a:t>
            </a:r>
            <a:r>
              <a:rPr lang="en-GB" dirty="0"/>
              <a:t> </a:t>
            </a:r>
            <a:r>
              <a:rPr lang="en-GB" dirty="0" err="1"/>
              <a:t>výnosy</a:t>
            </a:r>
            <a:r>
              <a:rPr lang="en-GB" dirty="0"/>
              <a:t>, </a:t>
            </a:r>
            <a:r>
              <a:rPr lang="en-GB" dirty="0" err="1"/>
              <a:t>aniž</a:t>
            </a:r>
            <a:r>
              <a:rPr lang="en-GB" dirty="0"/>
              <a:t> by </a:t>
            </a:r>
            <a:r>
              <a:rPr lang="en-GB" dirty="0" err="1"/>
              <a:t>bylo</a:t>
            </a:r>
            <a:r>
              <a:rPr lang="en-GB" dirty="0"/>
              <a:t> </a:t>
            </a:r>
            <a:r>
              <a:rPr lang="en-GB" dirty="0" err="1"/>
              <a:t>nutné</a:t>
            </a:r>
            <a:r>
              <a:rPr lang="en-GB" dirty="0"/>
              <a:t> </a:t>
            </a:r>
            <a:r>
              <a:rPr lang="en-GB" dirty="0" err="1"/>
              <a:t>zapojit</a:t>
            </a:r>
            <a:r>
              <a:rPr lang="en-GB" dirty="0"/>
              <a:t> se do </a:t>
            </a:r>
            <a:r>
              <a:rPr lang="en-GB" dirty="0" err="1"/>
              <a:t>života</a:t>
            </a:r>
            <a:r>
              <a:rPr lang="en-GB" dirty="0"/>
              <a:t> </a:t>
            </a:r>
            <a:r>
              <a:rPr lang="en-GB" dirty="0" err="1"/>
              <a:t>společnosti</a:t>
            </a:r>
            <a:r>
              <a:rPr lang="en-GB" dirty="0"/>
              <a:t> </a:t>
            </a:r>
            <a:r>
              <a:rPr lang="en-GB" dirty="0" err="1"/>
              <a:t>vydávající</a:t>
            </a:r>
            <a:r>
              <a:rPr lang="en-GB" dirty="0"/>
              <a:t> </a:t>
            </a:r>
            <a:r>
              <a:rPr lang="en-GB" dirty="0" err="1"/>
              <a:t>akcie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dluhopisy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5102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708" y="708686"/>
            <a:ext cx="9834092" cy="584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41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b="6026"/>
          <a:stretch/>
        </p:blipFill>
        <p:spPr>
          <a:xfrm>
            <a:off x="296214" y="171942"/>
            <a:ext cx="11545548" cy="610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97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Fúze</a:t>
            </a:r>
            <a:r>
              <a:rPr lang="en-GB" dirty="0"/>
              <a:t> a </a:t>
            </a:r>
            <a:r>
              <a:rPr lang="en-GB" dirty="0" err="1"/>
              <a:t>akvizice</a:t>
            </a:r>
            <a:r>
              <a:rPr lang="en-GB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/>
              <a:t>Fúze</a:t>
            </a:r>
            <a:r>
              <a:rPr lang="en-GB" b="1" dirty="0"/>
              <a:t> </a:t>
            </a:r>
            <a:r>
              <a:rPr lang="en-GB" dirty="0" err="1"/>
              <a:t>představuje</a:t>
            </a:r>
            <a:r>
              <a:rPr lang="en-GB" dirty="0"/>
              <a:t> </a:t>
            </a:r>
            <a:r>
              <a:rPr lang="en-GB" dirty="0" err="1"/>
              <a:t>dohodu</a:t>
            </a:r>
            <a:r>
              <a:rPr lang="en-GB" dirty="0"/>
              <a:t> </a:t>
            </a:r>
            <a:r>
              <a:rPr lang="en-GB" dirty="0" err="1"/>
              <a:t>podnikatelů</a:t>
            </a:r>
            <a:r>
              <a:rPr lang="en-GB" dirty="0"/>
              <a:t> o </a:t>
            </a:r>
            <a:r>
              <a:rPr lang="en-GB" dirty="0" err="1"/>
              <a:t>splynutí</a:t>
            </a:r>
            <a:r>
              <a:rPr lang="en-GB" dirty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podniků</a:t>
            </a:r>
            <a:r>
              <a:rPr lang="en-GB" dirty="0"/>
              <a:t> v </a:t>
            </a:r>
            <a:r>
              <a:rPr lang="en-GB" dirty="0" err="1"/>
              <a:t>jediný</a:t>
            </a:r>
            <a:r>
              <a:rPr lang="en-GB" dirty="0"/>
              <a:t> </a:t>
            </a:r>
            <a:r>
              <a:rPr lang="en-GB" dirty="0" err="1"/>
              <a:t>podnik</a:t>
            </a:r>
            <a:r>
              <a:rPr lang="en-GB" dirty="0"/>
              <a:t>. </a:t>
            </a:r>
            <a:r>
              <a:rPr lang="en-GB" dirty="0" err="1"/>
              <a:t>Splynutím</a:t>
            </a:r>
            <a:r>
              <a:rPr lang="en-GB" dirty="0"/>
              <a:t> </a:t>
            </a:r>
            <a:r>
              <a:rPr lang="en-GB" dirty="0" err="1"/>
              <a:t>buď</a:t>
            </a:r>
            <a:r>
              <a:rPr lang="en-GB" dirty="0"/>
              <a:t> </a:t>
            </a:r>
            <a:r>
              <a:rPr lang="en-GB" dirty="0" err="1"/>
              <a:t>všechny</a:t>
            </a:r>
            <a:r>
              <a:rPr lang="en-GB" dirty="0"/>
              <a:t> </a:t>
            </a:r>
            <a:r>
              <a:rPr lang="en-GB" dirty="0" err="1"/>
              <a:t>podniky</a:t>
            </a:r>
            <a:r>
              <a:rPr lang="en-GB" dirty="0"/>
              <a:t> </a:t>
            </a:r>
            <a:r>
              <a:rPr lang="en-GB" dirty="0" err="1"/>
              <a:t>zanikají</a:t>
            </a:r>
            <a:r>
              <a:rPr lang="en-GB" dirty="0"/>
              <a:t> a </a:t>
            </a:r>
            <a:r>
              <a:rPr lang="en-GB" dirty="0" err="1"/>
              <a:t>vzniká</a:t>
            </a:r>
            <a:r>
              <a:rPr lang="en-GB" dirty="0"/>
              <a:t> </a:t>
            </a:r>
            <a:r>
              <a:rPr lang="en-GB" dirty="0" err="1"/>
              <a:t>nový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jeden</a:t>
            </a:r>
            <a:r>
              <a:rPr lang="en-GB" dirty="0"/>
              <a:t> </a:t>
            </a:r>
            <a:r>
              <a:rPr lang="en-GB" dirty="0" err="1"/>
              <a:t>podnik</a:t>
            </a:r>
            <a:r>
              <a:rPr lang="en-GB" dirty="0"/>
              <a:t> </a:t>
            </a:r>
            <a:r>
              <a:rPr lang="en-GB" dirty="0" err="1"/>
              <a:t>existuje</a:t>
            </a:r>
            <a:r>
              <a:rPr lang="en-GB" dirty="0"/>
              <a:t> </a:t>
            </a:r>
            <a:r>
              <a:rPr lang="en-GB" dirty="0" err="1"/>
              <a:t>dále</a:t>
            </a:r>
            <a:r>
              <a:rPr lang="en-GB" dirty="0"/>
              <a:t> a </a:t>
            </a:r>
            <a:r>
              <a:rPr lang="en-GB" dirty="0" err="1"/>
              <a:t>ostatní</a:t>
            </a:r>
            <a:r>
              <a:rPr lang="en-GB" dirty="0"/>
              <a:t> do </a:t>
            </a:r>
            <a:r>
              <a:rPr lang="en-GB" dirty="0" err="1"/>
              <a:t>něj</a:t>
            </a:r>
            <a:r>
              <a:rPr lang="en-GB" dirty="0"/>
              <a:t> </a:t>
            </a:r>
            <a:r>
              <a:rPr lang="en-GB" dirty="0" err="1"/>
              <a:t>vplynou</a:t>
            </a:r>
            <a:r>
              <a:rPr lang="en-GB" dirty="0"/>
              <a:t>. </a:t>
            </a:r>
          </a:p>
          <a:p>
            <a:r>
              <a:rPr lang="en-GB" b="1" dirty="0" err="1"/>
              <a:t>Akvizice</a:t>
            </a:r>
            <a:r>
              <a:rPr lang="en-GB" b="1" dirty="0"/>
              <a:t> </a:t>
            </a:r>
            <a:r>
              <a:rPr lang="en-GB" dirty="0" err="1"/>
              <a:t>představuje</a:t>
            </a:r>
            <a:r>
              <a:rPr lang="en-GB" dirty="0"/>
              <a:t> </a:t>
            </a:r>
            <a:r>
              <a:rPr lang="en-GB" dirty="0" err="1"/>
              <a:t>převzetí</a:t>
            </a:r>
            <a:r>
              <a:rPr lang="en-GB" dirty="0"/>
              <a:t> </a:t>
            </a:r>
            <a:r>
              <a:rPr lang="en-GB" dirty="0" err="1"/>
              <a:t>podniků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základě</a:t>
            </a:r>
            <a:r>
              <a:rPr lang="en-GB" dirty="0"/>
              <a:t> </a:t>
            </a:r>
            <a:r>
              <a:rPr lang="en-GB" dirty="0" err="1"/>
              <a:t>koupě</a:t>
            </a:r>
            <a:r>
              <a:rPr lang="en-GB" dirty="0"/>
              <a:t> a </a:t>
            </a:r>
            <a:r>
              <a:rPr lang="en-GB" dirty="0" err="1"/>
              <a:t>prodeje</a:t>
            </a:r>
            <a:r>
              <a:rPr lang="en-GB" dirty="0"/>
              <a:t> a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mít</a:t>
            </a:r>
            <a:r>
              <a:rPr lang="en-GB" dirty="0"/>
              <a:t> </a:t>
            </a:r>
            <a:r>
              <a:rPr lang="en-GB" dirty="0" err="1"/>
              <a:t>charakter</a:t>
            </a:r>
            <a:r>
              <a:rPr lang="en-GB" dirty="0"/>
              <a:t> </a:t>
            </a:r>
            <a:r>
              <a:rPr lang="en-GB" dirty="0" err="1"/>
              <a:t>jak</a:t>
            </a:r>
            <a:r>
              <a:rPr lang="en-GB" dirty="0"/>
              <a:t> </a:t>
            </a:r>
            <a:r>
              <a:rPr lang="en-GB" dirty="0" err="1"/>
              <a:t>přátel-ského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nepřátelského</a:t>
            </a:r>
            <a:r>
              <a:rPr lang="en-GB" dirty="0"/>
              <a:t> </a:t>
            </a:r>
            <a:r>
              <a:rPr lang="en-GB" dirty="0" err="1"/>
              <a:t>převzetí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9028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Zahraniční investice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Kapitola 11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9823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b="1" dirty="0" err="1"/>
              <a:t>Speciální</a:t>
            </a:r>
            <a:r>
              <a:rPr lang="en-GB" b="1" dirty="0"/>
              <a:t> </a:t>
            </a:r>
            <a:r>
              <a:rPr lang="en-GB" b="1" dirty="0" err="1"/>
              <a:t>pobídky</a:t>
            </a:r>
            <a:r>
              <a:rPr lang="en-GB" b="1" dirty="0"/>
              <a:t> pro </a:t>
            </a:r>
            <a:r>
              <a:rPr lang="en-GB" b="1" dirty="0" err="1"/>
              <a:t>investory</a:t>
            </a:r>
            <a:r>
              <a:rPr lang="en-GB" b="1" dirty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Pobídky pro investory:</a:t>
            </a:r>
          </a:p>
          <a:p>
            <a:r>
              <a:rPr lang="en-GB" b="1" dirty="0" err="1"/>
              <a:t>Zákon</a:t>
            </a:r>
            <a:r>
              <a:rPr lang="en-GB" b="1" dirty="0"/>
              <a:t> č. 72/2000 Sb., o </a:t>
            </a:r>
            <a:r>
              <a:rPr lang="en-GB" b="1" dirty="0" err="1"/>
              <a:t>investičních</a:t>
            </a:r>
            <a:r>
              <a:rPr lang="en-GB" b="1" dirty="0"/>
              <a:t> </a:t>
            </a:r>
            <a:r>
              <a:rPr lang="en-GB" b="1" dirty="0" err="1"/>
              <a:t>pobídkách</a:t>
            </a:r>
            <a:r>
              <a:rPr lang="en-GB" b="1" dirty="0"/>
              <a:t>, </a:t>
            </a:r>
            <a:r>
              <a:rPr lang="en-GB" b="1" dirty="0" err="1"/>
              <a:t>ve</a:t>
            </a:r>
            <a:r>
              <a:rPr lang="en-GB" b="1" dirty="0"/>
              <a:t> </a:t>
            </a:r>
            <a:r>
              <a:rPr lang="en-GB" b="1" dirty="0" err="1"/>
              <a:t>znění</a:t>
            </a:r>
            <a:r>
              <a:rPr lang="en-GB" b="1" dirty="0"/>
              <a:t> </a:t>
            </a:r>
            <a:r>
              <a:rPr lang="en-GB" b="1" dirty="0" err="1"/>
              <a:t>platném</a:t>
            </a:r>
            <a:r>
              <a:rPr lang="en-GB" b="1" dirty="0"/>
              <a:t> od 6. </a:t>
            </a:r>
            <a:r>
              <a:rPr lang="en-GB" b="1" dirty="0" err="1"/>
              <a:t>září</a:t>
            </a:r>
            <a:r>
              <a:rPr lang="en-GB" b="1" dirty="0"/>
              <a:t> </a:t>
            </a:r>
            <a:r>
              <a:rPr lang="en-GB" b="1" dirty="0" smtClean="0"/>
              <a:t>2019</a:t>
            </a:r>
            <a:endParaRPr lang="cs-CZ" b="1" dirty="0" smtClean="0"/>
          </a:p>
          <a:p>
            <a:r>
              <a:rPr lang="en-GB" b="1" dirty="0"/>
              <a:t>https://www.czechinvest.org/cz/Sluzby-pro-investory/Investicni-pobidky</a:t>
            </a:r>
          </a:p>
          <a:p>
            <a:r>
              <a:rPr lang="cs-CZ" dirty="0" smtClean="0"/>
              <a:t>Průmyslové zóny</a:t>
            </a:r>
          </a:p>
          <a:p>
            <a:r>
              <a:rPr lang="cs-CZ" dirty="0"/>
              <a:t>https://www.czechinvest.org/cz/Sluzby-pro-municipality/Nemovitosti-pro-podnikatelske-ucely/Podpora-prumyslovych-zon</a:t>
            </a:r>
            <a:endParaRPr 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2349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Matematické a </a:t>
            </a:r>
            <a:r>
              <a:rPr lang="cs-CZ" dirty="0" smtClean="0"/>
              <a:t>statistické </a:t>
            </a:r>
            <a:r>
              <a:rPr lang="cs-CZ" dirty="0"/>
              <a:t>metody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Kapitola 12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5907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Zjednodušení práce s daty</a:t>
            </a:r>
          </a:p>
          <a:p>
            <a:r>
              <a:rPr lang="cs-CZ" dirty="0" smtClean="0"/>
              <a:t>Modelování časových řad</a:t>
            </a:r>
          </a:p>
          <a:p>
            <a:r>
              <a:rPr lang="cs-CZ" dirty="0" err="1" smtClean="0"/>
              <a:t>Zjištování</a:t>
            </a:r>
            <a:r>
              <a:rPr lang="cs-CZ" dirty="0" smtClean="0"/>
              <a:t> závislostí mezi proměnnými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6443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Open Sans"/>
              </a:rPr>
              <a:t>PODNIKOVÉ FINANCE 2</a:t>
            </a:r>
            <a:endParaRPr lang="cs-CZ" b="1" dirty="0">
              <a:latin typeface="Open Sans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Shrnutí kapitol 7 až 9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97531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266" y="1237406"/>
            <a:ext cx="9283468" cy="438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50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Open Sans"/>
              </a:rPr>
              <a:t>Obsah prezentace</a:t>
            </a:r>
            <a:endParaRPr lang="cs-CZ" dirty="0">
              <a:latin typeface="Open Sans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latin typeface="Open Sans"/>
              </a:rPr>
              <a:t>Mezinárodní pohyb </a:t>
            </a:r>
            <a:r>
              <a:rPr lang="cs-CZ" b="1" dirty="0" smtClean="0">
                <a:latin typeface="Open Sans"/>
              </a:rPr>
              <a:t>kapitálu</a:t>
            </a:r>
          </a:p>
          <a:p>
            <a:r>
              <a:rPr lang="cs-CZ" b="1" dirty="0" smtClean="0">
                <a:latin typeface="Open Sans"/>
              </a:rPr>
              <a:t>Zahraniční investice</a:t>
            </a:r>
          </a:p>
          <a:p>
            <a:r>
              <a:rPr lang="cs-CZ" b="1" dirty="0" smtClean="0">
                <a:latin typeface="Open Sans"/>
              </a:rPr>
              <a:t>Využití matematicko-statistických metod</a:t>
            </a:r>
          </a:p>
          <a:p>
            <a:endParaRPr lang="cs-CZ" b="1" dirty="0" smtClean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623074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pohyb kapitálu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Kapitola 10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8601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Definice</a:t>
            </a:r>
            <a:endParaRPr lang="cs-CZ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3200" b="1" dirty="0"/>
              <a:t>Znamená změnu pohledávek a závazků rezidentů vůči zahraničí. Jde o:</a:t>
            </a:r>
          </a:p>
          <a:p>
            <a:r>
              <a:rPr lang="cs-CZ" altLang="cs-CZ" sz="3200" b="1" dirty="0" smtClean="0"/>
              <a:t>přesuny </a:t>
            </a:r>
            <a:r>
              <a:rPr lang="cs-CZ" altLang="cs-CZ" sz="3200" b="1" dirty="0"/>
              <a:t>peněžních fondů (hotovosti, bankovních depozit) nebo cenných papírů (akcií, obligací, aj.)</a:t>
            </a:r>
          </a:p>
          <a:p>
            <a:r>
              <a:rPr lang="cs-CZ" altLang="cs-CZ" sz="3200" b="1" dirty="0" smtClean="0"/>
              <a:t>poskytování </a:t>
            </a:r>
            <a:r>
              <a:rPr lang="cs-CZ" altLang="cs-CZ" sz="3200" b="1" dirty="0"/>
              <a:t>nebo splácení úvěrů (finančních, zbožových) mezi subjekty národních ekonomik</a:t>
            </a:r>
            <a:endParaRPr lang="cs-CZ" altLang="cs-CZ" sz="3200" dirty="0"/>
          </a:p>
        </p:txBody>
      </p:sp>
    </p:spTree>
    <p:extLst>
      <p:ext uri="{BB962C8B-B14F-4D97-AF65-F5344CB8AC3E}">
        <p14:creationId xmlns:p14="http://schemas.microsoft.com/office/powerpoint/2010/main" val="3752289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Motivy mezinárodního pohybu </a:t>
            </a:r>
            <a:r>
              <a:rPr lang="cs-CZ" dirty="0" smtClean="0"/>
              <a:t>kapitálu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Rozdílná</a:t>
            </a:r>
            <a:r>
              <a:rPr lang="en-GB" dirty="0"/>
              <a:t> </a:t>
            </a:r>
            <a:r>
              <a:rPr lang="en-GB" dirty="0" err="1"/>
              <a:t>očekávaná</a:t>
            </a:r>
            <a:r>
              <a:rPr lang="en-GB" dirty="0"/>
              <a:t> </a:t>
            </a:r>
            <a:r>
              <a:rPr lang="en-GB" dirty="0" err="1"/>
              <a:t>výnosnost</a:t>
            </a:r>
            <a:r>
              <a:rPr lang="en-GB" dirty="0"/>
              <a:t> </a:t>
            </a:r>
            <a:r>
              <a:rPr lang="en-GB" dirty="0" err="1"/>
              <a:t>finančních</a:t>
            </a:r>
            <a:r>
              <a:rPr lang="en-GB" dirty="0"/>
              <a:t> </a:t>
            </a:r>
            <a:r>
              <a:rPr lang="en-GB" dirty="0" err="1"/>
              <a:t>aktiv</a:t>
            </a:r>
            <a:r>
              <a:rPr lang="en-GB" dirty="0"/>
              <a:t> </a:t>
            </a:r>
            <a:r>
              <a:rPr lang="en-GB" dirty="0" err="1"/>
              <a:t>domácích</a:t>
            </a:r>
            <a:r>
              <a:rPr lang="en-GB" dirty="0"/>
              <a:t> a </a:t>
            </a:r>
            <a:r>
              <a:rPr lang="en-GB" dirty="0" err="1"/>
              <a:t>zahraničních</a:t>
            </a:r>
            <a:r>
              <a:rPr lang="en-GB" dirty="0"/>
              <a:t>. </a:t>
            </a:r>
            <a:r>
              <a:rPr lang="cs-CZ" dirty="0" smtClean="0"/>
              <a:t>(</a:t>
            </a:r>
            <a:r>
              <a:rPr lang="en-GB" dirty="0" err="1" smtClean="0"/>
              <a:t>úroky</a:t>
            </a:r>
            <a:r>
              <a:rPr lang="en-GB" dirty="0"/>
              <a:t>, </a:t>
            </a:r>
            <a:r>
              <a:rPr lang="en-GB" dirty="0" err="1"/>
              <a:t>dividendy</a:t>
            </a:r>
            <a:r>
              <a:rPr lang="en-GB" dirty="0"/>
              <a:t>, </a:t>
            </a:r>
            <a:r>
              <a:rPr lang="en-GB" dirty="0" err="1"/>
              <a:t>kapitálové</a:t>
            </a:r>
            <a:r>
              <a:rPr lang="en-GB" dirty="0"/>
              <a:t> </a:t>
            </a:r>
            <a:r>
              <a:rPr lang="en-GB" dirty="0" err="1"/>
              <a:t>výnosy</a:t>
            </a:r>
            <a:r>
              <a:rPr lang="en-GB" dirty="0"/>
              <a:t> </a:t>
            </a:r>
            <a:r>
              <a:rPr lang="en-GB" dirty="0" err="1"/>
              <a:t>dané</a:t>
            </a:r>
            <a:r>
              <a:rPr lang="en-GB" dirty="0"/>
              <a:t> </a:t>
            </a:r>
            <a:r>
              <a:rPr lang="en-GB" dirty="0" err="1"/>
              <a:t>kolísáním</a:t>
            </a:r>
            <a:r>
              <a:rPr lang="en-GB" dirty="0"/>
              <a:t> </a:t>
            </a:r>
            <a:r>
              <a:rPr lang="en-GB" dirty="0" err="1"/>
              <a:t>cen</a:t>
            </a:r>
            <a:r>
              <a:rPr lang="en-GB" dirty="0"/>
              <a:t> </a:t>
            </a:r>
            <a:r>
              <a:rPr lang="en-GB" dirty="0" err="1"/>
              <a:t>cenných</a:t>
            </a:r>
            <a:r>
              <a:rPr lang="en-GB" dirty="0"/>
              <a:t> </a:t>
            </a:r>
            <a:r>
              <a:rPr lang="en-GB" dirty="0" err="1"/>
              <a:t>papírů</a:t>
            </a:r>
            <a:r>
              <a:rPr lang="en-GB" dirty="0"/>
              <a:t> </a:t>
            </a:r>
            <a:r>
              <a:rPr lang="en-GB" dirty="0" err="1" smtClean="0"/>
              <a:t>apod</a:t>
            </a:r>
            <a:r>
              <a:rPr lang="cs-CZ" dirty="0" smtClean="0"/>
              <a:t>)</a:t>
            </a:r>
            <a:r>
              <a:rPr lang="en-GB" dirty="0" smtClean="0"/>
              <a:t>. </a:t>
            </a:r>
            <a:endParaRPr lang="cs-CZ" dirty="0" smtClean="0"/>
          </a:p>
          <a:p>
            <a:r>
              <a:rPr lang="en-GB" dirty="0" err="1" smtClean="0"/>
              <a:t>Významným</a:t>
            </a:r>
            <a:r>
              <a:rPr lang="en-GB" dirty="0" smtClean="0"/>
              <a:t> </a:t>
            </a:r>
            <a:r>
              <a:rPr lang="en-GB" dirty="0" err="1"/>
              <a:t>faktorem</a:t>
            </a:r>
            <a:r>
              <a:rPr lang="en-GB" dirty="0"/>
              <a:t> </a:t>
            </a:r>
            <a:r>
              <a:rPr lang="en-GB" dirty="0" err="1"/>
              <a:t>rozdílného</a:t>
            </a:r>
            <a:r>
              <a:rPr lang="en-GB" dirty="0"/>
              <a:t> </a:t>
            </a:r>
            <a:r>
              <a:rPr lang="en-GB" dirty="0" err="1"/>
              <a:t>zúročení</a:t>
            </a:r>
            <a:r>
              <a:rPr lang="en-GB" dirty="0"/>
              <a:t> (</a:t>
            </a:r>
            <a:r>
              <a:rPr lang="en-GB" dirty="0" err="1"/>
              <a:t>tzv</a:t>
            </a:r>
            <a:r>
              <a:rPr lang="en-GB" dirty="0"/>
              <a:t>. </a:t>
            </a:r>
            <a:r>
              <a:rPr lang="en-GB" dirty="0" err="1"/>
              <a:t>úrokový</a:t>
            </a:r>
            <a:r>
              <a:rPr lang="en-GB" dirty="0"/>
              <a:t> </a:t>
            </a:r>
            <a:r>
              <a:rPr lang="en-GB" dirty="0" err="1"/>
              <a:t>diferenciál</a:t>
            </a:r>
            <a:r>
              <a:rPr lang="en-GB" dirty="0"/>
              <a:t>)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rozdílné</a:t>
            </a:r>
            <a:r>
              <a:rPr lang="en-GB" dirty="0"/>
              <a:t> </a:t>
            </a:r>
            <a:r>
              <a:rPr lang="en-GB" dirty="0" err="1"/>
              <a:t>očekávané</a:t>
            </a:r>
            <a:r>
              <a:rPr lang="en-GB" dirty="0"/>
              <a:t> </a:t>
            </a:r>
            <a:r>
              <a:rPr lang="en-GB" dirty="0" err="1"/>
              <a:t>míry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(</a:t>
            </a:r>
            <a:r>
              <a:rPr lang="en-GB" dirty="0" err="1"/>
              <a:t>tzv</a:t>
            </a:r>
            <a:r>
              <a:rPr lang="en-GB" dirty="0"/>
              <a:t>. </a:t>
            </a:r>
            <a:r>
              <a:rPr lang="en-GB" dirty="0" err="1"/>
              <a:t>inflační</a:t>
            </a:r>
            <a:r>
              <a:rPr lang="en-GB" dirty="0"/>
              <a:t> </a:t>
            </a:r>
            <a:r>
              <a:rPr lang="en-GB" dirty="0" err="1"/>
              <a:t>diferenciál</a:t>
            </a:r>
            <a:r>
              <a:rPr lang="en-GB" dirty="0"/>
              <a:t>) v </a:t>
            </a:r>
            <a:r>
              <a:rPr lang="en-GB" dirty="0" err="1"/>
              <a:t>jednotlivých</a:t>
            </a:r>
            <a:r>
              <a:rPr lang="en-GB" dirty="0"/>
              <a:t> </a:t>
            </a:r>
            <a:r>
              <a:rPr lang="en-GB" dirty="0" err="1"/>
              <a:t>národních</a:t>
            </a:r>
            <a:r>
              <a:rPr lang="en-GB" dirty="0"/>
              <a:t> </a:t>
            </a:r>
            <a:r>
              <a:rPr lang="en-GB" dirty="0" err="1"/>
              <a:t>ekonomikách</a:t>
            </a:r>
            <a:r>
              <a:rPr lang="en-GB" dirty="0"/>
              <a:t>, </a:t>
            </a:r>
            <a:r>
              <a:rPr lang="en-GB" dirty="0" err="1"/>
              <a:t>transakční</a:t>
            </a:r>
            <a:r>
              <a:rPr lang="en-GB" dirty="0"/>
              <a:t> </a:t>
            </a:r>
            <a:r>
              <a:rPr lang="en-GB" dirty="0" err="1"/>
              <a:t>náklady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pořízení</a:t>
            </a:r>
            <a:r>
              <a:rPr lang="en-GB" dirty="0"/>
              <a:t> </a:t>
            </a:r>
            <a:r>
              <a:rPr lang="en-GB" dirty="0" err="1"/>
              <a:t>zahraničních</a:t>
            </a:r>
            <a:r>
              <a:rPr lang="en-GB" dirty="0"/>
              <a:t> </a:t>
            </a:r>
            <a:r>
              <a:rPr lang="en-GB" dirty="0" err="1"/>
              <a:t>finančních</a:t>
            </a:r>
            <a:r>
              <a:rPr lang="en-GB" dirty="0"/>
              <a:t> </a:t>
            </a:r>
            <a:r>
              <a:rPr lang="en-GB" dirty="0" err="1"/>
              <a:t>aktiv</a:t>
            </a:r>
            <a:r>
              <a:rPr lang="en-GB" dirty="0"/>
              <a:t>, </a:t>
            </a:r>
            <a:r>
              <a:rPr lang="en-GB" dirty="0" err="1"/>
              <a:t>očekávanou</a:t>
            </a:r>
            <a:r>
              <a:rPr lang="en-GB" dirty="0"/>
              <a:t> </a:t>
            </a:r>
            <a:r>
              <a:rPr lang="en-GB" dirty="0" err="1"/>
              <a:t>změnu</a:t>
            </a:r>
            <a:r>
              <a:rPr lang="en-GB" dirty="0"/>
              <a:t> </a:t>
            </a:r>
            <a:r>
              <a:rPr lang="en-GB" dirty="0" err="1"/>
              <a:t>měnového</a:t>
            </a:r>
            <a:r>
              <a:rPr lang="en-GB" dirty="0"/>
              <a:t> </a:t>
            </a:r>
            <a:r>
              <a:rPr lang="en-GB" dirty="0" err="1"/>
              <a:t>kurzu</a:t>
            </a:r>
            <a:r>
              <a:rPr lang="en-GB" dirty="0"/>
              <a:t>, </a:t>
            </a:r>
            <a:r>
              <a:rPr lang="en-GB" dirty="0" err="1"/>
              <a:t>rozdílné</a:t>
            </a:r>
            <a:r>
              <a:rPr lang="en-GB" dirty="0"/>
              <a:t> </a:t>
            </a:r>
            <a:r>
              <a:rPr lang="en-GB" dirty="0" err="1"/>
              <a:t>zdanění</a:t>
            </a:r>
            <a:r>
              <a:rPr lang="en-GB" dirty="0"/>
              <a:t> </a:t>
            </a:r>
            <a:r>
              <a:rPr lang="en-GB" dirty="0" err="1"/>
              <a:t>výnosů</a:t>
            </a:r>
            <a:r>
              <a:rPr lang="en-GB" dirty="0"/>
              <a:t> </a:t>
            </a:r>
            <a:endParaRPr lang="cs-CZ" dirty="0" smtClean="0"/>
          </a:p>
          <a:p>
            <a:r>
              <a:rPr lang="en-GB" dirty="0" err="1" smtClean="0"/>
              <a:t>Likvidita</a:t>
            </a:r>
            <a:r>
              <a:rPr lang="en-GB" dirty="0" smtClean="0"/>
              <a:t> </a:t>
            </a:r>
            <a:r>
              <a:rPr lang="en-GB" dirty="0" err="1"/>
              <a:t>daného</a:t>
            </a:r>
            <a:r>
              <a:rPr lang="en-GB" dirty="0"/>
              <a:t> </a:t>
            </a:r>
            <a:r>
              <a:rPr lang="en-GB" dirty="0" err="1"/>
              <a:t>aktiva</a:t>
            </a:r>
            <a:r>
              <a:rPr lang="en-GB" dirty="0"/>
              <a:t>. </a:t>
            </a:r>
            <a:endParaRPr lang="cs-CZ" dirty="0" smtClean="0"/>
          </a:p>
          <a:p>
            <a:r>
              <a:rPr lang="en-GB" dirty="0" err="1" smtClean="0"/>
              <a:t>Rizikovost</a:t>
            </a:r>
            <a:r>
              <a:rPr lang="en-GB" dirty="0" smtClean="0"/>
              <a:t> </a:t>
            </a:r>
            <a:r>
              <a:rPr lang="en-GB" dirty="0" err="1"/>
              <a:t>daného</a:t>
            </a:r>
            <a:r>
              <a:rPr lang="en-GB" dirty="0"/>
              <a:t> </a:t>
            </a:r>
            <a:r>
              <a:rPr lang="en-GB" dirty="0" err="1"/>
              <a:t>aktiva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3288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Typologie mezinárodních investic a jejich členění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200" y="1851383"/>
            <a:ext cx="10515600" cy="4351338"/>
          </a:xfrm>
        </p:spPr>
        <p:txBody>
          <a:bodyPr/>
          <a:lstStyle/>
          <a:p>
            <a:endParaRPr lang="cs-CZ" dirty="0"/>
          </a:p>
          <a:p>
            <a:r>
              <a:rPr lang="en-GB" dirty="0" err="1"/>
              <a:t>Mezinárodní</a:t>
            </a:r>
            <a:r>
              <a:rPr lang="en-GB" dirty="0"/>
              <a:t> </a:t>
            </a:r>
            <a:r>
              <a:rPr lang="en-GB" dirty="0" err="1"/>
              <a:t>investici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definovat</a:t>
            </a:r>
            <a:r>
              <a:rPr lang="en-GB" dirty="0"/>
              <a:t> </a:t>
            </a:r>
            <a:r>
              <a:rPr lang="en-GB" dirty="0" smtClean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převod</a:t>
            </a:r>
            <a:r>
              <a:rPr lang="en-GB" dirty="0"/>
              <a:t> </a:t>
            </a:r>
            <a:r>
              <a:rPr lang="en-GB" dirty="0" err="1"/>
              <a:t>hmotného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nehmotného</a:t>
            </a:r>
            <a:r>
              <a:rPr lang="en-GB" dirty="0"/>
              <a:t> </a:t>
            </a:r>
            <a:r>
              <a:rPr lang="en-GB" dirty="0" err="1"/>
              <a:t>majetku</a:t>
            </a:r>
            <a:r>
              <a:rPr lang="en-GB" dirty="0"/>
              <a:t> z </a:t>
            </a:r>
            <a:r>
              <a:rPr lang="en-GB" dirty="0" err="1"/>
              <a:t>jedné</a:t>
            </a:r>
            <a:r>
              <a:rPr lang="en-GB" dirty="0"/>
              <a:t> </a:t>
            </a:r>
            <a:r>
              <a:rPr lang="en-GB" dirty="0" err="1"/>
              <a:t>země</a:t>
            </a:r>
            <a:r>
              <a:rPr lang="en-GB" dirty="0"/>
              <a:t> do </a:t>
            </a:r>
            <a:r>
              <a:rPr lang="en-GB" dirty="0" err="1"/>
              <a:t>země</a:t>
            </a:r>
            <a:r>
              <a:rPr lang="en-GB" dirty="0"/>
              <a:t> </a:t>
            </a:r>
            <a:r>
              <a:rPr lang="en-GB" dirty="0" err="1"/>
              <a:t>jiné</a:t>
            </a:r>
            <a:r>
              <a:rPr lang="en-GB" dirty="0"/>
              <a:t>,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účelem</a:t>
            </a:r>
            <a:r>
              <a:rPr lang="en-GB" dirty="0"/>
              <a:t> </a:t>
            </a:r>
            <a:r>
              <a:rPr lang="en-GB" dirty="0" err="1"/>
              <a:t>použití</a:t>
            </a:r>
            <a:r>
              <a:rPr lang="en-GB" dirty="0"/>
              <a:t> v </a:t>
            </a:r>
            <a:r>
              <a:rPr lang="en-GB" dirty="0" err="1"/>
              <a:t>této</a:t>
            </a:r>
            <a:r>
              <a:rPr lang="en-GB" dirty="0"/>
              <a:t> </a:t>
            </a:r>
            <a:r>
              <a:rPr lang="en-GB" dirty="0" err="1"/>
              <a:t>zemi</a:t>
            </a:r>
            <a:r>
              <a:rPr lang="en-GB" dirty="0"/>
              <a:t> k </a:t>
            </a:r>
            <a:r>
              <a:rPr lang="en-GB" dirty="0" err="1"/>
              <a:t>vytváření</a:t>
            </a:r>
            <a:r>
              <a:rPr lang="en-GB" dirty="0"/>
              <a:t> </a:t>
            </a:r>
            <a:r>
              <a:rPr lang="en-GB" dirty="0" err="1"/>
              <a:t>zisku</a:t>
            </a:r>
            <a:r>
              <a:rPr lang="en-GB" dirty="0"/>
              <a:t> a to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úplné</a:t>
            </a:r>
            <a:r>
              <a:rPr lang="en-GB" dirty="0"/>
              <a:t> </a:t>
            </a:r>
            <a:r>
              <a:rPr lang="en-GB" dirty="0" err="1"/>
              <a:t>či</a:t>
            </a:r>
            <a:r>
              <a:rPr lang="en-GB" dirty="0"/>
              <a:t> </a:t>
            </a:r>
            <a:r>
              <a:rPr lang="en-GB" dirty="0" err="1"/>
              <a:t>částečné</a:t>
            </a:r>
            <a:r>
              <a:rPr lang="en-GB" dirty="0"/>
              <a:t> </a:t>
            </a:r>
            <a:r>
              <a:rPr lang="en-GB" dirty="0" err="1"/>
              <a:t>kontroly</a:t>
            </a:r>
            <a:r>
              <a:rPr lang="en-GB" dirty="0"/>
              <a:t> </a:t>
            </a:r>
            <a:r>
              <a:rPr lang="en-GB" dirty="0" err="1"/>
              <a:t>majitele</a:t>
            </a:r>
            <a:r>
              <a:rPr lang="en-GB" dirty="0"/>
              <a:t> </a:t>
            </a:r>
            <a:r>
              <a:rPr lang="en-GB" dirty="0" err="1"/>
              <a:t>tohoto</a:t>
            </a:r>
            <a:r>
              <a:rPr lang="en-GB" dirty="0"/>
              <a:t> </a:t>
            </a:r>
            <a:r>
              <a:rPr lang="en-GB" dirty="0" err="1" smtClean="0"/>
              <a:t>majetku</a:t>
            </a:r>
            <a:endParaRPr lang="cs-CZ" dirty="0" smtClean="0"/>
          </a:p>
          <a:p>
            <a:r>
              <a:rPr lang="en-GB" dirty="0" err="1"/>
              <a:t>Přímé</a:t>
            </a:r>
            <a:r>
              <a:rPr lang="en-GB" dirty="0"/>
              <a:t> </a:t>
            </a:r>
            <a:r>
              <a:rPr lang="en-GB" dirty="0" err="1"/>
              <a:t>zahraniční</a:t>
            </a:r>
            <a:r>
              <a:rPr lang="en-GB" dirty="0"/>
              <a:t> </a:t>
            </a:r>
            <a:r>
              <a:rPr lang="en-GB" dirty="0" err="1"/>
              <a:t>investice</a:t>
            </a:r>
            <a:r>
              <a:rPr lang="en-GB" dirty="0"/>
              <a:t> </a:t>
            </a:r>
            <a:endParaRPr lang="cs-CZ" dirty="0" smtClean="0"/>
          </a:p>
          <a:p>
            <a:r>
              <a:rPr lang="cs-CZ" dirty="0"/>
              <a:t>Portfolio investice (nepřímé investice</a:t>
            </a:r>
            <a:r>
              <a:rPr lang="cs-CZ" dirty="0" smtClean="0"/>
              <a:t>)</a:t>
            </a:r>
          </a:p>
          <a:p>
            <a:r>
              <a:rPr lang="cs-CZ" dirty="0" smtClean="0"/>
              <a:t>Fúze a akvizice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5355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Přímé</a:t>
            </a:r>
            <a:r>
              <a:rPr lang="en-GB" dirty="0"/>
              <a:t> </a:t>
            </a:r>
            <a:r>
              <a:rPr lang="en-GB" dirty="0" err="1"/>
              <a:t>zahraniční</a:t>
            </a:r>
            <a:r>
              <a:rPr lang="en-GB" dirty="0"/>
              <a:t> </a:t>
            </a:r>
            <a:r>
              <a:rPr lang="en-GB" dirty="0" err="1"/>
              <a:t>investice</a:t>
            </a:r>
            <a:r>
              <a:rPr lang="en-GB" dirty="0"/>
              <a:t> (PZI)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Rozumíme takovou investici, která umožňuje kontrolu firmy v zahraničí. Je to forma pohybu </a:t>
            </a:r>
            <a:r>
              <a:rPr lang="cs-CZ" dirty="0" smtClean="0"/>
              <a:t>kapitálu</a:t>
            </a:r>
            <a:r>
              <a:rPr lang="cs-CZ" dirty="0"/>
              <a:t>, kdy investor se rozhodne koupit firmu v zahraničí a získá výlučné právo nebo se rozhodne vložit</a:t>
            </a:r>
          </a:p>
          <a:p>
            <a:r>
              <a:rPr lang="cs-CZ" dirty="0" smtClean="0"/>
              <a:t>kapitál </a:t>
            </a:r>
            <a:r>
              <a:rPr lang="cs-CZ" dirty="0"/>
              <a:t>jako majitel zahraniční firmy =&gt; získá podíl, musí to byt aspoň 10 </a:t>
            </a:r>
            <a:r>
              <a:rPr lang="cs-CZ" dirty="0" smtClean="0"/>
              <a:t>%.</a:t>
            </a:r>
          </a:p>
          <a:p>
            <a:r>
              <a:rPr lang="cs-CZ" b="1" dirty="0">
                <a:solidFill>
                  <a:srgbClr val="FF0000"/>
                </a:solidFill>
              </a:rPr>
              <a:t>Přímá investice = základní kapitál + reinvestovaný zisk + ostatní </a:t>
            </a:r>
            <a:r>
              <a:rPr lang="cs-CZ" b="1" dirty="0" smtClean="0">
                <a:solidFill>
                  <a:srgbClr val="FF0000"/>
                </a:solidFill>
              </a:rPr>
              <a:t>kapitál</a:t>
            </a:r>
          </a:p>
          <a:p>
            <a:r>
              <a:rPr lang="cs-CZ" dirty="0" smtClean="0"/>
              <a:t>Základní kapitál zahrnuje </a:t>
            </a:r>
            <a:r>
              <a:rPr lang="cs-CZ" dirty="0"/>
              <a:t>vklad nerezidenta do základního (vlastního) kapitálu </a:t>
            </a:r>
            <a:r>
              <a:rPr lang="cs-CZ" dirty="0" smtClean="0"/>
              <a:t>společnosti.</a:t>
            </a:r>
          </a:p>
          <a:p>
            <a:r>
              <a:rPr lang="cs-CZ" dirty="0" smtClean="0"/>
              <a:t>Reinvestovaný  zisk je  </a:t>
            </a:r>
            <a:r>
              <a:rPr lang="cs-CZ" dirty="0"/>
              <a:t>podíl  přímého  investora  (v  poměru  k  přímé  majetkové  účasti)  na hospodářském výsledku nerozděleném formou </a:t>
            </a:r>
            <a:r>
              <a:rPr lang="cs-CZ" dirty="0" smtClean="0"/>
              <a:t>dividend.</a:t>
            </a:r>
          </a:p>
          <a:p>
            <a:r>
              <a:rPr lang="cs-CZ" dirty="0" smtClean="0"/>
              <a:t>Ostatní kapitál zahrnuje </a:t>
            </a:r>
            <a:r>
              <a:rPr lang="cs-CZ" dirty="0"/>
              <a:t>přijaté a poskytnuté úvěry, včetně dluhových cenných papírů a dodavatelských úvěrů, mezi přímými investory a jejich afilovanými podniky a ostatními podniky ve skupině. Tyto úvěrové  vztahy  jsou  zachyceny v mezipodnikových pohledávkách a závazcích</a:t>
            </a:r>
          </a:p>
        </p:txBody>
      </p:sp>
    </p:spTree>
    <p:extLst>
      <p:ext uri="{BB962C8B-B14F-4D97-AF65-F5344CB8AC3E}">
        <p14:creationId xmlns:p14="http://schemas.microsoft.com/office/powerpoint/2010/main" val="2851733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961" y="742414"/>
            <a:ext cx="9584078" cy="400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3589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608</Words>
  <Application>Microsoft Office PowerPoint</Application>
  <PresentationFormat>Širokoúhlá obrazovka</PresentationFormat>
  <Paragraphs>73</Paragraphs>
  <Slides>20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Open Sans</vt:lpstr>
      <vt:lpstr>Times New Roman</vt:lpstr>
      <vt:lpstr>Motiv Office</vt:lpstr>
      <vt:lpstr>Prezentace aplikace PowerPoint</vt:lpstr>
      <vt:lpstr>PODNIKOVÉ FINANCE 2</vt:lpstr>
      <vt:lpstr>Obsah prezentace</vt:lpstr>
      <vt:lpstr>Mezinárodní pohyb kapitálu</vt:lpstr>
      <vt:lpstr>Definice</vt:lpstr>
      <vt:lpstr>Motivy mezinárodního pohybu kapitálu</vt:lpstr>
      <vt:lpstr>Typologie mezinárodních investic a jejich členění</vt:lpstr>
      <vt:lpstr>Přímé zahraniční investice (PZI) </vt:lpstr>
      <vt:lpstr>Prezentace aplikace PowerPoint</vt:lpstr>
      <vt:lpstr>Důsledky PZI pro hostitelskou ekonomiku</vt:lpstr>
      <vt:lpstr>Podpora PZI</vt:lpstr>
      <vt:lpstr>Portfolio investice (nepřímé investice) </vt:lpstr>
      <vt:lpstr>Prezentace aplikace PowerPoint</vt:lpstr>
      <vt:lpstr>Prezentace aplikace PowerPoint</vt:lpstr>
      <vt:lpstr>Fúze a akvizice </vt:lpstr>
      <vt:lpstr>Zahraniční investice</vt:lpstr>
      <vt:lpstr> Speciální pobídky pro investory   </vt:lpstr>
      <vt:lpstr>Matematické a statistické metody </vt:lpstr>
      <vt:lpstr>Využití </vt:lpstr>
      <vt:lpstr>Prezentace aplikace PowerPoint</vt:lpstr>
    </vt:vector>
  </TitlesOfParts>
  <Company>TESCO SW, a.s.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Grohmanová Michaela</dc:creator>
  <cp:lastModifiedBy>uzivatel</cp:lastModifiedBy>
  <cp:revision>85</cp:revision>
  <dcterms:created xsi:type="dcterms:W3CDTF">2017-10-30T08:20:10Z</dcterms:created>
  <dcterms:modified xsi:type="dcterms:W3CDTF">2021-11-27T10:04:26Z</dcterms:modified>
</cp:coreProperties>
</file>