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8" r:id="rId2"/>
    <p:sldId id="279" r:id="rId3"/>
    <p:sldId id="281" r:id="rId4"/>
    <p:sldId id="330" r:id="rId5"/>
    <p:sldId id="282" r:id="rId6"/>
    <p:sldId id="350" r:id="rId7"/>
    <p:sldId id="372" r:id="rId8"/>
    <p:sldId id="373" r:id="rId9"/>
    <p:sldId id="374" r:id="rId10"/>
    <p:sldId id="375" r:id="rId11"/>
    <p:sldId id="376" r:id="rId12"/>
    <p:sldId id="377" r:id="rId13"/>
    <p:sldId id="379" r:id="rId14"/>
    <p:sldId id="378" r:id="rId15"/>
    <p:sldId id="366" r:id="rId16"/>
    <p:sldId id="367" r:id="rId17"/>
    <p:sldId id="368" r:id="rId18"/>
    <p:sldId id="369" r:id="rId19"/>
    <p:sldId id="370" r:id="rId20"/>
    <p:sldId id="371" r:id="rId21"/>
    <p:sldId id="349" r:id="rId22"/>
    <p:sldId id="351" r:id="rId23"/>
    <p:sldId id="380" r:id="rId24"/>
    <p:sldId id="352" r:id="rId25"/>
    <p:sldId id="353" r:id="rId26"/>
    <p:sldId id="354" r:id="rId27"/>
    <p:sldId id="355" r:id="rId28"/>
    <p:sldId id="356" r:id="rId29"/>
    <p:sldId id="382" r:id="rId30"/>
    <p:sldId id="381" r:id="rId31"/>
    <p:sldId id="383" r:id="rId32"/>
    <p:sldId id="384" r:id="rId33"/>
    <p:sldId id="331" r:id="rId34"/>
    <p:sldId id="385" r:id="rId35"/>
    <p:sldId id="357" r:id="rId36"/>
    <p:sldId id="358" r:id="rId37"/>
    <p:sldId id="359" r:id="rId38"/>
    <p:sldId id="360" r:id="rId39"/>
    <p:sldId id="361" r:id="rId40"/>
    <p:sldId id="362" r:id="rId41"/>
    <p:sldId id="363" r:id="rId42"/>
    <p:sldId id="364" r:id="rId43"/>
    <p:sldId id="365"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09E89-E32A-4238-B8FF-A72270B65D07}" type="datetimeFigureOut">
              <a:rPr lang="cs-CZ" smtClean="0"/>
              <a:t>13.11.2021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7C013-CF1B-4C96-BA05-5B2A5F0D8440}" type="slidenum">
              <a:rPr lang="cs-CZ" smtClean="0"/>
              <a:t>‹#›</a:t>
            </a:fld>
            <a:endParaRPr lang="cs-CZ"/>
          </a:p>
        </p:txBody>
      </p:sp>
    </p:spTree>
    <p:extLst>
      <p:ext uri="{BB962C8B-B14F-4D97-AF65-F5344CB8AC3E}">
        <p14:creationId xmlns:p14="http://schemas.microsoft.com/office/powerpoint/2010/main" val="232862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6CB8F3D-61EF-41B8-9C1B-E0FA3D4656F0}" type="slidenum">
              <a:rPr lang="cs-CZ" smtClean="0"/>
              <a:t>1</a:t>
            </a:fld>
            <a:endParaRPr lang="cs-CZ"/>
          </a:p>
        </p:txBody>
      </p:sp>
    </p:spTree>
    <p:extLst>
      <p:ext uri="{BB962C8B-B14F-4D97-AF65-F5344CB8AC3E}">
        <p14:creationId xmlns:p14="http://schemas.microsoft.com/office/powerpoint/2010/main" val="166018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13.11.2021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79517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13.11.2021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68252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13.11.2021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1909569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199925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13.11.2021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131279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13.11.2021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3053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8BF654C-5EEF-4C94-8934-B013D67275DB}" type="datetimeFigureOut">
              <a:rPr lang="cs-CZ" smtClean="0"/>
              <a:t>13.11.2021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93421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8BF654C-5EEF-4C94-8934-B013D67275DB}" type="datetimeFigureOut">
              <a:rPr lang="cs-CZ" smtClean="0"/>
              <a:t>13.11.2021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1698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8BF654C-5EEF-4C94-8934-B013D67275DB}" type="datetimeFigureOut">
              <a:rPr lang="cs-CZ" smtClean="0"/>
              <a:t>13.11.2021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31736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8BF654C-5EEF-4C94-8934-B013D67275DB}" type="datetimeFigureOut">
              <a:rPr lang="cs-CZ" smtClean="0"/>
              <a:t>13.11.2021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20971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8BF654C-5EEF-4C94-8934-B013D67275DB}" type="datetimeFigureOut">
              <a:rPr lang="cs-CZ" smtClean="0"/>
              <a:t>13.11.2021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400250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8BF654C-5EEF-4C94-8934-B013D67275DB}" type="datetimeFigureOut">
              <a:rPr lang="cs-CZ" smtClean="0"/>
              <a:t>13.11.2021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256391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F654C-5EEF-4C94-8934-B013D67275DB}" type="datetimeFigureOut">
              <a:rPr lang="cs-CZ" smtClean="0"/>
              <a:t>13.11.2021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61092-2BB8-434C-A00A-14DB4B89E758}" type="slidenum">
              <a:rPr lang="cs-CZ" smtClean="0"/>
              <a:t>‹#›</a:t>
            </a:fld>
            <a:endParaRPr lang="cs-CZ"/>
          </a:p>
        </p:txBody>
      </p:sp>
    </p:spTree>
    <p:extLst>
      <p:ext uri="{BB962C8B-B14F-4D97-AF65-F5344CB8AC3E}">
        <p14:creationId xmlns:p14="http://schemas.microsoft.com/office/powerpoint/2010/main" val="74259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noChangeAspect="1"/>
          </p:cNvSpPr>
          <p:nvPr/>
        </p:nvSpPr>
        <p:spPr>
          <a:xfrm>
            <a:off x="935515" y="1610050"/>
            <a:ext cx="8092576" cy="4298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cs-CZ" sz="4400" b="1" dirty="0">
              <a:solidFill>
                <a:srgbClr val="E41A2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cs-CZ" sz="4400" b="1" dirty="0">
                <a:solidFill>
                  <a:srgbClr val="E41A22"/>
                </a:solidFill>
                <a:latin typeface="Open Sans" panose="020B0606030504020204" pitchFamily="34" charset="0"/>
                <a:ea typeface="Open Sans" panose="020B0606030504020204" pitchFamily="34" charset="0"/>
                <a:cs typeface="Open Sans" panose="020B0606030504020204" pitchFamily="34" charset="0"/>
              </a:rPr>
              <a:t>JARMILA DUHÁČEK ŠEBESTOVÁ,</a:t>
            </a:r>
          </a:p>
          <a:p>
            <a:pPr marL="0" indent="0">
              <a:lnSpc>
                <a:spcPct val="100000"/>
              </a:lnSpc>
              <a:spcBef>
                <a:spcPts val="0"/>
              </a:spcBef>
              <a:buFont typeface="Arial" panose="020B0604020202020204" pitchFamily="34" charset="0"/>
              <a:buNone/>
            </a:pPr>
            <a:r>
              <a:rPr lang="cs-CZ" sz="4400" b="1" dirty="0">
                <a:solidFill>
                  <a:srgbClr val="E41A22"/>
                </a:solidFill>
                <a:latin typeface="Open Sans" panose="020B0606030504020204" pitchFamily="34" charset="0"/>
                <a:ea typeface="Open Sans" panose="020B0606030504020204" pitchFamily="34" charset="0"/>
                <a:cs typeface="Open Sans" panose="020B0606030504020204" pitchFamily="34" charset="0"/>
              </a:rPr>
              <a:t>doc. Ing. , Ph.D.</a:t>
            </a:r>
          </a:p>
          <a:p>
            <a:pPr marL="0" indent="0">
              <a:lnSpc>
                <a:spcPct val="100000"/>
              </a:lnSpc>
              <a:spcBef>
                <a:spcPts val="0"/>
              </a:spcBef>
              <a:buFont typeface="Arial" panose="020B0604020202020204" pitchFamily="34" charset="0"/>
              <a:buNone/>
            </a:pPr>
            <a:r>
              <a:rPr lang="cs-CZ" sz="4000" b="1" dirty="0">
                <a:latin typeface="Open Sans" panose="020B0606030504020204" pitchFamily="34" charset="0"/>
                <a:ea typeface="Open Sans" panose="020B0606030504020204" pitchFamily="34" charset="0"/>
                <a:cs typeface="Open Sans" panose="020B0606030504020204" pitchFamily="34" charset="0"/>
              </a:rPr>
              <a:t>ÚSTAV PODNIKOVÉ EKONOMIKY</a:t>
            </a:r>
          </a:p>
          <a:p>
            <a:pPr marL="0" indent="0">
              <a:lnSpc>
                <a:spcPct val="100000"/>
              </a:lnSpc>
              <a:buFont typeface="Arial" panose="020B0604020202020204" pitchFamily="34" charset="0"/>
              <a:buNone/>
            </a:pPr>
            <a:endParaRPr lang="cs-CZ" sz="4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6735294"/>
      </p:ext>
    </p:extLst>
  </p:cSld>
  <p:clrMapOvr>
    <a:masterClrMapping/>
  </p:clrMapOvr>
  <mc:AlternateContent xmlns:mc="http://schemas.openxmlformats.org/markup-compatibility/2006" xmlns:p14="http://schemas.microsoft.com/office/powerpoint/2010/main">
    <mc:Choice Requires="p14">
      <p:transition spd="slow" p14:dur="2000" advTm="27211"/>
    </mc:Choice>
    <mc:Fallback xmlns="">
      <p:transition spd="slow" advTm="272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Období </a:t>
            </a:r>
            <a:r>
              <a:rPr lang="cs-CZ" b="1" dirty="0"/>
              <a:t>klasického zlatého standardu</a:t>
            </a:r>
            <a:r>
              <a:rPr lang="cs-CZ" dirty="0"/>
              <a:t>(1870-1914)</a:t>
            </a:r>
          </a:p>
        </p:txBody>
      </p:sp>
      <p:sp>
        <p:nvSpPr>
          <p:cNvPr id="3" name="Zástupný symbol pro obsah 2"/>
          <p:cNvSpPr>
            <a:spLocks noGrp="1"/>
          </p:cNvSpPr>
          <p:nvPr>
            <p:ph idx="1"/>
          </p:nvPr>
        </p:nvSpPr>
        <p:spPr/>
        <p:txBody>
          <a:bodyPr>
            <a:normAutofit/>
          </a:bodyPr>
          <a:lstStyle/>
          <a:p>
            <a:r>
              <a:rPr lang="cs-CZ" dirty="0"/>
              <a:t>Měny přímo směnitelné za zlato (GB 1821)</a:t>
            </a:r>
          </a:p>
          <a:p>
            <a:r>
              <a:rPr lang="cs-CZ" dirty="0"/>
              <a:t>Systém s pevně stanovenými devizovými kurzy mezi měnami jednotlivých zemí ( např. Dolar 23,22 </a:t>
            </a:r>
            <a:r>
              <a:rPr lang="cs-CZ" dirty="0" err="1"/>
              <a:t>grains</a:t>
            </a:r>
            <a:r>
              <a:rPr lang="cs-CZ" dirty="0"/>
              <a:t>; Libra 113 </a:t>
            </a:r>
            <a:r>
              <a:rPr lang="cs-CZ" dirty="0" err="1"/>
              <a:t>grains</a:t>
            </a:r>
            <a:r>
              <a:rPr lang="cs-CZ" dirty="0"/>
              <a:t> (</a:t>
            </a:r>
            <a:r>
              <a:rPr lang="cs-CZ" dirty="0" err="1"/>
              <a:t>obolné</a:t>
            </a:r>
            <a:r>
              <a:rPr lang="cs-CZ" dirty="0"/>
              <a:t> zrno, později trojská unce , hodnota peněz definována objemem zlatých rezerv; kurz 1: 4,8556)</a:t>
            </a:r>
          </a:p>
          <a:p>
            <a:r>
              <a:rPr lang="cs-CZ" dirty="0"/>
              <a:t>Pevný kurz eliminoval nejistotu , protože nekolísal</a:t>
            </a:r>
          </a:p>
          <a:p>
            <a:r>
              <a:rPr lang="cs-CZ" dirty="0"/>
              <a:t>vhodné pro mezinárodní obchod</a:t>
            </a:r>
          </a:p>
          <a:p>
            <a:r>
              <a:rPr lang="cs-CZ" b="1" dirty="0"/>
              <a:t>Standard zlaté mince - </a:t>
            </a:r>
            <a:r>
              <a:rPr lang="cs-CZ" dirty="0"/>
              <a:t>volná ražba, směnitelnost bankovek, volný dovoz a vývoz zlata</a:t>
            </a:r>
          </a:p>
        </p:txBody>
      </p:sp>
    </p:spTree>
    <p:extLst>
      <p:ext uri="{BB962C8B-B14F-4D97-AF65-F5344CB8AC3E}">
        <p14:creationId xmlns:p14="http://schemas.microsoft.com/office/powerpoint/2010/main" val="315026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Období </a:t>
            </a:r>
            <a:r>
              <a:rPr lang="cs-CZ" b="1" dirty="0"/>
              <a:t>mezi světovými válkami</a:t>
            </a:r>
            <a:r>
              <a:rPr lang="cs-CZ" dirty="0"/>
              <a:t>(1918-1939)</a:t>
            </a:r>
          </a:p>
        </p:txBody>
      </p:sp>
      <p:sp>
        <p:nvSpPr>
          <p:cNvPr id="3" name="Zástupný symbol pro obsah 2"/>
          <p:cNvSpPr>
            <a:spLocks noGrp="1"/>
          </p:cNvSpPr>
          <p:nvPr>
            <p:ph idx="1"/>
          </p:nvPr>
        </p:nvSpPr>
        <p:spPr/>
        <p:txBody>
          <a:bodyPr>
            <a:normAutofit fontScale="92500" lnSpcReduction="10000"/>
          </a:bodyPr>
          <a:lstStyle/>
          <a:p>
            <a:r>
              <a:rPr lang="cs-CZ" dirty="0"/>
              <a:t>Standard zlatého slitku GB 1925 , Francie 1928 směnitelnost existuje, ale jen za 12,5 kg zlata tzn. jen pro mezinárodních obchod , už nejsou raženy plnohodnotné mince)</a:t>
            </a:r>
          </a:p>
          <a:p>
            <a:r>
              <a:rPr lang="cs-CZ" dirty="0"/>
              <a:t>Standard zlaté devizy (národní peníze již nejsou směnitelné za zlato, ale jen za měnu země , která si drží zlatý standard , pro mezinárodní obchodní styk i peníze nějakého státu, ty mohou být i rezervní měnou</a:t>
            </a:r>
          </a:p>
          <a:p>
            <a:pPr marL="0" indent="0">
              <a:buNone/>
            </a:pPr>
            <a:endParaRPr lang="cs-CZ" dirty="0"/>
          </a:p>
          <a:p>
            <a:r>
              <a:rPr lang="cs-CZ" dirty="0"/>
              <a:t>Založení zlatého bloku (Belgie, Francie,)</a:t>
            </a:r>
          </a:p>
          <a:p>
            <a:r>
              <a:rPr lang="cs-CZ" dirty="0"/>
              <a:t>Librový blok (po zrušení vazby na zlato), </a:t>
            </a:r>
          </a:p>
          <a:p>
            <a:r>
              <a:rPr lang="cs-CZ" dirty="0"/>
              <a:t>dolarový blok (devalvace dolaru 1934</a:t>
            </a:r>
          </a:p>
          <a:p>
            <a:r>
              <a:rPr lang="cs-CZ" dirty="0"/>
              <a:t>Členové vyjadřovali paritu měn ve zlatě, udržovali kurzy. 1936 – rozpad.</a:t>
            </a:r>
          </a:p>
        </p:txBody>
      </p:sp>
    </p:spTree>
    <p:extLst>
      <p:ext uri="{BB962C8B-B14F-4D97-AF65-F5344CB8AC3E}">
        <p14:creationId xmlns:p14="http://schemas.microsoft.com/office/powerpoint/2010/main" val="209662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Breton-</a:t>
            </a:r>
            <a:r>
              <a:rPr lang="cs-CZ" b="1" dirty="0" err="1"/>
              <a:t>Woodský</a:t>
            </a:r>
            <a:r>
              <a:rPr lang="cs-CZ" b="1" dirty="0"/>
              <a:t> </a:t>
            </a:r>
            <a:r>
              <a:rPr lang="cs-CZ" dirty="0"/>
              <a:t>měnový </a:t>
            </a:r>
            <a:r>
              <a:rPr lang="cs-CZ" b="1" dirty="0"/>
              <a:t>systém</a:t>
            </a:r>
            <a:r>
              <a:rPr lang="cs-CZ" dirty="0"/>
              <a:t>(1945-1971)</a:t>
            </a:r>
          </a:p>
        </p:txBody>
      </p:sp>
      <p:sp>
        <p:nvSpPr>
          <p:cNvPr id="3" name="Zástupný symbol pro obsah 2"/>
          <p:cNvSpPr>
            <a:spLocks noGrp="1"/>
          </p:cNvSpPr>
          <p:nvPr>
            <p:ph idx="1"/>
          </p:nvPr>
        </p:nvSpPr>
        <p:spPr/>
        <p:txBody>
          <a:bodyPr>
            <a:normAutofit fontScale="85000" lnSpcReduction="20000"/>
          </a:bodyPr>
          <a:lstStyle/>
          <a:p>
            <a:r>
              <a:rPr lang="cs-CZ" dirty="0"/>
              <a:t>Potřeba systému pro rychlé zotavení</a:t>
            </a:r>
          </a:p>
          <a:p>
            <a:r>
              <a:rPr lang="cs-CZ" dirty="0"/>
              <a:t>1 22.6.1944 Měnová a finanční konference OSN (B -W systém, MMF)</a:t>
            </a:r>
          </a:p>
          <a:p>
            <a:r>
              <a:rPr lang="cs-CZ" dirty="0"/>
              <a:t>Historická dohoda na mechanizmu regulace mezinárodního měnového systému</a:t>
            </a:r>
          </a:p>
          <a:p>
            <a:r>
              <a:rPr lang="cs-CZ" dirty="0"/>
              <a:t>Jde o soustavu pevných devizových kurzů založenou na USD ,který je pro zahraniční vlády a banky volně směnitelný za zlatov poměru 35:1tr.u (</a:t>
            </a:r>
            <a:r>
              <a:rPr lang="en-US" dirty="0"/>
              <a:t>1 </a:t>
            </a:r>
            <a:r>
              <a:rPr lang="en-US" dirty="0" err="1"/>
              <a:t>trojská</a:t>
            </a:r>
            <a:r>
              <a:rPr lang="en-US" dirty="0"/>
              <a:t> </a:t>
            </a:r>
            <a:r>
              <a:rPr lang="en-US" dirty="0" err="1"/>
              <a:t>unce</a:t>
            </a:r>
            <a:r>
              <a:rPr lang="en-US" dirty="0"/>
              <a:t> = 31,1034807 </a:t>
            </a:r>
            <a:r>
              <a:rPr lang="en-US" dirty="0" err="1"/>
              <a:t>gramů</a:t>
            </a:r>
            <a:r>
              <a:rPr lang="cs-CZ" dirty="0"/>
              <a:t>)</a:t>
            </a:r>
          </a:p>
          <a:p>
            <a:r>
              <a:rPr lang="cs-CZ" dirty="0"/>
              <a:t>Pevné devizové kurzy mají být udržovány prostřednictvím intervencí centrálních bank na devizových trzích</a:t>
            </a:r>
          </a:p>
          <a:p>
            <a:r>
              <a:rPr lang="cs-CZ" dirty="0"/>
              <a:t>Kdykoliv se některá měna příliš vzdálila od parity možnost úpravy</a:t>
            </a:r>
          </a:p>
          <a:p>
            <a:r>
              <a:rPr lang="cs-CZ" dirty="0"/>
              <a:t>Úprava byla možná jen v případě zásadní nerovnováhy platební bilance země a ve shodě s MMF</a:t>
            </a:r>
          </a:p>
          <a:p>
            <a:r>
              <a:rPr lang="cs-CZ" dirty="0"/>
              <a:t>Systém byl namířen k rozvoji hospodářské spolupráce a podpoře mezinárodního obchodu</a:t>
            </a:r>
          </a:p>
        </p:txBody>
      </p:sp>
    </p:spTree>
    <p:extLst>
      <p:ext uri="{BB962C8B-B14F-4D97-AF65-F5344CB8AC3E}">
        <p14:creationId xmlns:p14="http://schemas.microsoft.com/office/powerpoint/2010/main" val="394368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Rozpad Breton </a:t>
            </a:r>
            <a:r>
              <a:rPr lang="cs-CZ" dirty="0" err="1"/>
              <a:t>Woodského</a:t>
            </a:r>
            <a:r>
              <a:rPr lang="cs-CZ" dirty="0"/>
              <a:t> systému (1971)</a:t>
            </a:r>
          </a:p>
        </p:txBody>
      </p:sp>
      <p:sp>
        <p:nvSpPr>
          <p:cNvPr id="3" name="Zástupný symbol pro obsah 2"/>
          <p:cNvSpPr>
            <a:spLocks noGrp="1"/>
          </p:cNvSpPr>
          <p:nvPr>
            <p:ph idx="1"/>
          </p:nvPr>
        </p:nvSpPr>
        <p:spPr/>
        <p:txBody>
          <a:bodyPr>
            <a:normAutofit fontScale="77500" lnSpcReduction="20000"/>
          </a:bodyPr>
          <a:lstStyle/>
          <a:p>
            <a:r>
              <a:rPr lang="cs-CZ" dirty="0"/>
              <a:t>Dominantní role USA a USD</a:t>
            </a:r>
          </a:p>
          <a:p>
            <a:r>
              <a:rPr lang="cs-CZ" dirty="0"/>
              <a:t>Růst poptávky po USD v 50 letech , stabilní vývoj systému, vysoká tempa růstu, liberalizace obchodu, prioritou je volná směnitelnost národních měn</a:t>
            </a:r>
          </a:p>
          <a:p>
            <a:r>
              <a:rPr lang="cs-CZ" dirty="0"/>
              <a:t>Začátkem 60 let slábnutí pozice USD příčiny růst konkurenceschopnosti  </a:t>
            </a:r>
            <a:r>
              <a:rPr lang="cs-CZ" dirty="0" err="1"/>
              <a:t>záp</a:t>
            </a:r>
            <a:r>
              <a:rPr lang="cs-CZ" dirty="0"/>
              <a:t>. Evropy a </a:t>
            </a:r>
            <a:r>
              <a:rPr lang="cs-CZ" dirty="0" err="1"/>
              <a:t>Jap</a:t>
            </a:r>
            <a:r>
              <a:rPr lang="cs-CZ" dirty="0"/>
              <a:t>. pokles vývozu , pasivní obchodní bilance</a:t>
            </a:r>
          </a:p>
          <a:p>
            <a:r>
              <a:rPr lang="cs-CZ" dirty="0"/>
              <a:t>americké firmy pronikají na cizí trhy vývoz kapitálu pasivní platební bilance</a:t>
            </a:r>
          </a:p>
          <a:p>
            <a:r>
              <a:rPr lang="cs-CZ" dirty="0"/>
              <a:t>devizová směnitelnosti v </a:t>
            </a:r>
            <a:r>
              <a:rPr lang="cs-CZ" dirty="0" err="1"/>
              <a:t>záp</a:t>
            </a:r>
            <a:r>
              <a:rPr lang="cs-CZ" dirty="0"/>
              <a:t>. Evropě pokles poptávky po USD, výměna za zlato, zlato uniká z USA</a:t>
            </a:r>
          </a:p>
          <a:p>
            <a:r>
              <a:rPr lang="cs-CZ" dirty="0"/>
              <a:t>válečné výdaje , deficitní veřejné finance inflace</a:t>
            </a:r>
          </a:p>
          <a:p>
            <a:r>
              <a:rPr lang="cs-CZ" dirty="0"/>
              <a:t>Devalvační tlaky na USD a tím i na pevnou cenu zlata dvojí ceny zlata</a:t>
            </a:r>
          </a:p>
          <a:p>
            <a:r>
              <a:rPr lang="cs-CZ" dirty="0"/>
              <a:t>1971 velké množství USD v zahraničí ztráta důvěry v USD, revalvace ZE měn , 8/ 1971 </a:t>
            </a:r>
            <a:r>
              <a:rPr lang="cs-CZ" dirty="0" err="1"/>
              <a:t>Nixon</a:t>
            </a:r>
            <a:r>
              <a:rPr lang="cs-CZ" dirty="0"/>
              <a:t> konstatuje konec směnitelnosti USD za zlato, 12/1971 měnová konference ve Washingtonu devalvace USD , zrušená směnitelnost za zlato, 10 % dovozní přirážka , větší pásma odchylek, přechod k </a:t>
            </a:r>
            <a:r>
              <a:rPr lang="cs-CZ" dirty="0" err="1"/>
              <a:t>floatingu</a:t>
            </a:r>
            <a:endParaRPr lang="cs-CZ" dirty="0"/>
          </a:p>
        </p:txBody>
      </p:sp>
    </p:spTree>
    <p:extLst>
      <p:ext uri="{BB962C8B-B14F-4D97-AF65-F5344CB8AC3E}">
        <p14:creationId xmlns:p14="http://schemas.microsoft.com/office/powerpoint/2010/main" val="507006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Období </a:t>
            </a:r>
            <a:r>
              <a:rPr lang="cs-CZ" b="1" dirty="0"/>
              <a:t>po rozpadu </a:t>
            </a:r>
            <a:r>
              <a:rPr lang="cs-CZ" dirty="0"/>
              <a:t>Breton-</a:t>
            </a:r>
            <a:r>
              <a:rPr lang="cs-CZ" dirty="0" err="1"/>
              <a:t>Woodského</a:t>
            </a:r>
            <a:r>
              <a:rPr lang="cs-CZ" dirty="0"/>
              <a:t> systému (1971-)</a:t>
            </a:r>
          </a:p>
        </p:txBody>
      </p:sp>
      <p:sp>
        <p:nvSpPr>
          <p:cNvPr id="3" name="Zástupný symbol pro obsah 2"/>
          <p:cNvSpPr>
            <a:spLocks noGrp="1"/>
          </p:cNvSpPr>
          <p:nvPr>
            <p:ph idx="1"/>
          </p:nvPr>
        </p:nvSpPr>
        <p:spPr/>
        <p:txBody>
          <a:bodyPr>
            <a:normAutofit fontScale="77500" lnSpcReduction="20000"/>
          </a:bodyPr>
          <a:lstStyle/>
          <a:p>
            <a:endParaRPr lang="cs-CZ" dirty="0"/>
          </a:p>
          <a:p>
            <a:r>
              <a:rPr lang="cs-CZ" b="1" dirty="0"/>
              <a:t>Souhrn pravidel určujících nakolik může národní měna posílit či oslabit na</a:t>
            </a:r>
            <a:r>
              <a:rPr lang="cs-CZ" dirty="0"/>
              <a:t> trhu cizích měn</a:t>
            </a:r>
          </a:p>
          <a:p>
            <a:pPr lvl="1"/>
            <a:r>
              <a:rPr lang="cs-CZ" b="1" dirty="0"/>
              <a:t>Systém pevných kurzů</a:t>
            </a:r>
            <a:r>
              <a:rPr lang="cs-CZ" dirty="0"/>
              <a:t>: vláda povoluje </a:t>
            </a:r>
            <a:r>
              <a:rPr lang="cs-CZ" b="1" dirty="0"/>
              <a:t>jen malé změny</a:t>
            </a:r>
            <a:r>
              <a:rPr lang="cs-CZ" dirty="0"/>
              <a:t>; zavádí </a:t>
            </a:r>
            <a:r>
              <a:rPr lang="cs-CZ" b="1" dirty="0"/>
              <a:t>pevnou cenu prostřednictvím</a:t>
            </a:r>
            <a:r>
              <a:rPr lang="cs-CZ" dirty="0"/>
              <a:t> nějaké </a:t>
            </a:r>
            <a:r>
              <a:rPr lang="cs-CZ" b="1" dirty="0"/>
              <a:t>externího standardu</a:t>
            </a:r>
            <a:r>
              <a:rPr lang="cs-CZ" dirty="0"/>
              <a:t>(zlato, jiná měna) a </a:t>
            </a:r>
            <a:r>
              <a:rPr lang="cs-CZ" b="1" dirty="0"/>
              <a:t>udržuje ho prostřednictvím intervencí </a:t>
            </a:r>
            <a:r>
              <a:rPr lang="cs-CZ" dirty="0"/>
              <a:t>na trhu cizích měn. </a:t>
            </a:r>
          </a:p>
          <a:p>
            <a:pPr lvl="1"/>
            <a:r>
              <a:rPr lang="cs-CZ" b="1" dirty="0"/>
              <a:t>Systém plovoucích kurzů</a:t>
            </a:r>
            <a:r>
              <a:rPr lang="cs-CZ" dirty="0"/>
              <a:t>: </a:t>
            </a:r>
            <a:r>
              <a:rPr lang="cs-CZ" b="1" dirty="0"/>
              <a:t>nejsou limity </a:t>
            </a:r>
            <a:r>
              <a:rPr lang="cs-CZ" dirty="0"/>
              <a:t>pro pohyb měnového kurzu na trhu, vláda </a:t>
            </a:r>
            <a:r>
              <a:rPr lang="cs-CZ" b="1" dirty="0"/>
              <a:t>neintervenuje</a:t>
            </a:r>
            <a:endParaRPr lang="cs-CZ" dirty="0"/>
          </a:p>
          <a:p>
            <a:pPr lvl="1"/>
            <a:r>
              <a:rPr lang="cs-CZ" b="1" dirty="0"/>
              <a:t>Smíšené varianty</a:t>
            </a:r>
          </a:p>
          <a:p>
            <a:endParaRPr lang="cs-CZ" b="1" dirty="0"/>
          </a:p>
          <a:p>
            <a:r>
              <a:rPr lang="cs-CZ" b="1" dirty="0"/>
              <a:t>V praxi: </a:t>
            </a:r>
            <a:r>
              <a:rPr lang="cs-CZ" dirty="0"/>
              <a:t>vlády </a:t>
            </a:r>
            <a:r>
              <a:rPr lang="cs-CZ" b="1" dirty="0"/>
              <a:t>intervenují aby</a:t>
            </a:r>
            <a:r>
              <a:rPr lang="cs-CZ" dirty="0"/>
              <a:t> upravily kurz měny, ale </a:t>
            </a:r>
            <a:r>
              <a:rPr lang="cs-CZ" b="1" dirty="0"/>
              <a:t>neexistuje pravidlo, kdy se</a:t>
            </a:r>
            <a:r>
              <a:rPr lang="cs-CZ" dirty="0"/>
              <a:t> tak stane</a:t>
            </a:r>
          </a:p>
          <a:p>
            <a:r>
              <a:rPr lang="pl-PL" dirty="0"/>
              <a:t>Existuje řada dohod o měnových kurzech</a:t>
            </a:r>
          </a:p>
          <a:p>
            <a:r>
              <a:rPr lang="cs-CZ" b="1" dirty="0"/>
              <a:t>Nejdůležitější měny: dolar, euro a jen volně plavou </a:t>
            </a:r>
            <a:r>
              <a:rPr lang="cs-CZ" dirty="0"/>
              <a:t>vůči sobě (intervence jsou občasné a konzultované)</a:t>
            </a:r>
          </a:p>
          <a:p>
            <a:endParaRPr lang="cs-CZ" dirty="0"/>
          </a:p>
        </p:txBody>
      </p:sp>
    </p:spTree>
    <p:extLst>
      <p:ext uri="{BB962C8B-B14F-4D97-AF65-F5344CB8AC3E}">
        <p14:creationId xmlns:p14="http://schemas.microsoft.com/office/powerpoint/2010/main" val="201537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Organizace ovlivňující mez. finance</a:t>
            </a:r>
          </a:p>
        </p:txBody>
      </p:sp>
      <p:sp>
        <p:nvSpPr>
          <p:cNvPr id="5" name="Zástupný symbol pro obsah 4"/>
          <p:cNvSpPr>
            <a:spLocks noGrp="1"/>
          </p:cNvSpPr>
          <p:nvPr>
            <p:ph idx="1"/>
          </p:nvPr>
        </p:nvSpPr>
        <p:spPr/>
        <p:txBody>
          <a:bodyPr>
            <a:normAutofit fontScale="92500" lnSpcReduction="20000"/>
          </a:bodyPr>
          <a:lstStyle/>
          <a:p>
            <a:r>
              <a:rPr lang="cs-CZ" dirty="0"/>
              <a:t>Kořeny mezinárodních finančních institucí sahají až do třicátých let 20. století. V letech 1929 až 1933 zasáhla svět hospodářská krize, která byla vyvolána mimo jiné chybami v mezinárodní peněžní, měnové a obchodní politice v období po 1. světové válce. </a:t>
            </a:r>
          </a:p>
          <a:p>
            <a:r>
              <a:rPr lang="cs-CZ" dirty="0"/>
              <a:t>Během třicátých let se konaly mezinárodní konference věnované měnové problematice, konečný návrh na řešení problémů se však objevil až na začátku čtyřicátých let.  V červenci 1944 se v městečku </a:t>
            </a:r>
            <a:r>
              <a:rPr lang="cs-CZ" b="1" dirty="0" err="1"/>
              <a:t>Bretton</a:t>
            </a:r>
            <a:r>
              <a:rPr lang="cs-CZ" b="1" dirty="0"/>
              <a:t> </a:t>
            </a:r>
            <a:r>
              <a:rPr lang="cs-CZ" b="1" dirty="0" err="1"/>
              <a:t>Woods</a:t>
            </a:r>
            <a:r>
              <a:rPr lang="cs-CZ" dirty="0"/>
              <a:t> (New Hampshire, USA) konala konference, kde se účastníci (ze 44 států) dohodli na založení Mezinárodního měnového fondu a Světové banky. Organizace začaly fungovat roku 1946 a sídlí ve Washingtonu. V roce 1948 vznikla Všeobecná dohoda o clech a obchodu (GATT), jejíž nástupnickou organizací se v roce 1994 stala Světová obchodní organizace.</a:t>
            </a:r>
          </a:p>
          <a:p>
            <a:r>
              <a:rPr lang="cs-CZ" dirty="0">
                <a:solidFill>
                  <a:srgbClr val="FF0000"/>
                </a:solidFill>
              </a:rPr>
              <a:t>Evropské měřítko: Evropská centrální banka</a:t>
            </a:r>
          </a:p>
          <a:p>
            <a:endParaRPr lang="cs-CZ" dirty="0"/>
          </a:p>
        </p:txBody>
      </p:sp>
    </p:spTree>
    <p:extLst>
      <p:ext uri="{BB962C8B-B14F-4D97-AF65-F5344CB8AC3E}">
        <p14:creationId xmlns:p14="http://schemas.microsoft.com/office/powerpoint/2010/main" val="183935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b="1" dirty="0"/>
              <a:t>Mezinárodní měnový fond </a:t>
            </a:r>
            <a:br>
              <a:rPr lang="cs-CZ" dirty="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MMF začal finanční činnost v březnu 1947 a stal se přidruženou organizací OSN.  Jeho hlavním úkolem je zaručovat </a:t>
            </a:r>
            <a:r>
              <a:rPr lang="cs-CZ" b="1" dirty="0"/>
              <a:t>směnitelnost měn, koordinovat finanční politiku států a podporovat makroekonomickou stabilitu</a:t>
            </a:r>
            <a:r>
              <a:rPr lang="cs-CZ" dirty="0"/>
              <a:t> .</a:t>
            </a:r>
          </a:p>
          <a:p>
            <a:r>
              <a:rPr lang="cs-CZ" dirty="0"/>
              <a:t>Mezinárodní měnový a finanční výbor (24 členů), asistenční orgán Rady výkonných ředitelů. Sídlo fondu je ve Washingtonu a dvakrát ročně vydává fond publikace </a:t>
            </a:r>
            <a:r>
              <a:rPr lang="cs-CZ" dirty="0" err="1"/>
              <a:t>World</a:t>
            </a:r>
            <a:r>
              <a:rPr lang="cs-CZ" dirty="0"/>
              <a:t> </a:t>
            </a:r>
            <a:r>
              <a:rPr lang="cs-CZ" dirty="0" err="1"/>
              <a:t>Economic</a:t>
            </a:r>
            <a:r>
              <a:rPr lang="cs-CZ" dirty="0"/>
              <a:t> Outlook a </a:t>
            </a:r>
            <a:r>
              <a:rPr lang="cs-CZ" dirty="0" err="1"/>
              <a:t>Global</a:t>
            </a:r>
            <a:r>
              <a:rPr lang="cs-CZ" dirty="0"/>
              <a:t> </a:t>
            </a:r>
            <a:r>
              <a:rPr lang="cs-CZ" dirty="0" err="1"/>
              <a:t>Financial</a:t>
            </a:r>
            <a:r>
              <a:rPr lang="cs-CZ" dirty="0"/>
              <a:t> Stability Report.</a:t>
            </a:r>
          </a:p>
          <a:p>
            <a:r>
              <a:rPr lang="cs-CZ" dirty="0"/>
              <a:t>Každý člen Mezinárodního měnového fondu přispívá do společné pokladny určitým finančním obnosem. Objem členských poplatků se pro každý stát určuje na základě jednotlivých ekonomických ukazatelů, které se týkají výše národního důchodu, rezerv a účasti národní měny v mezinárodním obchodu.</a:t>
            </a:r>
          </a:p>
          <a:p>
            <a:r>
              <a:rPr lang="cs-CZ" dirty="0"/>
              <a:t>ČR disponuje v MMF 0,38 procenty hlasovací síly, USA  17%</a:t>
            </a:r>
          </a:p>
        </p:txBody>
      </p:sp>
    </p:spTree>
    <p:extLst>
      <p:ext uri="{BB962C8B-B14F-4D97-AF65-F5344CB8AC3E}">
        <p14:creationId xmlns:p14="http://schemas.microsoft.com/office/powerpoint/2010/main" val="1174354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Světová banka</a:t>
            </a:r>
          </a:p>
        </p:txBody>
      </p:sp>
      <p:sp>
        <p:nvSpPr>
          <p:cNvPr id="3" name="Zástupný symbol pro obsah 2"/>
          <p:cNvSpPr>
            <a:spLocks noGrp="1"/>
          </p:cNvSpPr>
          <p:nvPr>
            <p:ph idx="1"/>
          </p:nvPr>
        </p:nvSpPr>
        <p:spPr>
          <a:xfrm>
            <a:off x="838200" y="1313645"/>
            <a:ext cx="10515600" cy="4863318"/>
          </a:xfrm>
        </p:spPr>
        <p:txBody>
          <a:bodyPr>
            <a:normAutofit fontScale="85000" lnSpcReduction="10000"/>
          </a:bodyPr>
          <a:lstStyle/>
          <a:p>
            <a:r>
              <a:rPr lang="cs-CZ" dirty="0"/>
              <a:t>zastřešuje pět institucí: </a:t>
            </a:r>
          </a:p>
          <a:p>
            <a:pPr marL="914400" lvl="1" indent="-457200">
              <a:buFont typeface="+mj-lt"/>
              <a:buAutoNum type="arabicPeriod"/>
            </a:pPr>
            <a:r>
              <a:rPr lang="cs-CZ" dirty="0"/>
              <a:t>Mezinárodní banku pro obnovu a rozvoj (International Bank </a:t>
            </a:r>
            <a:r>
              <a:rPr lang="cs-CZ" dirty="0" err="1"/>
              <a:t>for</a:t>
            </a:r>
            <a:r>
              <a:rPr lang="cs-CZ" dirty="0"/>
              <a:t> </a:t>
            </a:r>
            <a:r>
              <a:rPr lang="cs-CZ" dirty="0" err="1"/>
              <a:t>Reconstruction</a:t>
            </a:r>
            <a:r>
              <a:rPr lang="cs-CZ" dirty="0"/>
              <a:t> and </a:t>
            </a:r>
            <a:r>
              <a:rPr lang="cs-CZ" dirty="0" err="1"/>
              <a:t>Development</a:t>
            </a:r>
            <a:r>
              <a:rPr lang="cs-CZ" dirty="0"/>
              <a:t>, IBRD), založené roku 1945; půjčuje peníze zemím středně rozvinutým a rozvojovým za podmínek o něco výhodnějších než na komerčních trzích</a:t>
            </a:r>
          </a:p>
          <a:p>
            <a:pPr marL="914400" lvl="1" indent="-457200">
              <a:buFont typeface="+mj-lt"/>
              <a:buAutoNum type="arabicPeriod"/>
            </a:pPr>
            <a:r>
              <a:rPr lang="cs-CZ" dirty="0"/>
              <a:t>Mezinárodní finanční korporaci (International </a:t>
            </a:r>
            <a:r>
              <a:rPr lang="cs-CZ" dirty="0" err="1"/>
              <a:t>Financial</a:t>
            </a:r>
            <a:r>
              <a:rPr lang="cs-CZ" dirty="0"/>
              <a:t> </a:t>
            </a:r>
            <a:r>
              <a:rPr lang="cs-CZ" dirty="0" err="1"/>
              <a:t>Corporation</a:t>
            </a:r>
            <a:r>
              <a:rPr lang="cs-CZ" dirty="0"/>
              <a:t>, IFC), 1956; věnuje se spolupráci se soukromým sektorem a poskytuje levné úvěry na komerční projekty</a:t>
            </a:r>
          </a:p>
          <a:p>
            <a:pPr marL="914400" lvl="1" indent="-457200">
              <a:buFont typeface="+mj-lt"/>
              <a:buAutoNum type="arabicPeriod"/>
            </a:pPr>
            <a:r>
              <a:rPr lang="cs-CZ" dirty="0"/>
              <a:t>Mezinárodní asociaci pro rozvoj (International </a:t>
            </a:r>
            <a:r>
              <a:rPr lang="cs-CZ" dirty="0" err="1"/>
              <a:t>Development</a:t>
            </a:r>
            <a:r>
              <a:rPr lang="cs-CZ" dirty="0"/>
              <a:t> </a:t>
            </a:r>
            <a:r>
              <a:rPr lang="cs-CZ" dirty="0" err="1"/>
              <a:t>Association</a:t>
            </a:r>
            <a:r>
              <a:rPr lang="cs-CZ" dirty="0"/>
              <a:t>, IDA), 1960; </a:t>
            </a:r>
            <a:r>
              <a:rPr lang="cs-CZ" dirty="0" err="1"/>
              <a:t>oskytuje</a:t>
            </a:r>
            <a:r>
              <a:rPr lang="cs-CZ" dirty="0"/>
              <a:t> bezúročné půjčky vládám těch nejchudších zemí na odstraňování chudoby či programy udržitelného rozvoje.</a:t>
            </a:r>
          </a:p>
          <a:p>
            <a:pPr marL="914400" lvl="1" indent="-457200">
              <a:buFont typeface="+mj-lt"/>
              <a:buAutoNum type="arabicPeriod"/>
            </a:pPr>
            <a:r>
              <a:rPr lang="cs-CZ" dirty="0"/>
              <a:t>Multilaterální agentury pro garanci investic (</a:t>
            </a:r>
            <a:r>
              <a:rPr lang="cs-CZ" dirty="0" err="1"/>
              <a:t>Multilateral</a:t>
            </a:r>
            <a:r>
              <a:rPr lang="cs-CZ" dirty="0"/>
              <a:t> </a:t>
            </a:r>
            <a:r>
              <a:rPr lang="cs-CZ" dirty="0" err="1"/>
              <a:t>Investment</a:t>
            </a:r>
            <a:r>
              <a:rPr lang="cs-CZ" dirty="0"/>
              <a:t> </a:t>
            </a:r>
            <a:r>
              <a:rPr lang="cs-CZ" dirty="0" err="1"/>
              <a:t>Guarantee</a:t>
            </a:r>
            <a:r>
              <a:rPr lang="cs-CZ" dirty="0"/>
              <a:t> </a:t>
            </a:r>
            <a:r>
              <a:rPr lang="cs-CZ" dirty="0" err="1"/>
              <a:t>Agency</a:t>
            </a:r>
            <a:r>
              <a:rPr lang="cs-CZ" dirty="0"/>
              <a:t>, MIGA), 1988. má na starosti vytváření příznivých podmínek pro zahraniční investice v rozvojových zemích</a:t>
            </a:r>
          </a:p>
          <a:p>
            <a:pPr marL="914400" lvl="1" indent="-457200">
              <a:buFont typeface="+mj-lt"/>
              <a:buAutoNum type="arabicPeriod"/>
            </a:pPr>
            <a:r>
              <a:rPr lang="cs-CZ" dirty="0"/>
              <a:t>Mezinárodní centrum pro urovnávání investičních sporů (International Centre </a:t>
            </a:r>
            <a:r>
              <a:rPr lang="cs-CZ" dirty="0" err="1"/>
              <a:t>for</a:t>
            </a:r>
            <a:r>
              <a:rPr lang="cs-CZ" dirty="0"/>
              <a:t> Settlement </a:t>
            </a:r>
            <a:r>
              <a:rPr lang="cs-CZ" dirty="0" err="1"/>
              <a:t>of</a:t>
            </a:r>
            <a:r>
              <a:rPr lang="cs-CZ" dirty="0"/>
              <a:t> </a:t>
            </a:r>
            <a:r>
              <a:rPr lang="cs-CZ" dirty="0" err="1"/>
              <a:t>Investment</a:t>
            </a:r>
            <a:r>
              <a:rPr lang="cs-CZ" dirty="0"/>
              <a:t> </a:t>
            </a:r>
            <a:r>
              <a:rPr lang="cs-CZ" dirty="0" err="1"/>
              <a:t>Disputes</a:t>
            </a:r>
            <a:r>
              <a:rPr lang="cs-CZ" dirty="0"/>
              <a:t>, ICSID), 1966. </a:t>
            </a:r>
            <a:r>
              <a:rPr lang="cs-CZ" dirty="0" err="1"/>
              <a:t>ituce</a:t>
            </a:r>
            <a:r>
              <a:rPr lang="cs-CZ" dirty="0"/>
              <a:t> se věnuje řešení sporů vzniklých v oblasti investic a funguje podobně jako panel řešící obchodní spory při Světové obchodní organizaci.</a:t>
            </a:r>
          </a:p>
          <a:p>
            <a:pPr lvl="1"/>
            <a:r>
              <a:rPr lang="es-ES" dirty="0"/>
              <a:t>Sídlo SB je ve Washingtonu</a:t>
            </a:r>
            <a:endParaRPr lang="cs-CZ" dirty="0"/>
          </a:p>
        </p:txBody>
      </p:sp>
    </p:spTree>
    <p:extLst>
      <p:ext uri="{BB962C8B-B14F-4D97-AF65-F5344CB8AC3E}">
        <p14:creationId xmlns:p14="http://schemas.microsoft.com/office/powerpoint/2010/main" val="264630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Světová banka 2</a:t>
            </a:r>
          </a:p>
        </p:txBody>
      </p:sp>
      <p:sp>
        <p:nvSpPr>
          <p:cNvPr id="3" name="Zástupný symbol pro obsah 2"/>
          <p:cNvSpPr>
            <a:spLocks noGrp="1"/>
          </p:cNvSpPr>
          <p:nvPr>
            <p:ph idx="1"/>
          </p:nvPr>
        </p:nvSpPr>
        <p:spPr/>
        <p:txBody>
          <a:bodyPr/>
          <a:lstStyle/>
          <a:p>
            <a:r>
              <a:rPr lang="cs-CZ" b="1" dirty="0"/>
              <a:t>Světová banka patří mezi nejvýznamnější zdroje finančních prostředků ve světové ekonomice a její politika i konkrétní projekty mají zásadní dopady na celý svět.</a:t>
            </a:r>
          </a:p>
          <a:p>
            <a:r>
              <a:rPr lang="cs-CZ" dirty="0"/>
              <a:t>Členy banky je celkem 185 zemí (z toho 185 v IBRD, 181 v IFC, 168 v IDA, 173 v MIGA, 143 v ICSID). </a:t>
            </a:r>
            <a:r>
              <a:rPr lang="cs-CZ" b="1" dirty="0"/>
              <a:t>Počet hlasů se určuje podle velikosti finančního příspěvku: největší mají Spojené státy (kolem 17 procent), u České republiky činí 0,40 procent.</a:t>
            </a:r>
            <a:endParaRPr lang="cs-CZ" dirty="0"/>
          </a:p>
        </p:txBody>
      </p:sp>
    </p:spTree>
    <p:extLst>
      <p:ext uri="{BB962C8B-B14F-4D97-AF65-F5344CB8AC3E}">
        <p14:creationId xmlns:p14="http://schemas.microsoft.com/office/powerpoint/2010/main" val="2600333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err="1"/>
              <a:t>Světová</a:t>
            </a:r>
            <a:r>
              <a:rPr lang="en-US" b="1" dirty="0"/>
              <a:t> </a:t>
            </a:r>
            <a:r>
              <a:rPr lang="en-US" b="1" dirty="0" err="1"/>
              <a:t>obchodní</a:t>
            </a:r>
            <a:r>
              <a:rPr lang="en-US" b="1" dirty="0"/>
              <a:t> </a:t>
            </a:r>
            <a:r>
              <a:rPr lang="en-US" b="1" dirty="0" err="1"/>
              <a:t>organizace</a:t>
            </a:r>
            <a:r>
              <a:rPr lang="en-US" b="1" dirty="0"/>
              <a:t> (World Trade Organization), WTO</a:t>
            </a:r>
            <a:endParaRPr lang="cs-CZ" dirty="0"/>
          </a:p>
        </p:txBody>
      </p:sp>
      <p:sp>
        <p:nvSpPr>
          <p:cNvPr id="3" name="Zástupný symbol pro obsah 2"/>
          <p:cNvSpPr>
            <a:spLocks noGrp="1"/>
          </p:cNvSpPr>
          <p:nvPr>
            <p:ph idx="1"/>
          </p:nvPr>
        </p:nvSpPr>
        <p:spPr/>
        <p:txBody>
          <a:bodyPr/>
          <a:lstStyle/>
          <a:p>
            <a:r>
              <a:rPr lang="cs-CZ" dirty="0"/>
              <a:t>Světová obchodní organizace sídlící v Ženevě, je nástupnickou organizací Všeobecné dohody o clech a obchodu (GATT, General </a:t>
            </a:r>
            <a:r>
              <a:rPr lang="cs-CZ" dirty="0" err="1"/>
              <a:t>Agreement</a:t>
            </a:r>
            <a:r>
              <a:rPr lang="cs-CZ" dirty="0"/>
              <a:t> on </a:t>
            </a:r>
            <a:r>
              <a:rPr lang="cs-CZ" dirty="0" err="1"/>
              <a:t>Tariffs</a:t>
            </a:r>
            <a:r>
              <a:rPr lang="cs-CZ" dirty="0"/>
              <a:t> and </a:t>
            </a:r>
            <a:r>
              <a:rPr lang="cs-CZ" dirty="0" err="1"/>
              <a:t>Trade</a:t>
            </a:r>
            <a:r>
              <a:rPr lang="cs-CZ" dirty="0"/>
              <a:t>), jejíž ratifikace se datuje do roku 1948. </a:t>
            </a:r>
          </a:p>
          <a:p>
            <a:r>
              <a:rPr lang="cs-CZ" b="1" dirty="0"/>
              <a:t>WTO byla založena s úmyslem odstranit co nejvíce bariér volnému obchodu, ať už jde o cla, tarify, doložky, nebo kvóty na dovoz určitých druhů zboží, které používají vlády jednotlivých států k ochraně vlastního trhu</a:t>
            </a:r>
            <a:r>
              <a:rPr lang="cs-CZ" dirty="0"/>
              <a:t>. </a:t>
            </a:r>
          </a:p>
        </p:txBody>
      </p:sp>
    </p:spTree>
    <p:extLst>
      <p:ext uri="{BB962C8B-B14F-4D97-AF65-F5344CB8AC3E}">
        <p14:creationId xmlns:p14="http://schemas.microsoft.com/office/powerpoint/2010/main" val="177379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a:latin typeface="Open Sans"/>
              </a:rPr>
              <a:t>PODNIKOVÉ FINANCE 2</a:t>
            </a:r>
          </a:p>
        </p:txBody>
      </p:sp>
      <p:sp>
        <p:nvSpPr>
          <p:cNvPr id="5" name="Zástupný symbol pro text 4"/>
          <p:cNvSpPr>
            <a:spLocks noGrp="1"/>
          </p:cNvSpPr>
          <p:nvPr>
            <p:ph type="body" idx="1"/>
          </p:nvPr>
        </p:nvSpPr>
        <p:spPr/>
        <p:txBody>
          <a:bodyPr/>
          <a:lstStyle/>
          <a:p>
            <a:r>
              <a:rPr lang="cs-CZ" b="1" dirty="0"/>
              <a:t>Shrnutí kapitol 7 až 9</a:t>
            </a:r>
          </a:p>
        </p:txBody>
      </p:sp>
    </p:spTree>
    <p:extLst>
      <p:ext uri="{BB962C8B-B14F-4D97-AF65-F5344CB8AC3E}">
        <p14:creationId xmlns:p14="http://schemas.microsoft.com/office/powerpoint/2010/main" val="397531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Evropská centrální banka</a:t>
            </a:r>
          </a:p>
        </p:txBody>
      </p:sp>
      <p:sp>
        <p:nvSpPr>
          <p:cNvPr id="3" name="Zástupný symbol pro obsah 2"/>
          <p:cNvSpPr>
            <a:spLocks noGrp="1"/>
          </p:cNvSpPr>
          <p:nvPr>
            <p:ph idx="1"/>
          </p:nvPr>
        </p:nvSpPr>
        <p:spPr/>
        <p:txBody>
          <a:bodyPr/>
          <a:lstStyle/>
          <a:p>
            <a:r>
              <a:rPr lang="cs-CZ" dirty="0"/>
              <a:t>Sídlo: Frankfurt nad Mohanem</a:t>
            </a:r>
          </a:p>
          <a:p>
            <a:r>
              <a:rPr lang="cs-CZ" dirty="0"/>
              <a:t>byla založena společně s Evropským systémem centrálních bank 1. června 1998 a jejím úkolem je udržovat stabilitu cen v zemích, které používají euro, a také řídit měnovou politiku Evropské unie</a:t>
            </a:r>
          </a:p>
        </p:txBody>
      </p:sp>
    </p:spTree>
    <p:extLst>
      <p:ext uri="{BB962C8B-B14F-4D97-AF65-F5344CB8AC3E}">
        <p14:creationId xmlns:p14="http://schemas.microsoft.com/office/powerpoint/2010/main" val="1364141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a:t>Platební bilance, horizontální a vertikální struktura</a:t>
            </a:r>
            <a:endParaRPr lang="cs-CZ" dirty="0"/>
          </a:p>
        </p:txBody>
      </p:sp>
      <p:sp>
        <p:nvSpPr>
          <p:cNvPr id="5" name="Zástupný symbol pro text 4"/>
          <p:cNvSpPr>
            <a:spLocks noGrp="1"/>
          </p:cNvSpPr>
          <p:nvPr>
            <p:ph type="body" idx="1"/>
          </p:nvPr>
        </p:nvSpPr>
        <p:spPr/>
        <p:txBody>
          <a:bodyPr/>
          <a:lstStyle/>
          <a:p>
            <a:r>
              <a:rPr lang="cs-CZ" dirty="0"/>
              <a:t>Kapitola 8</a:t>
            </a:r>
          </a:p>
        </p:txBody>
      </p:sp>
    </p:spTree>
    <p:extLst>
      <p:ext uri="{BB962C8B-B14F-4D97-AF65-F5344CB8AC3E}">
        <p14:creationId xmlns:p14="http://schemas.microsoft.com/office/powerpoint/2010/main" val="2579823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Zástupný symbol pro číslo snímk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800">
                <a:solidFill>
                  <a:schemeClr val="tx1"/>
                </a:solidFill>
                <a:latin typeface="Trebuchet MS" panose="020B0603020202020204" pitchFamily="34" charset="0"/>
              </a:defRPr>
            </a:lvl1pPr>
            <a:lvl2pPr marL="742950" indent="-285750">
              <a:spcBef>
                <a:spcPct val="20000"/>
              </a:spcBef>
              <a:buClr>
                <a:srgbClr val="7D1E1E"/>
              </a:buClr>
              <a:buFont typeface="Wingdings" panose="05000000000000000000" pitchFamily="2" charset="2"/>
              <a:buChar char="n"/>
              <a:defRPr sz="2600">
                <a:solidFill>
                  <a:schemeClr val="tx1"/>
                </a:solidFill>
                <a:latin typeface="Trebuchet MS" panose="020B0603020202020204" pitchFamily="34" charset="0"/>
              </a:defRPr>
            </a:lvl2pPr>
            <a:lvl3pPr marL="1143000" indent="-228600">
              <a:spcBef>
                <a:spcPct val="20000"/>
              </a:spcBef>
              <a:buClr>
                <a:srgbClr val="7D1E1E"/>
              </a:buClr>
              <a:buFont typeface="Wingdings" panose="05000000000000000000" pitchFamily="2" charset="2"/>
              <a:buChar char="n"/>
              <a:defRPr sz="2300">
                <a:solidFill>
                  <a:schemeClr val="tx1"/>
                </a:solidFill>
                <a:latin typeface="Trebuchet MS" panose="020B060302020202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480258C-4809-4A05-8E19-AB4FD7CB0560}" type="slidenum">
              <a:rPr lang="cs-CZ" altLang="cs-CZ" sz="1000">
                <a:solidFill>
                  <a:srgbClr val="7D1E1E"/>
                </a:solidFill>
              </a:rPr>
              <a:pPr>
                <a:spcBef>
                  <a:spcPct val="0"/>
                </a:spcBef>
                <a:buClrTx/>
                <a:buFontTx/>
                <a:buNone/>
              </a:pPr>
              <a:t>22</a:t>
            </a:fld>
            <a:endParaRPr lang="cs-CZ" altLang="cs-CZ" sz="1000">
              <a:solidFill>
                <a:srgbClr val="7D1E1E"/>
              </a:solidFill>
            </a:endParaRPr>
          </a:p>
        </p:txBody>
      </p:sp>
      <p:sp>
        <p:nvSpPr>
          <p:cNvPr id="12292" name="Rectangle 2"/>
          <p:cNvSpPr>
            <a:spLocks noGrp="1" noChangeArrowheads="1"/>
          </p:cNvSpPr>
          <p:nvPr>
            <p:ph type="title"/>
          </p:nvPr>
        </p:nvSpPr>
        <p:spPr/>
        <p:txBody>
          <a:bodyPr/>
          <a:lstStyle/>
          <a:p>
            <a:pPr eaLnBrk="1" hangingPunct="1"/>
            <a:r>
              <a:rPr lang="cs-CZ" altLang="cs-CZ"/>
              <a:t>Platební bilance</a:t>
            </a:r>
          </a:p>
        </p:txBody>
      </p:sp>
      <p:sp>
        <p:nvSpPr>
          <p:cNvPr id="12293" name="Rectangle 3"/>
          <p:cNvSpPr>
            <a:spLocks noGrp="1" noChangeArrowheads="1"/>
          </p:cNvSpPr>
          <p:nvPr>
            <p:ph type="body" idx="1"/>
          </p:nvPr>
        </p:nvSpPr>
        <p:spPr>
          <a:xfrm>
            <a:off x="838200" y="2205038"/>
            <a:ext cx="10340662" cy="2863850"/>
          </a:xfrm>
        </p:spPr>
        <p:txBody>
          <a:bodyPr>
            <a:normAutofit/>
          </a:bodyPr>
          <a:lstStyle/>
          <a:p>
            <a:pPr eaLnBrk="1" hangingPunct="1">
              <a:lnSpc>
                <a:spcPct val="90000"/>
              </a:lnSpc>
            </a:pPr>
            <a:r>
              <a:rPr lang="cs-CZ" altLang="cs-CZ" sz="2400" b="1" dirty="0"/>
              <a:t>Platební bilancí</a:t>
            </a:r>
            <a:r>
              <a:rPr lang="cs-CZ" altLang="cs-CZ" sz="2400" dirty="0"/>
              <a:t> rozumíme systematický statistický záznam všech ekonomických transakcí, které byly uskutečněny mezi devizovými tuzemci a cizozemci za určité zvolené období (zpravidla jeden rok). </a:t>
            </a:r>
          </a:p>
          <a:p>
            <a:pPr eaLnBrk="1" hangingPunct="1">
              <a:lnSpc>
                <a:spcPct val="90000"/>
              </a:lnSpc>
            </a:pPr>
            <a:endParaRPr lang="cs-CZ" altLang="cs-CZ" sz="2400" dirty="0"/>
          </a:p>
          <a:p>
            <a:pPr eaLnBrk="1" hangingPunct="1">
              <a:lnSpc>
                <a:spcPct val="90000"/>
              </a:lnSpc>
            </a:pPr>
            <a:r>
              <a:rPr lang="cs-CZ" altLang="cs-CZ" sz="2400" dirty="0"/>
              <a:t>Jedná se o </a:t>
            </a:r>
            <a:r>
              <a:rPr lang="cs-CZ" altLang="cs-CZ" sz="2400" b="1" dirty="0"/>
              <a:t>bilanci všech ekonomických transakcí</a:t>
            </a:r>
            <a:r>
              <a:rPr lang="cs-CZ" altLang="cs-CZ" sz="2400" dirty="0"/>
              <a:t> mezi devizovými tuzemci a cizozemci. Proto se někdy používá název </a:t>
            </a:r>
            <a:r>
              <a:rPr lang="cs-CZ" altLang="cs-CZ" sz="2400" b="1" dirty="0"/>
              <a:t>ekonomická platební bilance</a:t>
            </a:r>
            <a:r>
              <a:rPr lang="cs-CZ" altLang="cs-CZ" sz="2400" dirty="0"/>
              <a:t>. </a:t>
            </a:r>
          </a:p>
        </p:txBody>
      </p:sp>
    </p:spTree>
    <p:extLst>
      <p:ext uri="{BB962C8B-B14F-4D97-AF65-F5344CB8AC3E}">
        <p14:creationId xmlns:p14="http://schemas.microsoft.com/office/powerpoint/2010/main" val="204605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896" y="447121"/>
            <a:ext cx="6534421" cy="5903331"/>
          </a:xfrm>
          <a:prstGeom prst="rect">
            <a:avLst/>
          </a:prstGeom>
        </p:spPr>
      </p:pic>
    </p:spTree>
    <p:extLst>
      <p:ext uri="{BB962C8B-B14F-4D97-AF65-F5344CB8AC3E}">
        <p14:creationId xmlns:p14="http://schemas.microsoft.com/office/powerpoint/2010/main" val="2771666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cs-CZ" altLang="cs-CZ"/>
              <a:t>Horizontální struktura platební bilance</a:t>
            </a:r>
          </a:p>
        </p:txBody>
      </p:sp>
      <p:sp>
        <p:nvSpPr>
          <p:cNvPr id="13317" name="Rectangle 3"/>
          <p:cNvSpPr>
            <a:spLocks noGrp="1" noChangeArrowheads="1"/>
          </p:cNvSpPr>
          <p:nvPr>
            <p:ph type="body" idx="1"/>
          </p:nvPr>
        </p:nvSpPr>
        <p:spPr>
          <a:xfrm>
            <a:off x="838200" y="2060574"/>
            <a:ext cx="9941417" cy="3335673"/>
          </a:xfrm>
        </p:spPr>
        <p:txBody>
          <a:bodyPr>
            <a:normAutofit fontScale="92500" lnSpcReduction="10000"/>
          </a:bodyPr>
          <a:lstStyle/>
          <a:p>
            <a:pPr lvl="1"/>
            <a:r>
              <a:rPr lang="cs-CZ" altLang="cs-CZ" sz="2800" b="1" dirty="0"/>
              <a:t>A. Běžný účet platební bilance</a:t>
            </a:r>
          </a:p>
          <a:p>
            <a:pPr marL="457200" lvl="1" indent="0">
              <a:buNone/>
            </a:pPr>
            <a:r>
              <a:rPr lang="cs-CZ" altLang="cs-CZ" sz="2800" dirty="0"/>
              <a:t>a) Obchodní bilance (export a import)</a:t>
            </a:r>
          </a:p>
          <a:p>
            <a:pPr marL="457200" lvl="1" indent="0">
              <a:buNone/>
            </a:pPr>
            <a:r>
              <a:rPr lang="cs-CZ" altLang="cs-CZ" sz="2800" dirty="0"/>
              <a:t>b) Bilance služeb (příjmy a výdaje spojené s cestovním ruchem, s dopravou, s patenty,</a:t>
            </a:r>
          </a:p>
          <a:p>
            <a:pPr marL="457200" lvl="1" indent="0">
              <a:buNone/>
            </a:pPr>
            <a:r>
              <a:rPr lang="cs-CZ" altLang="cs-CZ" sz="2800" dirty="0"/>
              <a:t>licencemi)</a:t>
            </a:r>
          </a:p>
          <a:p>
            <a:pPr marL="457200" lvl="1" indent="0">
              <a:buNone/>
            </a:pPr>
            <a:r>
              <a:rPr lang="cs-CZ" altLang="cs-CZ" sz="2800" dirty="0"/>
              <a:t>c)Bilance důchodů (mzdy, zisky, dividendy, úroky plynoucí ze zahraničí a do zahraničí)</a:t>
            </a:r>
          </a:p>
          <a:p>
            <a:pPr marL="457200" lvl="1" indent="0">
              <a:buNone/>
            </a:pPr>
            <a:r>
              <a:rPr lang="cs-CZ" altLang="cs-CZ" sz="2800" dirty="0"/>
              <a:t>d) Bilance transferových plateb (sociální transfery, penze, dědictví, dary aj. ze zahraničí a do zahraničí)</a:t>
            </a:r>
          </a:p>
        </p:txBody>
      </p:sp>
    </p:spTree>
    <p:extLst>
      <p:ext uri="{BB962C8B-B14F-4D97-AF65-F5344CB8AC3E}">
        <p14:creationId xmlns:p14="http://schemas.microsoft.com/office/powerpoint/2010/main" val="4084970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cs-CZ" altLang="cs-CZ"/>
              <a:t>Horizontální struktura platební bilance</a:t>
            </a:r>
          </a:p>
        </p:txBody>
      </p:sp>
      <p:sp>
        <p:nvSpPr>
          <p:cNvPr id="14341" name="Rectangle 3"/>
          <p:cNvSpPr>
            <a:spLocks noGrp="1" noChangeArrowheads="1"/>
          </p:cNvSpPr>
          <p:nvPr>
            <p:ph type="body" idx="1"/>
          </p:nvPr>
        </p:nvSpPr>
        <p:spPr>
          <a:xfrm>
            <a:off x="2738439" y="2000250"/>
            <a:ext cx="7527925" cy="3589338"/>
          </a:xfrm>
        </p:spPr>
        <p:txBody>
          <a:bodyPr>
            <a:normAutofit fontScale="77500" lnSpcReduction="20000"/>
          </a:bodyPr>
          <a:lstStyle/>
          <a:p>
            <a:pPr lvl="1"/>
            <a:r>
              <a:rPr lang="cs-CZ" altLang="cs-CZ" sz="2800" b="1" dirty="0"/>
              <a:t> II. Kapitálový účet</a:t>
            </a:r>
          </a:p>
          <a:p>
            <a:pPr lvl="1"/>
            <a:r>
              <a:rPr lang="cs-CZ" altLang="cs-CZ" sz="2800" b="1" dirty="0"/>
              <a:t>A) Převody kapitálového charakteru (převody akcií ze zahraničí a do zahraničí související s migrací obyvatelstva</a:t>
            </a:r>
          </a:p>
          <a:p>
            <a:pPr lvl="1"/>
            <a:r>
              <a:rPr lang="cs-CZ" altLang="cs-CZ" sz="2800" b="1" dirty="0"/>
              <a:t>b) Další kapitálové transfery se zahraničím (převody nehmotných práv jako jsou patenty, autorská práva atd.)</a:t>
            </a:r>
          </a:p>
          <a:p>
            <a:pPr lvl="1"/>
            <a:r>
              <a:rPr lang="cs-CZ" altLang="cs-CZ" sz="2800" b="1" dirty="0"/>
              <a:t> III. Finanční účet</a:t>
            </a:r>
          </a:p>
          <a:p>
            <a:pPr lvl="1">
              <a:buFontTx/>
              <a:buChar char="-"/>
            </a:pPr>
            <a:r>
              <a:rPr lang="cs-CZ" altLang="cs-CZ" dirty="0"/>
              <a:t>a) Přímé zahraniční investice do ČR a z ČR (podíl zahraniční firmy 10 % a více)</a:t>
            </a:r>
          </a:p>
          <a:p>
            <a:pPr lvl="1">
              <a:buFontTx/>
              <a:buChar char="-"/>
            </a:pPr>
            <a:r>
              <a:rPr lang="cs-CZ" altLang="cs-CZ" dirty="0"/>
              <a:t>b) Portfoliové investice do zahraničí a ze zahraničí (investice do cenných papírů a kapitálová účast ze zahraničí nižší než 10%)</a:t>
            </a:r>
          </a:p>
          <a:p>
            <a:pPr lvl="1">
              <a:buFontTx/>
              <a:buChar char="-"/>
            </a:pPr>
            <a:r>
              <a:rPr lang="cs-CZ" altLang="cs-CZ" dirty="0"/>
              <a:t>c) Ostatní investice bankovní vklady, bankovní a obchodní úvěry …</a:t>
            </a:r>
          </a:p>
          <a:p>
            <a:pPr lvl="1">
              <a:buFontTx/>
              <a:buChar char="-"/>
            </a:pPr>
            <a:r>
              <a:rPr lang="cs-CZ" altLang="cs-CZ" dirty="0"/>
              <a:t>Finanční deriváty </a:t>
            </a:r>
          </a:p>
          <a:p>
            <a:pPr lvl="1">
              <a:buFontTx/>
              <a:buChar char="-"/>
            </a:pPr>
            <a:r>
              <a:rPr lang="cs-CZ" altLang="cs-CZ" dirty="0"/>
              <a:t>Ostatní investice (dlouhodobé, krátkodobé)</a:t>
            </a:r>
          </a:p>
        </p:txBody>
      </p:sp>
    </p:spTree>
    <p:extLst>
      <p:ext uri="{BB962C8B-B14F-4D97-AF65-F5344CB8AC3E}">
        <p14:creationId xmlns:p14="http://schemas.microsoft.com/office/powerpoint/2010/main" val="1966105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cs-CZ" altLang="cs-CZ"/>
              <a:t>Horizontální struktura platební bilance</a:t>
            </a:r>
          </a:p>
        </p:txBody>
      </p:sp>
      <p:sp>
        <p:nvSpPr>
          <p:cNvPr id="15365" name="Rectangle 3"/>
          <p:cNvSpPr>
            <a:spLocks noGrp="1" noChangeArrowheads="1"/>
          </p:cNvSpPr>
          <p:nvPr>
            <p:ph type="body" idx="1"/>
          </p:nvPr>
        </p:nvSpPr>
        <p:spPr>
          <a:xfrm>
            <a:off x="2782888" y="2133600"/>
            <a:ext cx="7200900" cy="2592388"/>
          </a:xfrm>
        </p:spPr>
        <p:txBody>
          <a:bodyPr/>
          <a:lstStyle/>
          <a:p>
            <a:pPr marL="342900" lvl="1" indent="-342900"/>
            <a:r>
              <a:rPr lang="cs-CZ" altLang="cs-CZ" sz="2800" b="1"/>
              <a:t> IV. Saldo chyb a opomenutí, kurzové rozdíly</a:t>
            </a:r>
          </a:p>
          <a:p>
            <a:pPr marL="342900" lvl="1" indent="-342900"/>
            <a:endParaRPr lang="cs-CZ" altLang="cs-CZ" sz="2800" b="1"/>
          </a:p>
          <a:p>
            <a:pPr marL="342900" lvl="1" indent="-342900"/>
            <a:r>
              <a:rPr lang="cs-CZ" altLang="cs-CZ" sz="2800" b="1"/>
              <a:t> V. Změna devizových rezerv</a:t>
            </a:r>
          </a:p>
          <a:p>
            <a:pPr marL="342900" lvl="1" indent="-342900">
              <a:buNone/>
            </a:pPr>
            <a:endParaRPr lang="cs-CZ" altLang="cs-CZ"/>
          </a:p>
        </p:txBody>
      </p:sp>
    </p:spTree>
    <p:extLst>
      <p:ext uri="{BB962C8B-B14F-4D97-AF65-F5344CB8AC3E}">
        <p14:creationId xmlns:p14="http://schemas.microsoft.com/office/powerpoint/2010/main" val="298202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2452688" y="1071564"/>
            <a:ext cx="7772400" cy="503237"/>
          </a:xfrm>
        </p:spPr>
        <p:txBody>
          <a:bodyPr>
            <a:normAutofit fontScale="90000"/>
          </a:bodyPr>
          <a:lstStyle/>
          <a:p>
            <a:r>
              <a:rPr lang="cs-CZ" altLang="cs-CZ"/>
              <a:t>Vertikální struktura platební bilance</a:t>
            </a:r>
          </a:p>
        </p:txBody>
      </p:sp>
      <p:sp>
        <p:nvSpPr>
          <p:cNvPr id="16387" name="Zástupný symbol pro obsah 2"/>
          <p:cNvSpPr>
            <a:spLocks noGrp="1"/>
          </p:cNvSpPr>
          <p:nvPr>
            <p:ph idx="1"/>
          </p:nvPr>
        </p:nvSpPr>
        <p:spPr>
          <a:xfrm>
            <a:off x="1493949" y="2060575"/>
            <a:ext cx="8774001" cy="2952750"/>
          </a:xfrm>
        </p:spPr>
        <p:txBody>
          <a:bodyPr/>
          <a:lstStyle/>
          <a:p>
            <a:pPr marL="342900" lvl="1" indent="-342900">
              <a:lnSpc>
                <a:spcPct val="80000"/>
              </a:lnSpc>
            </a:pPr>
            <a:r>
              <a:rPr lang="cs-CZ" altLang="cs-CZ" dirty="0"/>
              <a:t>Všechny transakce v platební bilanci můžeme členit na </a:t>
            </a:r>
            <a:r>
              <a:rPr lang="cs-CZ" altLang="cs-CZ" b="1" dirty="0"/>
              <a:t>operace kreditní a debetní</a:t>
            </a:r>
            <a:r>
              <a:rPr lang="cs-CZ" altLang="cs-CZ" dirty="0"/>
              <a:t>. Základním kritériem tohoto členění je vztah příslušné operace k devizové nabídce a poptávce. </a:t>
            </a:r>
          </a:p>
          <a:p>
            <a:pPr marL="342900" lvl="1" indent="-342900">
              <a:lnSpc>
                <a:spcPct val="80000"/>
              </a:lnSpc>
              <a:buNone/>
            </a:pPr>
            <a:endParaRPr lang="cs-CZ" altLang="cs-CZ" dirty="0"/>
          </a:p>
          <a:p>
            <a:pPr marL="342900" lvl="1" indent="-342900">
              <a:lnSpc>
                <a:spcPct val="80000"/>
              </a:lnSpc>
            </a:pPr>
            <a:r>
              <a:rPr lang="cs-CZ" altLang="cs-CZ" b="1" dirty="0"/>
              <a:t>Kreditní operace</a:t>
            </a:r>
            <a:r>
              <a:rPr lang="cs-CZ" altLang="cs-CZ" dirty="0"/>
              <a:t> vytváří na trhu devizovou nabídku. </a:t>
            </a:r>
          </a:p>
          <a:p>
            <a:pPr marL="342900" lvl="1" indent="-342900">
              <a:lnSpc>
                <a:spcPct val="80000"/>
              </a:lnSpc>
            </a:pPr>
            <a:r>
              <a:rPr lang="cs-CZ" altLang="cs-CZ" b="1" dirty="0"/>
              <a:t>Debetní operace</a:t>
            </a:r>
            <a:r>
              <a:rPr lang="cs-CZ" altLang="cs-CZ" dirty="0"/>
              <a:t> představují na trhu devizovou poptávku.</a:t>
            </a:r>
          </a:p>
        </p:txBody>
      </p:sp>
    </p:spTree>
    <p:extLst>
      <p:ext uri="{BB962C8B-B14F-4D97-AF65-F5344CB8AC3E}">
        <p14:creationId xmlns:p14="http://schemas.microsoft.com/office/powerpoint/2010/main" val="3278803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cs-CZ" altLang="cs-CZ"/>
              <a:t>Vymezení salda platební bilance</a:t>
            </a:r>
          </a:p>
        </p:txBody>
      </p:sp>
      <p:sp>
        <p:nvSpPr>
          <p:cNvPr id="17413" name="Rectangle 3"/>
          <p:cNvSpPr>
            <a:spLocks noGrp="1" noChangeArrowheads="1"/>
          </p:cNvSpPr>
          <p:nvPr>
            <p:ph type="body" idx="1"/>
          </p:nvPr>
        </p:nvSpPr>
        <p:spPr>
          <a:xfrm>
            <a:off x="1236372" y="2349499"/>
            <a:ext cx="10354614" cy="3793723"/>
          </a:xfrm>
        </p:spPr>
        <p:txBody>
          <a:bodyPr>
            <a:normAutofit fontScale="92500" lnSpcReduction="20000"/>
          </a:bodyPr>
          <a:lstStyle/>
          <a:p>
            <a:pPr marL="342900" lvl="1" indent="-342900"/>
            <a:r>
              <a:rPr lang="cs-CZ" altLang="cs-CZ" b="1" dirty="0"/>
              <a:t>Dílčí salda platební bilance</a:t>
            </a:r>
          </a:p>
          <a:p>
            <a:pPr marL="0" lvl="1" indent="0">
              <a:buNone/>
            </a:pPr>
            <a:r>
              <a:rPr lang="cs-CZ" altLang="cs-CZ" dirty="0"/>
              <a:t>Dílčí saldo získáme na úrovni jedné nebo několika položek rozdílem mezi kreditní a debetní stranou (např. dílčí saldo obchodní bilance (Export-import), dílčí saldo běžného účtu, dílčí saldo finančního účtu, dílčí saldo přímých investic)</a:t>
            </a:r>
          </a:p>
          <a:p>
            <a:pPr marL="342900" lvl="1" indent="-342900"/>
            <a:r>
              <a:rPr lang="cs-CZ" altLang="cs-CZ" b="1" dirty="0"/>
              <a:t>Kumulativní salda platební bilance</a:t>
            </a:r>
            <a:endParaRPr lang="cs-CZ" altLang="cs-CZ" dirty="0"/>
          </a:p>
          <a:p>
            <a:pPr marL="342900" lvl="1" indent="-342900">
              <a:buNone/>
            </a:pPr>
            <a:r>
              <a:rPr lang="cs-CZ" altLang="cs-CZ" dirty="0"/>
              <a:t>Kumulativní salda platební bilance slouží zejména k hodnocení vztahů mezi jednotlivými částmi platební bilance. K analýze platební bilance se nejčastěji definují následující kumulativní salda platební bilance: </a:t>
            </a:r>
          </a:p>
          <a:p>
            <a:pPr marL="457200" lvl="1" indent="-457200">
              <a:buAutoNum type="arabicPeriod"/>
            </a:pPr>
            <a:r>
              <a:rPr lang="cs-CZ" altLang="cs-CZ" dirty="0"/>
              <a:t>Saldo výkonové bilance – pomyslná čára se vede pod položkou služby </a:t>
            </a:r>
          </a:p>
          <a:p>
            <a:pPr marL="457200" lvl="1" indent="-457200">
              <a:buAutoNum type="arabicPeriod"/>
            </a:pPr>
            <a:r>
              <a:rPr lang="cs-CZ" altLang="cs-CZ" dirty="0"/>
              <a:t>Saldo běžné bilance – pomyslná čára se vede pod položkou transfery </a:t>
            </a:r>
          </a:p>
          <a:p>
            <a:pPr marL="457200" lvl="1" indent="-457200">
              <a:buAutoNum type="arabicPeriod"/>
            </a:pPr>
            <a:r>
              <a:rPr lang="cs-CZ" altLang="cs-CZ" dirty="0"/>
              <a:t>Saldo základní bilance – pomyslná čára se vedeme pod položkou dlouhodobý kapitál </a:t>
            </a:r>
          </a:p>
          <a:p>
            <a:pPr marL="457200" lvl="1" indent="-457200">
              <a:buAutoNum type="arabicPeriod"/>
            </a:pPr>
            <a:r>
              <a:rPr lang="cs-CZ" altLang="cs-CZ" dirty="0"/>
              <a:t>Saldo celkové bilance (saldo maximální likvidity) – pomyslná čára se vede pod položkou krátkodobý kapitál.</a:t>
            </a:r>
          </a:p>
        </p:txBody>
      </p:sp>
    </p:spTree>
    <p:extLst>
      <p:ext uri="{BB962C8B-B14F-4D97-AF65-F5344CB8AC3E}">
        <p14:creationId xmlns:p14="http://schemas.microsoft.com/office/powerpoint/2010/main" val="1295434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Obchodní bilance</a:t>
            </a:r>
          </a:p>
        </p:txBody>
      </p:sp>
      <p:sp>
        <p:nvSpPr>
          <p:cNvPr id="3" name="Zástupný symbol pro obsah 2"/>
          <p:cNvSpPr>
            <a:spLocks noGrp="1"/>
          </p:cNvSpPr>
          <p:nvPr>
            <p:ph idx="1"/>
          </p:nvPr>
        </p:nvSpPr>
        <p:spPr/>
        <p:txBody>
          <a:bodyPr/>
          <a:lstStyle/>
          <a:p>
            <a:endParaRPr lang="cs-CZ" dirty="0"/>
          </a:p>
          <a:p>
            <a:r>
              <a:rPr lang="cs-CZ" b="1" dirty="0"/>
              <a:t>Obchodní bilance </a:t>
            </a:r>
            <a:r>
              <a:rPr lang="cs-CZ" dirty="0"/>
              <a:t>je přehledem o vývozu</a:t>
            </a:r>
            <a:r>
              <a:rPr lang="cs-CZ" b="1" dirty="0"/>
              <a:t> i dovozu zboží a obchodních služeb bez</a:t>
            </a:r>
            <a:r>
              <a:rPr lang="cs-CZ" dirty="0"/>
              <a:t> ohledu na to, kdy bude zaplaceno.</a:t>
            </a:r>
          </a:p>
          <a:p>
            <a:r>
              <a:rPr lang="cs-CZ" b="1" dirty="0"/>
              <a:t>Saldo obchodní bilance</a:t>
            </a:r>
            <a:r>
              <a:rPr lang="cs-CZ" dirty="0"/>
              <a:t>(čistý export) je rozdíl mezi vývozem a dovozem. Může být </a:t>
            </a:r>
            <a:r>
              <a:rPr lang="cs-CZ" b="1" dirty="0"/>
              <a:t>aktivní</a:t>
            </a:r>
            <a:r>
              <a:rPr lang="cs-CZ" dirty="0"/>
              <a:t>(vývozy převyšují dovoz), </a:t>
            </a:r>
            <a:r>
              <a:rPr lang="cs-CZ" b="1" dirty="0"/>
              <a:t>pasivní</a:t>
            </a:r>
            <a:r>
              <a:rPr lang="cs-CZ" dirty="0"/>
              <a:t>(dovoz je vyšší než vývoz) nebo </a:t>
            </a:r>
            <a:r>
              <a:rPr lang="cs-CZ" b="1" dirty="0"/>
              <a:t>vyrovnaná </a:t>
            </a:r>
            <a:r>
              <a:rPr lang="cs-CZ" dirty="0"/>
              <a:t>(vývoz je roven dovozu).</a:t>
            </a:r>
          </a:p>
          <a:p>
            <a:endParaRPr lang="cs-CZ" dirty="0"/>
          </a:p>
        </p:txBody>
      </p:sp>
    </p:spTree>
    <p:extLst>
      <p:ext uri="{BB962C8B-B14F-4D97-AF65-F5344CB8AC3E}">
        <p14:creationId xmlns:p14="http://schemas.microsoft.com/office/powerpoint/2010/main" val="50638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latin typeface="Open Sans"/>
              </a:rPr>
              <a:t>Obsah prezentace</a:t>
            </a:r>
          </a:p>
        </p:txBody>
      </p:sp>
      <p:sp>
        <p:nvSpPr>
          <p:cNvPr id="5" name="Zástupný symbol pro obsah 4"/>
          <p:cNvSpPr>
            <a:spLocks noGrp="1"/>
          </p:cNvSpPr>
          <p:nvPr>
            <p:ph idx="1"/>
          </p:nvPr>
        </p:nvSpPr>
        <p:spPr/>
        <p:txBody>
          <a:bodyPr/>
          <a:lstStyle/>
          <a:p>
            <a:r>
              <a:rPr lang="cs-CZ" b="1" dirty="0">
                <a:latin typeface="Open Sans"/>
              </a:rPr>
              <a:t>PODSTATA MEZINÁRODNÍCH FINANCÍ</a:t>
            </a:r>
          </a:p>
          <a:p>
            <a:r>
              <a:rPr lang="cs-CZ" b="1" dirty="0">
                <a:latin typeface="Open Sans"/>
              </a:rPr>
              <a:t>PLATEBNÍ BILANCE</a:t>
            </a:r>
          </a:p>
          <a:p>
            <a:r>
              <a:rPr lang="cs-CZ" b="1" dirty="0">
                <a:latin typeface="Open Sans"/>
              </a:rPr>
              <a:t>DEVIZOVÝ TRH</a:t>
            </a:r>
          </a:p>
        </p:txBody>
      </p:sp>
    </p:spTree>
    <p:extLst>
      <p:ext uri="{BB962C8B-B14F-4D97-AF65-F5344CB8AC3E}">
        <p14:creationId xmlns:p14="http://schemas.microsoft.com/office/powerpoint/2010/main" val="62307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Saldo platební bilance</a:t>
            </a:r>
          </a:p>
        </p:txBody>
      </p:sp>
      <p:sp>
        <p:nvSpPr>
          <p:cNvPr id="3" name="Zástupný symbol pro obsah 2"/>
          <p:cNvSpPr>
            <a:spLocks noGrp="1"/>
          </p:cNvSpPr>
          <p:nvPr>
            <p:ph idx="1"/>
          </p:nvPr>
        </p:nvSpPr>
        <p:spPr/>
        <p:txBody>
          <a:bodyPr/>
          <a:lstStyle/>
          <a:p>
            <a:endParaRPr lang="cs-CZ" dirty="0"/>
          </a:p>
          <a:p>
            <a:r>
              <a:rPr lang="cs-CZ" b="1" dirty="0"/>
              <a:t>Saldo platební bilance může</a:t>
            </a:r>
            <a:r>
              <a:rPr lang="cs-CZ" dirty="0"/>
              <a:t> být aktivní(devizové příjmy převyšují výdaje), nebo pasivní(devizové výdaje převyšují příjmy).</a:t>
            </a:r>
          </a:p>
          <a:p>
            <a:r>
              <a:rPr lang="cs-CZ" dirty="0"/>
              <a:t>Vzniklé </a:t>
            </a:r>
            <a:r>
              <a:rPr lang="cs-CZ" b="1" dirty="0"/>
              <a:t>aktivní saldo se</a:t>
            </a:r>
            <a:r>
              <a:rPr lang="cs-CZ" dirty="0"/>
              <a:t> projeví </a:t>
            </a:r>
            <a:r>
              <a:rPr lang="cs-CZ" b="1" dirty="0"/>
              <a:t>zvýšením devizových rezerv (E)</a:t>
            </a:r>
            <a:r>
              <a:rPr lang="cs-CZ" dirty="0"/>
              <a:t>, </a:t>
            </a:r>
            <a:r>
              <a:rPr lang="cs-CZ" b="1" dirty="0"/>
              <a:t>pasivní saldo </a:t>
            </a:r>
            <a:r>
              <a:rPr lang="cs-CZ" dirty="0"/>
              <a:t>znamená </a:t>
            </a:r>
            <a:r>
              <a:rPr lang="cs-CZ" b="1" dirty="0"/>
              <a:t>pokles devizových rezerv</a:t>
            </a:r>
            <a:r>
              <a:rPr lang="cs-CZ" dirty="0"/>
              <a:t>, tj. zásoby platebních prostředků cizích měnách.</a:t>
            </a:r>
          </a:p>
          <a:p>
            <a:endParaRPr lang="cs-CZ" dirty="0"/>
          </a:p>
        </p:txBody>
      </p:sp>
    </p:spTree>
    <p:extLst>
      <p:ext uri="{BB962C8B-B14F-4D97-AF65-F5344CB8AC3E}">
        <p14:creationId xmlns:p14="http://schemas.microsoft.com/office/powerpoint/2010/main" val="1584309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Mechanizmy vyrovnání deficitu platební</a:t>
            </a:r>
            <a:br>
              <a:rPr lang="cs-CZ" dirty="0"/>
            </a:br>
            <a:r>
              <a:rPr lang="cs-CZ" dirty="0"/>
              <a:t>bilance</a:t>
            </a:r>
          </a:p>
        </p:txBody>
      </p:sp>
      <p:sp>
        <p:nvSpPr>
          <p:cNvPr id="3" name="Zástupný symbol pro obsah 2"/>
          <p:cNvSpPr>
            <a:spLocks noGrp="1"/>
          </p:cNvSpPr>
          <p:nvPr>
            <p:ph idx="1"/>
          </p:nvPr>
        </p:nvSpPr>
        <p:spPr/>
        <p:txBody>
          <a:bodyPr>
            <a:normAutofit lnSpcReduction="10000"/>
          </a:bodyPr>
          <a:lstStyle/>
          <a:p>
            <a:endParaRPr lang="cs-CZ" dirty="0"/>
          </a:p>
          <a:p>
            <a:r>
              <a:rPr lang="cs-CZ" b="1" dirty="0"/>
              <a:t>Měnový mechanizmus </a:t>
            </a:r>
            <a:r>
              <a:rPr lang="cs-CZ" dirty="0"/>
              <a:t>(</a:t>
            </a:r>
            <a:r>
              <a:rPr lang="cs-CZ" b="1" dirty="0"/>
              <a:t>Deficit obchodní bilance vede ke znehodnocení domácí měny</a:t>
            </a:r>
            <a:r>
              <a:rPr lang="cs-CZ" dirty="0"/>
              <a:t>, a tím i k </a:t>
            </a:r>
            <a:r>
              <a:rPr lang="cs-CZ" b="1" dirty="0"/>
              <a:t>růstu exportu</a:t>
            </a:r>
            <a:r>
              <a:rPr lang="cs-CZ" dirty="0"/>
              <a:t>, snížení dovozu a </a:t>
            </a:r>
            <a:r>
              <a:rPr lang="cs-CZ" b="1" dirty="0"/>
              <a:t>růstu čistého exportu.</a:t>
            </a:r>
            <a:r>
              <a:rPr lang="cs-CZ" dirty="0"/>
              <a:t>)</a:t>
            </a:r>
          </a:p>
          <a:p>
            <a:r>
              <a:rPr lang="cs-CZ" b="1" dirty="0"/>
              <a:t>Důchodový mechanizmus </a:t>
            </a:r>
            <a:r>
              <a:rPr lang="cs-CZ" dirty="0"/>
              <a:t>(</a:t>
            </a:r>
            <a:r>
              <a:rPr lang="cs-CZ" b="1" dirty="0"/>
              <a:t>Deficit obchodní bilance</a:t>
            </a:r>
            <a:r>
              <a:rPr lang="cs-CZ" dirty="0"/>
              <a:t> růst dovozů </a:t>
            </a:r>
            <a:r>
              <a:rPr lang="cs-CZ" b="1" dirty="0"/>
              <a:t>snižuje domácí zdroje na</a:t>
            </a:r>
            <a:r>
              <a:rPr lang="cs-CZ" dirty="0"/>
              <a:t> domácí produkci, </a:t>
            </a:r>
            <a:r>
              <a:rPr lang="cs-CZ" b="1" dirty="0"/>
              <a:t>klesá HDP</a:t>
            </a:r>
            <a:r>
              <a:rPr lang="cs-CZ" dirty="0"/>
              <a:t>, a to povede k </a:t>
            </a:r>
            <a:r>
              <a:rPr lang="cs-CZ" b="1" dirty="0"/>
              <a:t>poklesu dovozu.</a:t>
            </a:r>
            <a:r>
              <a:rPr lang="cs-CZ" dirty="0"/>
              <a:t>)</a:t>
            </a:r>
          </a:p>
          <a:p>
            <a:r>
              <a:rPr lang="cs-CZ" b="1" dirty="0"/>
              <a:t>Cenový mechanizmus </a:t>
            </a:r>
            <a:r>
              <a:rPr lang="cs-CZ" dirty="0"/>
              <a:t>(</a:t>
            </a:r>
            <a:r>
              <a:rPr lang="cs-CZ" b="1" dirty="0"/>
              <a:t>Deficit obchodní bilance a</a:t>
            </a:r>
            <a:r>
              <a:rPr lang="cs-CZ" dirty="0"/>
              <a:t> růst dovozu ze zahraničí vede ke </a:t>
            </a:r>
            <a:r>
              <a:rPr lang="cs-CZ" b="1" dirty="0"/>
              <a:t>snižování domácí výroby</a:t>
            </a:r>
            <a:r>
              <a:rPr lang="cs-CZ" dirty="0"/>
              <a:t>, a tím i </a:t>
            </a:r>
            <a:r>
              <a:rPr lang="cs-CZ" b="1" dirty="0"/>
              <a:t>AD</a:t>
            </a:r>
            <a:r>
              <a:rPr lang="cs-CZ" dirty="0"/>
              <a:t>, začne </a:t>
            </a:r>
            <a:r>
              <a:rPr lang="cs-CZ" b="1" dirty="0"/>
              <a:t>klesat průměrná cenová hladina, roste vývozu</a:t>
            </a:r>
            <a:r>
              <a:rPr lang="cs-CZ" dirty="0"/>
              <a:t> klesá dovoz, </a:t>
            </a:r>
            <a:r>
              <a:rPr lang="cs-CZ" b="1" dirty="0"/>
              <a:t>roste čistého exportu.</a:t>
            </a:r>
            <a:r>
              <a:rPr lang="cs-CZ" dirty="0"/>
              <a:t>)</a:t>
            </a:r>
          </a:p>
          <a:p>
            <a:endParaRPr lang="cs-CZ" dirty="0"/>
          </a:p>
        </p:txBody>
      </p:sp>
    </p:spTree>
    <p:extLst>
      <p:ext uri="{BB962C8B-B14F-4D97-AF65-F5344CB8AC3E}">
        <p14:creationId xmlns:p14="http://schemas.microsoft.com/office/powerpoint/2010/main" val="1383694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a:t>
            </a:r>
          </a:p>
        </p:txBody>
      </p:sp>
      <p:sp>
        <p:nvSpPr>
          <p:cNvPr id="3" name="Zástupný symbol pro obsah 2"/>
          <p:cNvSpPr>
            <a:spLocks noGrp="1"/>
          </p:cNvSpPr>
          <p:nvPr>
            <p:ph idx="1"/>
          </p:nvPr>
        </p:nvSpPr>
        <p:spPr/>
        <p:txBody>
          <a:bodyPr>
            <a:normAutofit fontScale="85000" lnSpcReduction="20000"/>
          </a:bodyPr>
          <a:lstStyle/>
          <a:p>
            <a:endParaRPr lang="cs-CZ" dirty="0"/>
          </a:p>
          <a:p>
            <a:r>
              <a:rPr lang="cs-CZ" dirty="0"/>
              <a:t>Platební bilance je systematický zápis veškerých ekonomických transakcí mezi rezidenty a nerezidenty dané země za určité čas. období. </a:t>
            </a:r>
          </a:p>
          <a:p>
            <a:r>
              <a:rPr lang="cs-CZ" dirty="0"/>
              <a:t>Platební bilance se dále člení na: běžný účet, kapitálový účet, finanční účet, saldo chyb a opomenutí a změnu devizových rezerv.</a:t>
            </a:r>
          </a:p>
          <a:p>
            <a:r>
              <a:rPr lang="cs-CZ" dirty="0"/>
              <a:t>Běžný účet se dále rozkládá na: obchodní bilanci, bilanci služeb, bilanci výnosů a běžné převody.</a:t>
            </a:r>
          </a:p>
          <a:p>
            <a:r>
              <a:rPr lang="cs-CZ" dirty="0"/>
              <a:t>Finanční účet se dále rozkládá na: přímé zahraniční investice, portfoliové investice a ostatní investice.</a:t>
            </a:r>
          </a:p>
          <a:p>
            <a:r>
              <a:rPr lang="cs-CZ" dirty="0"/>
              <a:t>Platební bilance je jako celek </a:t>
            </a:r>
            <a:r>
              <a:rPr lang="cs-CZ" b="1" dirty="0">
                <a:solidFill>
                  <a:srgbClr val="FF0000"/>
                </a:solidFill>
              </a:rPr>
              <a:t>vždy účetně vyrovnaná</a:t>
            </a:r>
            <a:r>
              <a:rPr lang="cs-CZ" dirty="0"/>
              <a:t>, neboli součet všech kreditních položek odpovídá součtu všech debetních položek.</a:t>
            </a:r>
          </a:p>
          <a:p>
            <a:r>
              <a:rPr lang="cs-CZ" dirty="0"/>
              <a:t>Deficit platební bilance může být vyrovnán měnovým, důchodovým nebo cenovým mechanismem.</a:t>
            </a:r>
          </a:p>
          <a:p>
            <a:endParaRPr lang="cs-CZ" dirty="0"/>
          </a:p>
          <a:p>
            <a:endParaRPr lang="cs-CZ" dirty="0"/>
          </a:p>
        </p:txBody>
      </p:sp>
    </p:spTree>
    <p:extLst>
      <p:ext uri="{BB962C8B-B14F-4D97-AF65-F5344CB8AC3E}">
        <p14:creationId xmlns:p14="http://schemas.microsoft.com/office/powerpoint/2010/main" val="3419803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ctr"/>
            <a:r>
              <a:rPr lang="cs-CZ" dirty="0"/>
              <a:t>Devizový trh</a:t>
            </a:r>
          </a:p>
        </p:txBody>
      </p:sp>
      <p:sp>
        <p:nvSpPr>
          <p:cNvPr id="5" name="Zástupný symbol pro text 4"/>
          <p:cNvSpPr>
            <a:spLocks noGrp="1"/>
          </p:cNvSpPr>
          <p:nvPr>
            <p:ph type="body" idx="1"/>
          </p:nvPr>
        </p:nvSpPr>
        <p:spPr/>
        <p:txBody>
          <a:bodyPr/>
          <a:lstStyle/>
          <a:p>
            <a:r>
              <a:rPr lang="cs-CZ" dirty="0"/>
              <a:t>Kapitola 9</a:t>
            </a:r>
          </a:p>
        </p:txBody>
      </p:sp>
    </p:spTree>
    <p:extLst>
      <p:ext uri="{BB962C8B-B14F-4D97-AF65-F5344CB8AC3E}">
        <p14:creationId xmlns:p14="http://schemas.microsoft.com/office/powerpoint/2010/main" val="343590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pojmy</a:t>
            </a:r>
          </a:p>
        </p:txBody>
      </p:sp>
      <p:sp>
        <p:nvSpPr>
          <p:cNvPr id="5" name="Zástupný symbol pro obsah 4"/>
          <p:cNvSpPr>
            <a:spLocks noGrp="1"/>
          </p:cNvSpPr>
          <p:nvPr>
            <p:ph idx="1"/>
          </p:nvPr>
        </p:nvSpPr>
        <p:spPr/>
        <p:txBody>
          <a:bodyPr/>
          <a:lstStyle/>
          <a:p>
            <a:r>
              <a:rPr lang="cs-CZ" dirty="0"/>
              <a:t>Valuta je hotovostní forma zahraniční měny, vystupující v podobě zahraničních státovek a mincí. </a:t>
            </a:r>
          </a:p>
          <a:p>
            <a:r>
              <a:rPr lang="cs-CZ" dirty="0"/>
              <a:t>Deviza je bezhotovostní forma zahraniční měny, vystupující nejčastěji v podobě </a:t>
            </a:r>
            <a:r>
              <a:rPr lang="cs-CZ" dirty="0" err="1"/>
              <a:t>žirálních</a:t>
            </a:r>
            <a:r>
              <a:rPr lang="cs-CZ" dirty="0"/>
              <a:t> peněz, což jsou jakékoli nehmotné peníze (fiktivně na účtech), směnky, šeky a platební karty. </a:t>
            </a:r>
          </a:p>
          <a:p>
            <a:r>
              <a:rPr lang="cs-CZ" dirty="0"/>
              <a:t>Měna je souhrn peněžních znaků (především státovek a </a:t>
            </a:r>
            <a:r>
              <a:rPr lang="cs-CZ" dirty="0" err="1"/>
              <a:t>žirálních</a:t>
            </a:r>
            <a:r>
              <a:rPr lang="cs-CZ" dirty="0"/>
              <a:t> peněz), obíhajících ve vnitřním peněžním oběhu státu na základě státem stanovených pravidel (zpravidla ve formě zákonů).</a:t>
            </a:r>
          </a:p>
        </p:txBody>
      </p:sp>
    </p:spTree>
    <p:extLst>
      <p:ext uri="{BB962C8B-B14F-4D97-AF65-F5344CB8AC3E}">
        <p14:creationId xmlns:p14="http://schemas.microsoft.com/office/powerpoint/2010/main" val="877644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ltLang="cs-CZ"/>
              <a:t>Devizové kurzy</a:t>
            </a:r>
          </a:p>
        </p:txBody>
      </p:sp>
      <p:sp>
        <p:nvSpPr>
          <p:cNvPr id="18435" name="Zástupný symbol pro obsah 2"/>
          <p:cNvSpPr>
            <a:spLocks noGrp="1"/>
          </p:cNvSpPr>
          <p:nvPr>
            <p:ph idx="1"/>
          </p:nvPr>
        </p:nvSpPr>
        <p:spPr>
          <a:xfrm>
            <a:off x="940158" y="1844676"/>
            <a:ext cx="9256355" cy="3744913"/>
          </a:xfrm>
        </p:spPr>
        <p:txBody>
          <a:bodyPr/>
          <a:lstStyle/>
          <a:p>
            <a:pPr marL="342900" lvl="1" indent="-342900"/>
            <a:r>
              <a:rPr lang="cs-CZ" altLang="cs-CZ" b="1" dirty="0"/>
              <a:t>Devizový kurz </a:t>
            </a:r>
            <a:r>
              <a:rPr lang="cs-CZ" altLang="cs-CZ" dirty="0"/>
              <a:t>udává, v jakém poměru se dvě měny vzájemně přepočítávají a směňují. Jedná se o cenu jedné měny vyjádřenou v jednotkách jiné měny.</a:t>
            </a:r>
          </a:p>
          <a:p>
            <a:pPr marL="342900" lvl="1" indent="-342900">
              <a:buNone/>
            </a:pPr>
            <a:endParaRPr lang="cs-CZ" altLang="cs-CZ" dirty="0"/>
          </a:p>
          <a:p>
            <a:pPr marL="342900" lvl="1" indent="-342900"/>
            <a:r>
              <a:rPr lang="cs-CZ" altLang="cs-CZ" b="1" dirty="0"/>
              <a:t>Devizový kurz </a:t>
            </a:r>
            <a:r>
              <a:rPr lang="cs-CZ" altLang="cs-CZ" dirty="0"/>
              <a:t>udává, kolik domácích měnových jednotek (např. CZK) musíme zaplatit za jednu jednotku zahraniční měny (např. EUR) – tzv. </a:t>
            </a:r>
            <a:r>
              <a:rPr lang="cs-CZ" altLang="cs-CZ" b="1" i="1" dirty="0"/>
              <a:t>přímá kotace devizového kurzu</a:t>
            </a:r>
            <a:r>
              <a:rPr lang="cs-CZ" altLang="cs-CZ" dirty="0"/>
              <a:t>, resp. kolik zahraničních měnových jednotek stojí jedna jednotka domácí měny – tzv. </a:t>
            </a:r>
            <a:r>
              <a:rPr lang="cs-CZ" altLang="cs-CZ" b="1" i="1" dirty="0"/>
              <a:t>nepřímá kotace devizového kurzu</a:t>
            </a:r>
            <a:r>
              <a:rPr lang="cs-CZ" altLang="cs-CZ" dirty="0"/>
              <a:t>.</a:t>
            </a:r>
          </a:p>
        </p:txBody>
      </p:sp>
    </p:spTree>
    <p:extLst>
      <p:ext uri="{BB962C8B-B14F-4D97-AF65-F5344CB8AC3E}">
        <p14:creationId xmlns:p14="http://schemas.microsoft.com/office/powerpoint/2010/main" val="2934881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cs-CZ"/>
              <a:t>Kvalitativní charakter jednotlivých měn</a:t>
            </a:r>
          </a:p>
        </p:txBody>
      </p:sp>
      <p:sp>
        <p:nvSpPr>
          <p:cNvPr id="19459" name="Zástupný symbol pro obsah 2"/>
          <p:cNvSpPr>
            <a:spLocks noGrp="1"/>
          </p:cNvSpPr>
          <p:nvPr>
            <p:ph idx="1"/>
          </p:nvPr>
        </p:nvSpPr>
        <p:spPr>
          <a:xfrm>
            <a:off x="1519708" y="2276475"/>
            <a:ext cx="8608544" cy="2592388"/>
          </a:xfrm>
        </p:spPr>
        <p:txBody>
          <a:bodyPr/>
          <a:lstStyle/>
          <a:p>
            <a:pPr eaLnBrk="1" hangingPunct="1">
              <a:lnSpc>
                <a:spcPct val="90000"/>
              </a:lnSpc>
            </a:pPr>
            <a:r>
              <a:rPr lang="cs-CZ" altLang="cs-CZ" sz="2600" dirty="0"/>
              <a:t>Nesměnitelné měny</a:t>
            </a:r>
          </a:p>
          <a:p>
            <a:pPr eaLnBrk="1" hangingPunct="1">
              <a:lnSpc>
                <a:spcPct val="90000"/>
              </a:lnSpc>
            </a:pPr>
            <a:endParaRPr lang="cs-CZ" altLang="cs-CZ" sz="2600" dirty="0"/>
          </a:p>
          <a:p>
            <a:pPr eaLnBrk="1" hangingPunct="1">
              <a:lnSpc>
                <a:spcPct val="90000"/>
              </a:lnSpc>
            </a:pPr>
            <a:r>
              <a:rPr lang="cs-CZ" altLang="cs-CZ" sz="2600" dirty="0"/>
              <a:t>Měny interně směnitelné</a:t>
            </a:r>
          </a:p>
          <a:p>
            <a:pPr eaLnBrk="1" hangingPunct="1">
              <a:lnSpc>
                <a:spcPct val="90000"/>
              </a:lnSpc>
            </a:pPr>
            <a:endParaRPr lang="cs-CZ" altLang="cs-CZ" sz="2600" dirty="0"/>
          </a:p>
          <a:p>
            <a:pPr eaLnBrk="1" hangingPunct="1">
              <a:lnSpc>
                <a:spcPct val="90000"/>
              </a:lnSpc>
            </a:pPr>
            <a:r>
              <a:rPr lang="cs-CZ" altLang="cs-CZ" sz="2600" dirty="0"/>
              <a:t>Měny externě směnitelné</a:t>
            </a:r>
          </a:p>
        </p:txBody>
      </p:sp>
    </p:spTree>
    <p:extLst>
      <p:ext uri="{BB962C8B-B14F-4D97-AF65-F5344CB8AC3E}">
        <p14:creationId xmlns:p14="http://schemas.microsoft.com/office/powerpoint/2010/main" val="1201635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a:t>Vývoj devizových kurzů</a:t>
            </a:r>
          </a:p>
        </p:txBody>
      </p:sp>
      <p:sp>
        <p:nvSpPr>
          <p:cNvPr id="20483" name="Zástupný symbol pro obsah 2"/>
          <p:cNvSpPr>
            <a:spLocks noGrp="1"/>
          </p:cNvSpPr>
          <p:nvPr>
            <p:ph idx="1"/>
          </p:nvPr>
        </p:nvSpPr>
        <p:spPr>
          <a:xfrm>
            <a:off x="2208213" y="2205038"/>
            <a:ext cx="8248650" cy="2881312"/>
          </a:xfrm>
        </p:spPr>
        <p:txBody>
          <a:bodyPr/>
          <a:lstStyle/>
          <a:p>
            <a:r>
              <a:rPr lang="cs-CZ" altLang="cs-CZ" sz="2400" b="1"/>
              <a:t>Apreciace (zhodnocení) měny </a:t>
            </a:r>
            <a:r>
              <a:rPr lang="cs-CZ" altLang="cs-CZ" sz="2400"/>
              <a:t>– zvýšení hodnoty měny vlivem tržních faktorů.</a:t>
            </a:r>
          </a:p>
          <a:p>
            <a:endParaRPr lang="cs-CZ" altLang="cs-CZ" sz="2400"/>
          </a:p>
          <a:p>
            <a:r>
              <a:rPr lang="cs-CZ" altLang="cs-CZ" sz="2400" b="1"/>
              <a:t>Depreciace (znehodnocení) měny </a:t>
            </a:r>
            <a:r>
              <a:rPr lang="cs-CZ" altLang="cs-CZ" sz="2400"/>
              <a:t>– snížení hodnoty měny vlivem tržních faktorů.</a:t>
            </a:r>
          </a:p>
          <a:p>
            <a:endParaRPr lang="cs-CZ" altLang="cs-CZ" sz="2400"/>
          </a:p>
        </p:txBody>
      </p:sp>
    </p:spTree>
    <p:extLst>
      <p:ext uri="{BB962C8B-B14F-4D97-AF65-F5344CB8AC3E}">
        <p14:creationId xmlns:p14="http://schemas.microsoft.com/office/powerpoint/2010/main" val="1955391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a:t>Vývoj devizových kurzů</a:t>
            </a:r>
          </a:p>
        </p:txBody>
      </p:sp>
      <p:sp>
        <p:nvSpPr>
          <p:cNvPr id="21507" name="Zástupný symbol pro obsah 2"/>
          <p:cNvSpPr>
            <a:spLocks noGrp="1"/>
          </p:cNvSpPr>
          <p:nvPr>
            <p:ph idx="1"/>
          </p:nvPr>
        </p:nvSpPr>
        <p:spPr>
          <a:xfrm>
            <a:off x="2279650" y="2276476"/>
            <a:ext cx="8104188" cy="2665413"/>
          </a:xfrm>
        </p:spPr>
        <p:txBody>
          <a:bodyPr/>
          <a:lstStyle/>
          <a:p>
            <a:r>
              <a:rPr lang="cs-CZ" altLang="cs-CZ" sz="2400" b="1"/>
              <a:t>Revalvace měny </a:t>
            </a:r>
            <a:r>
              <a:rPr lang="cs-CZ" altLang="cs-CZ" sz="2400"/>
              <a:t>– zvýšení hodnoty ústředního kurzu (v systému pevných kurzů) zásahem centrální banky. </a:t>
            </a:r>
          </a:p>
          <a:p>
            <a:pPr>
              <a:buFont typeface="Wingdings" panose="05000000000000000000" pitchFamily="2" charset="2"/>
              <a:buNone/>
            </a:pPr>
            <a:endParaRPr lang="cs-CZ" altLang="cs-CZ" sz="2400"/>
          </a:p>
          <a:p>
            <a:r>
              <a:rPr lang="cs-CZ" altLang="cs-CZ" sz="2400" b="1"/>
              <a:t>Devalvace měny </a:t>
            </a:r>
            <a:r>
              <a:rPr lang="cs-CZ" altLang="cs-CZ" sz="2400"/>
              <a:t>– snížení hodnoty ústředního kurzu (v systému pevných kurzů) zásahem centrální banky. </a:t>
            </a:r>
          </a:p>
        </p:txBody>
      </p:sp>
    </p:spTree>
    <p:extLst>
      <p:ext uri="{BB962C8B-B14F-4D97-AF65-F5344CB8AC3E}">
        <p14:creationId xmlns:p14="http://schemas.microsoft.com/office/powerpoint/2010/main" val="2998517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ltLang="cs-CZ"/>
              <a:t>Determinanty devizových kurzů</a:t>
            </a:r>
          </a:p>
        </p:txBody>
      </p:sp>
      <p:sp>
        <p:nvSpPr>
          <p:cNvPr id="22531" name="Zástupný symbol pro obsah 2"/>
          <p:cNvSpPr>
            <a:spLocks noGrp="1"/>
          </p:cNvSpPr>
          <p:nvPr>
            <p:ph idx="1"/>
          </p:nvPr>
        </p:nvSpPr>
        <p:spPr>
          <a:xfrm>
            <a:off x="838200" y="1844676"/>
            <a:ext cx="9074151" cy="4176713"/>
          </a:xfrm>
        </p:spPr>
        <p:txBody>
          <a:bodyPr>
            <a:normAutofit/>
          </a:bodyPr>
          <a:lstStyle/>
          <a:p>
            <a:r>
              <a:rPr lang="cs-CZ" altLang="cs-CZ" sz="2400" dirty="0"/>
              <a:t>Nabídka a poptávka po devizách v souvislosti s operacemi v platebních bilancích</a:t>
            </a:r>
          </a:p>
          <a:p>
            <a:r>
              <a:rPr lang="cs-CZ" altLang="cs-CZ" sz="2400" dirty="0"/>
              <a:t>Inflační a úrokový diferenciál</a:t>
            </a:r>
          </a:p>
          <a:p>
            <a:r>
              <a:rPr lang="cs-CZ" altLang="cs-CZ" sz="2400" dirty="0"/>
              <a:t>Spekulace na devizových trzích</a:t>
            </a:r>
          </a:p>
          <a:p>
            <a:r>
              <a:rPr lang="cs-CZ" altLang="cs-CZ" sz="2400" dirty="0"/>
              <a:t>Zajišťovací operace na devizových trzích</a:t>
            </a:r>
          </a:p>
          <a:p>
            <a:r>
              <a:rPr lang="cs-CZ" altLang="cs-CZ" sz="2400" dirty="0"/>
              <a:t>Intervence centrálních bank</a:t>
            </a:r>
          </a:p>
          <a:p>
            <a:r>
              <a:rPr lang="cs-CZ" altLang="cs-CZ" sz="2400" dirty="0"/>
              <a:t>Ekonomické a politické podmínky</a:t>
            </a:r>
          </a:p>
          <a:p>
            <a:r>
              <a:rPr lang="cs-CZ" altLang="cs-CZ" sz="2400" dirty="0"/>
              <a:t>Prohlášení významných osobností</a:t>
            </a:r>
          </a:p>
          <a:p>
            <a:r>
              <a:rPr lang="cs-CZ" altLang="cs-CZ" sz="2400" dirty="0"/>
              <a:t>Očekávání účastníků devizového trhu</a:t>
            </a:r>
          </a:p>
        </p:txBody>
      </p:sp>
    </p:spTree>
    <p:extLst>
      <p:ext uri="{BB962C8B-B14F-4D97-AF65-F5344CB8AC3E}">
        <p14:creationId xmlns:p14="http://schemas.microsoft.com/office/powerpoint/2010/main" val="308687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Determinace a podstata mezinárodních financí</a:t>
            </a:r>
          </a:p>
        </p:txBody>
      </p:sp>
      <p:sp>
        <p:nvSpPr>
          <p:cNvPr id="5" name="Zástupný symbol pro text 4"/>
          <p:cNvSpPr>
            <a:spLocks noGrp="1"/>
          </p:cNvSpPr>
          <p:nvPr>
            <p:ph type="body" idx="1"/>
          </p:nvPr>
        </p:nvSpPr>
        <p:spPr/>
        <p:txBody>
          <a:bodyPr/>
          <a:lstStyle/>
          <a:p>
            <a:r>
              <a:rPr lang="cs-CZ" dirty="0"/>
              <a:t>Kapitola 7</a:t>
            </a:r>
          </a:p>
        </p:txBody>
      </p:sp>
    </p:spTree>
    <p:extLst>
      <p:ext uri="{BB962C8B-B14F-4D97-AF65-F5344CB8AC3E}">
        <p14:creationId xmlns:p14="http://schemas.microsoft.com/office/powerpoint/2010/main" val="2588601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ltLang="cs-CZ"/>
              <a:t>Systémy devizového kurzu</a:t>
            </a:r>
          </a:p>
        </p:txBody>
      </p:sp>
      <p:sp>
        <p:nvSpPr>
          <p:cNvPr id="23555" name="Zástupný symbol pro obsah 2"/>
          <p:cNvSpPr>
            <a:spLocks noGrp="1"/>
          </p:cNvSpPr>
          <p:nvPr>
            <p:ph idx="1"/>
          </p:nvPr>
        </p:nvSpPr>
        <p:spPr>
          <a:xfrm>
            <a:off x="2566989" y="1989138"/>
            <a:ext cx="7488237" cy="3384550"/>
          </a:xfrm>
        </p:spPr>
        <p:txBody>
          <a:bodyPr/>
          <a:lstStyle/>
          <a:p>
            <a:r>
              <a:rPr lang="cs-CZ" altLang="cs-CZ" sz="2400" b="1"/>
              <a:t>Systém devizového kurzu </a:t>
            </a:r>
            <a:r>
              <a:rPr lang="cs-CZ" altLang="cs-CZ" sz="2400"/>
              <a:t>představuje soubor pravidel a mechanismů tvorby devizového kurzu a jeho řízení ze strany centrální banky.</a:t>
            </a:r>
          </a:p>
          <a:p>
            <a:endParaRPr lang="cs-CZ" altLang="cs-CZ" sz="2400"/>
          </a:p>
          <a:p>
            <a:r>
              <a:rPr lang="cs-CZ" altLang="cs-CZ" sz="2400" b="1"/>
              <a:t>Systémy devizového kurzu členíme na:</a:t>
            </a:r>
          </a:p>
          <a:p>
            <a:pPr lvl="1">
              <a:lnSpc>
                <a:spcPct val="90000"/>
              </a:lnSpc>
            </a:pPr>
            <a:r>
              <a:rPr lang="cs-CZ" altLang="cs-CZ"/>
              <a:t>Systémy pružných kurzů</a:t>
            </a:r>
          </a:p>
          <a:p>
            <a:pPr lvl="1">
              <a:lnSpc>
                <a:spcPct val="90000"/>
              </a:lnSpc>
            </a:pPr>
            <a:r>
              <a:rPr lang="cs-CZ" altLang="cs-CZ"/>
              <a:t>Systémy nepružných kurzů</a:t>
            </a:r>
          </a:p>
          <a:p>
            <a:pPr>
              <a:buFont typeface="Wingdings" panose="05000000000000000000" pitchFamily="2" charset="2"/>
              <a:buNone/>
            </a:pPr>
            <a:endParaRPr lang="cs-CZ" altLang="cs-CZ"/>
          </a:p>
        </p:txBody>
      </p:sp>
      <p:sp>
        <p:nvSpPr>
          <p:cNvPr id="4" name="Zástupný symbol pro zápatí 3"/>
          <p:cNvSpPr>
            <a:spLocks noGrp="1"/>
          </p:cNvSpPr>
          <p:nvPr>
            <p:ph type="ftr" sz="quarter" idx="10"/>
          </p:nvPr>
        </p:nvSpPr>
        <p:spPr/>
        <p:txBody>
          <a:bodyPr/>
          <a:lstStyle/>
          <a:p>
            <a:pPr>
              <a:defRPr/>
            </a:pPr>
            <a:endParaRPr lang="cs-CZ" dirty="0"/>
          </a:p>
        </p:txBody>
      </p:sp>
      <p:sp>
        <p:nvSpPr>
          <p:cNvPr id="23557" name="Zástupný symbol pro číslo snímk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800">
                <a:solidFill>
                  <a:schemeClr val="tx1"/>
                </a:solidFill>
                <a:latin typeface="Trebuchet MS" panose="020B0603020202020204" pitchFamily="34" charset="0"/>
              </a:defRPr>
            </a:lvl1pPr>
            <a:lvl2pPr marL="742950" indent="-285750">
              <a:spcBef>
                <a:spcPct val="20000"/>
              </a:spcBef>
              <a:buClr>
                <a:srgbClr val="7D1E1E"/>
              </a:buClr>
              <a:buFont typeface="Wingdings" panose="05000000000000000000" pitchFamily="2" charset="2"/>
              <a:buChar char="n"/>
              <a:defRPr sz="2600">
                <a:solidFill>
                  <a:schemeClr val="tx1"/>
                </a:solidFill>
                <a:latin typeface="Trebuchet MS" panose="020B0603020202020204" pitchFamily="34" charset="0"/>
              </a:defRPr>
            </a:lvl2pPr>
            <a:lvl3pPr marL="1143000" indent="-228600">
              <a:spcBef>
                <a:spcPct val="20000"/>
              </a:spcBef>
              <a:buClr>
                <a:srgbClr val="7D1E1E"/>
              </a:buClr>
              <a:buFont typeface="Wingdings" panose="05000000000000000000" pitchFamily="2" charset="2"/>
              <a:buChar char="n"/>
              <a:defRPr sz="2300">
                <a:solidFill>
                  <a:schemeClr val="tx1"/>
                </a:solidFill>
                <a:latin typeface="Trebuchet MS" panose="020B060302020202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FF096F8-8D5D-4E9B-91DB-64439D90C145}" type="slidenum">
              <a:rPr lang="cs-CZ" altLang="cs-CZ" sz="1000">
                <a:solidFill>
                  <a:srgbClr val="7D1E1E"/>
                </a:solidFill>
              </a:rPr>
              <a:pPr>
                <a:spcBef>
                  <a:spcPct val="0"/>
                </a:spcBef>
                <a:buClrTx/>
                <a:buFontTx/>
                <a:buNone/>
              </a:pPr>
              <a:t>40</a:t>
            </a:fld>
            <a:endParaRPr lang="cs-CZ" altLang="cs-CZ" sz="1000" dirty="0">
              <a:solidFill>
                <a:srgbClr val="7D1E1E"/>
              </a:solidFill>
            </a:endParaRPr>
          </a:p>
        </p:txBody>
      </p:sp>
    </p:spTree>
    <p:extLst>
      <p:ext uri="{BB962C8B-B14F-4D97-AF65-F5344CB8AC3E}">
        <p14:creationId xmlns:p14="http://schemas.microsoft.com/office/powerpoint/2010/main" val="1683424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r>
              <a:rPr lang="cs-CZ" altLang="cs-CZ" dirty="0"/>
              <a:t>Systémy kurzů</a:t>
            </a:r>
          </a:p>
        </p:txBody>
      </p:sp>
      <p:sp>
        <p:nvSpPr>
          <p:cNvPr id="24579" name="Zástupný symbol pro obsah 2"/>
          <p:cNvSpPr>
            <a:spLocks noGrp="1"/>
          </p:cNvSpPr>
          <p:nvPr>
            <p:ph idx="1"/>
          </p:nvPr>
        </p:nvSpPr>
        <p:spPr>
          <a:xfrm>
            <a:off x="2640014" y="2060575"/>
            <a:ext cx="7775575" cy="3168650"/>
          </a:xfrm>
        </p:spPr>
        <p:txBody>
          <a:bodyPr>
            <a:normAutofit lnSpcReduction="10000"/>
          </a:bodyPr>
          <a:lstStyle/>
          <a:p>
            <a:r>
              <a:rPr lang="cs-CZ" altLang="cs-CZ" sz="2400" dirty="0"/>
              <a:t>Systém volně pohyblivých devizových kurzů – </a:t>
            </a:r>
            <a:r>
              <a:rPr lang="cs-CZ" altLang="cs-CZ" sz="2400" dirty="0" err="1"/>
              <a:t>floating</a:t>
            </a:r>
            <a:r>
              <a:rPr lang="cs-CZ" altLang="cs-CZ" sz="2400" dirty="0"/>
              <a:t> </a:t>
            </a:r>
            <a:r>
              <a:rPr lang="cs-CZ" altLang="cs-CZ" sz="2400" dirty="0">
                <a:solidFill>
                  <a:srgbClr val="FF0000"/>
                </a:solidFill>
              </a:rPr>
              <a:t>(apreciace, depreciace)</a:t>
            </a:r>
          </a:p>
          <a:p>
            <a:r>
              <a:rPr lang="cs-CZ" altLang="cs-CZ" sz="2400" dirty="0"/>
              <a:t>Systém kurzů s řízenou pohyblivostí – řízený </a:t>
            </a:r>
            <a:r>
              <a:rPr lang="cs-CZ" altLang="cs-CZ" sz="2400" dirty="0" err="1"/>
              <a:t>floating</a:t>
            </a:r>
            <a:endParaRPr lang="cs-CZ" altLang="cs-CZ" sz="2400" dirty="0"/>
          </a:p>
          <a:p>
            <a:r>
              <a:rPr lang="cs-CZ" altLang="cs-CZ" sz="2400" dirty="0"/>
              <a:t>Systém pevných kurzů </a:t>
            </a:r>
            <a:r>
              <a:rPr lang="cs-CZ" altLang="cs-CZ" sz="2400" dirty="0">
                <a:solidFill>
                  <a:srgbClr val="FF0000"/>
                </a:solidFill>
              </a:rPr>
              <a:t>(revalvace, devalvace)</a:t>
            </a:r>
          </a:p>
          <a:p>
            <a:r>
              <a:rPr lang="cs-CZ" altLang="cs-CZ" sz="2400" dirty="0"/>
              <a:t>Systém kurzů vázaných</a:t>
            </a:r>
          </a:p>
          <a:p>
            <a:r>
              <a:rPr lang="cs-CZ" altLang="cs-CZ" sz="2400" dirty="0"/>
              <a:t>Systém regionálně pevných devizových kurzů</a:t>
            </a:r>
          </a:p>
          <a:p>
            <a:r>
              <a:rPr lang="cs-CZ" altLang="cs-CZ" sz="2400" dirty="0"/>
              <a:t>Systém pevných kurzů s postupnými změnami </a:t>
            </a:r>
            <a:r>
              <a:rPr lang="cs-CZ" altLang="cs-CZ" sz="2400"/>
              <a:t>parit (využívají </a:t>
            </a:r>
            <a:r>
              <a:rPr lang="cs-CZ" altLang="cs-CZ" sz="2400" dirty="0"/>
              <a:t>jej země s rostoucí mírou inflace)</a:t>
            </a:r>
          </a:p>
          <a:p>
            <a:endParaRPr lang="cs-CZ" altLang="cs-CZ" sz="2400" dirty="0"/>
          </a:p>
        </p:txBody>
      </p:sp>
    </p:spTree>
    <p:extLst>
      <p:ext uri="{BB962C8B-B14F-4D97-AF65-F5344CB8AC3E}">
        <p14:creationId xmlns:p14="http://schemas.microsoft.com/office/powerpoint/2010/main" val="348642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r>
              <a:rPr lang="cs-CZ" altLang="cs-CZ"/>
              <a:t>Devizový trh</a:t>
            </a:r>
          </a:p>
        </p:txBody>
      </p:sp>
      <p:sp>
        <p:nvSpPr>
          <p:cNvPr id="25603" name="Zástupný symbol pro obsah 2"/>
          <p:cNvSpPr>
            <a:spLocks noGrp="1"/>
          </p:cNvSpPr>
          <p:nvPr>
            <p:ph idx="1"/>
          </p:nvPr>
        </p:nvSpPr>
        <p:spPr>
          <a:xfrm>
            <a:off x="2495550" y="1989138"/>
            <a:ext cx="7531100" cy="3384550"/>
          </a:xfrm>
        </p:spPr>
        <p:txBody>
          <a:bodyPr/>
          <a:lstStyle/>
          <a:p>
            <a:r>
              <a:rPr lang="cs-CZ" altLang="cs-CZ" sz="2400" b="1"/>
              <a:t>Devizový trh </a:t>
            </a:r>
            <a:r>
              <a:rPr lang="cs-CZ" altLang="cs-CZ" sz="2400"/>
              <a:t>můžeme definovat jako místo, kde se střetává poptávka po peněžních instrumentech denominovaných v jedné národní měně s nabídkou peněžních instrumentů denominovaných v jiné národní měně.</a:t>
            </a:r>
            <a:r>
              <a:rPr lang="cs-CZ" altLang="cs-CZ" sz="2400" b="1"/>
              <a:t> </a:t>
            </a:r>
          </a:p>
          <a:p>
            <a:endParaRPr lang="cs-CZ" altLang="cs-CZ" sz="2400" b="1"/>
          </a:p>
          <a:p>
            <a:r>
              <a:rPr lang="cs-CZ" altLang="cs-CZ" sz="2400"/>
              <a:t>Na devizovém trhu tedy dochází ke konverzím jedné měny do druhé.</a:t>
            </a:r>
            <a:endParaRPr lang="cs-CZ" altLang="cs-CZ"/>
          </a:p>
        </p:txBody>
      </p:sp>
    </p:spTree>
    <p:extLst>
      <p:ext uri="{BB962C8B-B14F-4D97-AF65-F5344CB8AC3E}">
        <p14:creationId xmlns:p14="http://schemas.microsoft.com/office/powerpoint/2010/main" val="3693094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r>
              <a:rPr lang="cs-CZ" altLang="cs-CZ"/>
              <a:t>Subjekty devizového trhu</a:t>
            </a:r>
          </a:p>
        </p:txBody>
      </p:sp>
      <p:sp>
        <p:nvSpPr>
          <p:cNvPr id="26627" name="Zástupný symbol pro obsah 2"/>
          <p:cNvSpPr>
            <a:spLocks noGrp="1"/>
          </p:cNvSpPr>
          <p:nvPr>
            <p:ph idx="1"/>
          </p:nvPr>
        </p:nvSpPr>
        <p:spPr>
          <a:xfrm>
            <a:off x="2782889" y="2133601"/>
            <a:ext cx="7056437" cy="2879725"/>
          </a:xfrm>
        </p:spPr>
        <p:txBody>
          <a:bodyPr/>
          <a:lstStyle/>
          <a:p>
            <a:r>
              <a:rPr lang="cs-CZ" altLang="cs-CZ" sz="2400"/>
              <a:t>Soukromí investoři</a:t>
            </a:r>
          </a:p>
          <a:p>
            <a:r>
              <a:rPr lang="cs-CZ" altLang="cs-CZ" sz="2400"/>
              <a:t>Firmy</a:t>
            </a:r>
          </a:p>
          <a:p>
            <a:r>
              <a:rPr lang="cs-CZ" altLang="cs-CZ" sz="2400"/>
              <a:t>Finanční instituce nebankovního charakteru</a:t>
            </a:r>
          </a:p>
          <a:p>
            <a:r>
              <a:rPr lang="cs-CZ" altLang="cs-CZ" sz="2400"/>
              <a:t>Obchodní banky</a:t>
            </a:r>
          </a:p>
          <a:p>
            <a:r>
              <a:rPr lang="cs-CZ" altLang="cs-CZ" sz="2400"/>
              <a:t>Centrální banky</a:t>
            </a:r>
          </a:p>
          <a:p>
            <a:r>
              <a:rPr lang="cs-CZ" altLang="cs-CZ" sz="2400"/>
              <a:t>Brokeři</a:t>
            </a:r>
            <a:endParaRPr lang="cs-CZ" altLang="cs-CZ"/>
          </a:p>
        </p:txBody>
      </p:sp>
    </p:spTree>
    <p:extLst>
      <p:ext uri="{BB962C8B-B14F-4D97-AF65-F5344CB8AC3E}">
        <p14:creationId xmlns:p14="http://schemas.microsoft.com/office/powerpoint/2010/main" val="201923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b="1" dirty="0"/>
              <a:t>Definice</a:t>
            </a:r>
          </a:p>
        </p:txBody>
      </p:sp>
      <p:sp>
        <p:nvSpPr>
          <p:cNvPr id="7" name="Zástupný symbol pro obsah 6"/>
          <p:cNvSpPr>
            <a:spLocks noGrp="1"/>
          </p:cNvSpPr>
          <p:nvPr>
            <p:ph idx="1"/>
          </p:nvPr>
        </p:nvSpPr>
        <p:spPr/>
        <p:txBody>
          <a:bodyPr>
            <a:normAutofit/>
          </a:bodyPr>
          <a:lstStyle/>
          <a:p>
            <a:r>
              <a:rPr lang="cs-CZ" altLang="cs-CZ" sz="3200" b="1" dirty="0"/>
              <a:t>Mezinárodní f</a:t>
            </a:r>
            <a:r>
              <a:rPr lang="cs-CZ" altLang="cs-CZ" sz="3200" b="1" dirty="0">
                <a:latin typeface="Arial" panose="020B0604020202020204" pitchFamily="34" charset="0"/>
              </a:rPr>
              <a:t>in</a:t>
            </a:r>
            <a:r>
              <a:rPr lang="cs-CZ" altLang="cs-CZ" sz="3200" b="1" dirty="0"/>
              <a:t>ance</a:t>
            </a:r>
            <a:r>
              <a:rPr lang="cs-CZ" altLang="cs-CZ" sz="3200" dirty="0"/>
              <a:t> – chápeme jako systém peněžních vztahů, jejichž prostřednictvím dochází k pohybu peněžních prostředků v mezinárodním měřítku (mezi domácími a zahraničními subjekty a mezi  zahraničními subjekty mezi sebou navzájem).  </a:t>
            </a:r>
          </a:p>
          <a:p>
            <a:r>
              <a:rPr lang="cs-CZ" altLang="cs-CZ" sz="3200" b="1" dirty="0"/>
              <a:t>Cílem mezinárodních financí</a:t>
            </a:r>
            <a:r>
              <a:rPr lang="cs-CZ" altLang="cs-CZ" sz="3200" dirty="0"/>
              <a:t> je vytvářet měnové, úvěrové, platební a jiné finanční podmínky pro plynulý rozvoj mezinárodní spolupráce, zejména v oblasti mezinárodního obchodu a investování.</a:t>
            </a:r>
          </a:p>
          <a:p>
            <a:endParaRPr lang="cs-CZ" altLang="cs-CZ" sz="3200" dirty="0"/>
          </a:p>
        </p:txBody>
      </p:sp>
    </p:spTree>
    <p:extLst>
      <p:ext uri="{BB962C8B-B14F-4D97-AF65-F5344CB8AC3E}">
        <p14:creationId xmlns:p14="http://schemas.microsoft.com/office/powerpoint/2010/main" val="375228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Motivy mezinárodního pohybu peněz</a:t>
            </a:r>
          </a:p>
        </p:txBody>
      </p:sp>
      <p:sp>
        <p:nvSpPr>
          <p:cNvPr id="3" name="Zástupný symbol pro obsah 2"/>
          <p:cNvSpPr>
            <a:spLocks noGrp="1"/>
          </p:cNvSpPr>
          <p:nvPr>
            <p:ph idx="1"/>
          </p:nvPr>
        </p:nvSpPr>
        <p:spPr/>
        <p:txBody>
          <a:bodyPr/>
          <a:lstStyle/>
          <a:p>
            <a:r>
              <a:rPr lang="cs-CZ" dirty="0"/>
              <a:t>Dovoz a vývoz zboží a služeb</a:t>
            </a:r>
          </a:p>
          <a:p>
            <a:r>
              <a:rPr lang="cs-CZ" dirty="0"/>
              <a:t>Transferové (jednostranné) platby</a:t>
            </a:r>
          </a:p>
          <a:p>
            <a:r>
              <a:rPr lang="cs-CZ" dirty="0"/>
              <a:t>Mezinárodní pohyb kapitálu (investování)</a:t>
            </a:r>
          </a:p>
          <a:p>
            <a:r>
              <a:rPr lang="cs-CZ" dirty="0"/>
              <a:t>Zajišťovací operace proti ztrátám vyplývajícím ze změn devizových kurzů a úrokových sazeb</a:t>
            </a:r>
          </a:p>
          <a:p>
            <a:endParaRPr lang="cs-CZ" dirty="0"/>
          </a:p>
        </p:txBody>
      </p:sp>
    </p:spTree>
    <p:extLst>
      <p:ext uri="{BB962C8B-B14F-4D97-AF65-F5344CB8AC3E}">
        <p14:creationId xmlns:p14="http://schemas.microsoft.com/office/powerpoint/2010/main" val="292328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Historie mez. měnového systému</a:t>
            </a:r>
          </a:p>
        </p:txBody>
      </p:sp>
      <p:sp>
        <p:nvSpPr>
          <p:cNvPr id="5" name="Zástupný symbol pro text 4"/>
          <p:cNvSpPr>
            <a:spLocks noGrp="1"/>
          </p:cNvSpPr>
          <p:nvPr>
            <p:ph type="body" idx="1"/>
          </p:nvPr>
        </p:nvSpPr>
        <p:spPr/>
        <p:txBody>
          <a:bodyPr/>
          <a:lstStyle/>
          <a:p>
            <a:r>
              <a:rPr lang="cs-CZ" dirty="0"/>
              <a:t>Peníze</a:t>
            </a:r>
          </a:p>
          <a:p>
            <a:endParaRPr lang="cs-CZ" dirty="0"/>
          </a:p>
        </p:txBody>
      </p:sp>
      <p:sp>
        <p:nvSpPr>
          <p:cNvPr id="3" name="Zástupný symbol pro obsah 2"/>
          <p:cNvSpPr>
            <a:spLocks noGrp="1"/>
          </p:cNvSpPr>
          <p:nvPr>
            <p:ph sz="half" idx="2"/>
          </p:nvPr>
        </p:nvSpPr>
        <p:spPr/>
        <p:txBody>
          <a:bodyPr>
            <a:normAutofit/>
          </a:bodyPr>
          <a:lstStyle/>
          <a:p>
            <a:pPr marL="0" indent="0">
              <a:buNone/>
            </a:pPr>
            <a:r>
              <a:rPr lang="cs-CZ" b="1" dirty="0"/>
              <a:t>Funkce peněz</a:t>
            </a:r>
            <a:endParaRPr lang="cs-CZ" dirty="0"/>
          </a:p>
          <a:p>
            <a:r>
              <a:rPr lang="cs-CZ" b="1" dirty="0"/>
              <a:t>prostředek směny</a:t>
            </a:r>
            <a:endParaRPr lang="cs-CZ" dirty="0"/>
          </a:p>
          <a:p>
            <a:r>
              <a:rPr lang="cs-CZ" b="1" dirty="0"/>
              <a:t>zúčtovací jednotka</a:t>
            </a:r>
            <a:endParaRPr lang="cs-CZ" dirty="0"/>
          </a:p>
          <a:p>
            <a:r>
              <a:rPr lang="cs-CZ" b="1" dirty="0"/>
              <a:t>uchovatel hodnoty</a:t>
            </a:r>
            <a:endParaRPr lang="cs-CZ" dirty="0"/>
          </a:p>
          <a:p>
            <a:endParaRPr lang="cs-CZ" dirty="0"/>
          </a:p>
        </p:txBody>
      </p:sp>
      <p:sp>
        <p:nvSpPr>
          <p:cNvPr id="6" name="Zástupný symbol pro text 5"/>
          <p:cNvSpPr>
            <a:spLocks noGrp="1"/>
          </p:cNvSpPr>
          <p:nvPr>
            <p:ph type="body" sz="quarter" idx="3"/>
          </p:nvPr>
        </p:nvSpPr>
        <p:spPr/>
        <p:txBody>
          <a:bodyPr/>
          <a:lstStyle/>
          <a:p>
            <a:r>
              <a:rPr lang="cs-CZ" dirty="0"/>
              <a:t>Měnové systémy</a:t>
            </a:r>
          </a:p>
          <a:p>
            <a:endParaRPr lang="cs-CZ" dirty="0"/>
          </a:p>
        </p:txBody>
      </p:sp>
      <p:sp>
        <p:nvSpPr>
          <p:cNvPr id="7" name="Zástupný symbol pro obsah 6"/>
          <p:cNvSpPr>
            <a:spLocks noGrp="1"/>
          </p:cNvSpPr>
          <p:nvPr>
            <p:ph sz="quarter" idx="4"/>
          </p:nvPr>
        </p:nvSpPr>
        <p:spPr/>
        <p:txBody>
          <a:bodyPr>
            <a:normAutofit fontScale="92500"/>
          </a:bodyPr>
          <a:lstStyle/>
          <a:p>
            <a:r>
              <a:rPr lang="cs-CZ" dirty="0"/>
              <a:t>Měnový </a:t>
            </a:r>
            <a:r>
              <a:rPr lang="cs-CZ" b="1" dirty="0"/>
              <a:t>systém </a:t>
            </a:r>
            <a:r>
              <a:rPr lang="cs-CZ" dirty="0"/>
              <a:t>–</a:t>
            </a:r>
            <a:r>
              <a:rPr lang="cs-CZ" b="1" dirty="0"/>
              <a:t>způsob oběhu peněz v určité zemi</a:t>
            </a:r>
            <a:r>
              <a:rPr lang="cs-CZ" dirty="0"/>
              <a:t>, který je </a:t>
            </a:r>
            <a:r>
              <a:rPr lang="cs-CZ" b="1" dirty="0"/>
              <a:t>určen </a:t>
            </a:r>
            <a:r>
              <a:rPr lang="cs-CZ" dirty="0"/>
              <a:t>souborem </a:t>
            </a:r>
            <a:r>
              <a:rPr lang="cs-CZ" b="1" dirty="0"/>
              <a:t>zákonných opatření</a:t>
            </a:r>
            <a:r>
              <a:rPr lang="cs-CZ" dirty="0"/>
              <a:t>.</a:t>
            </a:r>
          </a:p>
          <a:p>
            <a:r>
              <a:rPr lang="cs-CZ" dirty="0"/>
              <a:t>Až </a:t>
            </a:r>
            <a:r>
              <a:rPr lang="cs-CZ" b="1" dirty="0"/>
              <a:t>do 70-let 20. stol. </a:t>
            </a:r>
            <a:r>
              <a:rPr lang="cs-CZ" dirty="0"/>
              <a:t>většina států stanovovala </a:t>
            </a:r>
            <a:r>
              <a:rPr lang="cs-CZ" b="1" dirty="0"/>
              <a:t>zlatý obsah </a:t>
            </a:r>
            <a:r>
              <a:rPr lang="cs-CZ" dirty="0"/>
              <a:t>svých měn.</a:t>
            </a:r>
          </a:p>
          <a:p>
            <a:r>
              <a:rPr lang="cs-CZ" b="1" dirty="0"/>
              <a:t>Měnová politika jde zjednodušeně </a:t>
            </a:r>
            <a:r>
              <a:rPr lang="cs-CZ" dirty="0"/>
              <a:t>o </a:t>
            </a:r>
            <a:r>
              <a:rPr lang="cs-CZ" b="1" dirty="0"/>
              <a:t>regulaci množství peněz v oběhu</a:t>
            </a:r>
            <a:endParaRPr lang="cs-CZ" dirty="0"/>
          </a:p>
        </p:txBody>
      </p:sp>
    </p:spTree>
    <p:extLst>
      <p:ext uri="{BB962C8B-B14F-4D97-AF65-F5344CB8AC3E}">
        <p14:creationId xmlns:p14="http://schemas.microsoft.com/office/powerpoint/2010/main" val="274724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Mezinárodní měnové soustavy - shrnutí</a:t>
            </a:r>
          </a:p>
        </p:txBody>
      </p:sp>
      <p:sp>
        <p:nvSpPr>
          <p:cNvPr id="8" name="Zástupný symbol pro obsah 7"/>
          <p:cNvSpPr>
            <a:spLocks noGrp="1"/>
          </p:cNvSpPr>
          <p:nvPr>
            <p:ph idx="1"/>
          </p:nvPr>
        </p:nvSpPr>
        <p:spPr>
          <a:xfrm>
            <a:off x="838200" y="1851383"/>
            <a:ext cx="10515600" cy="4351338"/>
          </a:xfrm>
        </p:spPr>
        <p:txBody>
          <a:bodyPr/>
          <a:lstStyle/>
          <a:p>
            <a:endParaRPr lang="cs-CZ" dirty="0"/>
          </a:p>
          <a:p>
            <a:pPr marL="514350" indent="-514350">
              <a:buFont typeface="+mj-lt"/>
              <a:buAutoNum type="arabicPeriod"/>
            </a:pPr>
            <a:r>
              <a:rPr lang="cs-CZ" dirty="0"/>
              <a:t>Období </a:t>
            </a:r>
            <a:r>
              <a:rPr lang="cs-CZ" b="1" dirty="0"/>
              <a:t>před zlatým standardem </a:t>
            </a:r>
            <a:r>
              <a:rPr lang="cs-CZ" dirty="0"/>
              <a:t>(-1870)</a:t>
            </a:r>
          </a:p>
          <a:p>
            <a:pPr marL="514350" indent="-514350">
              <a:buFont typeface="+mj-lt"/>
              <a:buAutoNum type="arabicPeriod"/>
            </a:pPr>
            <a:r>
              <a:rPr lang="cs-CZ" dirty="0"/>
              <a:t>Období </a:t>
            </a:r>
            <a:r>
              <a:rPr lang="cs-CZ" b="1" dirty="0"/>
              <a:t>klasického zlatého standardu</a:t>
            </a:r>
            <a:r>
              <a:rPr lang="cs-CZ" dirty="0"/>
              <a:t>(1870-1914)</a:t>
            </a:r>
          </a:p>
          <a:p>
            <a:pPr marL="514350" indent="-514350">
              <a:buFont typeface="+mj-lt"/>
              <a:buAutoNum type="arabicPeriod"/>
            </a:pPr>
            <a:r>
              <a:rPr lang="cs-CZ" dirty="0"/>
              <a:t>Období </a:t>
            </a:r>
            <a:r>
              <a:rPr lang="cs-CZ" b="1" dirty="0"/>
              <a:t>mezi světovými válkami</a:t>
            </a:r>
            <a:r>
              <a:rPr lang="cs-CZ" dirty="0"/>
              <a:t>(1918-1939)</a:t>
            </a:r>
          </a:p>
          <a:p>
            <a:pPr marL="514350" indent="-514350">
              <a:buFont typeface="+mj-lt"/>
              <a:buAutoNum type="arabicPeriod"/>
            </a:pPr>
            <a:r>
              <a:rPr lang="cs-CZ" b="1" dirty="0"/>
              <a:t>Breton-</a:t>
            </a:r>
            <a:r>
              <a:rPr lang="cs-CZ" b="1" dirty="0" err="1"/>
              <a:t>Woodský</a:t>
            </a:r>
            <a:r>
              <a:rPr lang="cs-CZ" b="1" dirty="0"/>
              <a:t> </a:t>
            </a:r>
            <a:r>
              <a:rPr lang="cs-CZ" dirty="0"/>
              <a:t>měnový </a:t>
            </a:r>
            <a:r>
              <a:rPr lang="cs-CZ" b="1" dirty="0"/>
              <a:t>systém</a:t>
            </a:r>
            <a:r>
              <a:rPr lang="cs-CZ" dirty="0"/>
              <a:t>(1945-1971)</a:t>
            </a:r>
          </a:p>
          <a:p>
            <a:pPr marL="514350" indent="-514350">
              <a:buFont typeface="+mj-lt"/>
              <a:buAutoNum type="arabicPeriod"/>
            </a:pPr>
            <a:r>
              <a:rPr lang="cs-CZ" dirty="0"/>
              <a:t>Období </a:t>
            </a:r>
            <a:r>
              <a:rPr lang="cs-CZ" b="1" dirty="0"/>
              <a:t>po rozpadu </a:t>
            </a:r>
            <a:r>
              <a:rPr lang="cs-CZ" dirty="0"/>
              <a:t>Breton-</a:t>
            </a:r>
            <a:r>
              <a:rPr lang="cs-CZ" dirty="0" err="1"/>
              <a:t>Woodského</a:t>
            </a:r>
            <a:r>
              <a:rPr lang="cs-CZ" dirty="0"/>
              <a:t> systému (1971-)</a:t>
            </a:r>
          </a:p>
          <a:p>
            <a:endParaRPr lang="cs-CZ" dirty="0"/>
          </a:p>
        </p:txBody>
      </p:sp>
    </p:spTree>
    <p:extLst>
      <p:ext uri="{BB962C8B-B14F-4D97-AF65-F5344CB8AC3E}">
        <p14:creationId xmlns:p14="http://schemas.microsoft.com/office/powerpoint/2010/main" val="249535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Období </a:t>
            </a:r>
            <a:r>
              <a:rPr lang="cs-CZ" b="1" dirty="0"/>
              <a:t>před zlatým standardem </a:t>
            </a:r>
            <a:r>
              <a:rPr lang="cs-CZ" dirty="0"/>
              <a:t>(-1870)</a:t>
            </a:r>
          </a:p>
        </p:txBody>
      </p:sp>
      <p:sp>
        <p:nvSpPr>
          <p:cNvPr id="3" name="Zástupný symbol pro obsah 2"/>
          <p:cNvSpPr>
            <a:spLocks noGrp="1"/>
          </p:cNvSpPr>
          <p:nvPr>
            <p:ph idx="1"/>
          </p:nvPr>
        </p:nvSpPr>
        <p:spPr/>
        <p:txBody>
          <a:bodyPr/>
          <a:lstStyle/>
          <a:p>
            <a:r>
              <a:rPr lang="cs-CZ" dirty="0"/>
              <a:t>Teorie ještě nerozvinuty</a:t>
            </a:r>
          </a:p>
          <a:p>
            <a:r>
              <a:rPr lang="cs-CZ" dirty="0"/>
              <a:t>Bimetalismus- možnost směnit zlato za stříbro v pevně stanoveném kurzu</a:t>
            </a:r>
          </a:p>
          <a:p>
            <a:endParaRPr lang="cs-CZ" dirty="0"/>
          </a:p>
        </p:txBody>
      </p:sp>
    </p:spTree>
    <p:extLst>
      <p:ext uri="{BB962C8B-B14F-4D97-AF65-F5344CB8AC3E}">
        <p14:creationId xmlns:p14="http://schemas.microsoft.com/office/powerpoint/2010/main" val="285173395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2692</Words>
  <Application>Microsoft Office PowerPoint</Application>
  <PresentationFormat>Širokoúhlá obrazovka</PresentationFormat>
  <Paragraphs>230</Paragraphs>
  <Slides>43</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43</vt:i4>
      </vt:variant>
    </vt:vector>
  </HeadingPairs>
  <TitlesOfParts>
    <vt:vector size="51" baseType="lpstr">
      <vt:lpstr>Arial</vt:lpstr>
      <vt:lpstr>Calibri</vt:lpstr>
      <vt:lpstr>Calibri Light</vt:lpstr>
      <vt:lpstr>Open Sans</vt:lpstr>
      <vt:lpstr>Times New Roman</vt:lpstr>
      <vt:lpstr>Trebuchet MS</vt:lpstr>
      <vt:lpstr>Wingdings</vt:lpstr>
      <vt:lpstr>Motiv Office</vt:lpstr>
      <vt:lpstr>Prezentace aplikace PowerPoint</vt:lpstr>
      <vt:lpstr>PODNIKOVÉ FINANCE 2</vt:lpstr>
      <vt:lpstr>Obsah prezentace</vt:lpstr>
      <vt:lpstr>Determinace a podstata mezinárodních financí</vt:lpstr>
      <vt:lpstr>Definice</vt:lpstr>
      <vt:lpstr>Motivy mezinárodního pohybu peněz</vt:lpstr>
      <vt:lpstr>Historie mez. měnového systému</vt:lpstr>
      <vt:lpstr>Mezinárodní měnové soustavy - shrnutí</vt:lpstr>
      <vt:lpstr>Období před zlatým standardem (-1870)</vt:lpstr>
      <vt:lpstr>Období klasického zlatého standardu(1870-1914)</vt:lpstr>
      <vt:lpstr>Období mezi světovými válkami(1918-1939)</vt:lpstr>
      <vt:lpstr>Breton-Woodský měnový systém(1945-1971)</vt:lpstr>
      <vt:lpstr>Rozpad Breton Woodského systému (1971)</vt:lpstr>
      <vt:lpstr>Období po rozpadu Breton-Woodského systému (1971-)</vt:lpstr>
      <vt:lpstr>Organizace ovlivňující mez. finance</vt:lpstr>
      <vt:lpstr> Mezinárodní měnový fond  </vt:lpstr>
      <vt:lpstr>Světová banka</vt:lpstr>
      <vt:lpstr>Světová banka 2</vt:lpstr>
      <vt:lpstr>Světová obchodní organizace (World Trade Organization), WTO</vt:lpstr>
      <vt:lpstr>Evropská centrální banka</vt:lpstr>
      <vt:lpstr>Platební bilance, horizontální a vertikální struktura</vt:lpstr>
      <vt:lpstr>Platební bilance</vt:lpstr>
      <vt:lpstr>Prezentace aplikace PowerPoint</vt:lpstr>
      <vt:lpstr>Horizontální struktura platební bilance</vt:lpstr>
      <vt:lpstr>Horizontální struktura platební bilance</vt:lpstr>
      <vt:lpstr>Horizontální struktura platební bilance</vt:lpstr>
      <vt:lpstr>Vertikální struktura platební bilance</vt:lpstr>
      <vt:lpstr>Vymezení salda platební bilance</vt:lpstr>
      <vt:lpstr>Obchodní bilance</vt:lpstr>
      <vt:lpstr>Saldo platební bilance</vt:lpstr>
      <vt:lpstr>Mechanizmy vyrovnání deficitu platební bilance</vt:lpstr>
      <vt:lpstr>shrnutí</vt:lpstr>
      <vt:lpstr>Devizový trh</vt:lpstr>
      <vt:lpstr>pojmy</vt:lpstr>
      <vt:lpstr>Devizové kurzy</vt:lpstr>
      <vt:lpstr>Kvalitativní charakter jednotlivých měn</vt:lpstr>
      <vt:lpstr>Vývoj devizových kurzů</vt:lpstr>
      <vt:lpstr>Vývoj devizových kurzů</vt:lpstr>
      <vt:lpstr>Determinanty devizových kurzů</vt:lpstr>
      <vt:lpstr>Systémy devizového kurzu</vt:lpstr>
      <vt:lpstr>Systémy kurzů</vt:lpstr>
      <vt:lpstr>Devizový trh</vt:lpstr>
      <vt:lpstr>Subjekty devizového trhu</vt:lpstr>
    </vt:vector>
  </TitlesOfParts>
  <Company>TESCO SW,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Grohmanová Michaela</dc:creator>
  <cp:lastModifiedBy>Šebestová Jarmila</cp:lastModifiedBy>
  <cp:revision>81</cp:revision>
  <dcterms:created xsi:type="dcterms:W3CDTF">2017-10-30T08:20:10Z</dcterms:created>
  <dcterms:modified xsi:type="dcterms:W3CDTF">2021-11-13T13:32:10Z</dcterms:modified>
</cp:coreProperties>
</file>