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3" r:id="rId5"/>
    <p:sldId id="264" r:id="rId6"/>
    <p:sldId id="265" r:id="rId7"/>
    <p:sldId id="266" r:id="rId8"/>
    <p:sldId id="269" r:id="rId9"/>
    <p:sldId id="268" r:id="rId10"/>
    <p:sldId id="270" r:id="rId11"/>
    <p:sldId id="271" r:id="rId12"/>
    <p:sldId id="272" r:id="rId13"/>
    <p:sldId id="273" r:id="rId14"/>
    <p:sldId id="274" r:id="rId15"/>
    <p:sldId id="267" r:id="rId16"/>
    <p:sldId id="275" r:id="rId17"/>
    <p:sldId id="260" r:id="rId18"/>
    <p:sldId id="276" r:id="rId19"/>
    <p:sldId id="277" r:id="rId20"/>
    <p:sldId id="278" r:id="rId21"/>
    <p:sldId id="279" r:id="rId22"/>
    <p:sldId id="280" r:id="rId23"/>
    <p:sldId id="261" r:id="rId24"/>
    <p:sldId id="281" r:id="rId25"/>
    <p:sldId id="282" r:id="rId26"/>
    <p:sldId id="283" r:id="rId27"/>
    <p:sldId id="284" r:id="rId28"/>
    <p:sldId id="285" r:id="rId29"/>
    <p:sldId id="286" r:id="rId30"/>
    <p:sldId id="287" r:id="rId31"/>
    <p:sldId id="262" r:id="rId32"/>
    <p:sldId id="288" r:id="rId33"/>
    <p:sldId id="289" r:id="rId34"/>
    <p:sldId id="290" r:id="rId3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3F43A7-2273-4600-945C-DC072585CF5D}"/>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5FF2905E-D1A5-4426-A6E7-7E88E93158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FA38F93-3BEE-448D-BDB9-E04FC1978FCE}"/>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5" name="Zástupný symbol pro zápatí 4">
            <a:extLst>
              <a:ext uri="{FF2B5EF4-FFF2-40B4-BE49-F238E27FC236}">
                <a16:creationId xmlns:a16="http://schemas.microsoft.com/office/drawing/2014/main" id="{76B8CB3D-AFB4-4E4B-961E-99F3D00B1A5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BFC3925-98CD-4AD6-8DB2-541914C960EE}"/>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2565825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7FB507-ADCB-4FB1-90C1-85228E3509C4}"/>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3349DF63-0ECC-4DBB-B405-D29BD7176D41}"/>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7D0E784-7CCA-4FEC-969D-D0F70915B148}"/>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5" name="Zástupný symbol pro zápatí 4">
            <a:extLst>
              <a:ext uri="{FF2B5EF4-FFF2-40B4-BE49-F238E27FC236}">
                <a16:creationId xmlns:a16="http://schemas.microsoft.com/office/drawing/2014/main" id="{93454868-E6B2-496B-98C2-3D8B69EF79D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D80C54D-E148-4DD9-826F-95DFA2D7899A}"/>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3420102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79108155-88F9-443A-B87D-6CA05528F080}"/>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B9E36D03-BEEB-42AE-B487-FD364F917CCD}"/>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0DEF2-81E2-4749-9585-52BF37965754}"/>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5" name="Zástupný symbol pro zápatí 4">
            <a:extLst>
              <a:ext uri="{FF2B5EF4-FFF2-40B4-BE49-F238E27FC236}">
                <a16:creationId xmlns:a16="http://schemas.microsoft.com/office/drawing/2014/main" id="{F6A93A13-EF5E-43B9-A930-C8C0A14EF75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5CC187D-7A78-462D-81D4-14DE8913B07D}"/>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1586576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5"/>
            <a:ext cx="1274720" cy="994283"/>
          </a:xfrm>
          <a:prstGeom prst="rect">
            <a:avLst/>
          </a:prstGeom>
        </p:spPr>
      </p:pic>
      <p:sp>
        <p:nvSpPr>
          <p:cNvPr id="7" name="Nadpis 1"/>
          <p:cNvSpPr>
            <a:spLocks noGrp="1"/>
          </p:cNvSpPr>
          <p:nvPr>
            <p:ph type="title"/>
          </p:nvPr>
        </p:nvSpPr>
        <p:spPr>
          <a:xfrm>
            <a:off x="335360" y="260649"/>
            <a:ext cx="6048672" cy="676937"/>
          </a:xfrm>
          <a:prstGeom prst="rect">
            <a:avLst/>
          </a:prstGeom>
          <a:noFill/>
          <a:ln>
            <a:noFill/>
          </a:ln>
        </p:spPr>
        <p:txBody>
          <a:bodyPr anchor="t">
            <a:noAutofit/>
          </a:bodyPr>
          <a:lstStyle>
            <a:lvl1pPr algn="l">
              <a:defRPr sz="3200"/>
            </a:lvl1pPr>
          </a:lstStyle>
          <a:p>
            <a:pPr algn="l"/>
            <a:r>
              <a:rPr lang="cs-CZ" sz="32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0"/>
            <a:ext cx="3860800" cy="365125"/>
          </a:xfrm>
          <a:prstGeom prst="rect">
            <a:avLst/>
          </a:prstGeom>
        </p:spPr>
        <p:txBody>
          <a:bodyPr/>
          <a:lstStyle>
            <a:lvl1pPr algn="l">
              <a:defRPr sz="1067">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0"/>
            <a:ext cx="1440160" cy="365125"/>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2106778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AA84BD-BDB3-4D39-A744-E784605CBF08}"/>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64426E66-E1D2-44F2-8CCE-5EA94A65CCDA}"/>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593B39E-4433-47E7-87DE-F85556A91131}"/>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5" name="Zástupný symbol pro zápatí 4">
            <a:extLst>
              <a:ext uri="{FF2B5EF4-FFF2-40B4-BE49-F238E27FC236}">
                <a16:creationId xmlns:a16="http://schemas.microsoft.com/office/drawing/2014/main" id="{80536831-939C-4FE7-B6AF-81D880A3EA7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6BA0FD7-B368-4E40-9A36-855E53411C06}"/>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200711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BBFDC4-7EED-4985-96ED-0DBC1F1B084D}"/>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4D846358-077C-429B-90CB-2E7F803B3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A31CF58A-599C-4721-BB12-AD3B63952609}"/>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5" name="Zástupný symbol pro zápatí 4">
            <a:extLst>
              <a:ext uri="{FF2B5EF4-FFF2-40B4-BE49-F238E27FC236}">
                <a16:creationId xmlns:a16="http://schemas.microsoft.com/office/drawing/2014/main" id="{49476D15-E78E-4632-9F5B-F8BE3310CA8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7B25E55-081D-4BD8-88F5-E2DEB2D3F89D}"/>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3858206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357E39-9033-4D87-A88B-3F6922A6E190}"/>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C40E7877-BCF0-434C-9188-F44D87F09AC8}"/>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A8E5699F-0BB8-490D-99B0-51AC841388BA}"/>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1E34D52-F1F3-422E-A414-ABCDC7EF77D7}"/>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6" name="Zástupný symbol pro zápatí 5">
            <a:extLst>
              <a:ext uri="{FF2B5EF4-FFF2-40B4-BE49-F238E27FC236}">
                <a16:creationId xmlns:a16="http://schemas.microsoft.com/office/drawing/2014/main" id="{D0C1B774-2024-425C-ACBF-AD3D510896B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3983BA-28C3-4DC1-A1D5-F1DE0B125B36}"/>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863179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930389-9141-45B7-8D37-4495F7DF751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9E7E6B3-0FFD-4AA5-ACFA-0ADCCE994E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9C8A43A4-6ADB-4357-B3B8-17C1E722E08B}"/>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4F004F2C-60E9-4AB6-ACA6-A6B2581FE8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93C39081-9937-453B-B33D-2D725BF5AB2C}"/>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2333BB3-0985-44DF-A806-217D23927F21}"/>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8" name="Zástupný symbol pro zápatí 7">
            <a:extLst>
              <a:ext uri="{FF2B5EF4-FFF2-40B4-BE49-F238E27FC236}">
                <a16:creationId xmlns:a16="http://schemas.microsoft.com/office/drawing/2014/main" id="{FB2BCBF9-EBED-422A-B3BA-65F44E8C5210}"/>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DCB99F1-420C-496D-A45E-4F2DAB8B3086}"/>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855195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A6FDE3-8454-47CC-AE4D-105234108E6A}"/>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4DD38F30-74B0-4BDA-AFBA-8CA0EB7C1647}"/>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4" name="Zástupný symbol pro zápatí 3">
            <a:extLst>
              <a:ext uri="{FF2B5EF4-FFF2-40B4-BE49-F238E27FC236}">
                <a16:creationId xmlns:a16="http://schemas.microsoft.com/office/drawing/2014/main" id="{EE64F01A-80AF-4F48-BFE8-2443DDFB69E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0F9C0B5-6345-4534-9A0B-2FFBB9EFFCB3}"/>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332666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76E6F2A-42AC-4B5B-977B-F615C3E97338}"/>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3" name="Zástupný symbol pro zápatí 2">
            <a:extLst>
              <a:ext uri="{FF2B5EF4-FFF2-40B4-BE49-F238E27FC236}">
                <a16:creationId xmlns:a16="http://schemas.microsoft.com/office/drawing/2014/main" id="{AB72FB72-B268-4A87-A4C3-E8A7251ACBE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2830530-178C-4D42-978F-7EF0B8601F58}"/>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8431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B8B9E3-F058-41C4-A2F3-F5C50127874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06247BA4-6CF6-43E6-99E3-11003403DD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409738B4-951E-4F02-A7D0-33EECAF398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8E25BFCC-9F8D-4433-827A-0979B3953483}"/>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6" name="Zástupný symbol pro zápatí 5">
            <a:extLst>
              <a:ext uri="{FF2B5EF4-FFF2-40B4-BE49-F238E27FC236}">
                <a16:creationId xmlns:a16="http://schemas.microsoft.com/office/drawing/2014/main" id="{D4AA4716-750F-45BA-A890-0E5539C9EA6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E5D6BA1-CB92-48D3-84E9-8702833F8746}"/>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3753040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FA0D91-A428-4EA3-B70B-BD5D8C1D35D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BC6CB828-C5C7-4C29-8E01-C36979C777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0A65809E-7FE2-45AE-BCFF-3D44A39CA9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3F0CDEF-791A-4E42-BFB1-5D3479C1DFD0}"/>
              </a:ext>
            </a:extLst>
          </p:cNvPr>
          <p:cNvSpPr>
            <a:spLocks noGrp="1"/>
          </p:cNvSpPr>
          <p:nvPr>
            <p:ph type="dt" sz="half" idx="10"/>
          </p:nvPr>
        </p:nvSpPr>
        <p:spPr/>
        <p:txBody>
          <a:bodyPr/>
          <a:lstStyle/>
          <a:p>
            <a:fld id="{AC319F9A-1B5D-4F51-83BA-33BDD690FE79}" type="datetimeFigureOut">
              <a:rPr lang="cs-CZ" smtClean="0"/>
              <a:t>03.12.2021</a:t>
            </a:fld>
            <a:endParaRPr lang="cs-CZ"/>
          </a:p>
        </p:txBody>
      </p:sp>
      <p:sp>
        <p:nvSpPr>
          <p:cNvPr id="6" name="Zástupný symbol pro zápatí 5">
            <a:extLst>
              <a:ext uri="{FF2B5EF4-FFF2-40B4-BE49-F238E27FC236}">
                <a16:creationId xmlns:a16="http://schemas.microsoft.com/office/drawing/2014/main" id="{AC10098C-063E-4141-A0F6-65FBC95636D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BCF5FC0-732A-4EE5-9966-DCC08BFC1A57}"/>
              </a:ext>
            </a:extLst>
          </p:cNvPr>
          <p:cNvSpPr>
            <a:spLocks noGrp="1"/>
          </p:cNvSpPr>
          <p:nvPr>
            <p:ph type="sldNum" sz="quarter" idx="12"/>
          </p:nvPr>
        </p:nvSpPr>
        <p:spPr/>
        <p:txBody>
          <a:bodyPr/>
          <a:lstStyle/>
          <a:p>
            <a:fld id="{61D21D71-A9D0-4142-A009-4E5AFFFF9FA7}" type="slidenum">
              <a:rPr lang="cs-CZ" smtClean="0"/>
              <a:t>‹#›</a:t>
            </a:fld>
            <a:endParaRPr lang="cs-CZ"/>
          </a:p>
        </p:txBody>
      </p:sp>
    </p:spTree>
    <p:extLst>
      <p:ext uri="{BB962C8B-B14F-4D97-AF65-F5344CB8AC3E}">
        <p14:creationId xmlns:p14="http://schemas.microsoft.com/office/powerpoint/2010/main" val="406486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B11751CA-2D70-4A7F-A592-289BD199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84193D30-4BA5-479F-B04C-90E5F5FFA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ED2AC46-2E82-45AA-B644-DE28D0E66F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319F9A-1B5D-4F51-83BA-33BDD690FE79}" type="datetimeFigureOut">
              <a:rPr lang="cs-CZ" smtClean="0"/>
              <a:t>03.12.2021</a:t>
            </a:fld>
            <a:endParaRPr lang="cs-CZ"/>
          </a:p>
        </p:txBody>
      </p:sp>
      <p:sp>
        <p:nvSpPr>
          <p:cNvPr id="5" name="Zástupný symbol pro zápatí 4">
            <a:extLst>
              <a:ext uri="{FF2B5EF4-FFF2-40B4-BE49-F238E27FC236}">
                <a16:creationId xmlns:a16="http://schemas.microsoft.com/office/drawing/2014/main" id="{0DEA42D9-E9A1-4A9F-9C37-C91276986A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634F347F-90D7-479F-8FCD-378F409BEA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21D71-A9D0-4142-A009-4E5AFFFF9FA7}" type="slidenum">
              <a:rPr lang="cs-CZ" smtClean="0"/>
              <a:t>‹#›</a:t>
            </a:fld>
            <a:endParaRPr lang="cs-CZ"/>
          </a:p>
        </p:txBody>
      </p:sp>
    </p:spTree>
    <p:extLst>
      <p:ext uri="{BB962C8B-B14F-4D97-AF65-F5344CB8AC3E}">
        <p14:creationId xmlns:p14="http://schemas.microsoft.com/office/powerpoint/2010/main" val="996231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0ADF98-A25E-465B-B601-A36640D8261C}"/>
              </a:ext>
            </a:extLst>
          </p:cNvPr>
          <p:cNvSpPr>
            <a:spLocks noGrp="1"/>
          </p:cNvSpPr>
          <p:nvPr>
            <p:ph type="ctrTitle"/>
          </p:nvPr>
        </p:nvSpPr>
        <p:spPr/>
        <p:txBody>
          <a:bodyPr/>
          <a:lstStyle/>
          <a:p>
            <a:r>
              <a:rPr lang="cs-CZ" dirty="0"/>
              <a:t>Podnikové finance 3</a:t>
            </a:r>
          </a:p>
        </p:txBody>
      </p:sp>
      <p:sp>
        <p:nvSpPr>
          <p:cNvPr id="3" name="Podnadpis 2">
            <a:extLst>
              <a:ext uri="{FF2B5EF4-FFF2-40B4-BE49-F238E27FC236}">
                <a16:creationId xmlns:a16="http://schemas.microsoft.com/office/drawing/2014/main" id="{5A693F3C-10EE-4B8E-A02D-877E43F00BF9}"/>
              </a:ext>
            </a:extLst>
          </p:cNvPr>
          <p:cNvSpPr>
            <a:spLocks noGrp="1"/>
          </p:cNvSpPr>
          <p:nvPr>
            <p:ph type="subTitle" idx="1"/>
          </p:nvPr>
        </p:nvSpPr>
        <p:spPr/>
        <p:txBody>
          <a:bodyPr/>
          <a:lstStyle/>
          <a:p>
            <a:r>
              <a:rPr lang="cs-CZ" dirty="0"/>
              <a:t>Kap 9-12</a:t>
            </a:r>
          </a:p>
        </p:txBody>
      </p:sp>
    </p:spTree>
    <p:extLst>
      <p:ext uri="{BB962C8B-B14F-4D97-AF65-F5344CB8AC3E}">
        <p14:creationId xmlns:p14="http://schemas.microsoft.com/office/powerpoint/2010/main" val="1568235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52E9EE-210C-4B57-B415-BF107BFC8C20}"/>
              </a:ext>
            </a:extLst>
          </p:cNvPr>
          <p:cNvSpPr>
            <a:spLocks noGrp="1"/>
          </p:cNvSpPr>
          <p:nvPr>
            <p:ph type="title"/>
          </p:nvPr>
        </p:nvSpPr>
        <p:spPr/>
        <p:txBody>
          <a:bodyPr/>
          <a:lstStyle/>
          <a:p>
            <a:r>
              <a:rPr lang="cs-CZ" dirty="0"/>
              <a:t>Průběh transakce</a:t>
            </a:r>
          </a:p>
        </p:txBody>
      </p:sp>
      <p:pic>
        <p:nvPicPr>
          <p:cNvPr id="4" name="Picture 3" descr="C:\Users\Stefinka\Desktop\Faktoring.png">
            <a:extLst>
              <a:ext uri="{FF2B5EF4-FFF2-40B4-BE49-F238E27FC236}">
                <a16:creationId xmlns:a16="http://schemas.microsoft.com/office/drawing/2014/main" id="{6A3B5971-62D4-4373-BB51-639CC0C7C321}"/>
              </a:ext>
            </a:extLst>
          </p:cNvPr>
          <p:cNvPicPr/>
          <p:nvPr/>
        </p:nvPicPr>
        <p:blipFill>
          <a:blip r:embed="rId2" cstate="print"/>
          <a:srcRect/>
          <a:stretch>
            <a:fillRect/>
          </a:stretch>
        </p:blipFill>
        <p:spPr bwMode="auto">
          <a:xfrm>
            <a:off x="696468" y="1495425"/>
            <a:ext cx="5257800" cy="2038350"/>
          </a:xfrm>
          <a:prstGeom prst="rect">
            <a:avLst/>
          </a:prstGeom>
          <a:noFill/>
        </p:spPr>
      </p:pic>
      <p:pic>
        <p:nvPicPr>
          <p:cNvPr id="5" name="Picture 3" descr="C:\Users\Stefinka\Desktop\Faktoring2.png">
            <a:extLst>
              <a:ext uri="{FF2B5EF4-FFF2-40B4-BE49-F238E27FC236}">
                <a16:creationId xmlns:a16="http://schemas.microsoft.com/office/drawing/2014/main" id="{F76186C3-A972-449D-B362-D5E46E4E080E}"/>
              </a:ext>
            </a:extLst>
          </p:cNvPr>
          <p:cNvPicPr/>
          <p:nvPr/>
        </p:nvPicPr>
        <p:blipFill>
          <a:blip r:embed="rId3" cstate="print"/>
          <a:srcRect/>
          <a:stretch>
            <a:fillRect/>
          </a:stretch>
        </p:blipFill>
        <p:spPr bwMode="auto">
          <a:xfrm>
            <a:off x="5978462" y="1550194"/>
            <a:ext cx="6067425" cy="2124075"/>
          </a:xfrm>
          <a:prstGeom prst="rect">
            <a:avLst/>
          </a:prstGeom>
          <a:noFill/>
        </p:spPr>
      </p:pic>
      <p:sp>
        <p:nvSpPr>
          <p:cNvPr id="6" name="TextovéPole 5">
            <a:extLst>
              <a:ext uri="{FF2B5EF4-FFF2-40B4-BE49-F238E27FC236}">
                <a16:creationId xmlns:a16="http://schemas.microsoft.com/office/drawing/2014/main" id="{89F127EB-32E2-4AD2-9D34-B28D975378B0}"/>
              </a:ext>
            </a:extLst>
          </p:cNvPr>
          <p:cNvSpPr txBox="1"/>
          <p:nvPr/>
        </p:nvSpPr>
        <p:spPr>
          <a:xfrm>
            <a:off x="838200" y="4389120"/>
            <a:ext cx="3176016" cy="369332"/>
          </a:xfrm>
          <a:prstGeom prst="rect">
            <a:avLst/>
          </a:prstGeom>
          <a:noFill/>
        </p:spPr>
        <p:txBody>
          <a:bodyPr wrap="square" rtlCol="0">
            <a:spAutoFit/>
          </a:bodyPr>
          <a:lstStyle/>
          <a:p>
            <a:r>
              <a:rPr lang="cs-CZ" dirty="0"/>
              <a:t>tuzemský</a:t>
            </a:r>
          </a:p>
        </p:txBody>
      </p:sp>
      <p:sp>
        <p:nvSpPr>
          <p:cNvPr id="7" name="TextovéPole 6">
            <a:extLst>
              <a:ext uri="{FF2B5EF4-FFF2-40B4-BE49-F238E27FC236}">
                <a16:creationId xmlns:a16="http://schemas.microsoft.com/office/drawing/2014/main" id="{6FFD9A5E-3DFB-45E4-B6E2-A94639D8E53E}"/>
              </a:ext>
            </a:extLst>
          </p:cNvPr>
          <p:cNvSpPr txBox="1"/>
          <p:nvPr/>
        </p:nvSpPr>
        <p:spPr>
          <a:xfrm>
            <a:off x="6096000" y="4389120"/>
            <a:ext cx="2865120" cy="369332"/>
          </a:xfrm>
          <a:prstGeom prst="rect">
            <a:avLst/>
          </a:prstGeom>
          <a:noFill/>
        </p:spPr>
        <p:txBody>
          <a:bodyPr wrap="square" rtlCol="0">
            <a:spAutoFit/>
          </a:bodyPr>
          <a:lstStyle/>
          <a:p>
            <a:r>
              <a:rPr lang="cs-CZ" dirty="0"/>
              <a:t>zahraniční</a:t>
            </a:r>
          </a:p>
        </p:txBody>
      </p:sp>
    </p:spTree>
    <p:extLst>
      <p:ext uri="{BB962C8B-B14F-4D97-AF65-F5344CB8AC3E}">
        <p14:creationId xmlns:p14="http://schemas.microsoft.com/office/powerpoint/2010/main" val="2059217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0A1448-26BF-4F9A-8BF2-679126B58EF0}"/>
              </a:ext>
            </a:extLst>
          </p:cNvPr>
          <p:cNvSpPr>
            <a:spLocks noGrp="1"/>
          </p:cNvSpPr>
          <p:nvPr>
            <p:ph type="title"/>
          </p:nvPr>
        </p:nvSpPr>
        <p:spPr/>
        <p:txBody>
          <a:bodyPr/>
          <a:lstStyle/>
          <a:p>
            <a:r>
              <a:rPr lang="cs-CZ" dirty="0"/>
              <a:t>Forfaiting </a:t>
            </a:r>
          </a:p>
        </p:txBody>
      </p:sp>
      <p:sp>
        <p:nvSpPr>
          <p:cNvPr id="3" name="Zástupný symbol pro obsah 2">
            <a:extLst>
              <a:ext uri="{FF2B5EF4-FFF2-40B4-BE49-F238E27FC236}">
                <a16:creationId xmlns:a16="http://schemas.microsoft.com/office/drawing/2014/main" id="{15A5FC94-5234-42C1-8B43-A4BFB87CF0FB}"/>
              </a:ext>
            </a:extLst>
          </p:cNvPr>
          <p:cNvSpPr>
            <a:spLocks noGrp="1"/>
          </p:cNvSpPr>
          <p:nvPr>
            <p:ph idx="1"/>
          </p:nvPr>
        </p:nvSpPr>
        <p:spPr/>
        <p:txBody>
          <a:bodyPr/>
          <a:lstStyle/>
          <a:p>
            <a:r>
              <a:rPr lang="cs-CZ" dirty="0"/>
              <a:t>Jedná o odkup dlouhodobých pohledávek nad 90 dní. Je to odkup bezpečně zajištěných střednědobých nebo dlouhodobých exportních pohledávek splatných v budoucnosti bankou nebo specializovanou finanční institucí (</a:t>
            </a:r>
            <a:r>
              <a:rPr lang="cs-CZ" dirty="0" err="1"/>
              <a:t>forfaiterem</a:t>
            </a:r>
            <a:r>
              <a:rPr lang="cs-CZ" dirty="0"/>
              <a:t>) bez postihu na původního věřitele (vývozce</a:t>
            </a:r>
          </a:p>
          <a:p>
            <a:r>
              <a:rPr lang="cs-CZ" dirty="0"/>
              <a:t>Zpravidla se odkupují pohledávky v minimální výši 1 milion Kč, se splatností 30 - 45 dní do 10 let. </a:t>
            </a:r>
            <a:r>
              <a:rPr lang="cs-CZ" dirty="0" err="1"/>
              <a:t>Forfaiter</a:t>
            </a:r>
            <a:r>
              <a:rPr lang="cs-CZ" dirty="0"/>
              <a:t> tímto přebírá všechny druhy rizik, proto často doufá v prodeji na sekundárním trhu. </a:t>
            </a:r>
          </a:p>
          <a:p>
            <a:r>
              <a:rPr lang="cs-CZ" dirty="0"/>
              <a:t>Od faktoringu se liší především zaměřením na zahraniční obchod</a:t>
            </a:r>
          </a:p>
          <a:p>
            <a:endParaRPr lang="cs-CZ" dirty="0"/>
          </a:p>
        </p:txBody>
      </p:sp>
    </p:spTree>
    <p:extLst>
      <p:ext uri="{BB962C8B-B14F-4D97-AF65-F5344CB8AC3E}">
        <p14:creationId xmlns:p14="http://schemas.microsoft.com/office/powerpoint/2010/main" val="1800260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6FFFB6-66B5-40C3-86D8-22758CB9F77B}"/>
              </a:ext>
            </a:extLst>
          </p:cNvPr>
          <p:cNvSpPr>
            <a:spLocks noGrp="1"/>
          </p:cNvSpPr>
          <p:nvPr>
            <p:ph type="title"/>
          </p:nvPr>
        </p:nvSpPr>
        <p:spPr/>
        <p:txBody>
          <a:bodyPr/>
          <a:lstStyle/>
          <a:p>
            <a:r>
              <a:rPr lang="cs-CZ" dirty="0"/>
              <a:t>transakce</a:t>
            </a:r>
          </a:p>
        </p:txBody>
      </p:sp>
      <p:pic>
        <p:nvPicPr>
          <p:cNvPr id="4" name="Picture 2" descr="C:\Users\Stefinka\Desktop\Forfaiter.png">
            <a:extLst>
              <a:ext uri="{FF2B5EF4-FFF2-40B4-BE49-F238E27FC236}">
                <a16:creationId xmlns:a16="http://schemas.microsoft.com/office/drawing/2014/main" id="{80C7A0AE-943D-42A1-B668-4B5A6E6B01D8}"/>
              </a:ext>
            </a:extLst>
          </p:cNvPr>
          <p:cNvPicPr/>
          <p:nvPr/>
        </p:nvPicPr>
        <p:blipFill>
          <a:blip r:embed="rId2" cstate="print"/>
          <a:srcRect/>
          <a:stretch>
            <a:fillRect/>
          </a:stretch>
        </p:blipFill>
        <p:spPr bwMode="auto">
          <a:xfrm>
            <a:off x="2706624" y="1526540"/>
            <a:ext cx="5065141" cy="3804920"/>
          </a:xfrm>
          <a:prstGeom prst="rect">
            <a:avLst/>
          </a:prstGeom>
          <a:noFill/>
        </p:spPr>
      </p:pic>
    </p:spTree>
    <p:extLst>
      <p:ext uri="{BB962C8B-B14F-4D97-AF65-F5344CB8AC3E}">
        <p14:creationId xmlns:p14="http://schemas.microsoft.com/office/powerpoint/2010/main" val="1342686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B73461-EADC-4F61-A93B-9F85616092FF}"/>
              </a:ext>
            </a:extLst>
          </p:cNvPr>
          <p:cNvSpPr>
            <a:spLocks noGrp="1"/>
          </p:cNvSpPr>
          <p:nvPr>
            <p:ph type="title"/>
          </p:nvPr>
        </p:nvSpPr>
        <p:spPr/>
        <p:txBody>
          <a:bodyPr/>
          <a:lstStyle/>
          <a:p>
            <a:r>
              <a:rPr lang="cs-CZ" dirty="0"/>
              <a:t>Výpočet poplatku - diskontu</a:t>
            </a:r>
          </a:p>
        </p:txBody>
      </p:sp>
      <p:sp>
        <p:nvSpPr>
          <p:cNvPr id="3" name="Zástupný symbol pro obsah 2">
            <a:extLst>
              <a:ext uri="{FF2B5EF4-FFF2-40B4-BE49-F238E27FC236}">
                <a16:creationId xmlns:a16="http://schemas.microsoft.com/office/drawing/2014/main" id="{1F28A008-B57D-4412-BFEE-A1504ED18533}"/>
              </a:ext>
            </a:extLst>
          </p:cNvPr>
          <p:cNvSpPr>
            <a:spLocks noGrp="1"/>
          </p:cNvSpPr>
          <p:nvPr>
            <p:ph idx="1"/>
          </p:nvPr>
        </p:nvSpPr>
        <p:spPr>
          <a:xfrm>
            <a:off x="838200" y="1825625"/>
            <a:ext cx="6806184" cy="4351338"/>
          </a:xfrm>
        </p:spPr>
        <p:txBody>
          <a:bodyPr>
            <a:normAutofit fontScale="70000" lnSpcReduction="20000"/>
          </a:bodyPr>
          <a:lstStyle/>
          <a:p>
            <a:r>
              <a:rPr lang="cs-CZ" dirty="0"/>
              <a:t>sazba pak zahrnuje především:</a:t>
            </a:r>
          </a:p>
          <a:p>
            <a:r>
              <a:rPr lang="cs-CZ" dirty="0"/>
              <a:t>refinanční sazbu forfaitingové společnosti - jak drahé zdroje získává </a:t>
            </a:r>
            <a:r>
              <a:rPr lang="cs-CZ" dirty="0" err="1"/>
              <a:t>forfaiter</a:t>
            </a:r>
            <a:r>
              <a:rPr lang="cs-CZ" dirty="0"/>
              <a:t>, dle objemu, splatnosti, měny, </a:t>
            </a:r>
          </a:p>
          <a:p>
            <a:r>
              <a:rPr lang="cs-CZ" dirty="0"/>
              <a:t>rizikovou prémii - reflektuje rizikovost pohledávky, klienta a garantující banky,</a:t>
            </a:r>
          </a:p>
          <a:p>
            <a:r>
              <a:rPr lang="cs-CZ" dirty="0"/>
              <a:t>čistou marži - měla by pokrýt vlastní náklady forfaitingové společnosti (administrativní, daňové) a měla by zajistit určitý zisk. [2]  </a:t>
            </a:r>
          </a:p>
          <a:p>
            <a:endParaRPr lang="cs-CZ" dirty="0"/>
          </a:p>
          <a:p>
            <a:r>
              <a:rPr lang="cs-CZ" dirty="0"/>
              <a:t>D – diskont</a:t>
            </a:r>
          </a:p>
          <a:p>
            <a:r>
              <a:rPr lang="cs-CZ" dirty="0"/>
              <a:t> FV – nominální hodnota pohledávky</a:t>
            </a:r>
          </a:p>
          <a:p>
            <a:r>
              <a:rPr lang="cs-CZ" dirty="0"/>
              <a:t>  t- doba splatnosti pohledávky ve dnech</a:t>
            </a:r>
          </a:p>
          <a:p>
            <a:r>
              <a:rPr lang="cs-CZ" dirty="0" err="1"/>
              <a:t>tGD</a:t>
            </a:r>
            <a:r>
              <a:rPr lang="cs-CZ" dirty="0"/>
              <a:t> – odklad platby ve dnech</a:t>
            </a:r>
          </a:p>
          <a:p>
            <a:pPr marL="0" indent="0">
              <a:buNone/>
            </a:pPr>
            <a:r>
              <a:rPr lang="cs-CZ" dirty="0" err="1"/>
              <a:t>pD</a:t>
            </a:r>
            <a:r>
              <a:rPr lang="cs-CZ" dirty="0"/>
              <a:t> – diskontní sazba v % p. a. </a:t>
            </a:r>
          </a:p>
          <a:p>
            <a:endParaRPr lang="cs-CZ" dirty="0"/>
          </a:p>
        </p:txBody>
      </p:sp>
      <p:pic>
        <p:nvPicPr>
          <p:cNvPr id="4" name="Picture 2">
            <a:extLst>
              <a:ext uri="{FF2B5EF4-FFF2-40B4-BE49-F238E27FC236}">
                <a16:creationId xmlns:a16="http://schemas.microsoft.com/office/drawing/2014/main" id="{09D996EC-AB42-428C-98BB-7AA989E8A9D2}"/>
              </a:ext>
            </a:extLst>
          </p:cNvPr>
          <p:cNvPicPr/>
          <p:nvPr/>
        </p:nvPicPr>
        <p:blipFill>
          <a:blip r:embed="rId2" cstate="print"/>
          <a:srcRect/>
          <a:stretch>
            <a:fillRect/>
          </a:stretch>
        </p:blipFill>
        <p:spPr bwMode="auto">
          <a:xfrm>
            <a:off x="8238745" y="2698496"/>
            <a:ext cx="2535872" cy="1114552"/>
          </a:xfrm>
          <a:prstGeom prst="rect">
            <a:avLst/>
          </a:prstGeom>
          <a:noFill/>
          <a:ln w="9525">
            <a:noFill/>
            <a:miter lim="800000"/>
            <a:headEnd/>
            <a:tailEnd/>
          </a:ln>
        </p:spPr>
      </p:pic>
    </p:spTree>
    <p:extLst>
      <p:ext uri="{BB962C8B-B14F-4D97-AF65-F5344CB8AC3E}">
        <p14:creationId xmlns:p14="http://schemas.microsoft.com/office/powerpoint/2010/main" val="214572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8859CA-9248-463A-9F73-FD0A11F407C1}"/>
              </a:ext>
            </a:extLst>
          </p:cNvPr>
          <p:cNvSpPr>
            <a:spLocks noGrp="1"/>
          </p:cNvSpPr>
          <p:nvPr>
            <p:ph type="title"/>
          </p:nvPr>
        </p:nvSpPr>
        <p:spPr/>
        <p:txBody>
          <a:bodyPr/>
          <a:lstStyle/>
          <a:p>
            <a:r>
              <a:rPr lang="cs-CZ" dirty="0"/>
              <a:t>Leasing</a:t>
            </a:r>
          </a:p>
        </p:txBody>
      </p:sp>
      <p:sp>
        <p:nvSpPr>
          <p:cNvPr id="3" name="Zástupný symbol pro obsah 2">
            <a:extLst>
              <a:ext uri="{FF2B5EF4-FFF2-40B4-BE49-F238E27FC236}">
                <a16:creationId xmlns:a16="http://schemas.microsoft.com/office/drawing/2014/main" id="{1411A5B3-EF7C-4942-8377-0FA30334EFD1}"/>
              </a:ext>
            </a:extLst>
          </p:cNvPr>
          <p:cNvSpPr>
            <a:spLocks noGrp="1"/>
          </p:cNvSpPr>
          <p:nvPr>
            <p:ph idx="1"/>
          </p:nvPr>
        </p:nvSpPr>
        <p:spPr/>
        <p:txBody>
          <a:bodyPr/>
          <a:lstStyle/>
          <a:p>
            <a:r>
              <a:rPr lang="cs-CZ" dirty="0"/>
              <a:t>smluvní dohoda zavazující nájemce zaplatit pronajímateli za užívání aktiva</a:t>
            </a:r>
          </a:p>
          <a:p>
            <a:r>
              <a:rPr lang="cs-CZ" dirty="0"/>
              <a:t>Dokud nájemce nezaplatí všechny splátky (většinou měsíčně), zákonným vlastníkem aktiva je stále pronajímatel.</a:t>
            </a:r>
          </a:p>
          <a:p>
            <a:endParaRPr lang="cs-CZ" dirty="0"/>
          </a:p>
        </p:txBody>
      </p:sp>
    </p:spTree>
    <p:extLst>
      <p:ext uri="{BB962C8B-B14F-4D97-AF65-F5344CB8AC3E}">
        <p14:creationId xmlns:p14="http://schemas.microsoft.com/office/powerpoint/2010/main" val="3583777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8E46B0-D22C-42C6-86C2-B619C0362835}"/>
              </a:ext>
            </a:extLst>
          </p:cNvPr>
          <p:cNvSpPr>
            <a:spLocks noGrp="1"/>
          </p:cNvSpPr>
          <p:nvPr>
            <p:ph type="title"/>
          </p:nvPr>
        </p:nvSpPr>
        <p:spPr/>
        <p:txBody>
          <a:bodyPr/>
          <a:lstStyle/>
          <a:p>
            <a:r>
              <a:rPr lang="cs-CZ" dirty="0"/>
              <a:t>Leasingová statistika</a:t>
            </a:r>
          </a:p>
        </p:txBody>
      </p:sp>
      <p:graphicFrame>
        <p:nvGraphicFramePr>
          <p:cNvPr id="4" name="Zástupný symbol pro obsah 3">
            <a:extLst>
              <a:ext uri="{FF2B5EF4-FFF2-40B4-BE49-F238E27FC236}">
                <a16:creationId xmlns:a16="http://schemas.microsoft.com/office/drawing/2014/main" id="{7D141517-D45F-4CF2-A364-010203EFF8F1}"/>
              </a:ext>
            </a:extLst>
          </p:cNvPr>
          <p:cNvGraphicFramePr>
            <a:graphicFrameLocks noGrp="1"/>
          </p:cNvGraphicFramePr>
          <p:nvPr>
            <p:ph idx="1"/>
          </p:nvPr>
        </p:nvGraphicFramePr>
        <p:xfrm>
          <a:off x="1676400" y="1967706"/>
          <a:ext cx="8839200" cy="4067175"/>
        </p:xfrm>
        <a:graphic>
          <a:graphicData uri="http://schemas.openxmlformats.org/drawingml/2006/table">
            <a:tbl>
              <a:tblPr/>
              <a:tblGrid>
                <a:gridCol w="3505200">
                  <a:extLst>
                    <a:ext uri="{9D8B030D-6E8A-4147-A177-3AD203B41FA5}">
                      <a16:colId xmlns:a16="http://schemas.microsoft.com/office/drawing/2014/main" val="152484704"/>
                    </a:ext>
                  </a:extLst>
                </a:gridCol>
                <a:gridCol w="1066800">
                  <a:extLst>
                    <a:ext uri="{9D8B030D-6E8A-4147-A177-3AD203B41FA5}">
                      <a16:colId xmlns:a16="http://schemas.microsoft.com/office/drawing/2014/main" val="1371521840"/>
                    </a:ext>
                  </a:extLst>
                </a:gridCol>
                <a:gridCol w="1066800">
                  <a:extLst>
                    <a:ext uri="{9D8B030D-6E8A-4147-A177-3AD203B41FA5}">
                      <a16:colId xmlns:a16="http://schemas.microsoft.com/office/drawing/2014/main" val="476074720"/>
                    </a:ext>
                  </a:extLst>
                </a:gridCol>
                <a:gridCol w="1066800">
                  <a:extLst>
                    <a:ext uri="{9D8B030D-6E8A-4147-A177-3AD203B41FA5}">
                      <a16:colId xmlns:a16="http://schemas.microsoft.com/office/drawing/2014/main" val="2067827607"/>
                    </a:ext>
                  </a:extLst>
                </a:gridCol>
                <a:gridCol w="1066800">
                  <a:extLst>
                    <a:ext uri="{9D8B030D-6E8A-4147-A177-3AD203B41FA5}">
                      <a16:colId xmlns:a16="http://schemas.microsoft.com/office/drawing/2014/main" val="1304453514"/>
                    </a:ext>
                  </a:extLst>
                </a:gridCol>
                <a:gridCol w="1066800">
                  <a:extLst>
                    <a:ext uri="{9D8B030D-6E8A-4147-A177-3AD203B41FA5}">
                      <a16:colId xmlns:a16="http://schemas.microsoft.com/office/drawing/2014/main" val="1891289630"/>
                    </a:ext>
                  </a:extLst>
                </a:gridCol>
              </a:tblGrid>
              <a:tr h="180975">
                <a:tc gridSpan="4">
                  <a:txBody>
                    <a:bodyPr/>
                    <a:lstStyle/>
                    <a:p>
                      <a:pPr algn="l" fontAlgn="b"/>
                      <a:r>
                        <a:rPr lang="cs-CZ" sz="1000" b="1" i="0" u="none" strike="noStrike">
                          <a:effectLst/>
                          <a:latin typeface="Arial" panose="020B0604020202020204" pitchFamily="34" charset="0"/>
                        </a:rPr>
                        <a:t>Objem a struktura finančních obchodů členů České leasingové a finanční asociace v 1. pololetí 2021</a:t>
                      </a:r>
                    </a:p>
                  </a:txBody>
                  <a:tcPr marL="9525" marR="9525" marT="9525" marB="0" anchor="b">
                    <a:lnL>
                      <a:noFill/>
                    </a:lnL>
                    <a:lnR>
                      <a:noFill/>
                    </a:lnR>
                    <a:lnT>
                      <a:noFill/>
                    </a:lnT>
                    <a:lnB>
                      <a:noFill/>
                    </a:lnB>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l" fontAlgn="b"/>
                      <a:endParaRPr lang="cs-CZ" sz="950" b="1"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95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52162845"/>
                  </a:ext>
                </a:extLst>
              </a:tr>
              <a:tr h="161925">
                <a:tc>
                  <a:txBody>
                    <a:bodyPr/>
                    <a:lstStyle/>
                    <a:p>
                      <a:pPr algn="l" fontAlgn="b"/>
                      <a:r>
                        <a:rPr lang="cs-CZ" sz="900" b="1" i="0" u="none" strike="noStrike">
                          <a:effectLst/>
                          <a:latin typeface="Arial" panose="020B0604020202020204" pitchFamily="34" charset="0"/>
                        </a:rPr>
                        <a:t>1) LEASING MOVITÝCH VĚCÍ</a:t>
                      </a: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643352099"/>
                  </a:ext>
                </a:extLst>
              </a:tr>
              <a:tr h="161925">
                <a:tc gridSpan="3">
                  <a:txBody>
                    <a:bodyPr/>
                    <a:lstStyle/>
                    <a:p>
                      <a:pPr algn="l" fontAlgn="b"/>
                      <a:r>
                        <a:rPr lang="cs-CZ" sz="850" b="0" i="0" u="none" strike="noStrike">
                          <a:effectLst/>
                          <a:latin typeface="Arial" panose="020B0604020202020204" pitchFamily="34" charset="0"/>
                        </a:rPr>
                        <a:t>(majetek zakoupený pro leasing a předaný do leasingového užívání v 1. pololetí 2020 (vstupní dluh)</a:t>
                      </a:r>
                    </a:p>
                  </a:txBody>
                  <a:tcPr marL="9525" marR="9525" marT="9525" marB="0" anchor="b">
                    <a:lnL>
                      <a:noFill/>
                    </a:lnL>
                    <a:lnR>
                      <a:noFill/>
                    </a:lnR>
                    <a:lnT>
                      <a:noFill/>
                    </a:lnT>
                    <a:lnB>
                      <a:noFill/>
                    </a:lnB>
                  </a:tcPr>
                </a:tc>
                <a:tc hMerge="1">
                  <a:txBody>
                    <a:bodyPr/>
                    <a:lstStyle/>
                    <a:p>
                      <a:endParaRPr lang="cs-CZ"/>
                    </a:p>
                  </a:txBody>
                  <a:tcPr/>
                </a:tc>
                <a:tc hMerge="1">
                  <a:txBody>
                    <a:bodyPr/>
                    <a:lstStyle/>
                    <a:p>
                      <a:endParaRPr lang="cs-CZ"/>
                    </a:p>
                  </a:txBody>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6964238"/>
                  </a:ext>
                </a:extLst>
              </a:tr>
              <a:tr h="161925">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cs-CZ" sz="850" b="1" i="0" u="none" strike="noStrike">
                          <a:effectLst/>
                          <a:latin typeface="Arial" panose="020B0604020202020204" pitchFamily="34" charset="0"/>
                        </a:rPr>
                        <a:t>mil. Kč</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b"/>
                      <a:r>
                        <a:rPr lang="cs-CZ" sz="850" b="1" i="0" u="none" strike="noStrike">
                          <a:effectLst/>
                          <a:latin typeface="Arial" panose="020B0604020202020204" pitchFamily="34" charset="0"/>
                        </a:rPr>
                        <a:t>počet smluv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b"/>
                      <a:r>
                        <a:rPr lang="cs-CZ" sz="850" b="1" i="0" u="none" strike="noStrike">
                          <a:effectLst/>
                          <a:latin typeface="Arial" panose="020B0604020202020204" pitchFamily="34" charset="0"/>
                        </a:rPr>
                        <a:t>mil. Kč</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b"/>
                      <a:r>
                        <a:rPr lang="cs-CZ" sz="850" b="1" i="0" u="none" strike="noStrike">
                          <a:effectLst/>
                          <a:latin typeface="Arial" panose="020B0604020202020204" pitchFamily="34" charset="0"/>
                        </a:rPr>
                        <a:t>počet smluv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b"/>
                      <a:r>
                        <a:rPr lang="cs-CZ" sz="850" b="1" i="0" u="none" strike="noStrike">
                          <a:effectLst/>
                          <a:latin typeface="Arial" panose="020B0604020202020204" pitchFamily="34" charset="0"/>
                        </a:rPr>
                        <a:t>meziroční</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2255576481"/>
                  </a:ext>
                </a:extLst>
              </a:tr>
              <a:tr h="161925">
                <a:tc>
                  <a:txBody>
                    <a:bodyPr/>
                    <a:lstStyle/>
                    <a:p>
                      <a:pPr algn="l" fontAlgn="b"/>
                      <a:r>
                        <a:rPr lang="cs-CZ" sz="850" b="1" i="0" u="none" strike="noStrike">
                          <a:effectLst/>
                          <a:latin typeface="Arial" panose="020B0604020202020204" pitchFamily="34" charset="0"/>
                        </a:rPr>
                        <a:t>a) podle povahy předmětu leasingu: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0" i="0" u="none" strike="noStrike">
                          <a:effectLst/>
                          <a:latin typeface="Arial" panose="020B0604020202020204" pitchFamily="34" charset="0"/>
                        </a:rPr>
                        <a:t>1. pololetí 2021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0" i="0" u="none" strike="noStrike">
                          <a:effectLst/>
                          <a:latin typeface="Arial" panose="020B0604020202020204" pitchFamily="34" charset="0"/>
                        </a:rPr>
                        <a:t>1. pololetí 2021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0" i="0" u="none" strike="noStrike">
                          <a:effectLst/>
                          <a:latin typeface="Arial" panose="020B0604020202020204" pitchFamily="34" charset="0"/>
                        </a:rPr>
                        <a:t>1. pololetí 2020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0" i="0" u="none" strike="noStrike">
                          <a:effectLst/>
                          <a:latin typeface="Arial" panose="020B0604020202020204" pitchFamily="34" charset="0"/>
                        </a:rPr>
                        <a:t>1. pololetí 2020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1" i="0" u="none" strike="noStrike">
                          <a:effectLst/>
                          <a:latin typeface="Arial" panose="020B0604020202020204" pitchFamily="34" charset="0"/>
                        </a:rPr>
                        <a:t>vývoj</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531886098"/>
                  </a:ext>
                </a:extLst>
              </a:tr>
              <a:tr h="161925">
                <a:tc>
                  <a:txBody>
                    <a:bodyPr/>
                    <a:lstStyle/>
                    <a:p>
                      <a:pPr algn="l" fontAlgn="b"/>
                      <a:r>
                        <a:rPr lang="cs-CZ" sz="850" b="0" i="0" u="none" strike="noStrike">
                          <a:effectLst/>
                          <a:latin typeface="Arial" panose="020B0604020202020204" pitchFamily="34" charset="0"/>
                        </a:rPr>
                        <a:t>osobní automobily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6 789,33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11 636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5 156,00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10 248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131,68%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8959997"/>
                  </a:ext>
                </a:extLst>
              </a:tr>
              <a:tr h="161925">
                <a:tc>
                  <a:txBody>
                    <a:bodyPr/>
                    <a:lstStyle/>
                    <a:p>
                      <a:pPr algn="l" fontAlgn="b"/>
                      <a:r>
                        <a:rPr lang="cs-CZ" sz="800" b="0" i="1" u="none" strike="noStrike">
                          <a:effectLst/>
                          <a:latin typeface="Arial" panose="020B0604020202020204" pitchFamily="34" charset="0"/>
                        </a:rPr>
                        <a:t>    z toho  leasing ojetých osobních automobilů</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325,01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499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278,21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494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116,82%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115349"/>
                  </a:ext>
                </a:extLst>
              </a:tr>
              <a:tr h="161925">
                <a:tc>
                  <a:txBody>
                    <a:bodyPr/>
                    <a:lstStyle/>
                    <a:p>
                      <a:pPr algn="l" fontAlgn="b"/>
                      <a:r>
                        <a:rPr lang="cs-CZ" sz="850" b="0" i="0" u="none" strike="noStrike">
                          <a:effectLst/>
                          <a:latin typeface="Arial" panose="020B0604020202020204" pitchFamily="34" charset="0"/>
                        </a:rPr>
                        <a:t>motocykly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55,43%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856734"/>
                  </a:ext>
                </a:extLst>
              </a:tr>
              <a:tr h="161925">
                <a:tc>
                  <a:txBody>
                    <a:bodyPr/>
                    <a:lstStyle/>
                    <a:p>
                      <a:pPr algn="l" fontAlgn="b"/>
                      <a:r>
                        <a:rPr lang="cs-CZ" sz="850" b="0" i="0" u="none" strike="noStrike">
                          <a:effectLst/>
                          <a:latin typeface="Arial" panose="020B0604020202020204" pitchFamily="34" charset="0"/>
                        </a:rPr>
                        <a:t>užitkové automobily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593,75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972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452,98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733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131,08%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8827731"/>
                  </a:ext>
                </a:extLst>
              </a:tr>
              <a:tr h="161925">
                <a:tc>
                  <a:txBody>
                    <a:bodyPr/>
                    <a:lstStyle/>
                    <a:p>
                      <a:pPr algn="l" fontAlgn="b"/>
                      <a:r>
                        <a:rPr lang="cs-CZ" sz="850" b="0" i="0" u="none" strike="noStrike">
                          <a:effectLst/>
                          <a:latin typeface="Arial" panose="020B0604020202020204" pitchFamily="34" charset="0"/>
                        </a:rPr>
                        <a:t>nákladní automobily (vč. přívěsů a návěsů)</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3 592,61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2 050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2 900,57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1 779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123,86%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5571658"/>
                  </a:ext>
                </a:extLst>
              </a:tr>
              <a:tr h="161925">
                <a:tc>
                  <a:txBody>
                    <a:bodyPr/>
                    <a:lstStyle/>
                    <a:p>
                      <a:pPr algn="l" fontAlgn="b"/>
                      <a:r>
                        <a:rPr lang="cs-CZ" sz="850" b="0" i="0" u="none" strike="noStrike">
                          <a:effectLst/>
                          <a:latin typeface="Arial" panose="020B0604020202020204" pitchFamily="34" charset="0"/>
                        </a:rPr>
                        <a:t>autobusy, trolejbusy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254,07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141,27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179,85%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690487"/>
                  </a:ext>
                </a:extLst>
              </a:tr>
              <a:tr h="161925">
                <a:tc>
                  <a:txBody>
                    <a:bodyPr/>
                    <a:lstStyle/>
                    <a:p>
                      <a:pPr algn="l" fontAlgn="b"/>
                      <a:r>
                        <a:rPr lang="cs-CZ" sz="850" b="0" i="0" u="none" strike="noStrike">
                          <a:effectLst/>
                          <a:latin typeface="Arial" panose="020B0604020202020204" pitchFamily="34" charset="0"/>
                        </a:rPr>
                        <a:t>ostatní těžší silniční vozidla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85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6005687"/>
                  </a:ext>
                </a:extLst>
              </a:tr>
              <a:tr h="161925">
                <a:tc>
                  <a:txBody>
                    <a:bodyPr/>
                    <a:lstStyle/>
                    <a:p>
                      <a:pPr algn="l" fontAlgn="b"/>
                      <a:r>
                        <a:rPr lang="cs-CZ" sz="850" b="0" i="0" u="none" strike="noStrike">
                          <a:effectLst/>
                          <a:latin typeface="Arial" panose="020B0604020202020204" pitchFamily="34" charset="0"/>
                        </a:rPr>
                        <a:t>lodě, letadla, vagóny, lokomotivy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212,51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620,43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34,25%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32839"/>
                  </a:ext>
                </a:extLst>
              </a:tr>
              <a:tr h="161925">
                <a:tc>
                  <a:txBody>
                    <a:bodyPr/>
                    <a:lstStyle/>
                    <a:p>
                      <a:pPr algn="l" fontAlgn="b"/>
                      <a:r>
                        <a:rPr lang="cs-CZ" sz="850" b="0" i="0" u="none" strike="noStrike">
                          <a:effectLst/>
                          <a:latin typeface="Arial" panose="020B0604020202020204" pitchFamily="34" charset="0"/>
                        </a:rPr>
                        <a:t>IT, kancelářská a komunikační technika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117,32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200,55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58,50%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8130810"/>
                  </a:ext>
                </a:extLst>
              </a:tr>
              <a:tr h="161925">
                <a:tc>
                  <a:txBody>
                    <a:bodyPr/>
                    <a:lstStyle/>
                    <a:p>
                      <a:pPr algn="l" fontAlgn="b"/>
                      <a:r>
                        <a:rPr lang="cs-CZ" sz="850" b="0" i="0" u="none" strike="noStrike">
                          <a:effectLst/>
                          <a:latin typeface="Arial" panose="020B0604020202020204" pitchFamily="34" charset="0"/>
                        </a:rPr>
                        <a:t>stroje a zařízení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2 499,08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1 651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2 821,72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1 534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88,57%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0449860"/>
                  </a:ext>
                </a:extLst>
              </a:tr>
              <a:tr h="161925">
                <a:tc>
                  <a:txBody>
                    <a:bodyPr/>
                    <a:lstStyle/>
                    <a:p>
                      <a:pPr algn="l" fontAlgn="b"/>
                      <a:r>
                        <a:rPr lang="cs-CZ" sz="800" b="0" i="0" u="none" strike="noStrike">
                          <a:effectLst/>
                          <a:latin typeface="Arial" panose="020B0604020202020204" pitchFamily="34" charset="0"/>
                        </a:rPr>
                        <a:t>     z toho: fotovoltaická zařízení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85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3565109"/>
                  </a:ext>
                </a:extLst>
              </a:tr>
              <a:tr h="161925">
                <a:tc>
                  <a:txBody>
                    <a:bodyPr/>
                    <a:lstStyle/>
                    <a:p>
                      <a:pPr algn="l" fontAlgn="b"/>
                      <a:r>
                        <a:rPr lang="cs-CZ" sz="800" b="0" i="1" u="none" strike="noStrike">
                          <a:effectLst/>
                          <a:latin typeface="Arial" panose="020B0604020202020204" pitchFamily="34" charset="0"/>
                        </a:rPr>
                        <a:t>                 kovoobráběcí a ostatní obráběcí stroje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312,77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326,84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95,70%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9097981"/>
                  </a:ext>
                </a:extLst>
              </a:tr>
              <a:tr h="161925">
                <a:tc>
                  <a:txBody>
                    <a:bodyPr/>
                    <a:lstStyle/>
                    <a:p>
                      <a:pPr algn="l" fontAlgn="b"/>
                      <a:r>
                        <a:rPr lang="cs-CZ" sz="800" b="0" i="1" u="none" strike="noStrike">
                          <a:effectLst/>
                          <a:latin typeface="Arial" panose="020B0604020202020204" pitchFamily="34" charset="0"/>
                        </a:rPr>
                        <a:t>                 manipulační a skladovací technika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819,96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1 114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700,73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914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117,02%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5313893"/>
                  </a:ext>
                </a:extLst>
              </a:tr>
              <a:tr h="161925">
                <a:tc>
                  <a:txBody>
                    <a:bodyPr/>
                    <a:lstStyle/>
                    <a:p>
                      <a:pPr algn="l" fontAlgn="b"/>
                      <a:r>
                        <a:rPr lang="cs-CZ" sz="800" b="0" i="1" u="none" strike="noStrike">
                          <a:effectLst/>
                          <a:latin typeface="Arial" panose="020B0604020202020204" pitchFamily="34" charset="0"/>
                        </a:rPr>
                        <a:t>                 potravinářství</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27,65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8,59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321,89%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6789385"/>
                  </a:ext>
                </a:extLst>
              </a:tr>
              <a:tr h="161925">
                <a:tc>
                  <a:txBody>
                    <a:bodyPr/>
                    <a:lstStyle/>
                    <a:p>
                      <a:pPr algn="l" fontAlgn="b"/>
                      <a:r>
                        <a:rPr lang="cs-CZ" sz="800" b="0" i="1" u="none" strike="noStrike">
                          <a:effectLst/>
                          <a:latin typeface="Arial" panose="020B0604020202020204" pitchFamily="34" charset="0"/>
                        </a:rPr>
                        <a:t>                 stroje pro těžbu, dobývání a stavebnictví</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367,53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520,58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70,60%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2134193"/>
                  </a:ext>
                </a:extLst>
              </a:tr>
              <a:tr h="161925">
                <a:tc>
                  <a:txBody>
                    <a:bodyPr/>
                    <a:lstStyle/>
                    <a:p>
                      <a:pPr algn="l" fontAlgn="b"/>
                      <a:r>
                        <a:rPr lang="cs-CZ" sz="800" b="0" i="1" u="none" strike="noStrike">
                          <a:effectLst/>
                          <a:latin typeface="Arial" panose="020B0604020202020204" pitchFamily="34" charset="0"/>
                        </a:rPr>
                        <a:t>                 zdravotnictví</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24,61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4,87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505,34%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1755969"/>
                  </a:ext>
                </a:extLst>
              </a:tr>
              <a:tr h="161925">
                <a:tc>
                  <a:txBody>
                    <a:bodyPr/>
                    <a:lstStyle/>
                    <a:p>
                      <a:pPr algn="l" fontAlgn="b"/>
                      <a:r>
                        <a:rPr lang="cs-CZ" sz="800" b="0" i="1" u="none" strike="noStrike">
                          <a:effectLst/>
                          <a:latin typeface="Arial" panose="020B0604020202020204" pitchFamily="34" charset="0"/>
                        </a:rPr>
                        <a:t>                 zemědělské a lesnické stroje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538,43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468,20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115,00%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9457285"/>
                  </a:ext>
                </a:extLst>
              </a:tr>
              <a:tr h="161925">
                <a:tc>
                  <a:txBody>
                    <a:bodyPr/>
                    <a:lstStyle/>
                    <a:p>
                      <a:pPr algn="l" fontAlgn="b"/>
                      <a:r>
                        <a:rPr lang="cs-CZ" sz="800" b="0" i="1" u="none" strike="noStrike">
                          <a:effectLst/>
                          <a:latin typeface="Arial" panose="020B0604020202020204" pitchFamily="34" charset="0"/>
                        </a:rPr>
                        <a:t>                 ostatní stroje a zařízení</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408,13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791,91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00" b="0" i="1" u="none" strike="noStrike">
                          <a:effectLst/>
                          <a:latin typeface="Arial" panose="020B0604020202020204" pitchFamily="34" charset="0"/>
                        </a:rPr>
                        <a:t>51,54%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4965737"/>
                  </a:ext>
                </a:extLst>
              </a:tr>
              <a:tr h="161925">
                <a:tc>
                  <a:txBody>
                    <a:bodyPr/>
                    <a:lstStyle/>
                    <a:p>
                      <a:pPr algn="l" fontAlgn="b"/>
                      <a:r>
                        <a:rPr lang="cs-CZ" sz="850" b="0" i="0" u="none" strike="noStrike">
                          <a:effectLst/>
                          <a:latin typeface="Arial" panose="020B0604020202020204" pitchFamily="34" charset="0"/>
                        </a:rPr>
                        <a:t>ostatní komodity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13,25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4,45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297,75%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4071162"/>
                  </a:ext>
                </a:extLst>
              </a:tr>
              <a:tr h="161925">
                <a:tc>
                  <a:txBody>
                    <a:bodyPr/>
                    <a:lstStyle/>
                    <a:p>
                      <a:pPr algn="l" fontAlgn="b"/>
                      <a:r>
                        <a:rPr lang="cs-CZ" sz="850" b="1" i="0" u="none" strike="noStrike">
                          <a:effectLst/>
                          <a:latin typeface="Arial" panose="020B0604020202020204" pitchFamily="34" charset="0"/>
                        </a:rPr>
                        <a:t>celkem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14 073,96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16 634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12 301,65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14 469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dirty="0">
                          <a:effectLst/>
                          <a:latin typeface="Arial" panose="020B0604020202020204" pitchFamily="34" charset="0"/>
                        </a:rPr>
                        <a:t>114,41%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2259161014"/>
                  </a:ext>
                </a:extLst>
              </a:tr>
            </a:tbl>
          </a:graphicData>
        </a:graphic>
      </p:graphicFrame>
    </p:spTree>
    <p:extLst>
      <p:ext uri="{BB962C8B-B14F-4D97-AF65-F5344CB8AC3E}">
        <p14:creationId xmlns:p14="http://schemas.microsoft.com/office/powerpoint/2010/main" val="3762365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D7635F-4AC1-482D-9B53-E6DD1E75F9F7}"/>
              </a:ext>
            </a:extLst>
          </p:cNvPr>
          <p:cNvSpPr>
            <a:spLocks noGrp="1"/>
          </p:cNvSpPr>
          <p:nvPr>
            <p:ph type="title"/>
          </p:nvPr>
        </p:nvSpPr>
        <p:spPr/>
        <p:txBody>
          <a:bodyPr/>
          <a:lstStyle/>
          <a:p>
            <a:r>
              <a:rPr lang="cs-CZ" dirty="0"/>
              <a:t>Druhy leasingu</a:t>
            </a:r>
          </a:p>
        </p:txBody>
      </p:sp>
      <p:sp>
        <p:nvSpPr>
          <p:cNvPr id="3" name="Zástupný symbol pro obsah 2">
            <a:extLst>
              <a:ext uri="{FF2B5EF4-FFF2-40B4-BE49-F238E27FC236}">
                <a16:creationId xmlns:a16="http://schemas.microsoft.com/office/drawing/2014/main" id="{957ABCB3-8640-4579-898F-4C5C915ABCB2}"/>
              </a:ext>
            </a:extLst>
          </p:cNvPr>
          <p:cNvSpPr>
            <a:spLocks noGrp="1"/>
          </p:cNvSpPr>
          <p:nvPr>
            <p:ph idx="1"/>
          </p:nvPr>
        </p:nvSpPr>
        <p:spPr/>
        <p:txBody>
          <a:bodyPr>
            <a:normAutofit fontScale="55000" lnSpcReduction="20000"/>
          </a:bodyPr>
          <a:lstStyle/>
          <a:p>
            <a:pPr marL="0" indent="0">
              <a:buNone/>
            </a:pPr>
            <a:r>
              <a:rPr lang="cs-CZ" b="1" dirty="0"/>
              <a:t>Finanční leasing</a:t>
            </a:r>
          </a:p>
          <a:p>
            <a:r>
              <a:rPr lang="cs-CZ" dirty="0"/>
              <a:t>Financovaný předmět je po celou dobu majetkem financující (leasingové) společnosti a teprve na konci leasingu přechází vlastnictví na zákazníka. Vlastnictví předmětu financování významně snižuje riziko leasingové společnosti. Ta má v případě nedobytnosti pohledávky v ruce silný nástroj, umožňující využít §207 trestního zákoníku o „neoprávněném užívání cizí věci“. Kromě pojištění předmětu je možné rovněž pojistit riziko nesplácení z důvodu ztráty pracovní schopnosti, ztráty zaměstnání apod. Při dodržení minimální délky (leasingové) smlouvy je možné leasingové splátky započítat přímo do daňově uznatelných nákladů, délka smlouvy je přitom většinou kratší než doba odepisování předmětu při jeho vlastnictví.</a:t>
            </a:r>
          </a:p>
          <a:p>
            <a:pPr marL="0" indent="0">
              <a:buNone/>
            </a:pPr>
            <a:r>
              <a:rPr lang="cs-CZ" b="1" dirty="0"/>
              <a:t>Operativní leasing</a:t>
            </a:r>
          </a:p>
          <a:p>
            <a:r>
              <a:rPr lang="cs-CZ" dirty="0"/>
              <a:t>Operativní leasing se od finančního leasingu liší zejména tím, že předmět nájmu (nejčastěji vozidlo) zůstává ve vlastnictví leasingové společnosti i po skončení smlouvy. V České republice je operativní leasing využíván většinou živnostníky nebo společnostmi, běžní spotřebitelé ho pak využívají pouze v omezené míře a většinou pouze na vozidla.</a:t>
            </a:r>
          </a:p>
          <a:p>
            <a:pPr marL="0" indent="0">
              <a:buNone/>
            </a:pPr>
            <a:r>
              <a:rPr lang="cs-CZ" b="1" dirty="0"/>
              <a:t>Zpětný leasing</a:t>
            </a:r>
          </a:p>
          <a:p>
            <a:r>
              <a:rPr lang="cs-CZ" dirty="0"/>
              <a:t>Speciální formou finančního leasingu je tzv. zpětný leasing, při kterém majitel nějaké věci (dopravního prostředku, výrobního stroje, nemovitosti) tuto věc nejprve prodá leasingové společnosti, která mu následně na tuto věc poskytne finanční leasing. Tudíž původní majitel věc i nadále užívá jako nájemce a průběžně splácí. Po řádném splacení se pak stává majitelem věci zpět. Účelem zpětného leasingu je získat aktuálně potřebnou hotovost.</a:t>
            </a:r>
          </a:p>
        </p:txBody>
      </p:sp>
    </p:spTree>
    <p:extLst>
      <p:ext uri="{BB962C8B-B14F-4D97-AF65-F5344CB8AC3E}">
        <p14:creationId xmlns:p14="http://schemas.microsoft.com/office/powerpoint/2010/main" val="3381451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09CAEC-C56D-4296-873B-09DB375DDF37}"/>
              </a:ext>
            </a:extLst>
          </p:cNvPr>
          <p:cNvSpPr>
            <a:spLocks noGrp="1"/>
          </p:cNvSpPr>
          <p:nvPr>
            <p:ph type="title"/>
          </p:nvPr>
        </p:nvSpPr>
        <p:spPr/>
        <p:txBody>
          <a:bodyPr>
            <a:normAutofit fontScale="90000"/>
          </a:bodyPr>
          <a:lstStyle/>
          <a:p>
            <a:br>
              <a:rPr lang="cs-CZ" dirty="0"/>
            </a:br>
            <a:br>
              <a:rPr lang="cs-CZ" dirty="0"/>
            </a:br>
            <a:br>
              <a:rPr lang="cs-CZ" dirty="0"/>
            </a:br>
            <a:r>
              <a:rPr lang="cs-CZ" dirty="0"/>
              <a:t>Souvislost podnikových financí s finančním trhem	</a:t>
            </a:r>
            <a:br>
              <a:rPr lang="cs-CZ" dirty="0"/>
            </a:br>
            <a:endParaRPr lang="cs-CZ" dirty="0"/>
          </a:p>
        </p:txBody>
      </p:sp>
      <p:sp>
        <p:nvSpPr>
          <p:cNvPr id="3" name="Zástupný symbol pro obsah 2">
            <a:extLst>
              <a:ext uri="{FF2B5EF4-FFF2-40B4-BE49-F238E27FC236}">
                <a16:creationId xmlns:a16="http://schemas.microsoft.com/office/drawing/2014/main" id="{08E17851-1746-42EF-A65C-AB58AB0F44A9}"/>
              </a:ext>
            </a:extLst>
          </p:cNvPr>
          <p:cNvSpPr>
            <a:spLocks noGrp="1"/>
          </p:cNvSpPr>
          <p:nvPr>
            <p:ph type="body" idx="1"/>
          </p:nvPr>
        </p:nvSpPr>
        <p:spPr/>
        <p:txBody>
          <a:bodyPr>
            <a:normAutofit/>
          </a:bodyPr>
          <a:lstStyle/>
          <a:p>
            <a:r>
              <a:rPr lang="cs-CZ" dirty="0"/>
              <a:t>	</a:t>
            </a:r>
          </a:p>
        </p:txBody>
      </p:sp>
    </p:spTree>
    <p:extLst>
      <p:ext uri="{BB962C8B-B14F-4D97-AF65-F5344CB8AC3E}">
        <p14:creationId xmlns:p14="http://schemas.microsoft.com/office/powerpoint/2010/main" val="325719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52268E8-1084-4D26-B1D1-6E9473AE60AD}"/>
              </a:ext>
            </a:extLst>
          </p:cNvPr>
          <p:cNvSpPr>
            <a:spLocks noGrp="1"/>
          </p:cNvSpPr>
          <p:nvPr>
            <p:ph type="title"/>
          </p:nvPr>
        </p:nvSpPr>
        <p:spPr/>
        <p:txBody>
          <a:bodyPr/>
          <a:lstStyle/>
          <a:p>
            <a:r>
              <a:rPr lang="cs-CZ" dirty="0"/>
              <a:t>Finanční trh a jeho funkce</a:t>
            </a:r>
          </a:p>
        </p:txBody>
      </p:sp>
      <p:sp>
        <p:nvSpPr>
          <p:cNvPr id="5" name="Zástupný symbol pro obsah 4">
            <a:extLst>
              <a:ext uri="{FF2B5EF4-FFF2-40B4-BE49-F238E27FC236}">
                <a16:creationId xmlns:a16="http://schemas.microsoft.com/office/drawing/2014/main" id="{9358449D-FA1F-46D9-80EB-91E65A601B52}"/>
              </a:ext>
            </a:extLst>
          </p:cNvPr>
          <p:cNvSpPr>
            <a:spLocks noGrp="1"/>
          </p:cNvSpPr>
          <p:nvPr>
            <p:ph idx="1"/>
          </p:nvPr>
        </p:nvSpPr>
        <p:spPr/>
        <p:txBody>
          <a:bodyPr>
            <a:normAutofit/>
          </a:bodyPr>
          <a:lstStyle/>
          <a:p>
            <a:r>
              <a:rPr lang="cs-CZ" dirty="0"/>
              <a:t>Finanční trh je nepostradatelný kanál pro transformaci úspor do reálných investic. Finanční trh plní tyto funkce:</a:t>
            </a:r>
          </a:p>
          <a:p>
            <a:pPr lvl="1"/>
            <a:r>
              <a:rPr lang="cs-CZ" b="1" dirty="0"/>
              <a:t>Funkce depozitní</a:t>
            </a:r>
            <a:r>
              <a:rPr lang="cs-CZ" dirty="0"/>
              <a:t> – alokace prostředků a jejich tok do jiných oblastí</a:t>
            </a:r>
          </a:p>
          <a:p>
            <a:pPr lvl="1"/>
            <a:r>
              <a:rPr lang="cs-CZ" b="1" dirty="0"/>
              <a:t>Funkce zabezpečení bohatství</a:t>
            </a:r>
            <a:r>
              <a:rPr lang="cs-CZ" dirty="0"/>
              <a:t> – schopnost koncentrovat ve směnitelné formě nově vytvořené hodnoty</a:t>
            </a:r>
          </a:p>
          <a:p>
            <a:pPr lvl="1"/>
            <a:r>
              <a:rPr lang="cs-CZ" b="1" dirty="0"/>
              <a:t>Funkce likvidity</a:t>
            </a:r>
            <a:endParaRPr lang="cs-CZ" dirty="0"/>
          </a:p>
          <a:p>
            <a:pPr lvl="1"/>
            <a:r>
              <a:rPr lang="cs-CZ" b="1" dirty="0"/>
              <a:t>Funkce kreditní</a:t>
            </a:r>
            <a:r>
              <a:rPr lang="cs-CZ" dirty="0"/>
              <a:t> – deponovat prostředky těm, kteří je potřebují a jsou schopni je dále zhodnotit</a:t>
            </a:r>
          </a:p>
          <a:p>
            <a:pPr lvl="1"/>
            <a:r>
              <a:rPr lang="cs-CZ" b="1" dirty="0"/>
              <a:t>Funkce platební</a:t>
            </a:r>
            <a:r>
              <a:rPr lang="cs-CZ" dirty="0"/>
              <a:t> </a:t>
            </a:r>
          </a:p>
          <a:p>
            <a:pPr lvl="1"/>
            <a:r>
              <a:rPr lang="cs-CZ" b="1" dirty="0"/>
              <a:t>Funkce ochrany proti riziku</a:t>
            </a:r>
            <a:r>
              <a:rPr lang="cs-CZ" dirty="0"/>
              <a:t> (majetková, životní aj. pojištění)</a:t>
            </a:r>
          </a:p>
        </p:txBody>
      </p:sp>
    </p:spTree>
    <p:extLst>
      <p:ext uri="{BB962C8B-B14F-4D97-AF65-F5344CB8AC3E}">
        <p14:creationId xmlns:p14="http://schemas.microsoft.com/office/powerpoint/2010/main" val="2508420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0CE281-0339-415B-922D-D1108E3BB86D}"/>
              </a:ext>
            </a:extLst>
          </p:cNvPr>
          <p:cNvSpPr>
            <a:spLocks noGrp="1"/>
          </p:cNvSpPr>
          <p:nvPr>
            <p:ph type="title"/>
          </p:nvPr>
        </p:nvSpPr>
        <p:spPr/>
        <p:txBody>
          <a:bodyPr/>
          <a:lstStyle/>
          <a:p>
            <a:r>
              <a:rPr lang="cs-CZ" dirty="0"/>
              <a:t>Rozdělení finančního trhu</a:t>
            </a:r>
          </a:p>
        </p:txBody>
      </p:sp>
      <p:sp>
        <p:nvSpPr>
          <p:cNvPr id="3" name="Zástupný symbol pro obsah 2">
            <a:extLst>
              <a:ext uri="{FF2B5EF4-FFF2-40B4-BE49-F238E27FC236}">
                <a16:creationId xmlns:a16="http://schemas.microsoft.com/office/drawing/2014/main" id="{60F63FF2-9CE5-4045-BC5F-7409D40B32BA}"/>
              </a:ext>
            </a:extLst>
          </p:cNvPr>
          <p:cNvSpPr>
            <a:spLocks noGrp="1"/>
          </p:cNvSpPr>
          <p:nvPr>
            <p:ph idx="1"/>
          </p:nvPr>
        </p:nvSpPr>
        <p:spPr>
          <a:xfrm>
            <a:off x="838200" y="1472184"/>
            <a:ext cx="10515600" cy="4704779"/>
          </a:xfrm>
        </p:spPr>
        <p:txBody>
          <a:bodyPr>
            <a:normAutofit fontScale="55000" lnSpcReduction="20000"/>
          </a:bodyPr>
          <a:lstStyle/>
          <a:p>
            <a:pPr marL="0" indent="0">
              <a:buNone/>
            </a:pPr>
            <a:r>
              <a:rPr lang="cs-CZ" dirty="0"/>
              <a:t>Finanční trh můžeme rozdělit z věcného hlediska, z hlediska účastníků a z hlediska nástrojů.</a:t>
            </a:r>
          </a:p>
          <a:p>
            <a:pPr marL="0" indent="0">
              <a:buNone/>
            </a:pPr>
            <a:r>
              <a:rPr lang="cs-CZ" b="1" dirty="0"/>
              <a:t>Věcné hledisko:</a:t>
            </a:r>
          </a:p>
          <a:p>
            <a:r>
              <a:rPr lang="cs-CZ" dirty="0"/>
              <a:t>Peněžní trhy – trhy s finančními nástroji obvykle se splatností do 1 roku</a:t>
            </a:r>
          </a:p>
          <a:p>
            <a:r>
              <a:rPr lang="cs-CZ" dirty="0"/>
              <a:t>Kapitálové trhy – trhy s finančními nástroji se splatností delší než 1 rok</a:t>
            </a:r>
          </a:p>
          <a:p>
            <a:r>
              <a:rPr lang="cs-CZ" dirty="0"/>
              <a:t>Devizové trhy – trhy s cizími měnami</a:t>
            </a:r>
          </a:p>
          <a:p>
            <a:r>
              <a:rPr lang="cs-CZ" dirty="0"/>
              <a:t>Komoditní trhy – trhy s komoditami (zlato, stříbro, ropa, obilniny aj.)</a:t>
            </a:r>
          </a:p>
          <a:p>
            <a:pPr marL="0" indent="0">
              <a:buNone/>
            </a:pPr>
            <a:r>
              <a:rPr lang="cs-CZ" b="1" dirty="0"/>
              <a:t>Hledisko účastníků:</a:t>
            </a:r>
          </a:p>
          <a:p>
            <a:r>
              <a:rPr lang="cs-CZ" dirty="0"/>
              <a:t>Bankovní trhy – vystupují zde pouze finanční instituce (banky)</a:t>
            </a:r>
          </a:p>
          <a:p>
            <a:r>
              <a:rPr lang="cs-CZ" dirty="0"/>
              <a:t>Mezipodnikové trhy – ostatní ekonomické subjekty kromě bank</a:t>
            </a:r>
          </a:p>
          <a:p>
            <a:r>
              <a:rPr lang="cs-CZ" dirty="0"/>
              <a:t>Burzovní trhy – obchodní instituce (burza)</a:t>
            </a:r>
          </a:p>
          <a:p>
            <a:r>
              <a:rPr lang="cs-CZ" dirty="0"/>
              <a:t>Mimoburzovní trhy – jiný způsob (RM- systém)</a:t>
            </a:r>
          </a:p>
          <a:p>
            <a:pPr marL="0" indent="0">
              <a:buNone/>
            </a:pPr>
            <a:r>
              <a:rPr lang="cs-CZ" b="1" dirty="0"/>
              <a:t>Hledisko nástrojů:</a:t>
            </a:r>
          </a:p>
          <a:p>
            <a:r>
              <a:rPr lang="cs-CZ" dirty="0"/>
              <a:t>Úvěrové trhy – trhy s úvěry a půjčkami</a:t>
            </a:r>
          </a:p>
          <a:p>
            <a:r>
              <a:rPr lang="cs-CZ" dirty="0"/>
              <a:t>Trhy cenných papírů – trhy s akciemi, obligacemi aj.</a:t>
            </a:r>
          </a:p>
          <a:p>
            <a:r>
              <a:rPr lang="cs-CZ" dirty="0"/>
              <a:t>Devizové trhy </a:t>
            </a:r>
          </a:p>
        </p:txBody>
      </p:sp>
    </p:spTree>
    <p:extLst>
      <p:ext uri="{BB962C8B-B14F-4D97-AF65-F5344CB8AC3E}">
        <p14:creationId xmlns:p14="http://schemas.microsoft.com/office/powerpoint/2010/main" val="391603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09CAEC-C56D-4296-873B-09DB375DDF37}"/>
              </a:ext>
            </a:extLst>
          </p:cNvPr>
          <p:cNvSpPr>
            <a:spLocks noGrp="1"/>
          </p:cNvSpPr>
          <p:nvPr>
            <p:ph type="title"/>
          </p:nvPr>
        </p:nvSpPr>
        <p:spPr/>
        <p:txBody>
          <a:bodyPr/>
          <a:lstStyle/>
          <a:p>
            <a:r>
              <a:rPr lang="cs-CZ" dirty="0"/>
              <a:t>Obsah </a:t>
            </a:r>
          </a:p>
        </p:txBody>
      </p:sp>
      <p:sp>
        <p:nvSpPr>
          <p:cNvPr id="3" name="Zástupný symbol pro obsah 2">
            <a:extLst>
              <a:ext uri="{FF2B5EF4-FFF2-40B4-BE49-F238E27FC236}">
                <a16:creationId xmlns:a16="http://schemas.microsoft.com/office/drawing/2014/main" id="{08E17851-1746-42EF-A65C-AB58AB0F44A9}"/>
              </a:ext>
            </a:extLst>
          </p:cNvPr>
          <p:cNvSpPr>
            <a:spLocks noGrp="1"/>
          </p:cNvSpPr>
          <p:nvPr>
            <p:ph idx="1"/>
          </p:nvPr>
        </p:nvSpPr>
        <p:spPr/>
        <p:txBody>
          <a:bodyPr/>
          <a:lstStyle/>
          <a:p>
            <a:r>
              <a:rPr lang="cs-CZ" dirty="0"/>
              <a:t>Finanční nástroje – faktoring, forfaiting a leasing</a:t>
            </a:r>
          </a:p>
          <a:p>
            <a:r>
              <a:rPr lang="cs-CZ" dirty="0"/>
              <a:t>Souvislost podnikových financí s finančním trhem	</a:t>
            </a:r>
          </a:p>
          <a:p>
            <a:r>
              <a:rPr lang="cs-CZ" dirty="0"/>
              <a:t>Trh dluhopisů a akcií</a:t>
            </a:r>
          </a:p>
          <a:p>
            <a:r>
              <a:rPr lang="cs-CZ" dirty="0"/>
              <a:t>Zdroje financování podniku na kapitálových trzích	</a:t>
            </a:r>
          </a:p>
          <a:p>
            <a:pPr marL="0" indent="0">
              <a:buNone/>
            </a:pPr>
            <a:r>
              <a:rPr lang="cs-CZ" dirty="0"/>
              <a:t>	</a:t>
            </a:r>
          </a:p>
        </p:txBody>
      </p:sp>
    </p:spTree>
    <p:extLst>
      <p:ext uri="{BB962C8B-B14F-4D97-AF65-F5344CB8AC3E}">
        <p14:creationId xmlns:p14="http://schemas.microsoft.com/office/powerpoint/2010/main" val="2781749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9B91A3-DE3F-408C-853B-9E8B633BCD8F}"/>
              </a:ext>
            </a:extLst>
          </p:cNvPr>
          <p:cNvSpPr>
            <a:spLocks noGrp="1"/>
          </p:cNvSpPr>
          <p:nvPr>
            <p:ph type="title"/>
          </p:nvPr>
        </p:nvSpPr>
        <p:spPr/>
        <p:txBody>
          <a:bodyPr/>
          <a:lstStyle/>
          <a:p>
            <a:r>
              <a:rPr lang="cs-CZ" dirty="0"/>
              <a:t>Peněžní trh a jeho struktura</a:t>
            </a:r>
          </a:p>
        </p:txBody>
      </p:sp>
      <p:sp>
        <p:nvSpPr>
          <p:cNvPr id="3" name="Zástupný symbol pro obsah 2">
            <a:extLst>
              <a:ext uri="{FF2B5EF4-FFF2-40B4-BE49-F238E27FC236}">
                <a16:creationId xmlns:a16="http://schemas.microsoft.com/office/drawing/2014/main" id="{CFB97776-C984-46B0-85B1-09C238A49934}"/>
              </a:ext>
            </a:extLst>
          </p:cNvPr>
          <p:cNvSpPr>
            <a:spLocks noGrp="1"/>
          </p:cNvSpPr>
          <p:nvPr>
            <p:ph idx="1"/>
          </p:nvPr>
        </p:nvSpPr>
        <p:spPr/>
        <p:txBody>
          <a:bodyPr>
            <a:normAutofit lnSpcReduction="10000"/>
          </a:bodyPr>
          <a:lstStyle/>
          <a:p>
            <a:r>
              <a:rPr lang="cs-CZ" dirty="0"/>
              <a:t>Peněžní trhy pomáhají řídit ekonomickým jednotkám jejich likviditu, zajišťují financování oběžných prostředků korporací a zajišťují financování vlád v meziobdobí do inkasa výnosů z daní. Na peněžních trzích se obchoduje s krátkodobými finančními nástroji. Mezi tyto krátkodobé finanční nástroje patří:</a:t>
            </a:r>
          </a:p>
          <a:p>
            <a:r>
              <a:rPr lang="cs-CZ" dirty="0"/>
              <a:t>Trh pokladničních poukázek</a:t>
            </a:r>
          </a:p>
          <a:p>
            <a:r>
              <a:rPr lang="cs-CZ" dirty="0"/>
              <a:t>Trh bankovních depozitních certifikátů</a:t>
            </a:r>
          </a:p>
          <a:p>
            <a:r>
              <a:rPr lang="cs-CZ" dirty="0"/>
              <a:t>Trh bankovních akceptů a komerčních papírů</a:t>
            </a:r>
          </a:p>
          <a:p>
            <a:r>
              <a:rPr lang="cs-CZ" dirty="0"/>
              <a:t>Půjčky na mezibankovním trhu</a:t>
            </a:r>
          </a:p>
          <a:p>
            <a:r>
              <a:rPr lang="cs-CZ" dirty="0"/>
              <a:t>Převody mezi účty</a:t>
            </a:r>
          </a:p>
          <a:p>
            <a:endParaRPr lang="cs-CZ" dirty="0"/>
          </a:p>
        </p:txBody>
      </p:sp>
    </p:spTree>
    <p:extLst>
      <p:ext uri="{BB962C8B-B14F-4D97-AF65-F5344CB8AC3E}">
        <p14:creationId xmlns:p14="http://schemas.microsoft.com/office/powerpoint/2010/main" val="2806866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3833F7-970B-4A6B-AA9B-3F3918088006}"/>
              </a:ext>
            </a:extLst>
          </p:cNvPr>
          <p:cNvSpPr>
            <a:spLocks noGrp="1"/>
          </p:cNvSpPr>
          <p:nvPr>
            <p:ph type="title"/>
          </p:nvPr>
        </p:nvSpPr>
        <p:spPr/>
        <p:txBody>
          <a:bodyPr/>
          <a:lstStyle/>
          <a:p>
            <a:r>
              <a:rPr lang="cs-CZ" dirty="0"/>
              <a:t>Kapitálový trh a jeho struktura</a:t>
            </a:r>
          </a:p>
        </p:txBody>
      </p:sp>
      <p:sp>
        <p:nvSpPr>
          <p:cNvPr id="3" name="Zástupný symbol pro obsah 2">
            <a:extLst>
              <a:ext uri="{FF2B5EF4-FFF2-40B4-BE49-F238E27FC236}">
                <a16:creationId xmlns:a16="http://schemas.microsoft.com/office/drawing/2014/main" id="{4991512D-713A-4633-BFF9-C42120ABADE7}"/>
              </a:ext>
            </a:extLst>
          </p:cNvPr>
          <p:cNvSpPr>
            <a:spLocks noGrp="1"/>
          </p:cNvSpPr>
          <p:nvPr>
            <p:ph idx="1"/>
          </p:nvPr>
        </p:nvSpPr>
        <p:spPr/>
        <p:txBody>
          <a:bodyPr>
            <a:normAutofit fontScale="70000" lnSpcReduction="20000"/>
          </a:bodyPr>
          <a:lstStyle/>
          <a:p>
            <a:r>
              <a:rPr lang="cs-CZ" dirty="0"/>
              <a:t>Kapitálové trhy jsou určeny k financování dlouhodobých investic, a to podniků, vlád i domácností.</a:t>
            </a:r>
          </a:p>
          <a:p>
            <a:r>
              <a:rPr lang="cs-CZ" dirty="0"/>
              <a:t>Kapitálové trhy – dílčí trhy</a:t>
            </a:r>
          </a:p>
          <a:p>
            <a:r>
              <a:rPr lang="cs-CZ" dirty="0"/>
              <a:t>Trhy akcií</a:t>
            </a:r>
          </a:p>
          <a:p>
            <a:r>
              <a:rPr lang="cs-CZ" dirty="0"/>
              <a:t>Trhy dluhopisů</a:t>
            </a:r>
          </a:p>
          <a:p>
            <a:r>
              <a:rPr lang="cs-CZ" dirty="0"/>
              <a:t>Trhy směnek</a:t>
            </a:r>
          </a:p>
          <a:p>
            <a:r>
              <a:rPr lang="cs-CZ" dirty="0"/>
              <a:t>Trhy hypotečních půjček</a:t>
            </a:r>
          </a:p>
          <a:p>
            <a:r>
              <a:rPr lang="cs-CZ" dirty="0"/>
              <a:t>Trhy promptní – CP nebo finanční služby jsou obchodovány s okamžitým doručením</a:t>
            </a:r>
          </a:p>
          <a:p>
            <a:r>
              <a:rPr lang="cs-CZ" dirty="0"/>
              <a:t>Trhy termínové nebo dodávkové – kontrakty jsou uzavírány na dodání finančních nástrojů v budoucnu</a:t>
            </a:r>
          </a:p>
          <a:p>
            <a:r>
              <a:rPr lang="cs-CZ" dirty="0"/>
              <a:t>Trhy opční – nabízejí možnost snižovat riziko z cenových změn CP prostřednictvím speciálních kontraktů.  tzv. opcí</a:t>
            </a:r>
          </a:p>
          <a:p>
            <a:r>
              <a:rPr lang="cs-CZ" dirty="0"/>
              <a:t>Trhy ideální – trhy, kde ceny finančních nástrojů odrážejí jejich skutečnou hodnotu i veškeré dostupné informace</a:t>
            </a:r>
          </a:p>
          <a:p>
            <a:r>
              <a:rPr lang="cs-CZ" dirty="0"/>
              <a:t>Trhy efektivní – trhy, které plně odrážejí nejnověji dosažitelné informace </a:t>
            </a:r>
          </a:p>
          <a:p>
            <a:endParaRPr lang="cs-CZ" dirty="0"/>
          </a:p>
        </p:txBody>
      </p:sp>
    </p:spTree>
    <p:extLst>
      <p:ext uri="{BB962C8B-B14F-4D97-AF65-F5344CB8AC3E}">
        <p14:creationId xmlns:p14="http://schemas.microsoft.com/office/powerpoint/2010/main" val="2846849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86D054-30AA-4731-A179-B4C686B00016}"/>
              </a:ext>
            </a:extLst>
          </p:cNvPr>
          <p:cNvSpPr>
            <a:spLocks noGrp="1"/>
          </p:cNvSpPr>
          <p:nvPr>
            <p:ph type="title"/>
          </p:nvPr>
        </p:nvSpPr>
        <p:spPr/>
        <p:txBody>
          <a:bodyPr/>
          <a:lstStyle/>
          <a:p>
            <a:r>
              <a:rPr lang="cs-CZ" dirty="0"/>
              <a:t>Subjekty finančního trhu</a:t>
            </a:r>
          </a:p>
        </p:txBody>
      </p:sp>
      <p:sp>
        <p:nvSpPr>
          <p:cNvPr id="3" name="Zástupný symbol pro obsah 2">
            <a:extLst>
              <a:ext uri="{FF2B5EF4-FFF2-40B4-BE49-F238E27FC236}">
                <a16:creationId xmlns:a16="http://schemas.microsoft.com/office/drawing/2014/main" id="{E8766CCC-1DE9-4AD8-938F-7ABA06C37678}"/>
              </a:ext>
            </a:extLst>
          </p:cNvPr>
          <p:cNvSpPr>
            <a:spLocks noGrp="1"/>
          </p:cNvSpPr>
          <p:nvPr>
            <p:ph idx="1"/>
          </p:nvPr>
        </p:nvSpPr>
        <p:spPr>
          <a:xfrm>
            <a:off x="838200" y="1380744"/>
            <a:ext cx="10515600" cy="4796219"/>
          </a:xfrm>
        </p:spPr>
        <p:txBody>
          <a:bodyPr>
            <a:normAutofit fontScale="55000" lnSpcReduction="20000"/>
          </a:bodyPr>
          <a:lstStyle/>
          <a:p>
            <a:pPr marL="0" indent="0">
              <a:buNone/>
            </a:pPr>
            <a:r>
              <a:rPr lang="cs-CZ" b="1" dirty="0"/>
              <a:t>Emitent</a:t>
            </a:r>
          </a:p>
          <a:p>
            <a:r>
              <a:rPr lang="cs-CZ" dirty="0"/>
              <a:t>Emitent je ten, kdo dává peníze nebo cenné papíry do oběhu (společnost nebo veřejná korporace (např. podniky, banky, stát) vydávající akcie, obligace, podílové listy, popř. jiné druhy cenných papírů).</a:t>
            </a:r>
          </a:p>
          <a:p>
            <a:pPr marL="0" indent="0">
              <a:buNone/>
            </a:pPr>
            <a:r>
              <a:rPr lang="cs-CZ" b="1" dirty="0"/>
              <a:t>Zprostředkovatel</a:t>
            </a:r>
          </a:p>
          <a:p>
            <a:r>
              <a:rPr lang="cs-CZ" dirty="0"/>
              <a:t>Zprostředkovatel se zabývá zprostředkováním, nabízí tedy zprostředkovatelské služby, zprostředkovává obchody nebo i jiné dohody mezi stranami. Vystupuje jako:</a:t>
            </a:r>
          </a:p>
          <a:p>
            <a:r>
              <a:rPr lang="cs-CZ" dirty="0"/>
              <a:t>a.	makléř, burzovní makléř, makléř s cennými papíry, jinak také broker - zejména podává pokyny na burzu,</a:t>
            </a:r>
          </a:p>
          <a:p>
            <a:r>
              <a:rPr lang="cs-CZ" dirty="0"/>
              <a:t>b.	pojišťovací zprostředkovatel - pojištění majetku, zdraví i života,</a:t>
            </a:r>
          </a:p>
          <a:p>
            <a:r>
              <a:rPr lang="cs-CZ" dirty="0"/>
              <a:t>c.	realitní zprostředkovatel - prodej, nájem, pronájem nemovitostí, převod užívacích práv k nim, převod družstevních podílů apod.,</a:t>
            </a:r>
          </a:p>
          <a:p>
            <a:r>
              <a:rPr lang="cs-CZ" dirty="0"/>
              <a:t>d.	pracovní zprostředkovatel, zprostředkovatel práce, zprostředkovatel lidských zdrojů - provozovatel pracovní agentury.</a:t>
            </a:r>
          </a:p>
          <a:p>
            <a:pPr marL="0" indent="0">
              <a:buNone/>
            </a:pPr>
            <a:r>
              <a:rPr lang="cs-CZ" b="1" dirty="0"/>
              <a:t>Investor</a:t>
            </a:r>
          </a:p>
          <a:p>
            <a:r>
              <a:rPr lang="cs-CZ" dirty="0"/>
              <a:t>Investorem je investiční fond, banka, penzijní fond, pojišťovna nebo fyzická osoba, která vyhledává optimální způsob, jak zhodnotit své dočasně volné finanční prostředky. Někdy je označován subjekt nebo osoba, která je pořizovatelem stavby. Zpravidla jde o záměnu pojmu stavebník s pojmem investor. Faktem však zůstává, že finanční investice může směřovat i do staveb a stavebních podniků. V tomto případě je užití slova investor na místě a investor nemusí být totožný se stavebníkem. Pro tento případ nebo případy podobné se stále častěji užívá pojmenování developer. Při rozhodování o volbě investice zvažuje investor míru rizika, likviditu a očekávanou výši výnosu. </a:t>
            </a:r>
          </a:p>
          <a:p>
            <a:endParaRPr lang="cs-CZ" dirty="0"/>
          </a:p>
        </p:txBody>
      </p:sp>
    </p:spTree>
    <p:extLst>
      <p:ext uri="{BB962C8B-B14F-4D97-AF65-F5344CB8AC3E}">
        <p14:creationId xmlns:p14="http://schemas.microsoft.com/office/powerpoint/2010/main" val="3506641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09CAEC-C56D-4296-873B-09DB375DDF37}"/>
              </a:ext>
            </a:extLst>
          </p:cNvPr>
          <p:cNvSpPr>
            <a:spLocks noGrp="1"/>
          </p:cNvSpPr>
          <p:nvPr>
            <p:ph type="title"/>
          </p:nvPr>
        </p:nvSpPr>
        <p:spPr/>
        <p:txBody>
          <a:bodyPr>
            <a:normAutofit fontScale="90000"/>
          </a:bodyPr>
          <a:lstStyle/>
          <a:p>
            <a:br>
              <a:rPr lang="cs-CZ" dirty="0"/>
            </a:br>
            <a:br>
              <a:rPr lang="cs-CZ" dirty="0"/>
            </a:br>
            <a:r>
              <a:rPr lang="cs-CZ" dirty="0"/>
              <a:t>Trh dluhopisů a akcií</a:t>
            </a:r>
            <a:br>
              <a:rPr lang="cs-CZ" dirty="0"/>
            </a:br>
            <a:endParaRPr lang="cs-CZ" dirty="0"/>
          </a:p>
        </p:txBody>
      </p:sp>
      <p:sp>
        <p:nvSpPr>
          <p:cNvPr id="3" name="Zástupný symbol pro obsah 2">
            <a:extLst>
              <a:ext uri="{FF2B5EF4-FFF2-40B4-BE49-F238E27FC236}">
                <a16:creationId xmlns:a16="http://schemas.microsoft.com/office/drawing/2014/main" id="{08E17851-1746-42EF-A65C-AB58AB0F44A9}"/>
              </a:ext>
            </a:extLst>
          </p:cNvPr>
          <p:cNvSpPr>
            <a:spLocks noGrp="1"/>
          </p:cNvSpPr>
          <p:nvPr>
            <p:ph type="body" idx="1"/>
          </p:nvPr>
        </p:nvSpPr>
        <p:spPr/>
        <p:txBody>
          <a:bodyPr>
            <a:normAutofit/>
          </a:bodyPr>
          <a:lstStyle/>
          <a:p>
            <a:r>
              <a:rPr lang="cs-CZ" dirty="0"/>
              <a:t>	</a:t>
            </a:r>
          </a:p>
        </p:txBody>
      </p:sp>
    </p:spTree>
    <p:extLst>
      <p:ext uri="{BB962C8B-B14F-4D97-AF65-F5344CB8AC3E}">
        <p14:creationId xmlns:p14="http://schemas.microsoft.com/office/powerpoint/2010/main" val="3089789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8E3C9ED-48DE-4EC4-B030-47CB4671D8E6}"/>
              </a:ext>
            </a:extLst>
          </p:cNvPr>
          <p:cNvSpPr>
            <a:spLocks noGrp="1"/>
          </p:cNvSpPr>
          <p:nvPr>
            <p:ph type="title"/>
          </p:nvPr>
        </p:nvSpPr>
        <p:spPr/>
        <p:txBody>
          <a:bodyPr/>
          <a:lstStyle/>
          <a:p>
            <a:r>
              <a:rPr lang="cs-CZ" dirty="0"/>
              <a:t>Dluhopisy</a:t>
            </a:r>
          </a:p>
        </p:txBody>
      </p:sp>
      <p:sp>
        <p:nvSpPr>
          <p:cNvPr id="5" name="Zástupný symbol pro obsah 4">
            <a:extLst>
              <a:ext uri="{FF2B5EF4-FFF2-40B4-BE49-F238E27FC236}">
                <a16:creationId xmlns:a16="http://schemas.microsoft.com/office/drawing/2014/main" id="{EE54580B-49FA-4900-979E-D79D8203C8E6}"/>
              </a:ext>
            </a:extLst>
          </p:cNvPr>
          <p:cNvSpPr>
            <a:spLocks noGrp="1"/>
          </p:cNvSpPr>
          <p:nvPr>
            <p:ph idx="1"/>
          </p:nvPr>
        </p:nvSpPr>
        <p:spPr/>
        <p:txBody>
          <a:bodyPr>
            <a:normAutofit/>
          </a:bodyPr>
          <a:lstStyle/>
          <a:p>
            <a:r>
              <a:rPr lang="cs-CZ" dirty="0"/>
              <a:t>Představují závazek emitenta splatit určitou peněžitou částku a určitý úrok v době splatnosti, přestavují nižší riziko než investice do akcií. Majitel má rovněž výhodnější postavení než akcionář i při případném zrušení společnosti. Státní nebo komunální dluhopisy jsou poměrně jistou investicí, protože je zde dlužníkem vláda nebo město</a:t>
            </a:r>
          </a:p>
          <a:p>
            <a:pPr lvl="1"/>
            <a:r>
              <a:rPr lang="cs-CZ" dirty="0"/>
              <a:t>Je-li tržní úroková míra rovna kuponové sazbě, cena dluhopisu se rovná své nominální hodnotě a obchoduje se </a:t>
            </a:r>
            <a:r>
              <a:rPr lang="cs-CZ" i="1" dirty="0">
                <a:solidFill>
                  <a:srgbClr val="FF0000"/>
                </a:solidFill>
              </a:rPr>
              <a:t>za par</a:t>
            </a:r>
            <a:r>
              <a:rPr lang="cs-CZ" i="1" dirty="0"/>
              <a:t>.</a:t>
            </a:r>
            <a:r>
              <a:rPr lang="cs-CZ" dirty="0"/>
              <a:t> </a:t>
            </a:r>
          </a:p>
          <a:p>
            <a:pPr lvl="1"/>
            <a:r>
              <a:rPr lang="cs-CZ" dirty="0"/>
              <a:t>Je-li kuponová sazba vyšší než tržní úroková míra (c&gt;i), cena dluhopisu bude vyšší než jeho nominální hodnota a obchoduje se </a:t>
            </a:r>
            <a:r>
              <a:rPr lang="cs-CZ" i="1" dirty="0">
                <a:solidFill>
                  <a:srgbClr val="FF0000"/>
                </a:solidFill>
              </a:rPr>
              <a:t>nad par</a:t>
            </a:r>
            <a:r>
              <a:rPr lang="cs-CZ" i="1" dirty="0"/>
              <a:t>. </a:t>
            </a:r>
            <a:r>
              <a:rPr lang="cs-CZ" dirty="0"/>
              <a:t> </a:t>
            </a:r>
          </a:p>
          <a:p>
            <a:pPr lvl="1"/>
            <a:r>
              <a:rPr lang="cs-CZ" dirty="0"/>
              <a:t>Je-li kuponová sazba nižší než tržní úroková míra (c&lt;i), cena dluhopisu bude nižší než jeho nominální hodnota a obchoduje se </a:t>
            </a:r>
            <a:r>
              <a:rPr lang="cs-CZ" i="1" dirty="0">
                <a:solidFill>
                  <a:srgbClr val="FF0000"/>
                </a:solidFill>
              </a:rPr>
              <a:t>pod par.</a:t>
            </a:r>
            <a:r>
              <a:rPr lang="cs-CZ" dirty="0">
                <a:solidFill>
                  <a:srgbClr val="FF0000"/>
                </a:solidFill>
              </a:rPr>
              <a:t> </a:t>
            </a:r>
          </a:p>
          <a:p>
            <a:endParaRPr lang="cs-CZ" dirty="0"/>
          </a:p>
        </p:txBody>
      </p:sp>
    </p:spTree>
    <p:extLst>
      <p:ext uri="{BB962C8B-B14F-4D97-AF65-F5344CB8AC3E}">
        <p14:creationId xmlns:p14="http://schemas.microsoft.com/office/powerpoint/2010/main" val="867086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66E7F7-98DB-48F7-9370-58802FB3D510}"/>
              </a:ext>
            </a:extLst>
          </p:cNvPr>
          <p:cNvSpPr>
            <a:spLocks noGrp="1"/>
          </p:cNvSpPr>
          <p:nvPr>
            <p:ph type="title"/>
          </p:nvPr>
        </p:nvSpPr>
        <p:spPr>
          <a:xfrm>
            <a:off x="838200" y="365125"/>
            <a:ext cx="10515600" cy="503555"/>
          </a:xfrm>
        </p:spPr>
        <p:txBody>
          <a:bodyPr>
            <a:normAutofit fontScale="90000"/>
          </a:bodyPr>
          <a:lstStyle/>
          <a:p>
            <a:r>
              <a:rPr lang="cs-CZ" dirty="0"/>
              <a:t>Dluhopisy s pevnou kuponovou sazbou</a:t>
            </a:r>
          </a:p>
        </p:txBody>
      </p:sp>
      <p:sp>
        <p:nvSpPr>
          <p:cNvPr id="3" name="Zástupný symbol pro obsah 2">
            <a:extLst>
              <a:ext uri="{FF2B5EF4-FFF2-40B4-BE49-F238E27FC236}">
                <a16:creationId xmlns:a16="http://schemas.microsoft.com/office/drawing/2014/main" id="{6C651C2D-929E-4A75-9837-C8DFD9A70C9F}"/>
              </a:ext>
            </a:extLst>
          </p:cNvPr>
          <p:cNvSpPr>
            <a:spLocks noGrp="1"/>
          </p:cNvSpPr>
          <p:nvPr>
            <p:ph idx="1"/>
          </p:nvPr>
        </p:nvSpPr>
        <p:spPr>
          <a:xfrm>
            <a:off x="838200" y="978409"/>
            <a:ext cx="10515600" cy="5514466"/>
          </a:xfrm>
        </p:spPr>
        <p:txBody>
          <a:bodyPr>
            <a:normAutofit fontScale="62500" lnSpcReduction="20000"/>
          </a:bodyPr>
          <a:lstStyle/>
          <a:p>
            <a:r>
              <a:rPr lang="cs-CZ" dirty="0"/>
              <a:t>Hodnota dluhopisu se odvozuje z výnosů přinesených do splatnosti, což jsou kupónové platby C  a splátka nominální hodnoty dluhopisu F.</a:t>
            </a:r>
          </a:p>
          <a:p>
            <a:r>
              <a:rPr lang="cs-CZ" dirty="0"/>
              <a:t>Obvykle platí, že na konci doby splatnosti kromě poslední kupónové platby majitel dostane vyplacenou i nominální hodnotu. </a:t>
            </a:r>
          </a:p>
          <a:p>
            <a:endParaRPr lang="cs-CZ" dirty="0"/>
          </a:p>
          <a:p>
            <a:r>
              <a:rPr lang="cs-CZ" dirty="0"/>
              <a:t>Firma X emituje 1. ledna 2019 sedmileté kupónové dluhopisy v nominální hodnotě 5000 Kč. Kupónová sazba je 3% a daň z úroku činí 15%. Každý rok 1. ledna (počínaje rokem 2020) jsou vypláceny pravidelné kupónové platby. Dne 1. ledna 2026 emitent vyplatí poslední kupónovou platbu a také nominální částku dluhopisu všem majitelům. Nakoupíme 5 dluhopisů firmy X. Předpokládejme, že kupónové platby se zaokrouhlují na haléře. Vypočítejte,</a:t>
            </a:r>
          </a:p>
          <a:p>
            <a:pPr marL="514350" indent="-514350">
              <a:buAutoNum type="alphaLcParenR"/>
            </a:pPr>
            <a:r>
              <a:rPr lang="cs-CZ" dirty="0"/>
              <a:t>kolik Kč je kupónová platba u jednoho dluhopisu firmy X,</a:t>
            </a:r>
          </a:p>
          <a:p>
            <a:pPr marL="514350" indent="-514350">
              <a:buAutoNum type="alphaLcParenR"/>
            </a:pPr>
            <a:r>
              <a:rPr lang="cs-CZ" dirty="0"/>
              <a:t>kolik Kč dostaneme za 7 let zaplaceno od firmy X na kupónových platbách,</a:t>
            </a:r>
          </a:p>
          <a:p>
            <a:pPr marL="0" indent="0">
              <a:buNone/>
            </a:pPr>
            <a:r>
              <a:rPr lang="cs-CZ" dirty="0"/>
              <a:t>c)      kolik Kč budeme mít po 7 letech.</a:t>
            </a:r>
          </a:p>
          <a:p>
            <a:pPr marL="0" indent="0">
              <a:buNone/>
            </a:pPr>
            <a:endParaRPr lang="cs-CZ" dirty="0"/>
          </a:p>
          <a:p>
            <a:pPr marL="0" indent="0">
              <a:buNone/>
            </a:pPr>
            <a:r>
              <a:rPr lang="cs-CZ" dirty="0">
                <a:solidFill>
                  <a:srgbClr val="FF0000"/>
                </a:solidFill>
              </a:rPr>
              <a:t>Řešení</a:t>
            </a:r>
          </a:p>
          <a:p>
            <a:r>
              <a:rPr lang="cs-CZ" dirty="0">
                <a:solidFill>
                  <a:srgbClr val="FF0000"/>
                </a:solidFill>
              </a:rPr>
              <a:t>a) Kupónová platba se spočítá následovně: </a:t>
            </a:r>
            <a:r>
              <a:rPr lang="cs-CZ" b="1" dirty="0">
                <a:solidFill>
                  <a:srgbClr val="FF0000"/>
                </a:solidFill>
              </a:rPr>
              <a:t>5000Kč⋅0,03⋅(1−0,15)=5000Kč⋅0,03⋅0,85=127,50Kč</a:t>
            </a:r>
            <a:r>
              <a:rPr lang="cs-CZ" dirty="0">
                <a:solidFill>
                  <a:srgbClr val="FF0000"/>
                </a:solidFill>
              </a:rPr>
              <a:t>.</a:t>
            </a:r>
          </a:p>
          <a:p>
            <a:r>
              <a:rPr lang="cs-CZ" dirty="0">
                <a:solidFill>
                  <a:srgbClr val="FF0000"/>
                </a:solidFill>
              </a:rPr>
              <a:t>b) Celkem dostaneme na kupónových platbách </a:t>
            </a:r>
            <a:r>
              <a:rPr lang="cs-CZ" b="1" dirty="0">
                <a:solidFill>
                  <a:srgbClr val="FF0000"/>
                </a:solidFill>
              </a:rPr>
              <a:t>7⋅5⋅127,5Kč=4462,50Kč</a:t>
            </a:r>
            <a:r>
              <a:rPr lang="cs-CZ" dirty="0">
                <a:solidFill>
                  <a:srgbClr val="FF0000"/>
                </a:solidFill>
              </a:rPr>
              <a:t>.</a:t>
            </a:r>
          </a:p>
          <a:p>
            <a:r>
              <a:rPr lang="cs-CZ" dirty="0">
                <a:solidFill>
                  <a:srgbClr val="FF0000"/>
                </a:solidFill>
              </a:rPr>
              <a:t>c) Částku po sedmi letech lze spočítat jako součet všech kupónových plateb a nominálních hodnot nakoupených dluhopisů 5⋅5000Kč+4 462,50Kč=29462,5Kč. Nebo využijeme jednoduché úročení a dostaneme stejnou částku 5⋅5000Kč⋅(1+7⋅0,03⋅0,85)=29 462,50Kč.</a:t>
            </a:r>
          </a:p>
          <a:p>
            <a:pPr marL="0" indent="0">
              <a:buNone/>
            </a:pPr>
            <a:endParaRPr lang="cs-CZ" dirty="0"/>
          </a:p>
        </p:txBody>
      </p:sp>
    </p:spTree>
    <p:extLst>
      <p:ext uri="{BB962C8B-B14F-4D97-AF65-F5344CB8AC3E}">
        <p14:creationId xmlns:p14="http://schemas.microsoft.com/office/powerpoint/2010/main" val="3705928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59F85A-7D56-40F7-904A-E1A65ABC5385}"/>
              </a:ext>
            </a:extLst>
          </p:cNvPr>
          <p:cNvSpPr>
            <a:spLocks noGrp="1"/>
          </p:cNvSpPr>
          <p:nvPr>
            <p:ph type="title"/>
          </p:nvPr>
        </p:nvSpPr>
        <p:spPr/>
        <p:txBody>
          <a:bodyPr/>
          <a:lstStyle/>
          <a:p>
            <a:r>
              <a:rPr lang="cs-CZ" dirty="0"/>
              <a:t>Dluhopisy s nulovým kuponem</a:t>
            </a:r>
          </a:p>
        </p:txBody>
      </p:sp>
      <p:sp>
        <p:nvSpPr>
          <p:cNvPr id="3" name="Zástupný symbol pro obsah 2">
            <a:extLst>
              <a:ext uri="{FF2B5EF4-FFF2-40B4-BE49-F238E27FC236}">
                <a16:creationId xmlns:a16="http://schemas.microsoft.com/office/drawing/2014/main" id="{0450FD66-15E4-4345-8151-E65709711CD2}"/>
              </a:ext>
            </a:extLst>
          </p:cNvPr>
          <p:cNvSpPr>
            <a:spLocks noGrp="1"/>
          </p:cNvSpPr>
          <p:nvPr>
            <p:ph idx="1"/>
          </p:nvPr>
        </p:nvSpPr>
        <p:spPr/>
        <p:txBody>
          <a:bodyPr>
            <a:normAutofit fontScale="77500" lnSpcReduction="20000"/>
          </a:bodyPr>
          <a:lstStyle/>
          <a:p>
            <a:r>
              <a:rPr lang="cs-CZ" dirty="0"/>
              <a:t>U dluhopisů s nulovým kuponem se neobjevují kuponové platby, respektive do doby splatnosti proběhne pouze splacení nominální hodnoty</a:t>
            </a:r>
          </a:p>
          <a:p>
            <a:r>
              <a:rPr lang="cs-CZ" dirty="0"/>
              <a:t>Zisku dosahují věřitelé tím, že cenný papír nakupují s diskontem, tedy pod nominální hodnotou, kterou musí dlužník splatit. </a:t>
            </a:r>
          </a:p>
          <a:p>
            <a:endParaRPr lang="cs-CZ" dirty="0"/>
          </a:p>
          <a:p>
            <a:r>
              <a:rPr lang="cs-CZ" dirty="0"/>
              <a:t>Stát emituje </a:t>
            </a:r>
            <a:r>
              <a:rPr lang="cs-CZ" dirty="0" err="1"/>
              <a:t>bezkupónové</a:t>
            </a:r>
            <a:r>
              <a:rPr lang="cs-CZ" dirty="0"/>
              <a:t> desetileté dluhopisy. Státní dluhopisy mají nominální hodnotu 10000Kč. Dluhopisy se prodávají s diskontem, diskontní míra je 15% a daň z diskontu je 15%.</a:t>
            </a:r>
          </a:p>
          <a:p>
            <a:r>
              <a:rPr lang="cs-CZ" dirty="0"/>
              <a:t>Jaký zisk realizujeme po 10 letech, pokud nakoupíme 10 kusů těchto dluhopisů?</a:t>
            </a:r>
          </a:p>
          <a:p>
            <a:pPr marL="0" indent="0">
              <a:buNone/>
            </a:pPr>
            <a:r>
              <a:rPr lang="cs-CZ" dirty="0">
                <a:solidFill>
                  <a:srgbClr val="FF0000"/>
                </a:solidFill>
              </a:rPr>
              <a:t>Řešení</a:t>
            </a:r>
          </a:p>
          <a:p>
            <a:r>
              <a:rPr lang="cs-CZ" dirty="0">
                <a:solidFill>
                  <a:srgbClr val="FF0000"/>
                </a:solidFill>
              </a:rPr>
              <a:t>Státní dluhopisy se nakupují za 10000Kč⋅(1−0,15⋅0,85)=8725Kč za 1 kus.</a:t>
            </a:r>
          </a:p>
          <a:p>
            <a:r>
              <a:rPr lang="cs-CZ" dirty="0">
                <a:solidFill>
                  <a:srgbClr val="FF0000"/>
                </a:solidFill>
              </a:rPr>
              <a:t>Celkem nakupíme 10 kusů státních dluhopisů za 10⋅8725Kč=87 250 Kč.</a:t>
            </a:r>
          </a:p>
          <a:p>
            <a:r>
              <a:rPr lang="cs-CZ" dirty="0">
                <a:solidFill>
                  <a:srgbClr val="FF0000"/>
                </a:solidFill>
              </a:rPr>
              <a:t>Zisk po deseti letech je 100000Kč−87250Kč=12 750 Kč.</a:t>
            </a:r>
          </a:p>
          <a:p>
            <a:endParaRPr lang="cs-CZ" dirty="0"/>
          </a:p>
        </p:txBody>
      </p:sp>
    </p:spTree>
    <p:extLst>
      <p:ext uri="{BB962C8B-B14F-4D97-AF65-F5344CB8AC3E}">
        <p14:creationId xmlns:p14="http://schemas.microsoft.com/office/powerpoint/2010/main" val="2014793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3EE140-DF98-424F-84A9-47F4AB4C8969}"/>
              </a:ext>
            </a:extLst>
          </p:cNvPr>
          <p:cNvSpPr>
            <a:spLocks noGrp="1"/>
          </p:cNvSpPr>
          <p:nvPr>
            <p:ph type="title"/>
          </p:nvPr>
        </p:nvSpPr>
        <p:spPr/>
        <p:txBody>
          <a:bodyPr/>
          <a:lstStyle/>
          <a:p>
            <a:r>
              <a:rPr lang="cs-CZ" dirty="0"/>
              <a:t>Akcie</a:t>
            </a:r>
          </a:p>
        </p:txBody>
      </p:sp>
      <p:sp>
        <p:nvSpPr>
          <p:cNvPr id="3" name="Zástupný symbol pro obsah 2">
            <a:extLst>
              <a:ext uri="{FF2B5EF4-FFF2-40B4-BE49-F238E27FC236}">
                <a16:creationId xmlns:a16="http://schemas.microsoft.com/office/drawing/2014/main" id="{103717C1-C1C1-4C84-9187-20E8381A568B}"/>
              </a:ext>
            </a:extLst>
          </p:cNvPr>
          <p:cNvSpPr>
            <a:spLocks noGrp="1"/>
          </p:cNvSpPr>
          <p:nvPr>
            <p:ph idx="1"/>
          </p:nvPr>
        </p:nvSpPr>
        <p:spPr>
          <a:xfrm>
            <a:off x="838200" y="1399032"/>
            <a:ext cx="10515600" cy="4777931"/>
          </a:xfrm>
        </p:spPr>
        <p:txBody>
          <a:bodyPr>
            <a:normAutofit fontScale="70000" lnSpcReduction="20000"/>
          </a:bodyPr>
          <a:lstStyle/>
          <a:p>
            <a:r>
              <a:rPr lang="cs-CZ" dirty="0"/>
              <a:t>CP se však prodávají a kupují ne za nominální hodnotu, ale tržní hodnotu – kurz.</a:t>
            </a:r>
          </a:p>
          <a:p>
            <a:pPr marL="0" indent="0">
              <a:buNone/>
            </a:pPr>
            <a:r>
              <a:rPr lang="cs-CZ" dirty="0"/>
              <a:t>Akcie členíme na:</a:t>
            </a:r>
          </a:p>
          <a:p>
            <a:r>
              <a:rPr lang="cs-CZ" dirty="0"/>
              <a:t>kmenové – jsou základním a nejrozšířenějším druhem, jejich majitel má hlasovací právo na valné hromadě akcionářů (čím více má akcií, tím více hlasů může uplatnit)</a:t>
            </a:r>
          </a:p>
          <a:p>
            <a:r>
              <a:rPr lang="cs-CZ" dirty="0"/>
              <a:t>přednostní (prioritní) – tyto akcie mají přednostní právo na dividendu, tato přednost bývá kompenzována omezením hlasovacího práva, některé akcie mají jen polovinu hlasu, jiné nemají žádné hlasovací právo v letech, kdy se vyplácejí dividendy</a:t>
            </a:r>
          </a:p>
          <a:p>
            <a:r>
              <a:rPr lang="cs-CZ" dirty="0"/>
              <a:t>dle převoditelnosti </a:t>
            </a:r>
          </a:p>
          <a:p>
            <a:pPr lvl="1"/>
            <a:r>
              <a:rPr lang="cs-CZ" dirty="0"/>
              <a:t>na jméno (firma vede seznam akcionářů) – převoditelná rubopisem a předáním + změna v seznamu </a:t>
            </a:r>
          </a:p>
          <a:p>
            <a:pPr lvl="1"/>
            <a:r>
              <a:rPr lang="cs-CZ" dirty="0"/>
              <a:t>na majitele – neomezeně převoditelná, právo má držitel </a:t>
            </a:r>
          </a:p>
          <a:p>
            <a:r>
              <a:rPr lang="cs-CZ" dirty="0"/>
              <a:t>zaměstnanecké akcie (zaměstnanci nabývají akcií za zvýhodněných podmínek) </a:t>
            </a:r>
          </a:p>
          <a:p>
            <a:pPr lvl="1"/>
            <a:r>
              <a:rPr lang="cs-CZ" dirty="0"/>
              <a:t> zlatá akcie = zakladatelská akcie (např. 100hlasů obyčejné akcie= 1 hlas zlaté) </a:t>
            </a:r>
          </a:p>
          <a:p>
            <a:r>
              <a:rPr lang="cs-CZ" dirty="0"/>
              <a:t>dle očekávané výnosnosti </a:t>
            </a:r>
          </a:p>
          <a:p>
            <a:pPr lvl="1"/>
            <a:r>
              <a:rPr lang="cs-CZ" dirty="0"/>
              <a:t>růstové akcie (výnosnost akcie roste rychleji než ostatní cenné papíry, tím poroste jeho cena a investorovi přinese kapitálový zisk) </a:t>
            </a:r>
          </a:p>
          <a:p>
            <a:pPr lvl="1"/>
            <a:r>
              <a:rPr lang="cs-CZ" dirty="0"/>
              <a:t>výnosové akcie (kmenová akcie, u níž se předpokládá, že ročně zajistí stálou dividendu) </a:t>
            </a:r>
          </a:p>
          <a:p>
            <a:pPr marL="0" indent="0">
              <a:buNone/>
            </a:pPr>
            <a:endParaRPr lang="cs-CZ" dirty="0"/>
          </a:p>
          <a:p>
            <a:endParaRPr lang="cs-CZ" dirty="0"/>
          </a:p>
        </p:txBody>
      </p:sp>
    </p:spTree>
    <p:extLst>
      <p:ext uri="{BB962C8B-B14F-4D97-AF65-F5344CB8AC3E}">
        <p14:creationId xmlns:p14="http://schemas.microsoft.com/office/powerpoint/2010/main" val="4312239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2557CA-91B7-4AC6-9FF5-3AC18CBA906E}"/>
              </a:ext>
            </a:extLst>
          </p:cNvPr>
          <p:cNvSpPr>
            <a:spLocks noGrp="1"/>
          </p:cNvSpPr>
          <p:nvPr>
            <p:ph type="title"/>
          </p:nvPr>
        </p:nvSpPr>
        <p:spPr/>
        <p:txBody>
          <a:bodyPr/>
          <a:lstStyle/>
          <a:p>
            <a:r>
              <a:rPr lang="cs-CZ" dirty="0"/>
              <a:t>Pojmy</a:t>
            </a:r>
          </a:p>
        </p:txBody>
      </p:sp>
      <p:sp>
        <p:nvSpPr>
          <p:cNvPr id="3" name="Zástupný symbol pro obsah 2">
            <a:extLst>
              <a:ext uri="{FF2B5EF4-FFF2-40B4-BE49-F238E27FC236}">
                <a16:creationId xmlns:a16="http://schemas.microsoft.com/office/drawing/2014/main" id="{805C9795-6EE2-4A0A-9340-419292AD5BEB}"/>
              </a:ext>
            </a:extLst>
          </p:cNvPr>
          <p:cNvSpPr>
            <a:spLocks noGrp="1"/>
          </p:cNvSpPr>
          <p:nvPr>
            <p:ph idx="1"/>
          </p:nvPr>
        </p:nvSpPr>
        <p:spPr/>
        <p:txBody>
          <a:bodyPr>
            <a:normAutofit/>
          </a:bodyPr>
          <a:lstStyle/>
          <a:p>
            <a:r>
              <a:rPr lang="cs-CZ" b="1" dirty="0"/>
              <a:t>Dividenda – </a:t>
            </a:r>
            <a:r>
              <a:rPr lang="cs-CZ" dirty="0"/>
              <a:t>podíl ze zisku připadající na 1 akcii.</a:t>
            </a:r>
          </a:p>
          <a:p>
            <a:r>
              <a:rPr lang="cs-CZ" dirty="0"/>
              <a:t> </a:t>
            </a:r>
            <a:r>
              <a:rPr lang="cs-CZ" b="1" dirty="0"/>
              <a:t>Cena </a:t>
            </a:r>
            <a:r>
              <a:rPr lang="cs-CZ" dirty="0"/>
              <a:t>-  za kterou akcii nakupujeme, je vyjádřením toho, jak si akcii v danou chvíli cení trh, respektive ostatní investoři. Jejich představy o správné ceně se však mohou diametrálně lišit, a to i dokonce i v průběhu jednoho obchodního dne. Cena akcie je jakýmsi kompromisem mezi oceněním toho, jak si společnost vedla v minulosti, v jakém stavu se nachází v současnosti a jaké jsou její vyhlídky pro budoucnost. </a:t>
            </a:r>
          </a:p>
          <a:p>
            <a:r>
              <a:rPr lang="cs-CZ" b="1" dirty="0"/>
              <a:t>Tantiémy – </a:t>
            </a:r>
            <a:r>
              <a:rPr lang="cs-CZ" dirty="0"/>
              <a:t>členové správní rady (představenstva) a dozorčí rady mají nárok i na další podíly na zisku</a:t>
            </a:r>
          </a:p>
          <a:p>
            <a:endParaRPr lang="cs-CZ" dirty="0"/>
          </a:p>
        </p:txBody>
      </p:sp>
    </p:spTree>
    <p:extLst>
      <p:ext uri="{BB962C8B-B14F-4D97-AF65-F5344CB8AC3E}">
        <p14:creationId xmlns:p14="http://schemas.microsoft.com/office/powerpoint/2010/main" val="1996430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0F928B-731F-4B5C-AC94-097A241E01FE}"/>
              </a:ext>
            </a:extLst>
          </p:cNvPr>
          <p:cNvSpPr>
            <a:spLocks noGrp="1"/>
          </p:cNvSpPr>
          <p:nvPr>
            <p:ph type="title"/>
          </p:nvPr>
        </p:nvSpPr>
        <p:spPr/>
        <p:txBody>
          <a:bodyPr/>
          <a:lstStyle/>
          <a:p>
            <a:r>
              <a:rPr lang="cs-CZ" dirty="0"/>
              <a:t>Vydávání akcií</a:t>
            </a:r>
          </a:p>
        </p:txBody>
      </p:sp>
      <p:sp>
        <p:nvSpPr>
          <p:cNvPr id="3" name="Zástupný symbol pro obsah 2">
            <a:extLst>
              <a:ext uri="{FF2B5EF4-FFF2-40B4-BE49-F238E27FC236}">
                <a16:creationId xmlns:a16="http://schemas.microsoft.com/office/drawing/2014/main" id="{4CF900ED-0DAC-48C7-89BE-25244EA8CC55}"/>
              </a:ext>
            </a:extLst>
          </p:cNvPr>
          <p:cNvSpPr>
            <a:spLocks noGrp="1"/>
          </p:cNvSpPr>
          <p:nvPr>
            <p:ph idx="1"/>
          </p:nvPr>
        </p:nvSpPr>
        <p:spPr/>
        <p:txBody>
          <a:bodyPr>
            <a:normAutofit fontScale="85000" lnSpcReduction="20000"/>
          </a:bodyPr>
          <a:lstStyle/>
          <a:p>
            <a:r>
              <a:rPr lang="cs-CZ" dirty="0"/>
              <a:t>Částka, za niž společnost vydává akcie, se nazývá emisní kurs. Nesmí být nižší než její jmenovitá hodnota. Pokud je emisní kurs akcií vyšší než jmenovitá hodnota akcií, tvoří rozdíl mezi emisním kursem a jmenovitou hodnotou akcií emisní ážio. </a:t>
            </a:r>
          </a:p>
          <a:p>
            <a:r>
              <a:rPr lang="cs-CZ" dirty="0"/>
              <a:t>Akcie mohou být vydány: </a:t>
            </a:r>
          </a:p>
          <a:p>
            <a:pPr lvl="1"/>
            <a:r>
              <a:rPr lang="cs-CZ" dirty="0"/>
              <a:t>v listinné podobě (musí obsahovat i číselné označení a podpis člena nebo členů představenstva) </a:t>
            </a:r>
          </a:p>
          <a:p>
            <a:pPr lvl="1"/>
            <a:r>
              <a:rPr lang="cs-CZ" dirty="0"/>
              <a:t>v zaknihované podobě </a:t>
            </a:r>
          </a:p>
          <a:p>
            <a:r>
              <a:rPr lang="cs-CZ" dirty="0"/>
              <a:t>Akcie musí obsahovat: </a:t>
            </a:r>
          </a:p>
          <a:p>
            <a:pPr lvl="1"/>
            <a:r>
              <a:rPr lang="cs-CZ" dirty="0"/>
              <a:t>firmu a sídlo společnosti </a:t>
            </a:r>
          </a:p>
          <a:p>
            <a:pPr lvl="1"/>
            <a:r>
              <a:rPr lang="cs-CZ" dirty="0"/>
              <a:t>jmenovitou hodnotu </a:t>
            </a:r>
          </a:p>
          <a:p>
            <a:pPr lvl="1"/>
            <a:r>
              <a:rPr lang="cs-CZ" dirty="0"/>
              <a:t>označení formy akcie, u akcie na jméno firmu, název nebo jméno akcionáře </a:t>
            </a:r>
          </a:p>
          <a:p>
            <a:pPr lvl="1"/>
            <a:r>
              <a:rPr lang="cs-CZ" dirty="0"/>
              <a:t>výši základního kapitálu a počet akcií k datu emise akcie (akcie téže společnosti mohou mít různou jmenovitou hodnotu, součet jmenovitých hodnot akcií odpovídá výši ZK) </a:t>
            </a:r>
          </a:p>
          <a:p>
            <a:pPr lvl="1"/>
            <a:r>
              <a:rPr lang="cs-CZ" dirty="0"/>
              <a:t>datum emise </a:t>
            </a:r>
          </a:p>
          <a:p>
            <a:endParaRPr lang="cs-CZ" dirty="0"/>
          </a:p>
        </p:txBody>
      </p:sp>
    </p:spTree>
    <p:extLst>
      <p:ext uri="{BB962C8B-B14F-4D97-AF65-F5344CB8AC3E}">
        <p14:creationId xmlns:p14="http://schemas.microsoft.com/office/powerpoint/2010/main" val="508254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09CAEC-C56D-4296-873B-09DB375DDF37}"/>
              </a:ext>
            </a:extLst>
          </p:cNvPr>
          <p:cNvSpPr>
            <a:spLocks noGrp="1"/>
          </p:cNvSpPr>
          <p:nvPr>
            <p:ph type="title"/>
          </p:nvPr>
        </p:nvSpPr>
        <p:spPr/>
        <p:txBody>
          <a:bodyPr>
            <a:normAutofit/>
          </a:bodyPr>
          <a:lstStyle/>
          <a:p>
            <a:r>
              <a:rPr lang="cs-CZ" dirty="0"/>
              <a:t>Finanční nástroje – faktoring, forfaiting a leasing</a:t>
            </a:r>
            <a:br>
              <a:rPr lang="cs-CZ" dirty="0"/>
            </a:br>
            <a:endParaRPr lang="cs-CZ" dirty="0"/>
          </a:p>
        </p:txBody>
      </p:sp>
      <p:sp>
        <p:nvSpPr>
          <p:cNvPr id="3" name="Zástupný symbol pro obsah 2">
            <a:extLst>
              <a:ext uri="{FF2B5EF4-FFF2-40B4-BE49-F238E27FC236}">
                <a16:creationId xmlns:a16="http://schemas.microsoft.com/office/drawing/2014/main" id="{08E17851-1746-42EF-A65C-AB58AB0F44A9}"/>
              </a:ext>
            </a:extLst>
          </p:cNvPr>
          <p:cNvSpPr>
            <a:spLocks noGrp="1"/>
          </p:cNvSpPr>
          <p:nvPr>
            <p:ph type="body" idx="1"/>
          </p:nvPr>
        </p:nvSpPr>
        <p:spPr/>
        <p:txBody>
          <a:bodyPr>
            <a:normAutofit/>
          </a:bodyPr>
          <a:lstStyle/>
          <a:p>
            <a:r>
              <a:rPr lang="cs-CZ" dirty="0"/>
              <a:t>	</a:t>
            </a:r>
          </a:p>
        </p:txBody>
      </p:sp>
    </p:spTree>
    <p:extLst>
      <p:ext uri="{BB962C8B-B14F-4D97-AF65-F5344CB8AC3E}">
        <p14:creationId xmlns:p14="http://schemas.microsoft.com/office/powerpoint/2010/main" val="2880086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2E6806-3E90-4EFC-9C7D-A3027A923B0E}"/>
              </a:ext>
            </a:extLst>
          </p:cNvPr>
          <p:cNvSpPr>
            <a:spLocks noGrp="1"/>
          </p:cNvSpPr>
          <p:nvPr>
            <p:ph type="title"/>
          </p:nvPr>
        </p:nvSpPr>
        <p:spPr/>
        <p:txBody>
          <a:bodyPr/>
          <a:lstStyle/>
          <a:p>
            <a:r>
              <a:rPr lang="cs-CZ" dirty="0"/>
              <a:t>Vlivy na cenu akcií</a:t>
            </a:r>
          </a:p>
        </p:txBody>
      </p:sp>
      <p:pic>
        <p:nvPicPr>
          <p:cNvPr id="5" name="Obrázek 4">
            <a:extLst>
              <a:ext uri="{FF2B5EF4-FFF2-40B4-BE49-F238E27FC236}">
                <a16:creationId xmlns:a16="http://schemas.microsoft.com/office/drawing/2014/main" id="{62A6A39F-CE64-4FF4-A1B6-9E42E65AAF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6339" y="594360"/>
            <a:ext cx="4490140" cy="5349240"/>
          </a:xfrm>
          <a:prstGeom prst="rect">
            <a:avLst/>
          </a:prstGeom>
        </p:spPr>
      </p:pic>
    </p:spTree>
    <p:extLst>
      <p:ext uri="{BB962C8B-B14F-4D97-AF65-F5344CB8AC3E}">
        <p14:creationId xmlns:p14="http://schemas.microsoft.com/office/powerpoint/2010/main" val="14279272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09CAEC-C56D-4296-873B-09DB375DDF37}"/>
              </a:ext>
            </a:extLst>
          </p:cNvPr>
          <p:cNvSpPr>
            <a:spLocks noGrp="1"/>
          </p:cNvSpPr>
          <p:nvPr>
            <p:ph type="title"/>
          </p:nvPr>
        </p:nvSpPr>
        <p:spPr/>
        <p:txBody>
          <a:bodyPr>
            <a:normAutofit fontScale="90000"/>
          </a:bodyPr>
          <a:lstStyle/>
          <a:p>
            <a:r>
              <a:rPr lang="cs-CZ" dirty="0"/>
              <a:t>Zdroje financování podniku na kapitálových trzích	</a:t>
            </a:r>
            <a:br>
              <a:rPr lang="cs-CZ" dirty="0"/>
            </a:br>
            <a:br>
              <a:rPr lang="cs-CZ" dirty="0"/>
            </a:br>
            <a:endParaRPr lang="cs-CZ" dirty="0"/>
          </a:p>
        </p:txBody>
      </p:sp>
      <p:sp>
        <p:nvSpPr>
          <p:cNvPr id="3" name="Zástupný symbol pro obsah 2">
            <a:extLst>
              <a:ext uri="{FF2B5EF4-FFF2-40B4-BE49-F238E27FC236}">
                <a16:creationId xmlns:a16="http://schemas.microsoft.com/office/drawing/2014/main" id="{08E17851-1746-42EF-A65C-AB58AB0F44A9}"/>
              </a:ext>
            </a:extLst>
          </p:cNvPr>
          <p:cNvSpPr>
            <a:spLocks noGrp="1"/>
          </p:cNvSpPr>
          <p:nvPr>
            <p:ph type="body" idx="1"/>
          </p:nvPr>
        </p:nvSpPr>
        <p:spPr/>
        <p:txBody>
          <a:bodyPr>
            <a:normAutofit/>
          </a:bodyPr>
          <a:lstStyle/>
          <a:p>
            <a:r>
              <a:rPr lang="cs-CZ" dirty="0"/>
              <a:t>	</a:t>
            </a:r>
          </a:p>
        </p:txBody>
      </p:sp>
    </p:spTree>
    <p:extLst>
      <p:ext uri="{BB962C8B-B14F-4D97-AF65-F5344CB8AC3E}">
        <p14:creationId xmlns:p14="http://schemas.microsoft.com/office/powerpoint/2010/main" val="19180192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BC71B7B3-7626-4EE2-B7B6-9029E12F7701}"/>
              </a:ext>
            </a:extLst>
          </p:cNvPr>
          <p:cNvSpPr>
            <a:spLocks noGrp="1"/>
          </p:cNvSpPr>
          <p:nvPr>
            <p:ph type="title"/>
          </p:nvPr>
        </p:nvSpPr>
        <p:spPr/>
        <p:txBody>
          <a:bodyPr/>
          <a:lstStyle/>
          <a:p>
            <a:r>
              <a:rPr lang="cs-CZ" dirty="0"/>
              <a:t>Kapitálový trh a jeho struktura</a:t>
            </a:r>
          </a:p>
        </p:txBody>
      </p:sp>
      <p:sp>
        <p:nvSpPr>
          <p:cNvPr id="5" name="Zástupný symbol pro obsah 4">
            <a:extLst>
              <a:ext uri="{FF2B5EF4-FFF2-40B4-BE49-F238E27FC236}">
                <a16:creationId xmlns:a16="http://schemas.microsoft.com/office/drawing/2014/main" id="{90E21C2B-C405-40D4-943F-69343604575B}"/>
              </a:ext>
            </a:extLst>
          </p:cNvPr>
          <p:cNvSpPr>
            <a:spLocks noGrp="1"/>
          </p:cNvSpPr>
          <p:nvPr>
            <p:ph idx="1"/>
          </p:nvPr>
        </p:nvSpPr>
        <p:spPr/>
        <p:txBody>
          <a:bodyPr/>
          <a:lstStyle/>
          <a:p>
            <a:pPr marL="0" indent="0">
              <a:buNone/>
            </a:pPr>
            <a:r>
              <a:rPr lang="cs-CZ" dirty="0"/>
              <a:t>Kapitálový trh dělíme na:</a:t>
            </a:r>
          </a:p>
          <a:p>
            <a:r>
              <a:rPr lang="cs-CZ" b="1" dirty="0"/>
              <a:t>primární</a:t>
            </a:r>
            <a:r>
              <a:rPr lang="cs-CZ" dirty="0"/>
              <a:t> –	 místo, kde se střetává nabídka a poptávka po kapitálu se splatností delší než 1 rok</a:t>
            </a:r>
          </a:p>
          <a:p>
            <a:r>
              <a:rPr lang="cs-CZ" b="1" dirty="0"/>
              <a:t>sekundární</a:t>
            </a:r>
            <a:r>
              <a:rPr lang="cs-CZ" dirty="0"/>
              <a:t> – sloužící k zajištění obchodování již emitovaných 	akcií </a:t>
            </a:r>
            <a:r>
              <a:rPr lang="en-US" dirty="0" err="1"/>
              <a:t>nebo</a:t>
            </a:r>
            <a:r>
              <a:rPr lang="cs-CZ" dirty="0"/>
              <a:t> obligací, zajišťuje likviditu primárního kapitálového trhu.</a:t>
            </a:r>
          </a:p>
          <a:p>
            <a:endParaRPr lang="cs-CZ" dirty="0"/>
          </a:p>
        </p:txBody>
      </p:sp>
    </p:spTree>
    <p:extLst>
      <p:ext uri="{BB962C8B-B14F-4D97-AF65-F5344CB8AC3E}">
        <p14:creationId xmlns:p14="http://schemas.microsoft.com/office/powerpoint/2010/main" val="1470672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2BDD26-9031-4371-B625-54BF3332D233}"/>
              </a:ext>
            </a:extLst>
          </p:cNvPr>
          <p:cNvSpPr>
            <a:spLocks noGrp="1"/>
          </p:cNvSpPr>
          <p:nvPr>
            <p:ph type="title"/>
          </p:nvPr>
        </p:nvSpPr>
        <p:spPr/>
        <p:txBody>
          <a:bodyPr/>
          <a:lstStyle/>
          <a:p>
            <a:r>
              <a:rPr lang="cs-CZ" dirty="0"/>
              <a:t>Sekundární trh</a:t>
            </a:r>
          </a:p>
        </p:txBody>
      </p:sp>
      <p:sp>
        <p:nvSpPr>
          <p:cNvPr id="3" name="Zástupný symbol pro obsah 2">
            <a:extLst>
              <a:ext uri="{FF2B5EF4-FFF2-40B4-BE49-F238E27FC236}">
                <a16:creationId xmlns:a16="http://schemas.microsoft.com/office/drawing/2014/main" id="{06BA5941-2F6E-4D79-B643-071ABD830E85}"/>
              </a:ext>
            </a:extLst>
          </p:cNvPr>
          <p:cNvSpPr>
            <a:spLocks noGrp="1"/>
          </p:cNvSpPr>
          <p:nvPr>
            <p:ph idx="1"/>
          </p:nvPr>
        </p:nvSpPr>
        <p:spPr>
          <a:xfrm>
            <a:off x="838200" y="1426464"/>
            <a:ext cx="10515600" cy="4750499"/>
          </a:xfrm>
        </p:spPr>
        <p:txBody>
          <a:bodyPr>
            <a:normAutofit fontScale="55000" lnSpcReduction="20000"/>
          </a:bodyPr>
          <a:lstStyle/>
          <a:p>
            <a:pPr marL="0" indent="0" algn="just">
              <a:buNone/>
            </a:pPr>
            <a:r>
              <a:rPr lang="cs-CZ" dirty="0"/>
              <a:t>Sekundární trh slouží k oceňování společností formou tržní ceny akcií a obligací, a tím zajišťuje disciplínu managementu společností. Hrozbou je převzetí, ať už forma přátelského nebo i nepřátelského. Také je hrozbou mechanismus, který mají manažeři zapsán ve smlouvách, v případě poklesu ceny akcií. Rozlišujeme dva druhy převzetí:</a:t>
            </a:r>
          </a:p>
          <a:p>
            <a:pPr algn="just"/>
            <a:r>
              <a:rPr lang="cs-CZ" dirty="0"/>
              <a:t>Přátelská převzetí (</a:t>
            </a:r>
            <a:r>
              <a:rPr lang="cs-CZ" dirty="0" err="1"/>
              <a:t>Friendly</a:t>
            </a:r>
            <a:r>
              <a:rPr lang="cs-CZ" dirty="0"/>
              <a:t> </a:t>
            </a:r>
            <a:r>
              <a:rPr lang="cs-CZ" dirty="0" err="1"/>
              <a:t>Takeover</a:t>
            </a:r>
            <a:r>
              <a:rPr lang="cs-CZ" dirty="0"/>
              <a:t>), kdy management i vlastníci se vědomě a cíleně rozhodují pro určitý typ akvizice nebo fúze </a:t>
            </a:r>
          </a:p>
          <a:p>
            <a:pPr algn="just"/>
            <a:r>
              <a:rPr lang="cs-CZ" dirty="0"/>
              <a:t>Nepřátelská převzetí (</a:t>
            </a:r>
            <a:r>
              <a:rPr lang="cs-CZ" dirty="0" err="1"/>
              <a:t>Hostile</a:t>
            </a:r>
            <a:r>
              <a:rPr lang="cs-CZ" dirty="0"/>
              <a:t> </a:t>
            </a:r>
            <a:r>
              <a:rPr lang="cs-CZ" dirty="0" err="1"/>
              <a:t>Takeover</a:t>
            </a:r>
            <a:r>
              <a:rPr lang="cs-CZ" dirty="0"/>
              <a:t>), kdy nespokojení akcionáři s výnosem z držby akcií (potažmo s prací  managementu) rozhodnou se své podíly prodat bez vědomí managementu a  jiné části akcionářů. Ovšem popud může vzniknout i ze strany nájezdníka (</a:t>
            </a:r>
            <a:r>
              <a:rPr lang="cs-CZ" dirty="0" err="1"/>
              <a:t>rider</a:t>
            </a:r>
            <a:r>
              <a:rPr lang="cs-CZ" dirty="0"/>
              <a:t>) nabídkou vyšší ceny akcie a skoupením podniku. </a:t>
            </a:r>
          </a:p>
          <a:p>
            <a:pPr marL="0" indent="0" algn="just">
              <a:buNone/>
            </a:pPr>
            <a:endParaRPr lang="cs-CZ" dirty="0"/>
          </a:p>
          <a:p>
            <a:pPr marL="0" indent="0" algn="just">
              <a:buNone/>
            </a:pPr>
            <a:r>
              <a:rPr lang="cs-CZ" dirty="0"/>
              <a:t>Způsoby nepřátelských převzetí:</a:t>
            </a:r>
          </a:p>
          <a:p>
            <a:pPr algn="just"/>
            <a:r>
              <a:rPr lang="cs-CZ" dirty="0" err="1"/>
              <a:t>proxy</a:t>
            </a:r>
            <a:r>
              <a:rPr lang="cs-CZ" dirty="0"/>
              <a:t> boje (Proxy </a:t>
            </a:r>
            <a:r>
              <a:rPr lang="cs-CZ" dirty="0" err="1"/>
              <a:t>Fights</a:t>
            </a:r>
            <a:r>
              <a:rPr lang="cs-CZ" dirty="0"/>
              <a:t>) - získání potřebného množství hlasovacích práv na základě zplnomocnění,</a:t>
            </a:r>
          </a:p>
          <a:p>
            <a:pPr algn="just"/>
            <a:r>
              <a:rPr lang="cs-CZ" dirty="0"/>
              <a:t>nabídky tendrů (Tender </a:t>
            </a:r>
            <a:r>
              <a:rPr lang="cs-CZ" dirty="0" err="1"/>
              <a:t>Offers</a:t>
            </a:r>
            <a:r>
              <a:rPr lang="cs-CZ" dirty="0"/>
              <a:t>)	k odkoupení akcií jedním nebo více subjekty za účelem získání významných podílů ve společnosti,</a:t>
            </a:r>
          </a:p>
          <a:p>
            <a:pPr algn="just"/>
            <a:r>
              <a:rPr lang="cs-CZ" dirty="0"/>
              <a:t>prodeje na otevřených trzích (Open Market </a:t>
            </a:r>
            <a:r>
              <a:rPr lang="cs-CZ" dirty="0" err="1"/>
              <a:t>Purchase</a:t>
            </a:r>
            <a:r>
              <a:rPr lang="cs-CZ" dirty="0"/>
              <a:t>),</a:t>
            </a:r>
          </a:p>
          <a:p>
            <a:pPr algn="just"/>
            <a:r>
              <a:rPr lang="cs-CZ" dirty="0"/>
              <a:t>„přeběh na ulici“ (Street </a:t>
            </a:r>
            <a:r>
              <a:rPr lang="cs-CZ" dirty="0" err="1"/>
              <a:t>Sweeps</a:t>
            </a:r>
            <a:r>
              <a:rPr lang="cs-CZ" dirty="0"/>
              <a:t>) – odkup bloků akcií od spekulantů.</a:t>
            </a:r>
          </a:p>
          <a:p>
            <a:pPr marL="0" indent="0" algn="just">
              <a:buNone/>
            </a:pPr>
            <a:endParaRPr lang="cs-CZ" dirty="0"/>
          </a:p>
          <a:p>
            <a:pPr marL="0" indent="0" algn="just">
              <a:buNone/>
            </a:pPr>
            <a:r>
              <a:rPr lang="cs-CZ" dirty="0"/>
              <a:t>Zápory převzetí </a:t>
            </a:r>
          </a:p>
          <a:p>
            <a:pPr algn="just"/>
            <a:r>
              <a:rPr lang="cs-CZ" dirty="0"/>
              <a:t>Je zde tzv. problém „černého pasažéra“ (Free </a:t>
            </a:r>
            <a:r>
              <a:rPr lang="cs-CZ" dirty="0" err="1"/>
              <a:t>Rider</a:t>
            </a:r>
            <a:r>
              <a:rPr lang="cs-CZ" dirty="0"/>
              <a:t>), což znamená odstoupení nájezdníka od </a:t>
            </a:r>
            <a:r>
              <a:rPr lang="cs-CZ" dirty="0" err="1"/>
              <a:t>kou-pě</a:t>
            </a:r>
            <a:r>
              <a:rPr lang="cs-CZ" dirty="0"/>
              <a:t>, jestliže nemůže z koupě nic získat (musí platit cenu odpovídající zvýšení ziskovosti pod novým managementem). Rovněž záporem převzetí je neschopnost udržet nabídku ke koupi v tajnosti. Existence obranných mechanismů snižuje efektivnost, resp. možnost realizace převzetí a také závislost kontrolní funkce kapitálového trhu na politických a regulačních silách a na cyklické povaze trhu.</a:t>
            </a:r>
          </a:p>
          <a:p>
            <a:endParaRPr lang="cs-CZ" dirty="0"/>
          </a:p>
        </p:txBody>
      </p:sp>
    </p:spTree>
    <p:extLst>
      <p:ext uri="{BB962C8B-B14F-4D97-AF65-F5344CB8AC3E}">
        <p14:creationId xmlns:p14="http://schemas.microsoft.com/office/powerpoint/2010/main" val="4259941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C105E3-85FE-4039-8260-A75B52E58956}"/>
              </a:ext>
            </a:extLst>
          </p:cNvPr>
          <p:cNvSpPr>
            <a:spLocks noGrp="1"/>
          </p:cNvSpPr>
          <p:nvPr>
            <p:ph type="title"/>
          </p:nvPr>
        </p:nvSpPr>
        <p:spPr/>
        <p:txBody>
          <a:bodyPr/>
          <a:lstStyle/>
          <a:p>
            <a:r>
              <a:rPr lang="cs-CZ" dirty="0"/>
              <a:t>Regulace kapitálového trhu v ČR</a:t>
            </a:r>
          </a:p>
        </p:txBody>
      </p:sp>
      <p:sp>
        <p:nvSpPr>
          <p:cNvPr id="3" name="Zástupný symbol pro obsah 2">
            <a:extLst>
              <a:ext uri="{FF2B5EF4-FFF2-40B4-BE49-F238E27FC236}">
                <a16:creationId xmlns:a16="http://schemas.microsoft.com/office/drawing/2014/main" id="{39060749-FB81-40B7-BA82-A45DC9AFD64E}"/>
              </a:ext>
            </a:extLst>
          </p:cNvPr>
          <p:cNvSpPr>
            <a:spLocks noGrp="1"/>
          </p:cNvSpPr>
          <p:nvPr>
            <p:ph idx="1"/>
          </p:nvPr>
        </p:nvSpPr>
        <p:spPr/>
        <p:txBody>
          <a:bodyPr/>
          <a:lstStyle/>
          <a:p>
            <a:pPr marL="0" indent="0">
              <a:buNone/>
            </a:pPr>
            <a:r>
              <a:rPr lang="cs-CZ" b="1" dirty="0"/>
              <a:t>Mezi základní nástroje útvaru pro dohled na kapitálovém trhu patří:</a:t>
            </a:r>
            <a:endParaRPr lang="cs-CZ" dirty="0"/>
          </a:p>
          <a:p>
            <a:pPr lvl="1"/>
            <a:r>
              <a:rPr lang="cs-CZ" dirty="0"/>
              <a:t>udělování povolení k příslušným činnostem na kapitálovém trhu, </a:t>
            </a:r>
          </a:p>
          <a:p>
            <a:pPr lvl="1"/>
            <a:r>
              <a:rPr lang="cs-CZ" dirty="0"/>
              <a:t>kontrola plnění povinností daných zákony,</a:t>
            </a:r>
          </a:p>
          <a:p>
            <a:pPr lvl="1"/>
            <a:r>
              <a:rPr lang="cs-CZ" dirty="0"/>
              <a:t>rozhodování o právech a povinnostech právnických a fyzických osob podle daných zákonů,</a:t>
            </a:r>
          </a:p>
          <a:p>
            <a:pPr lvl="1"/>
            <a:r>
              <a:rPr lang="cs-CZ" dirty="0"/>
              <a:t>kontrola plnění informační povinností osob podléhajících státnímu dozoru,</a:t>
            </a:r>
          </a:p>
          <a:p>
            <a:pPr lvl="1"/>
            <a:r>
              <a:rPr lang="cs-CZ" dirty="0"/>
              <a:t>kontrola plnění zákazu zneužívat veřejné informace, </a:t>
            </a:r>
          </a:p>
          <a:p>
            <a:pPr lvl="1"/>
            <a:r>
              <a:rPr lang="cs-CZ" dirty="0"/>
              <a:t>ukládání předběžných </a:t>
            </a:r>
            <a:r>
              <a:rPr lang="cs-CZ"/>
              <a:t>opatření,</a:t>
            </a:r>
          </a:p>
          <a:p>
            <a:pPr lvl="1"/>
            <a:r>
              <a:rPr lang="cs-CZ"/>
              <a:t>ukládat </a:t>
            </a:r>
            <a:r>
              <a:rPr lang="cs-CZ" dirty="0"/>
              <a:t>sankce a pokuty</a:t>
            </a:r>
          </a:p>
        </p:txBody>
      </p:sp>
    </p:spTree>
    <p:extLst>
      <p:ext uri="{BB962C8B-B14F-4D97-AF65-F5344CB8AC3E}">
        <p14:creationId xmlns:p14="http://schemas.microsoft.com/office/powerpoint/2010/main" val="1867469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B1E00E58-B48D-4B47-B465-F0E43749BD95}"/>
              </a:ext>
            </a:extLst>
          </p:cNvPr>
          <p:cNvSpPr>
            <a:spLocks noGrp="1"/>
          </p:cNvSpPr>
          <p:nvPr>
            <p:ph type="title"/>
          </p:nvPr>
        </p:nvSpPr>
        <p:spPr/>
        <p:txBody>
          <a:bodyPr/>
          <a:lstStyle/>
          <a:p>
            <a:r>
              <a:rPr lang="cs-CZ" dirty="0"/>
              <a:t>Faktoring</a:t>
            </a:r>
          </a:p>
        </p:txBody>
      </p:sp>
      <p:sp>
        <p:nvSpPr>
          <p:cNvPr id="5" name="Zástupný symbol pro obsah 4">
            <a:extLst>
              <a:ext uri="{FF2B5EF4-FFF2-40B4-BE49-F238E27FC236}">
                <a16:creationId xmlns:a16="http://schemas.microsoft.com/office/drawing/2014/main" id="{739D3909-F127-4255-BF77-181B1A9834DD}"/>
              </a:ext>
            </a:extLst>
          </p:cNvPr>
          <p:cNvSpPr>
            <a:spLocks noGrp="1"/>
          </p:cNvSpPr>
          <p:nvPr>
            <p:ph idx="1"/>
          </p:nvPr>
        </p:nvSpPr>
        <p:spPr/>
        <p:txBody>
          <a:bodyPr>
            <a:normAutofit fontScale="92500" lnSpcReduction="10000"/>
          </a:bodyPr>
          <a:lstStyle/>
          <a:p>
            <a:r>
              <a:rPr lang="cs-CZ" dirty="0"/>
              <a:t>Faktoring můžeme označit jako zvláštní formu úvěru. Jedná se o odkup krátkodobých pohledávek do 90 dní. </a:t>
            </a:r>
          </a:p>
          <a:p>
            <a:r>
              <a:rPr lang="cs-CZ" dirty="0"/>
              <a:t>Je metoda financování krátkodobých úvěrů poskytnutých při dodávkách zboží a služeb, podstatou faktoringu je odkup krátkodobých pohledávek zpravidla bez postihu vůči původnímu věřiteli</a:t>
            </a:r>
          </a:p>
          <a:p>
            <a:r>
              <a:rPr lang="cs-CZ" dirty="0"/>
              <a:t>Cenou faktoringu je faktoringová provize (0,8 – 3% z pohledávky), která je tvořena rizikovou složkou a náklady souvisejícími se zpracováním faktoringu</a:t>
            </a:r>
          </a:p>
          <a:p>
            <a:r>
              <a:rPr lang="cs-CZ" dirty="0"/>
              <a:t>Odkup pohledávek provádí faktoringová společnost (banka) </a:t>
            </a:r>
          </a:p>
          <a:p>
            <a:pPr lvl="1"/>
            <a:r>
              <a:rPr lang="cs-CZ" dirty="0"/>
              <a:t>buď bez možnosti zpětného regresu na dodavatele, to znamená, že riziko nezaplacení pohledávky přechází na faktoringovou společnost, </a:t>
            </a:r>
          </a:p>
          <a:p>
            <a:pPr lvl="1"/>
            <a:r>
              <a:rPr lang="cs-CZ" dirty="0"/>
              <a:t>nebo s možností zpětného regresu (riziko nezaplacení zůstává na dodavateli).</a:t>
            </a:r>
          </a:p>
          <a:p>
            <a:endParaRPr lang="cs-CZ" dirty="0"/>
          </a:p>
        </p:txBody>
      </p:sp>
    </p:spTree>
    <p:extLst>
      <p:ext uri="{BB962C8B-B14F-4D97-AF65-F5344CB8AC3E}">
        <p14:creationId xmlns:p14="http://schemas.microsoft.com/office/powerpoint/2010/main" val="1609228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4C48D0-40D7-4943-AF9A-DB0659647574}"/>
              </a:ext>
            </a:extLst>
          </p:cNvPr>
          <p:cNvSpPr>
            <a:spLocks noGrp="1"/>
          </p:cNvSpPr>
          <p:nvPr>
            <p:ph type="title"/>
          </p:nvPr>
        </p:nvSpPr>
        <p:spPr/>
        <p:txBody>
          <a:bodyPr/>
          <a:lstStyle/>
          <a:p>
            <a:r>
              <a:rPr lang="cs-CZ" dirty="0"/>
              <a:t>Výhody</a:t>
            </a:r>
          </a:p>
        </p:txBody>
      </p:sp>
      <p:sp>
        <p:nvSpPr>
          <p:cNvPr id="3" name="Zástupný symbol pro obsah 2">
            <a:extLst>
              <a:ext uri="{FF2B5EF4-FFF2-40B4-BE49-F238E27FC236}">
                <a16:creationId xmlns:a16="http://schemas.microsoft.com/office/drawing/2014/main" id="{81BCCDD6-D067-4E59-BCAA-1385EC5E0CCD}"/>
              </a:ext>
            </a:extLst>
          </p:cNvPr>
          <p:cNvSpPr>
            <a:spLocks noGrp="1"/>
          </p:cNvSpPr>
          <p:nvPr>
            <p:ph idx="1"/>
          </p:nvPr>
        </p:nvSpPr>
        <p:spPr/>
        <p:txBody>
          <a:bodyPr/>
          <a:lstStyle/>
          <a:p>
            <a:r>
              <a:rPr lang="cs-CZ" dirty="0"/>
              <a:t>firem se zrychlí obrátka zboží,</a:t>
            </a:r>
          </a:p>
          <a:p>
            <a:r>
              <a:rPr lang="cs-CZ" dirty="0"/>
              <a:t>přenášení rizika nezaplacení na </a:t>
            </a:r>
            <a:r>
              <a:rPr lang="cs-CZ" dirty="0" err="1"/>
              <a:t>faktora</a:t>
            </a:r>
            <a:r>
              <a:rPr lang="cs-CZ" dirty="0"/>
              <a:t>,</a:t>
            </a:r>
          </a:p>
          <a:p>
            <a:r>
              <a:rPr lang="cs-CZ" dirty="0"/>
              <a:t>správa pohledávek,</a:t>
            </a:r>
          </a:p>
          <a:p>
            <a:r>
              <a:rPr lang="cs-CZ" dirty="0"/>
              <a:t>faktoringová společnost odkoupí pohledávky před jejich lhůtou splatnosti za cca 85 – 97,5% </a:t>
            </a:r>
          </a:p>
          <a:p>
            <a:endParaRPr lang="cs-CZ" dirty="0"/>
          </a:p>
        </p:txBody>
      </p:sp>
    </p:spTree>
    <p:extLst>
      <p:ext uri="{BB962C8B-B14F-4D97-AF65-F5344CB8AC3E}">
        <p14:creationId xmlns:p14="http://schemas.microsoft.com/office/powerpoint/2010/main" val="291066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137E25-FE89-41DC-9C0E-31C88D69A45B}"/>
              </a:ext>
            </a:extLst>
          </p:cNvPr>
          <p:cNvSpPr>
            <a:spLocks noGrp="1"/>
          </p:cNvSpPr>
          <p:nvPr>
            <p:ph type="title"/>
          </p:nvPr>
        </p:nvSpPr>
        <p:spPr/>
        <p:txBody>
          <a:bodyPr/>
          <a:lstStyle/>
          <a:p>
            <a:r>
              <a:rPr lang="cs-CZ" dirty="0"/>
              <a:t>Funkce faktoringu</a:t>
            </a:r>
          </a:p>
        </p:txBody>
      </p:sp>
      <p:sp>
        <p:nvSpPr>
          <p:cNvPr id="3" name="Zástupný symbol pro obsah 2">
            <a:extLst>
              <a:ext uri="{FF2B5EF4-FFF2-40B4-BE49-F238E27FC236}">
                <a16:creationId xmlns:a16="http://schemas.microsoft.com/office/drawing/2014/main" id="{063068E7-7641-4FAE-A3BB-9CBB118F6ECA}"/>
              </a:ext>
            </a:extLst>
          </p:cNvPr>
          <p:cNvSpPr>
            <a:spLocks noGrp="1"/>
          </p:cNvSpPr>
          <p:nvPr>
            <p:ph idx="1"/>
          </p:nvPr>
        </p:nvSpPr>
        <p:spPr/>
        <p:txBody>
          <a:bodyPr>
            <a:normAutofit fontScale="85000" lnSpcReduction="10000"/>
          </a:bodyPr>
          <a:lstStyle/>
          <a:p>
            <a:pPr lvl="0" fontAlgn="base"/>
            <a:r>
              <a:rPr lang="cs-CZ" b="1" dirty="0">
                <a:effectLst>
                  <a:glow>
                    <a:srgbClr val="000000"/>
                  </a:glow>
                  <a:outerShdw sx="0" sy="0">
                    <a:srgbClr val="000000"/>
                  </a:outerShdw>
                  <a:reflection stA="0" endPos="0" fadeDir="0" sx="0" sy="0"/>
                </a:effectLst>
              </a:rPr>
              <a:t>Funkce předfinancování (úvěrování): </a:t>
            </a:r>
            <a:r>
              <a:rPr lang="cs-CZ" dirty="0">
                <a:effectLst>
                  <a:glow>
                    <a:srgbClr val="000000"/>
                  </a:glow>
                  <a:outerShdw sx="0" sy="0">
                    <a:srgbClr val="000000"/>
                  </a:outerShdw>
                  <a:reflection stA="0" endPos="0" fadeDir="0" sx="0" sy="0"/>
                </a:effectLst>
              </a:rPr>
              <a:t>faktor proplácí sjednanou výši odkupovaných pohledávek v okamžiku jejich odkupu. Opět faktor vyplatí 80 % pohledávky a zbývající část mu slouží jako záruka pro případ skonta, reklamací, úroků, provizí….</a:t>
            </a:r>
          </a:p>
          <a:p>
            <a:pPr lvl="0" fontAlgn="base"/>
            <a:r>
              <a:rPr lang="cs-CZ" b="1" dirty="0">
                <a:effectLst>
                  <a:glow>
                    <a:srgbClr val="000000"/>
                  </a:glow>
                  <a:outerShdw sx="0" sy="0">
                    <a:srgbClr val="000000"/>
                  </a:outerShdw>
                  <a:reflection stA="0" endPos="0" fadeDir="0" sx="0" sy="0"/>
                </a:effectLst>
              </a:rPr>
              <a:t>Funkce správy pohledávek a ostatních služeb: </a:t>
            </a:r>
            <a:r>
              <a:rPr lang="cs-CZ" dirty="0">
                <a:effectLst>
                  <a:glow>
                    <a:srgbClr val="000000"/>
                  </a:glow>
                  <a:outerShdw sx="0" sy="0">
                    <a:srgbClr val="000000"/>
                  </a:outerShdw>
                  <a:reflection stA="0" endPos="0" fadeDir="0" sx="0" sy="0"/>
                </a:effectLst>
              </a:rPr>
              <a:t>faktor na základě faktoringové smlouvy poskytuje dodavatelům pohledávek služby související s odkupovanými pohledávkami (účetnictví, statistika, výkaznictví…).</a:t>
            </a:r>
          </a:p>
          <a:p>
            <a:pPr lvl="0" fontAlgn="base"/>
            <a:r>
              <a:rPr lang="cs-CZ" b="1" dirty="0">
                <a:effectLst>
                  <a:glow>
                    <a:srgbClr val="000000"/>
                  </a:glow>
                  <a:outerShdw sx="0" sy="0">
                    <a:srgbClr val="000000"/>
                  </a:outerShdw>
                  <a:reflection stA="0" endPos="0" fadeDir="0" sx="0" sy="0"/>
                </a:effectLst>
              </a:rPr>
              <a:t>Funkce garanční: </a:t>
            </a:r>
            <a:r>
              <a:rPr lang="cs-CZ" dirty="0">
                <a:effectLst>
                  <a:glow>
                    <a:srgbClr val="000000"/>
                  </a:glow>
                  <a:outerShdw sx="0" sy="0">
                    <a:srgbClr val="000000"/>
                  </a:outerShdw>
                  <a:reflection stA="0" endPos="0" fadeDir="0" sx="0" sy="0"/>
                </a:effectLst>
              </a:rPr>
              <a:t>faktoringová společnost musí v případě nezaplacení pohledávky sama provést proplacení pohledávky dodavateli ve formě garanční platby, která následuje např.: ve lhůtě 90-120 dnů po termínu splatnosti (standardní faktoring), ve lhůtě 10-20 dnů po termínu splatnosti (nestandardní faktoring)</a:t>
            </a:r>
          </a:p>
          <a:p>
            <a:r>
              <a:rPr lang="cs-CZ" b="1" dirty="0"/>
              <a:t>Funkce informativní: </a:t>
            </a:r>
            <a:r>
              <a:rPr lang="cs-CZ" dirty="0"/>
              <a:t>faktoringová společnost poskytuje informace o finanční situaci dodavatele (odběratele), poradenství a administrativu</a:t>
            </a:r>
          </a:p>
        </p:txBody>
      </p:sp>
    </p:spTree>
    <p:extLst>
      <p:ext uri="{BB962C8B-B14F-4D97-AF65-F5344CB8AC3E}">
        <p14:creationId xmlns:p14="http://schemas.microsoft.com/office/powerpoint/2010/main" val="965856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0DBAE2-4299-41D7-85D5-5DA149A731D0}"/>
              </a:ext>
            </a:extLst>
          </p:cNvPr>
          <p:cNvSpPr>
            <a:spLocks noGrp="1"/>
          </p:cNvSpPr>
          <p:nvPr>
            <p:ph type="title"/>
          </p:nvPr>
        </p:nvSpPr>
        <p:spPr>
          <a:xfrm>
            <a:off x="838200" y="365125"/>
            <a:ext cx="10515600" cy="549275"/>
          </a:xfrm>
        </p:spPr>
        <p:txBody>
          <a:bodyPr>
            <a:normAutofit fontScale="90000"/>
          </a:bodyPr>
          <a:lstStyle/>
          <a:p>
            <a:r>
              <a:rPr lang="cs-CZ" dirty="0"/>
              <a:t>Faktoringová statistika</a:t>
            </a:r>
          </a:p>
        </p:txBody>
      </p:sp>
      <p:pic>
        <p:nvPicPr>
          <p:cNvPr id="4" name="Obrázek 3">
            <a:extLst>
              <a:ext uri="{FF2B5EF4-FFF2-40B4-BE49-F238E27FC236}">
                <a16:creationId xmlns:a16="http://schemas.microsoft.com/office/drawing/2014/main" id="{408D9026-3DC5-4992-B049-AFDBF8649FAA}"/>
              </a:ext>
            </a:extLst>
          </p:cNvPr>
          <p:cNvPicPr>
            <a:picLocks noChangeAspect="1"/>
          </p:cNvPicPr>
          <p:nvPr/>
        </p:nvPicPr>
        <p:blipFill rotWithShape="1">
          <a:blip r:embed="rId2"/>
          <a:srcRect l="2083" t="15200" r="30306" b="34000"/>
          <a:stretch/>
        </p:blipFill>
        <p:spPr>
          <a:xfrm>
            <a:off x="838200" y="1042416"/>
            <a:ext cx="9942576" cy="4669008"/>
          </a:xfrm>
          <a:prstGeom prst="rect">
            <a:avLst/>
          </a:prstGeom>
        </p:spPr>
      </p:pic>
      <p:sp>
        <p:nvSpPr>
          <p:cNvPr id="5" name="Obdélník 4">
            <a:extLst>
              <a:ext uri="{FF2B5EF4-FFF2-40B4-BE49-F238E27FC236}">
                <a16:creationId xmlns:a16="http://schemas.microsoft.com/office/drawing/2014/main" id="{00ADA956-6BC8-4F7E-A0F4-3AB282126E92}"/>
              </a:ext>
            </a:extLst>
          </p:cNvPr>
          <p:cNvSpPr/>
          <p:nvPr/>
        </p:nvSpPr>
        <p:spPr>
          <a:xfrm>
            <a:off x="2407920" y="5815584"/>
            <a:ext cx="6096000" cy="646331"/>
          </a:xfrm>
          <a:prstGeom prst="rect">
            <a:avLst/>
          </a:prstGeom>
        </p:spPr>
        <p:txBody>
          <a:bodyPr>
            <a:spAutoFit/>
          </a:bodyPr>
          <a:lstStyle/>
          <a:p>
            <a:r>
              <a:rPr lang="cs-CZ" dirty="0"/>
              <a:t>https://www.clfa.cz/statistiky/informace-o-trhu/statistiky-asociace-factoringovych-spolecnosti-cr</a:t>
            </a:r>
          </a:p>
        </p:txBody>
      </p:sp>
    </p:spTree>
    <p:extLst>
      <p:ext uri="{BB962C8B-B14F-4D97-AF65-F5344CB8AC3E}">
        <p14:creationId xmlns:p14="http://schemas.microsoft.com/office/powerpoint/2010/main" val="3042496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D890A0-EF59-46D5-A07F-FCBD2A85981D}"/>
              </a:ext>
            </a:extLst>
          </p:cNvPr>
          <p:cNvSpPr>
            <a:spLocks noGrp="1"/>
          </p:cNvSpPr>
          <p:nvPr>
            <p:ph type="title"/>
          </p:nvPr>
        </p:nvSpPr>
        <p:spPr/>
        <p:txBody>
          <a:bodyPr/>
          <a:lstStyle/>
          <a:p>
            <a:r>
              <a:rPr lang="cs-CZ" dirty="0"/>
              <a:t>Druhy </a:t>
            </a:r>
            <a:r>
              <a:rPr lang="cs-CZ" dirty="0" err="1"/>
              <a:t>factoringu</a:t>
            </a:r>
            <a:endParaRPr lang="cs-CZ" dirty="0"/>
          </a:p>
        </p:txBody>
      </p:sp>
      <p:sp>
        <p:nvSpPr>
          <p:cNvPr id="3" name="Zástupný symbol pro obsah 2">
            <a:extLst>
              <a:ext uri="{FF2B5EF4-FFF2-40B4-BE49-F238E27FC236}">
                <a16:creationId xmlns:a16="http://schemas.microsoft.com/office/drawing/2014/main" id="{BE9070D7-6855-4217-86F6-DDD293380ED6}"/>
              </a:ext>
            </a:extLst>
          </p:cNvPr>
          <p:cNvSpPr>
            <a:spLocks noGrp="1"/>
          </p:cNvSpPr>
          <p:nvPr>
            <p:ph idx="1"/>
          </p:nvPr>
        </p:nvSpPr>
        <p:spPr/>
        <p:txBody>
          <a:bodyPr>
            <a:normAutofit fontScale="77500" lnSpcReduction="20000"/>
          </a:bodyPr>
          <a:lstStyle/>
          <a:p>
            <a:r>
              <a:rPr lang="cs-CZ" dirty="0"/>
              <a:t>Úplný faktoring - U tohoto faktoringu faktoringová společnost zabezpečuje všechny operace spojené s faktoringem (účetnictví, výkaznictví, pojištění, vymáhání…). Zároveň před uzavřením smlouvy opatřuje </a:t>
            </a:r>
            <a:r>
              <a:rPr lang="cs-CZ" dirty="0" err="1"/>
              <a:t>komerč</a:t>
            </a:r>
            <a:r>
              <a:rPr lang="cs-CZ" dirty="0"/>
              <a:t>-ní informace o hospodářské situaci dodavatele (odběratele).</a:t>
            </a:r>
          </a:p>
          <a:p>
            <a:r>
              <a:rPr lang="cs-CZ" dirty="0"/>
              <a:t>Důvěrný faktoring-Tento faktoring se omezuje pouze na financování vybraných pohledávek a odmítá nedobytné po-</a:t>
            </a:r>
            <a:r>
              <a:rPr lang="cs-CZ" dirty="0" err="1"/>
              <a:t>hledávky</a:t>
            </a:r>
            <a:r>
              <a:rPr lang="cs-CZ" dirty="0"/>
              <a:t>, pohledávky na zboží, u kterého hrozí nebezpečí častých reklamací a pohledávky vůči opakovaně neplatícím odběratelům.</a:t>
            </a:r>
          </a:p>
          <a:p>
            <a:r>
              <a:rPr lang="cs-CZ" dirty="0"/>
              <a:t>Tuzemský faktoring</a:t>
            </a:r>
          </a:p>
          <a:p>
            <a:r>
              <a:rPr lang="cs-CZ" dirty="0"/>
              <a:t>Zde dochází k převzetí závazků za tuzemské subjekty vůči jiným tuzemským subjektům. Je </a:t>
            </a:r>
            <a:r>
              <a:rPr lang="cs-CZ" dirty="0" err="1"/>
              <a:t>uplatňo</a:t>
            </a:r>
            <a:r>
              <a:rPr lang="cs-CZ" dirty="0"/>
              <a:t>-ván na vnitřním trhu na území jednoho státu a mezi subjekty jednoho státu.</a:t>
            </a:r>
          </a:p>
          <a:p>
            <a:r>
              <a:rPr lang="cs-CZ" dirty="0"/>
              <a:t>Zahraniční faktoring</a:t>
            </a:r>
          </a:p>
          <a:p>
            <a:r>
              <a:rPr lang="cs-CZ" dirty="0"/>
              <a:t>Zahraniční faktoring se uplatňuje při obchodování subjektů, při němž zboží (služby) přechází za hranice státu. [2], [3] </a:t>
            </a:r>
          </a:p>
        </p:txBody>
      </p:sp>
    </p:spTree>
    <p:extLst>
      <p:ext uri="{BB962C8B-B14F-4D97-AF65-F5344CB8AC3E}">
        <p14:creationId xmlns:p14="http://schemas.microsoft.com/office/powerpoint/2010/main" val="2149976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D5D50B-4567-465A-8F64-80B9E4E032A7}"/>
              </a:ext>
            </a:extLst>
          </p:cNvPr>
          <p:cNvSpPr>
            <a:spLocks noGrp="1"/>
          </p:cNvSpPr>
          <p:nvPr>
            <p:ph type="title"/>
          </p:nvPr>
        </p:nvSpPr>
        <p:spPr/>
        <p:txBody>
          <a:bodyPr/>
          <a:lstStyle/>
          <a:p>
            <a:endParaRPr lang="cs-CZ"/>
          </a:p>
        </p:txBody>
      </p:sp>
      <p:graphicFrame>
        <p:nvGraphicFramePr>
          <p:cNvPr id="4" name="Zástupný symbol pro obsah 3">
            <a:extLst>
              <a:ext uri="{FF2B5EF4-FFF2-40B4-BE49-F238E27FC236}">
                <a16:creationId xmlns:a16="http://schemas.microsoft.com/office/drawing/2014/main" id="{D9DDF811-2C23-444C-8D77-36AE68FAD9B6}"/>
              </a:ext>
            </a:extLst>
          </p:cNvPr>
          <p:cNvGraphicFramePr>
            <a:graphicFrameLocks noGrp="1"/>
          </p:cNvGraphicFramePr>
          <p:nvPr>
            <p:ph idx="1"/>
            <p:extLst>
              <p:ext uri="{D42A27DB-BD31-4B8C-83A1-F6EECF244321}">
                <p14:modId xmlns:p14="http://schemas.microsoft.com/office/powerpoint/2010/main" val="2007713367"/>
              </p:ext>
            </p:extLst>
          </p:nvPr>
        </p:nvGraphicFramePr>
        <p:xfrm>
          <a:off x="1600200" y="2066544"/>
          <a:ext cx="8997696" cy="3739896"/>
        </p:xfrm>
        <a:graphic>
          <a:graphicData uri="http://schemas.openxmlformats.org/drawingml/2006/table">
            <a:tbl>
              <a:tblPr/>
              <a:tblGrid>
                <a:gridCol w="4725508">
                  <a:extLst>
                    <a:ext uri="{9D8B030D-6E8A-4147-A177-3AD203B41FA5}">
                      <a16:colId xmlns:a16="http://schemas.microsoft.com/office/drawing/2014/main" val="926152595"/>
                    </a:ext>
                  </a:extLst>
                </a:gridCol>
                <a:gridCol w="1524800">
                  <a:extLst>
                    <a:ext uri="{9D8B030D-6E8A-4147-A177-3AD203B41FA5}">
                      <a16:colId xmlns:a16="http://schemas.microsoft.com/office/drawing/2014/main" val="1943781701"/>
                    </a:ext>
                  </a:extLst>
                </a:gridCol>
                <a:gridCol w="1373694">
                  <a:extLst>
                    <a:ext uri="{9D8B030D-6E8A-4147-A177-3AD203B41FA5}">
                      <a16:colId xmlns:a16="http://schemas.microsoft.com/office/drawing/2014/main" val="1809572092"/>
                    </a:ext>
                  </a:extLst>
                </a:gridCol>
                <a:gridCol w="1373694">
                  <a:extLst>
                    <a:ext uri="{9D8B030D-6E8A-4147-A177-3AD203B41FA5}">
                      <a16:colId xmlns:a16="http://schemas.microsoft.com/office/drawing/2014/main" val="3198980504"/>
                    </a:ext>
                  </a:extLst>
                </a:gridCol>
              </a:tblGrid>
              <a:tr h="311658">
                <a:tc gridSpan="2">
                  <a:txBody>
                    <a:bodyPr/>
                    <a:lstStyle/>
                    <a:p>
                      <a:pPr algn="l" fontAlgn="b"/>
                      <a:r>
                        <a:rPr lang="cs-CZ" sz="900" b="1" i="0" u="none" strike="noStrike">
                          <a:effectLst/>
                          <a:latin typeface="Arial" panose="020B0604020202020204" pitchFamily="34" charset="0"/>
                        </a:rPr>
                        <a:t>4) FACTORING členských společností ČLFA - 1. pololetí 2021 v mil. Kč</a:t>
                      </a:r>
                    </a:p>
                  </a:txBody>
                  <a:tcPr marL="9525" marR="9525" marT="9525" marB="0" anchor="b">
                    <a:lnL>
                      <a:noFill/>
                    </a:lnL>
                    <a:lnR>
                      <a:noFill/>
                    </a:lnR>
                    <a:lnT>
                      <a:noFill/>
                    </a:lnT>
                    <a:lnB>
                      <a:noFill/>
                    </a:lnB>
                  </a:tcPr>
                </a:tc>
                <a:tc hMerge="1">
                  <a:txBody>
                    <a:bodyPr/>
                    <a:lstStyle/>
                    <a:p>
                      <a:endParaRPr lang="cs-CZ"/>
                    </a:p>
                  </a:txBody>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45918306"/>
                  </a:ext>
                </a:extLst>
              </a:tr>
              <a:tr h="311658">
                <a:tc>
                  <a:txBody>
                    <a:bodyPr/>
                    <a:lstStyle/>
                    <a:p>
                      <a:pPr algn="l" fontAlgn="b"/>
                      <a:r>
                        <a:rPr lang="cs-CZ" sz="900" b="1" i="0" u="none" strike="noStrike">
                          <a:effectLst/>
                          <a:latin typeface="Arial" panose="020B0604020202020204" pitchFamily="34" charset="0"/>
                        </a:rPr>
                        <a:t>(podle údajů AFS ČR):</a:t>
                      </a: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543871"/>
                  </a:ext>
                </a:extLst>
              </a:tr>
              <a:tr h="311658">
                <a:tc>
                  <a:txBody>
                    <a:bodyPr/>
                    <a:lstStyle/>
                    <a:p>
                      <a:pPr algn="l" fontAlgn="b"/>
                      <a:endParaRPr lang="cs-CZ" sz="850" b="1"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cs-CZ" sz="850" b="0"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cs-CZ" sz="850" b="1" i="0" u="none" strike="noStrike">
                          <a:effectLst/>
                          <a:latin typeface="Arial" panose="020B0604020202020204" pitchFamily="34" charset="0"/>
                        </a:rPr>
                        <a:t>meziroční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1634232731"/>
                  </a:ext>
                </a:extLst>
              </a:tr>
              <a:tr h="311658">
                <a:tc>
                  <a:txBody>
                    <a:bodyPr/>
                    <a:lstStyle/>
                    <a:p>
                      <a:pPr algn="l" fontAlgn="b"/>
                      <a:endParaRPr lang="cs-CZ" sz="850" b="1" i="0" u="none" strike="noStrike">
                        <a:effectLst/>
                        <a:latin typeface="Arial" panose="020B060402020202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cs-CZ" sz="850" b="0" i="0" u="none" strike="noStrike">
                          <a:effectLst/>
                          <a:latin typeface="Arial" panose="020B0604020202020204" pitchFamily="34" charset="0"/>
                        </a:rPr>
                        <a:t>1. čtvrtletí 2021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0" i="0" u="none" strike="noStrike">
                          <a:effectLst/>
                          <a:latin typeface="Arial" panose="020B0604020202020204" pitchFamily="34" charset="0"/>
                        </a:rPr>
                        <a:t>1. čtvrtletí 2020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cs-CZ" sz="850" b="1" i="0" u="none" strike="noStrike">
                          <a:effectLst/>
                          <a:latin typeface="Arial" panose="020B0604020202020204" pitchFamily="34" charset="0"/>
                        </a:rPr>
                        <a:t>vývoj</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769656505"/>
                  </a:ext>
                </a:extLst>
              </a:tr>
              <a:tr h="311658">
                <a:tc>
                  <a:txBody>
                    <a:bodyPr/>
                    <a:lstStyle/>
                    <a:p>
                      <a:pPr algn="l" fontAlgn="b"/>
                      <a:r>
                        <a:rPr lang="cs-CZ" sz="850" b="1" i="0" u="none" strike="noStrike">
                          <a:effectLst/>
                          <a:latin typeface="Arial" panose="020B0604020202020204" pitchFamily="34" charset="0"/>
                        </a:rPr>
                        <a:t>celkem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108 155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85 049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b"/>
                      <a:r>
                        <a:rPr lang="cs-CZ" sz="850" b="1" i="0" u="none" strike="noStrike">
                          <a:effectLst/>
                          <a:latin typeface="Arial" panose="020B0604020202020204" pitchFamily="34" charset="0"/>
                        </a:rPr>
                        <a:t>127,17%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913525427"/>
                  </a:ext>
                </a:extLst>
              </a:tr>
              <a:tr h="311658">
                <a:tc>
                  <a:txBody>
                    <a:bodyPr/>
                    <a:lstStyle/>
                    <a:p>
                      <a:pPr algn="l" fontAlgn="b"/>
                      <a:r>
                        <a:rPr lang="cs-CZ" sz="850" b="0" i="0" u="none" strike="noStrike">
                          <a:effectLst/>
                          <a:latin typeface="Arial" panose="020B0604020202020204" pitchFamily="34" charset="0"/>
                        </a:rPr>
                        <a:t>z toho: tuzemský factoring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71 149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56 575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125,76%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8485367"/>
                  </a:ext>
                </a:extLst>
              </a:tr>
              <a:tr h="311658">
                <a:tc>
                  <a:txBody>
                    <a:bodyPr/>
                    <a:lstStyle/>
                    <a:p>
                      <a:pPr algn="l" fontAlgn="b"/>
                      <a:r>
                        <a:rPr lang="cs-CZ" sz="850" b="0" i="0" u="none" strike="noStrike">
                          <a:effectLst/>
                          <a:latin typeface="Arial" panose="020B0604020202020204" pitchFamily="34" charset="0"/>
                        </a:rPr>
                        <a:t>             exportní factoring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35 021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26 852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130,42%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0074979"/>
                  </a:ext>
                </a:extLst>
              </a:tr>
              <a:tr h="311658">
                <a:tc>
                  <a:txBody>
                    <a:bodyPr/>
                    <a:lstStyle/>
                    <a:p>
                      <a:pPr algn="l" fontAlgn="b"/>
                      <a:r>
                        <a:rPr lang="cs-CZ" sz="850" b="0" i="0" u="none" strike="noStrike">
                          <a:effectLst/>
                          <a:latin typeface="Arial" panose="020B0604020202020204" pitchFamily="34" charset="0"/>
                        </a:rPr>
                        <a:t>             importní factoring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1 985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1 622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122,38%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8225144"/>
                  </a:ext>
                </a:extLst>
              </a:tr>
              <a:tr h="311658">
                <a:tc>
                  <a:txBody>
                    <a:bodyPr/>
                    <a:lstStyle/>
                    <a:p>
                      <a:pPr algn="l" fontAlgn="b"/>
                      <a:r>
                        <a:rPr lang="cs-CZ" sz="850" b="0" i="0" u="none" strike="noStrike">
                          <a:effectLst/>
                          <a:latin typeface="Arial" panose="020B0604020202020204" pitchFamily="34" charset="0"/>
                        </a:rPr>
                        <a:t>z toho: regresní factoring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55 062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46 862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117,50%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5472606"/>
                  </a:ext>
                </a:extLst>
              </a:tr>
              <a:tr h="311658">
                <a:tc>
                  <a:txBody>
                    <a:bodyPr/>
                    <a:lstStyle/>
                    <a:p>
                      <a:pPr algn="l" fontAlgn="b"/>
                      <a:r>
                        <a:rPr lang="cs-CZ" sz="850" b="0" i="0" u="none" strike="noStrike">
                          <a:effectLst/>
                          <a:latin typeface="Arial" panose="020B0604020202020204" pitchFamily="34" charset="0"/>
                        </a:rPr>
                        <a:t>             bezregresní factoring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53 093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38 187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cs-CZ" sz="850" b="0" i="0" u="none" strike="noStrike">
                          <a:effectLst/>
                          <a:latin typeface="Arial" panose="020B0604020202020204" pitchFamily="34" charset="0"/>
                        </a:rPr>
                        <a:t>139,03%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8807684"/>
                  </a:ext>
                </a:extLst>
              </a:tr>
              <a:tr h="311658">
                <a:tc>
                  <a:txBody>
                    <a:bodyPr/>
                    <a:lstStyle/>
                    <a:p>
                      <a:pPr algn="l" fontAlgn="b"/>
                      <a:r>
                        <a:rPr lang="cs-CZ" sz="85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85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85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85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8142021"/>
                  </a:ext>
                </a:extLst>
              </a:tr>
              <a:tr h="311658">
                <a:tc>
                  <a:txBody>
                    <a:bodyPr/>
                    <a:lstStyle/>
                    <a:p>
                      <a:pPr algn="l" fontAlgn="b"/>
                      <a:r>
                        <a:rPr lang="cs-CZ" sz="850" b="1" i="0" u="none" strike="noStrike">
                          <a:effectLst/>
                          <a:latin typeface="Arial" panose="020B0604020202020204" pitchFamily="34" charset="0"/>
                        </a:rPr>
                        <a:t>objem poskytnutých prostředků</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r" fontAlgn="b"/>
                      <a:r>
                        <a:rPr lang="cs-CZ" sz="850" b="1" i="0" u="none" strike="noStrike">
                          <a:effectLst/>
                          <a:latin typeface="Arial" panose="020B0604020202020204" pitchFamily="34" charset="0"/>
                        </a:rPr>
                        <a:t>26 464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r" fontAlgn="b"/>
                      <a:r>
                        <a:rPr lang="cs-CZ" sz="850" b="1" i="0" u="none" strike="noStrike">
                          <a:effectLst/>
                          <a:latin typeface="Arial" panose="020B0604020202020204" pitchFamily="34" charset="0"/>
                        </a:rPr>
                        <a:t>20 617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tc>
                  <a:txBody>
                    <a:bodyPr/>
                    <a:lstStyle/>
                    <a:p>
                      <a:pPr algn="r" fontAlgn="b"/>
                      <a:r>
                        <a:rPr lang="cs-CZ" sz="850" b="1" i="0" u="none" strike="noStrike" dirty="0">
                          <a:effectLst/>
                          <a:latin typeface="Arial" panose="020B0604020202020204" pitchFamily="34" charset="0"/>
                        </a:rPr>
                        <a:t>128,36%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99"/>
                    </a:solidFill>
                  </a:tcPr>
                </a:tc>
                <a:extLst>
                  <a:ext uri="{0D108BD9-81ED-4DB2-BD59-A6C34878D82A}">
                    <a16:rowId xmlns:a16="http://schemas.microsoft.com/office/drawing/2014/main" val="2061445777"/>
                  </a:ext>
                </a:extLst>
              </a:tr>
            </a:tbl>
          </a:graphicData>
        </a:graphic>
      </p:graphicFrame>
    </p:spTree>
    <p:extLst>
      <p:ext uri="{BB962C8B-B14F-4D97-AF65-F5344CB8AC3E}">
        <p14:creationId xmlns:p14="http://schemas.microsoft.com/office/powerpoint/2010/main" val="370235087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3322</Words>
  <Application>Microsoft Office PowerPoint</Application>
  <PresentationFormat>Širokoúhlá obrazovka</PresentationFormat>
  <Paragraphs>381</Paragraphs>
  <Slides>34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34</vt:i4>
      </vt:variant>
    </vt:vector>
  </HeadingPairs>
  <TitlesOfParts>
    <vt:vector size="39" baseType="lpstr">
      <vt:lpstr>Arial</vt:lpstr>
      <vt:lpstr>Calibri</vt:lpstr>
      <vt:lpstr>Calibri Light</vt:lpstr>
      <vt:lpstr>Times New Roman</vt:lpstr>
      <vt:lpstr>Motiv Office</vt:lpstr>
      <vt:lpstr>Podnikové finance 3</vt:lpstr>
      <vt:lpstr>Obsah </vt:lpstr>
      <vt:lpstr>Finanční nástroje – faktoring, forfaiting a leasing </vt:lpstr>
      <vt:lpstr>Faktoring</vt:lpstr>
      <vt:lpstr>Výhody</vt:lpstr>
      <vt:lpstr>Funkce faktoringu</vt:lpstr>
      <vt:lpstr>Faktoringová statistika</vt:lpstr>
      <vt:lpstr>Druhy factoringu</vt:lpstr>
      <vt:lpstr>Prezentace aplikace PowerPoint</vt:lpstr>
      <vt:lpstr>Průběh transakce</vt:lpstr>
      <vt:lpstr>Forfaiting </vt:lpstr>
      <vt:lpstr>transakce</vt:lpstr>
      <vt:lpstr>Výpočet poplatku - diskontu</vt:lpstr>
      <vt:lpstr>Leasing</vt:lpstr>
      <vt:lpstr>Leasingová statistika</vt:lpstr>
      <vt:lpstr>Druhy leasingu</vt:lpstr>
      <vt:lpstr>   Souvislost podnikových financí s finančním trhem  </vt:lpstr>
      <vt:lpstr>Finanční trh a jeho funkce</vt:lpstr>
      <vt:lpstr>Rozdělení finančního trhu</vt:lpstr>
      <vt:lpstr>Peněžní trh a jeho struktura</vt:lpstr>
      <vt:lpstr>Kapitálový trh a jeho struktura</vt:lpstr>
      <vt:lpstr>Subjekty finančního trhu</vt:lpstr>
      <vt:lpstr>  Trh dluhopisů a akcií </vt:lpstr>
      <vt:lpstr>Dluhopisy</vt:lpstr>
      <vt:lpstr>Dluhopisy s pevnou kuponovou sazbou</vt:lpstr>
      <vt:lpstr>Dluhopisy s nulovým kuponem</vt:lpstr>
      <vt:lpstr>Akcie</vt:lpstr>
      <vt:lpstr>Pojmy</vt:lpstr>
      <vt:lpstr>Vydávání akcií</vt:lpstr>
      <vt:lpstr>Vlivy na cenu akcií</vt:lpstr>
      <vt:lpstr>Zdroje financování podniku na kapitálových trzích   </vt:lpstr>
      <vt:lpstr>Kapitálový trh a jeho struktura</vt:lpstr>
      <vt:lpstr>Sekundární trh</vt:lpstr>
      <vt:lpstr>Regulace kapitálového trhu v ČR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2</dc:title>
  <dc:creator>ss</dc:creator>
  <cp:lastModifiedBy>ss</cp:lastModifiedBy>
  <cp:revision>34</cp:revision>
  <dcterms:created xsi:type="dcterms:W3CDTF">2021-11-01T09:10:51Z</dcterms:created>
  <dcterms:modified xsi:type="dcterms:W3CDTF">2021-12-03T12:00:11Z</dcterms:modified>
</cp:coreProperties>
</file>