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8" r:id="rId4"/>
    <p:sldId id="269" r:id="rId5"/>
    <p:sldId id="270" r:id="rId6"/>
    <p:sldId id="271" r:id="rId7"/>
    <p:sldId id="273" r:id="rId8"/>
    <p:sldId id="272" r:id="rId9"/>
    <p:sldId id="274" r:id="rId10"/>
    <p:sldId id="275" r:id="rId11"/>
    <p:sldId id="276" r:id="rId12"/>
    <p:sldId id="277" r:id="rId13"/>
    <p:sldId id="278" r:id="rId14"/>
    <p:sldId id="279" r:id="rId15"/>
    <p:sldId id="280" r:id="rId16"/>
    <p:sldId id="281" r:id="rId17"/>
    <p:sldId id="288" r:id="rId18"/>
    <p:sldId id="289" r:id="rId19"/>
    <p:sldId id="290" r:id="rId20"/>
    <p:sldId id="291" r:id="rId21"/>
    <p:sldId id="292" r:id="rId22"/>
    <p:sldId id="293" r:id="rId23"/>
    <p:sldId id="294" r:id="rId24"/>
    <p:sldId id="283" r:id="rId25"/>
    <p:sldId id="295" r:id="rId26"/>
    <p:sldId id="284" r:id="rId27"/>
    <p:sldId id="296" r:id="rId28"/>
    <p:sldId id="297" r:id="rId29"/>
    <p:sldId id="298" r:id="rId30"/>
    <p:sldId id="299" r:id="rId31"/>
    <p:sldId id="300" r:id="rId32"/>
    <p:sldId id="301" r:id="rId33"/>
    <p:sldId id="302" r:id="rId34"/>
    <p:sldId id="303" r:id="rId35"/>
    <p:sldId id="304" r:id="rId36"/>
    <p:sldId id="305" r:id="rId37"/>
    <p:sldId id="306" r:id="rId38"/>
    <p:sldId id="260" r:id="rId39"/>
    <p:sldId id="265" r:id="rId40"/>
    <p:sldId id="261" r:id="rId41"/>
    <p:sldId id="262" r:id="rId42"/>
    <p:sldId id="263" r:id="rId43"/>
    <p:sldId id="264" r:id="rId44"/>
    <p:sldId id="266" r:id="rId45"/>
    <p:sldId id="267" r:id="rId4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1F28"/>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30" d="100"/>
          <a:sy n="130" d="100"/>
        </p:scale>
        <p:origin x="936"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4371278" y="6138250"/>
            <a:ext cx="4776297"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7" name="Obrázek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16" b="5584"/>
          <a:stretch/>
        </p:blipFill>
        <p:spPr>
          <a:xfrm>
            <a:off x="5187843" y="1423285"/>
            <a:ext cx="3964866" cy="5447778"/>
          </a:xfrm>
          <a:prstGeom prst="rect">
            <a:avLst/>
          </a:prstGeom>
        </p:spPr>
      </p:pic>
      <p:sp>
        <p:nvSpPr>
          <p:cNvPr id="2" name="Nadpis 1"/>
          <p:cNvSpPr>
            <a:spLocks noGrp="1"/>
          </p:cNvSpPr>
          <p:nvPr>
            <p:ph type="ctrTitle"/>
          </p:nvPr>
        </p:nvSpPr>
        <p:spPr>
          <a:xfrm>
            <a:off x="628650" y="2362672"/>
            <a:ext cx="7886700" cy="2387600"/>
          </a:xfrm>
        </p:spPr>
        <p:txBody>
          <a:bodyPr anchor="b">
            <a:normAutofit/>
          </a:bodyPr>
          <a:lstStyle>
            <a:lvl1pPr algn="l">
              <a:defRPr sz="6000" b="0" cap="all" baseline="0">
                <a:solidFill>
                  <a:srgbClr val="CF1F28"/>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pic>
        <p:nvPicPr>
          <p:cNvPr id="4" name="Obráze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3557" y="6267816"/>
            <a:ext cx="4571343" cy="2304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2"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054251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B90038-63C5-4019-8FEA-73C8CE5E7D39}"/>
              </a:ext>
            </a:extLst>
          </p:cNvPr>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symbol pro text 2">
            <a:extLst>
              <a:ext uri="{FF2B5EF4-FFF2-40B4-BE49-F238E27FC236}">
                <a16:creationId xmlns:a16="http://schemas.microsoft.com/office/drawing/2014/main" id="{DC878098-9AA1-4662-B868-FC85EF4CC74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DBEAA9B5-8E4C-4624-993C-D8729D64A537}"/>
              </a:ext>
            </a:extLst>
          </p:cNvPr>
          <p:cNvSpPr>
            <a:spLocks noGrp="1"/>
          </p:cNvSpPr>
          <p:nvPr>
            <p:ph type="dt" sz="half" idx="10"/>
          </p:nvPr>
        </p:nvSpPr>
        <p:spPr/>
        <p:txBody>
          <a:bodyPr/>
          <a:lstStyle/>
          <a:p>
            <a:fld id="{ECD1019A-E48F-48A5-8ABC-9BC346FB5B25}" type="datetimeFigureOut">
              <a:rPr lang="cs-CZ" smtClean="0"/>
              <a:t>23.10.2021</a:t>
            </a:fld>
            <a:endParaRPr lang="cs-CZ"/>
          </a:p>
        </p:txBody>
      </p:sp>
      <p:sp>
        <p:nvSpPr>
          <p:cNvPr id="5" name="Zástupný symbol pro zápatí 4">
            <a:extLst>
              <a:ext uri="{FF2B5EF4-FFF2-40B4-BE49-F238E27FC236}">
                <a16:creationId xmlns:a16="http://schemas.microsoft.com/office/drawing/2014/main" id="{E33C5084-638C-4B51-B5EF-E9B37B4CC36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E1BF7BD-C1CF-4C8D-A248-A6AEAD200AA2}"/>
              </a:ext>
            </a:extLst>
          </p:cNvPr>
          <p:cNvSpPr>
            <a:spLocks noGrp="1"/>
          </p:cNvSpPr>
          <p:nvPr>
            <p:ph type="sldNum" sz="quarter" idx="12"/>
          </p:nvPr>
        </p:nvSpPr>
        <p:spPr/>
        <p:txBody>
          <a:bodyPr/>
          <a:lstStyle/>
          <a:p>
            <a:fld id="{D2C2385C-301C-4613-9601-B75CDC9ECF3F}" type="slidenum">
              <a:rPr lang="cs-CZ" smtClean="0"/>
              <a:t>‹#›</a:t>
            </a:fld>
            <a:endParaRPr lang="cs-CZ"/>
          </a:p>
        </p:txBody>
      </p:sp>
    </p:spTree>
    <p:extLst>
      <p:ext uri="{BB962C8B-B14F-4D97-AF65-F5344CB8AC3E}">
        <p14:creationId xmlns:p14="http://schemas.microsoft.com/office/powerpoint/2010/main" val="337230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atin typeface="+mn-lt"/>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094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p:nvPr>
        </p:nvSpPr>
        <p:spPr>
          <a:xfrm>
            <a:off x="628650" y="2362672"/>
            <a:ext cx="7886700" cy="2387600"/>
          </a:xfrm>
        </p:spPr>
        <p:txBody>
          <a:bodyPr anchor="b">
            <a:normAutofit/>
          </a:bodyPr>
          <a:lstStyle>
            <a:lvl1pPr algn="l">
              <a:defRPr sz="4125" b="0" cap="all" baseline="0">
                <a:solidFill>
                  <a:srgbClr val="CF1F28"/>
                </a:solidFill>
                <a:latin typeface="+mn-lt"/>
              </a:defRPr>
            </a:lvl1pPr>
          </a:lstStyle>
          <a:p>
            <a:r>
              <a:rPr lang="cs-CZ"/>
              <a:t>Kliknutím lze upravit styl.</a:t>
            </a:r>
            <a:endParaRPr lang="cs-CZ" dirty="0"/>
          </a:p>
        </p:txBody>
      </p:sp>
      <p:sp>
        <p:nvSpPr>
          <p:cNvPr id="8" name="Podnadpis 2"/>
          <p:cNvSpPr>
            <a:spLocks noGrp="1"/>
          </p:cNvSpPr>
          <p:nvPr>
            <p:ph type="subTitle" idx="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cs-CZ"/>
              <a:t>Kliknutím můžete upravit styl předlohy.</a:t>
            </a:r>
            <a:endParaRPr lang="cs-CZ"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9"/>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4" name="Zástupný symbol pro obsah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cs-CZ"/>
              <a:t>Po kliknutí můžete upravovat styly textu v předloze.</a:t>
            </a:r>
          </a:p>
        </p:txBody>
      </p:sp>
      <p:sp>
        <p:nvSpPr>
          <p:cNvPr id="6" name="Zástupný symbol pro obsah 5"/>
          <p:cNvSpPr>
            <a:spLocks noGrp="1"/>
          </p:cNvSpPr>
          <p:nvPr>
            <p:ph sz="quarter" idx="4"/>
          </p:nvPr>
        </p:nvSpPr>
        <p:spPr>
          <a:xfrm>
            <a:off x="4629152"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cs-CZ"/>
              <a:t>Kliknutím na ikonu přidáte obrázek.</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cs-CZ"/>
              <a:t>Po kliknutí můžete upravovat styly textu v předloze.</a:t>
            </a:r>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027919" y="6267815"/>
            <a:ext cx="3846981" cy="230400"/>
          </a:xfrm>
          <a:prstGeom prst="rect">
            <a:avLst/>
          </a:prstGeom>
        </p:spPr>
      </p:pic>
      <p:sp>
        <p:nvSpPr>
          <p:cNvPr id="2" name="Zástupný symbol pro nadpis 1"/>
          <p:cNvSpPr>
            <a:spLocks noGrp="1"/>
          </p:cNvSpPr>
          <p:nvPr>
            <p:ph type="title"/>
          </p:nvPr>
        </p:nvSpPr>
        <p:spPr>
          <a:xfrm>
            <a:off x="540000" y="365129"/>
            <a:ext cx="80640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symbol pro text 2"/>
          <p:cNvSpPr>
            <a:spLocks noGrp="1"/>
          </p:cNvSpPr>
          <p:nvPr>
            <p:ph type="body" idx="1"/>
          </p:nvPr>
        </p:nvSpPr>
        <p:spPr>
          <a:xfrm>
            <a:off x="540000" y="1825625"/>
            <a:ext cx="8064000" cy="4081204"/>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p:cNvSpPr/>
          <p:nvPr userDrawn="1"/>
        </p:nvSpPr>
        <p:spPr>
          <a:xfrm>
            <a:off x="0" y="5"/>
            <a:ext cx="9144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inmat.cz/" TargetMode="External"/><Relationship Id="rId2" Type="http://schemas.openxmlformats.org/officeDocument/2006/relationships/hyperlink" Target="https://financnigramotnost.mfcr.cz/cs/zajimave-odkazy/kalkulack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7445C-0355-4FCF-80DA-B242EAAA00E9}"/>
              </a:ext>
            </a:extLst>
          </p:cNvPr>
          <p:cNvSpPr>
            <a:spLocks noGrp="1"/>
          </p:cNvSpPr>
          <p:nvPr>
            <p:ph type="ctrTitle"/>
          </p:nvPr>
        </p:nvSpPr>
        <p:spPr/>
        <p:txBody>
          <a:bodyPr/>
          <a:lstStyle/>
          <a:p>
            <a:r>
              <a:rPr lang="cs-CZ" dirty="0"/>
              <a:t>Podnikové finance 1</a:t>
            </a:r>
          </a:p>
        </p:txBody>
      </p:sp>
      <p:sp>
        <p:nvSpPr>
          <p:cNvPr id="3" name="Podnadpis 2">
            <a:extLst>
              <a:ext uri="{FF2B5EF4-FFF2-40B4-BE49-F238E27FC236}">
                <a16:creationId xmlns:a16="http://schemas.microsoft.com/office/drawing/2014/main" id="{DDE82135-2D04-43D2-9ACB-66E405CF11D0}"/>
              </a:ext>
            </a:extLst>
          </p:cNvPr>
          <p:cNvSpPr>
            <a:spLocks noGrp="1"/>
          </p:cNvSpPr>
          <p:nvPr>
            <p:ph type="subTitle" idx="1"/>
          </p:nvPr>
        </p:nvSpPr>
        <p:spPr/>
        <p:txBody>
          <a:bodyPr/>
          <a:lstStyle/>
          <a:p>
            <a:r>
              <a:rPr lang="cs-CZ" dirty="0"/>
              <a:t>Kapitoly 1-4</a:t>
            </a:r>
          </a:p>
        </p:txBody>
      </p:sp>
    </p:spTree>
    <p:extLst>
      <p:ext uri="{BB962C8B-B14F-4D97-AF65-F5344CB8AC3E}">
        <p14:creationId xmlns:p14="http://schemas.microsoft.com/office/powerpoint/2010/main" val="279494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8325CE-9971-4DF2-B15E-060E649D6ED1}"/>
              </a:ext>
            </a:extLst>
          </p:cNvPr>
          <p:cNvSpPr>
            <a:spLocks noGrp="1"/>
          </p:cNvSpPr>
          <p:nvPr>
            <p:ph type="title"/>
          </p:nvPr>
        </p:nvSpPr>
        <p:spPr/>
        <p:txBody>
          <a:bodyPr/>
          <a:lstStyle/>
          <a:p>
            <a:r>
              <a:rPr lang="cs-CZ" dirty="0"/>
              <a:t>Časová hodnota peněz</a:t>
            </a:r>
          </a:p>
        </p:txBody>
      </p:sp>
      <p:sp>
        <p:nvSpPr>
          <p:cNvPr id="3" name="Zástupný symbol pro obsah 2">
            <a:extLst>
              <a:ext uri="{FF2B5EF4-FFF2-40B4-BE49-F238E27FC236}">
                <a16:creationId xmlns:a16="http://schemas.microsoft.com/office/drawing/2014/main" id="{B0F9945F-26F9-4F25-BAA2-F8FCD5541E56}"/>
              </a:ext>
            </a:extLst>
          </p:cNvPr>
          <p:cNvSpPr>
            <a:spLocks noGrp="1"/>
          </p:cNvSpPr>
          <p:nvPr>
            <p:ph idx="1"/>
          </p:nvPr>
        </p:nvSpPr>
        <p:spPr/>
        <p:txBody>
          <a:bodyPr/>
          <a:lstStyle/>
          <a:p>
            <a:r>
              <a:rPr lang="cs-CZ" dirty="0"/>
              <a:t>Základním předpokladem této metody je fakt, že jedna koruna (nebo jakákoli jiná peněžní jednotka) dnes, má vyšší hodnotu než jedna koruna zítra. </a:t>
            </a:r>
          </a:p>
          <a:p>
            <a:r>
              <a:rPr lang="cs-CZ" dirty="0"/>
              <a:t>Odměna za dočasné poskytnutí kapitálu jiné osobě se nazývá</a:t>
            </a:r>
            <a:r>
              <a:rPr lang="cs-CZ" dirty="0">
                <a:solidFill>
                  <a:srgbClr val="FF0000"/>
                </a:solidFill>
              </a:rPr>
              <a:t> úrok</a:t>
            </a:r>
            <a:r>
              <a:rPr lang="cs-CZ" dirty="0"/>
              <a:t>. Právě výše tohoto úroku přímo ovlivňuje hodnotu peněz v čase. </a:t>
            </a:r>
          </a:p>
          <a:p>
            <a:r>
              <a:rPr lang="cs-CZ" dirty="0"/>
              <a:t>Úročení kapitálu vychází z předpokladu, že vlastník by jej mohl investovat jinde a mít z něj užitek, zohledňuje znehodnocení peněz v důsledku </a:t>
            </a:r>
            <a:r>
              <a:rPr lang="cs-CZ" dirty="0">
                <a:solidFill>
                  <a:srgbClr val="FF0000"/>
                </a:solidFill>
              </a:rPr>
              <a:t>inflace</a:t>
            </a:r>
            <a:r>
              <a:rPr lang="cs-CZ" dirty="0"/>
              <a:t> a také určitou míru </a:t>
            </a:r>
            <a:r>
              <a:rPr lang="cs-CZ" dirty="0">
                <a:solidFill>
                  <a:srgbClr val="FF0000"/>
                </a:solidFill>
              </a:rPr>
              <a:t>rizika</a:t>
            </a:r>
            <a:r>
              <a:rPr lang="cs-CZ" dirty="0"/>
              <a:t>, že částka nebude vrácena včas nebo v plné výši</a:t>
            </a:r>
          </a:p>
          <a:p>
            <a:endParaRPr lang="cs-CZ" dirty="0"/>
          </a:p>
        </p:txBody>
      </p:sp>
    </p:spTree>
    <p:extLst>
      <p:ext uri="{BB962C8B-B14F-4D97-AF65-F5344CB8AC3E}">
        <p14:creationId xmlns:p14="http://schemas.microsoft.com/office/powerpoint/2010/main" val="167557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9656C1-D73E-496F-8DEA-C74E4477A5AA}"/>
              </a:ext>
            </a:extLst>
          </p:cNvPr>
          <p:cNvSpPr>
            <a:spLocks noGrp="1"/>
          </p:cNvSpPr>
          <p:nvPr>
            <p:ph type="title"/>
          </p:nvPr>
        </p:nvSpPr>
        <p:spPr/>
        <p:txBody>
          <a:bodyPr/>
          <a:lstStyle/>
          <a:p>
            <a:r>
              <a:rPr lang="cs-CZ" dirty="0"/>
              <a:t>Pravidla pro finanční rozhodování</a:t>
            </a:r>
          </a:p>
        </p:txBody>
      </p:sp>
      <p:sp>
        <p:nvSpPr>
          <p:cNvPr id="3" name="Zástupný symbol pro obsah 2">
            <a:extLst>
              <a:ext uri="{FF2B5EF4-FFF2-40B4-BE49-F238E27FC236}">
                <a16:creationId xmlns:a16="http://schemas.microsoft.com/office/drawing/2014/main" id="{0ED02F9D-6FCF-450B-ACC0-FBED95C779A0}"/>
              </a:ext>
            </a:extLst>
          </p:cNvPr>
          <p:cNvSpPr>
            <a:spLocks noGrp="1"/>
          </p:cNvSpPr>
          <p:nvPr>
            <p:ph idx="1"/>
          </p:nvPr>
        </p:nvSpPr>
        <p:spPr/>
        <p:txBody>
          <a:bodyPr/>
          <a:lstStyle/>
          <a:p>
            <a:r>
              <a:rPr lang="cs-CZ" dirty="0"/>
              <a:t>Preference vždy většího výnosu před menším</a:t>
            </a:r>
          </a:p>
          <a:p>
            <a:r>
              <a:rPr lang="cs-CZ" dirty="0"/>
              <a:t>Upřednostňuje se vždy menší riziko před větším</a:t>
            </a:r>
          </a:p>
          <a:p>
            <a:r>
              <a:rPr lang="cs-CZ" dirty="0"/>
              <a:t>Za větší riziko se požaduje vyšší výnos</a:t>
            </a:r>
          </a:p>
          <a:p>
            <a:r>
              <a:rPr lang="cs-CZ" dirty="0"/>
              <a:t>Upřednostňují se peníze získané dříve před stejnou částkou peněz obdrženou později </a:t>
            </a:r>
          </a:p>
          <a:p>
            <a:endParaRPr lang="cs-CZ" dirty="0"/>
          </a:p>
        </p:txBody>
      </p:sp>
    </p:spTree>
    <p:extLst>
      <p:ext uri="{BB962C8B-B14F-4D97-AF65-F5344CB8AC3E}">
        <p14:creationId xmlns:p14="http://schemas.microsoft.com/office/powerpoint/2010/main" val="110068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645BE9-18D9-430C-9C91-CF7A47CACEF9}"/>
              </a:ext>
            </a:extLst>
          </p:cNvPr>
          <p:cNvSpPr>
            <a:spLocks noGrp="1"/>
          </p:cNvSpPr>
          <p:nvPr>
            <p:ph type="title"/>
          </p:nvPr>
        </p:nvSpPr>
        <p:spPr/>
        <p:txBody>
          <a:bodyPr/>
          <a:lstStyle/>
          <a:p>
            <a:r>
              <a:rPr lang="cs-CZ" dirty="0"/>
              <a:t>Jak můžeme financovat?</a:t>
            </a:r>
          </a:p>
        </p:txBody>
      </p:sp>
      <p:sp>
        <p:nvSpPr>
          <p:cNvPr id="3" name="Zástupný symbol pro obsah 2">
            <a:extLst>
              <a:ext uri="{FF2B5EF4-FFF2-40B4-BE49-F238E27FC236}">
                <a16:creationId xmlns:a16="http://schemas.microsoft.com/office/drawing/2014/main" id="{9E921B03-D591-456C-A851-F271095BB7A1}"/>
              </a:ext>
            </a:extLst>
          </p:cNvPr>
          <p:cNvSpPr>
            <a:spLocks noGrp="1"/>
          </p:cNvSpPr>
          <p:nvPr>
            <p:ph idx="1"/>
          </p:nvPr>
        </p:nvSpPr>
        <p:spPr/>
        <p:txBody>
          <a:bodyPr>
            <a:normAutofit fontScale="77500" lnSpcReduction="20000"/>
          </a:bodyPr>
          <a:lstStyle/>
          <a:p>
            <a:r>
              <a:rPr lang="cs-CZ" dirty="0"/>
              <a:t>Dle pravidelnosti</a:t>
            </a:r>
          </a:p>
          <a:p>
            <a:pPr lvl="1"/>
            <a:r>
              <a:rPr lang="cs-CZ" dirty="0"/>
              <a:t>Běžné, operativní financování – zajišťování a vynakládání peněz na běžný provoz podniku tj. na nákup materiálu, výplatu mezd, placení nájemného, přepravného, daní, splácení krátkodobých závazků, vyplácení dividend a na úhradu režijních nákladů.</a:t>
            </a:r>
          </a:p>
          <a:p>
            <a:pPr lvl="1"/>
            <a:r>
              <a:rPr lang="cs-CZ" dirty="0"/>
              <a:t>Mimořádné financování  - při zakládání podniku, při rozšiřování podniku a jeho aktivit, financování při spojování, nebo sanaci podniku, při likvidaci podniku.</a:t>
            </a:r>
          </a:p>
          <a:p>
            <a:r>
              <a:rPr lang="cs-CZ" dirty="0"/>
              <a:t>Dle původu finančních prostředků</a:t>
            </a:r>
          </a:p>
          <a:p>
            <a:pPr lvl="1"/>
            <a:r>
              <a:rPr lang="cs-CZ" dirty="0"/>
              <a:t>Vlastním kapitálem - peněžními a věcnými vklady majitelů, samofinancování ze zisku, rizikovým a rozvojovým kapitálem (venture </a:t>
            </a:r>
            <a:r>
              <a:rPr lang="cs-CZ" dirty="0" err="1"/>
              <a:t>capital</a:t>
            </a:r>
            <a:r>
              <a:rPr lang="cs-CZ" dirty="0"/>
              <a:t>), tichým společníkem, emisí akcií.</a:t>
            </a:r>
          </a:p>
          <a:p>
            <a:pPr lvl="1"/>
            <a:r>
              <a:rPr lang="cs-CZ" dirty="0"/>
              <a:t>Cizím kapitálem - bankovním úvěrem, obligacemi, zálohami odběratelů, leasingovým financováním, forfaiting, faktoring. </a:t>
            </a:r>
          </a:p>
          <a:p>
            <a:r>
              <a:rPr lang="cs-CZ" dirty="0"/>
              <a:t>Dle doby, po kterou je kapitál podniku k dispozici</a:t>
            </a:r>
          </a:p>
          <a:p>
            <a:pPr lvl="1"/>
            <a:r>
              <a:rPr lang="cs-CZ" dirty="0"/>
              <a:t>Dlouhodobé zdroje – vlastní kapitál, dlouhodobý cizí kapitál např. hypotéční a investiční úvěry, splatné nad 1 rok.</a:t>
            </a:r>
          </a:p>
          <a:p>
            <a:pPr lvl="1"/>
            <a:r>
              <a:rPr lang="cs-CZ" dirty="0"/>
              <a:t>Krátkodobé zdroje – krátkodobé,  bankovní úvěry, např. kontokorent, obchodní úvěry, nevyplacené mzdy, neodvedené daně, závazky z obchodního styku, atd., jsou zdroje splatné do 1 roku.</a:t>
            </a:r>
          </a:p>
          <a:p>
            <a:endParaRPr lang="cs-CZ" dirty="0"/>
          </a:p>
        </p:txBody>
      </p:sp>
    </p:spTree>
    <p:extLst>
      <p:ext uri="{BB962C8B-B14F-4D97-AF65-F5344CB8AC3E}">
        <p14:creationId xmlns:p14="http://schemas.microsoft.com/office/powerpoint/2010/main" val="12198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45A920-589D-4428-B4F5-7D71164BDE01}"/>
              </a:ext>
            </a:extLst>
          </p:cNvPr>
          <p:cNvSpPr>
            <a:spLocks noGrp="1"/>
          </p:cNvSpPr>
          <p:nvPr>
            <p:ph type="title"/>
          </p:nvPr>
        </p:nvSpPr>
        <p:spPr/>
        <p:txBody>
          <a:bodyPr/>
          <a:lstStyle/>
          <a:p>
            <a:r>
              <a:rPr lang="cs-CZ" dirty="0"/>
              <a:t>Krátkodobé operativní financování</a:t>
            </a:r>
          </a:p>
        </p:txBody>
      </p:sp>
      <p:sp>
        <p:nvSpPr>
          <p:cNvPr id="3" name="Zástupný symbol pro obsah 2">
            <a:extLst>
              <a:ext uri="{FF2B5EF4-FFF2-40B4-BE49-F238E27FC236}">
                <a16:creationId xmlns:a16="http://schemas.microsoft.com/office/drawing/2014/main" id="{0BCD45B0-7CD9-4878-9C8F-352B5F8BFB0A}"/>
              </a:ext>
            </a:extLst>
          </p:cNvPr>
          <p:cNvSpPr>
            <a:spLocks noGrp="1"/>
          </p:cNvSpPr>
          <p:nvPr>
            <p:ph idx="1"/>
          </p:nvPr>
        </p:nvSpPr>
        <p:spPr>
          <a:xfrm>
            <a:off x="628650" y="2226469"/>
            <a:ext cx="3943350" cy="3263504"/>
          </a:xfrm>
        </p:spPr>
        <p:txBody>
          <a:bodyPr/>
          <a:lstStyle/>
          <a:p>
            <a:r>
              <a:rPr lang="cs-CZ" dirty="0"/>
              <a:t>Řízení tzv. pracovního kapitálu, sledují se jednotlivé složky oběžného majetku</a:t>
            </a:r>
          </a:p>
        </p:txBody>
      </p:sp>
      <p:pic>
        <p:nvPicPr>
          <p:cNvPr id="1026" name="Picture 2" descr="www.thunova.cz">
            <a:extLst>
              <a:ext uri="{FF2B5EF4-FFF2-40B4-BE49-F238E27FC236}">
                <a16:creationId xmlns:a16="http://schemas.microsoft.com/office/drawing/2014/main" id="{AAEF25DF-C2FD-4B05-9E54-68FCF1983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991" y="3429001"/>
            <a:ext cx="5832100" cy="160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60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8F8D3-5176-4C28-BD67-6122599B523F}"/>
              </a:ext>
            </a:extLst>
          </p:cNvPr>
          <p:cNvSpPr>
            <a:spLocks noGrp="1"/>
          </p:cNvSpPr>
          <p:nvPr>
            <p:ph type="title"/>
          </p:nvPr>
        </p:nvSpPr>
        <p:spPr/>
        <p:txBody>
          <a:bodyPr/>
          <a:lstStyle/>
          <a:p>
            <a:r>
              <a:rPr lang="cs-CZ" dirty="0"/>
              <a:t>Základní pojmy spojené s úročením</a:t>
            </a:r>
          </a:p>
        </p:txBody>
      </p:sp>
      <p:sp>
        <p:nvSpPr>
          <p:cNvPr id="3" name="Zástupný symbol pro obsah 2">
            <a:extLst>
              <a:ext uri="{FF2B5EF4-FFF2-40B4-BE49-F238E27FC236}">
                <a16:creationId xmlns:a16="http://schemas.microsoft.com/office/drawing/2014/main" id="{B7ADE2D7-29AB-4EE4-931C-D1161432C771}"/>
              </a:ext>
            </a:extLst>
          </p:cNvPr>
          <p:cNvSpPr>
            <a:spLocks noGrp="1"/>
          </p:cNvSpPr>
          <p:nvPr>
            <p:ph idx="1"/>
          </p:nvPr>
        </p:nvSpPr>
        <p:spPr/>
        <p:txBody>
          <a:bodyPr>
            <a:normAutofit/>
          </a:bodyPr>
          <a:lstStyle/>
          <a:p>
            <a:r>
              <a:rPr lang="cs-CZ" dirty="0"/>
              <a:t>Úrok  je odměna věřiteli (půjčovateli) za dočasnou ztrátu kapitálu.</a:t>
            </a:r>
          </a:p>
          <a:p>
            <a:r>
              <a:rPr lang="cs-CZ" dirty="0"/>
              <a:t>Nominální úroková míra je část kapitálu, která se vyjadřuje v procentech, jež tvoří úrok (např. 10% ročně).</a:t>
            </a:r>
          </a:p>
          <a:p>
            <a:r>
              <a:rPr lang="cs-CZ" dirty="0"/>
              <a:t>Doba splatnosti  je předem stanovená časová lhůta, ve které má být splacen kapitál a úrok.</a:t>
            </a:r>
          </a:p>
          <a:p>
            <a:r>
              <a:rPr lang="cs-CZ" dirty="0"/>
              <a:t>Úrokové období  je interval připisování úroků ke kapitálu (ročně, měsíčně, týdně...).</a:t>
            </a:r>
          </a:p>
        </p:txBody>
      </p:sp>
    </p:spTree>
    <p:extLst>
      <p:ext uri="{BB962C8B-B14F-4D97-AF65-F5344CB8AC3E}">
        <p14:creationId xmlns:p14="http://schemas.microsoft.com/office/powerpoint/2010/main" val="159609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D4F9D-7911-446B-9333-0B76DF27FD8E}"/>
              </a:ext>
            </a:extLst>
          </p:cNvPr>
          <p:cNvSpPr>
            <a:spLocks noGrp="1"/>
          </p:cNvSpPr>
          <p:nvPr>
            <p:ph type="title"/>
          </p:nvPr>
        </p:nvSpPr>
        <p:spPr/>
        <p:txBody>
          <a:bodyPr/>
          <a:lstStyle/>
          <a:p>
            <a:r>
              <a:rPr lang="cs-CZ" dirty="0"/>
              <a:t>Typy úročení - spoření</a:t>
            </a:r>
          </a:p>
        </p:txBody>
      </p:sp>
      <p:sp>
        <p:nvSpPr>
          <p:cNvPr id="3" name="Zástupný symbol pro obsah 2">
            <a:extLst>
              <a:ext uri="{FF2B5EF4-FFF2-40B4-BE49-F238E27FC236}">
                <a16:creationId xmlns:a16="http://schemas.microsoft.com/office/drawing/2014/main" id="{7CDFB62D-2C7A-45B0-9601-AC088622F128}"/>
              </a:ext>
            </a:extLst>
          </p:cNvPr>
          <p:cNvSpPr>
            <a:spLocks noGrp="1"/>
          </p:cNvSpPr>
          <p:nvPr>
            <p:ph idx="1"/>
          </p:nvPr>
        </p:nvSpPr>
        <p:spPr/>
        <p:txBody>
          <a:bodyPr/>
          <a:lstStyle/>
          <a:p>
            <a:r>
              <a:rPr lang="cs-CZ" dirty="0"/>
              <a:t>Polhůtní úročení (dekurzivní) zde se úroky připisují vždy na konci úrokového období.</a:t>
            </a:r>
          </a:p>
          <a:p>
            <a:r>
              <a:rPr lang="cs-CZ" dirty="0"/>
              <a:t>Předlhůtní úročení (</a:t>
            </a:r>
            <a:r>
              <a:rPr lang="cs-CZ" dirty="0" err="1"/>
              <a:t>anticipativní</a:t>
            </a:r>
            <a:r>
              <a:rPr lang="cs-CZ" dirty="0"/>
              <a:t>) zde se úroky se připisují vždy na začátku úrokového období</a:t>
            </a:r>
          </a:p>
          <a:p>
            <a:endParaRPr lang="cs-CZ" dirty="0"/>
          </a:p>
        </p:txBody>
      </p:sp>
    </p:spTree>
    <p:extLst>
      <p:ext uri="{BB962C8B-B14F-4D97-AF65-F5344CB8AC3E}">
        <p14:creationId xmlns:p14="http://schemas.microsoft.com/office/powerpoint/2010/main" val="410088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6D4F9D-7911-446B-9333-0B76DF27FD8E}"/>
              </a:ext>
            </a:extLst>
          </p:cNvPr>
          <p:cNvSpPr>
            <a:spLocks noGrp="1"/>
          </p:cNvSpPr>
          <p:nvPr>
            <p:ph type="title"/>
          </p:nvPr>
        </p:nvSpPr>
        <p:spPr/>
        <p:txBody>
          <a:bodyPr/>
          <a:lstStyle/>
          <a:p>
            <a:r>
              <a:rPr lang="cs-CZ" dirty="0"/>
              <a:t>Typy úročení - spoření</a:t>
            </a:r>
          </a:p>
        </p:txBody>
      </p:sp>
      <p:sp>
        <p:nvSpPr>
          <p:cNvPr id="3" name="Zástupný symbol pro obsah 2">
            <a:extLst>
              <a:ext uri="{FF2B5EF4-FFF2-40B4-BE49-F238E27FC236}">
                <a16:creationId xmlns:a16="http://schemas.microsoft.com/office/drawing/2014/main" id="{7CDFB62D-2C7A-45B0-9601-AC088622F128}"/>
              </a:ext>
            </a:extLst>
          </p:cNvPr>
          <p:cNvSpPr>
            <a:spLocks noGrp="1"/>
          </p:cNvSpPr>
          <p:nvPr>
            <p:ph idx="1"/>
          </p:nvPr>
        </p:nvSpPr>
        <p:spPr/>
        <p:txBody>
          <a:bodyPr/>
          <a:lstStyle/>
          <a:p>
            <a:r>
              <a:rPr lang="cs-CZ" dirty="0"/>
              <a:t>Jednoduché úročení – výpočet úroku se stále provádí pouze z počáteční částky neboli jistiny.</a:t>
            </a:r>
          </a:p>
          <a:p>
            <a:r>
              <a:rPr lang="cs-CZ" dirty="0"/>
              <a:t>Složené úročení – výpočet úroku se provádí z počáteční jistiny a z již dříve připsaných úroků.</a:t>
            </a:r>
          </a:p>
          <a:p>
            <a:r>
              <a:rPr lang="cs-CZ" dirty="0"/>
              <a:t>Smíšené úročení – v průběhu jednoho období se úročí jednoduše a mezi jednotlivými obdobími se úročí </a:t>
            </a:r>
            <a:r>
              <a:rPr lang="cs-CZ" dirty="0" err="1"/>
              <a:t>složeně</a:t>
            </a:r>
            <a:r>
              <a:rPr lang="cs-CZ" dirty="0"/>
              <a:t> (nejvýhodnější prakticky používaná metoda).</a:t>
            </a:r>
          </a:p>
          <a:p>
            <a:r>
              <a:rPr lang="cs-CZ" dirty="0"/>
              <a:t>Spojité úročení – zvláštní typ složeného úročení, kde se úročí každý nekonečně malý časový okamžik (označován také jako úroková intenzita, zcela nejvýhodnější metoda).</a:t>
            </a:r>
          </a:p>
          <a:p>
            <a:endParaRPr lang="cs-CZ" dirty="0"/>
          </a:p>
        </p:txBody>
      </p:sp>
    </p:spTree>
    <p:extLst>
      <p:ext uri="{BB962C8B-B14F-4D97-AF65-F5344CB8AC3E}">
        <p14:creationId xmlns:p14="http://schemas.microsoft.com/office/powerpoint/2010/main" val="3630116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372430-4C57-4D60-90DA-1B3652F060A4}"/>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3F07A446-9D01-428B-B958-3D2243B5A51C}"/>
              </a:ext>
            </a:extLst>
          </p:cNvPr>
          <p:cNvPicPr>
            <a:picLocks noGrp="1" noChangeAspect="1"/>
          </p:cNvPicPr>
          <p:nvPr>
            <p:ph idx="1"/>
          </p:nvPr>
        </p:nvPicPr>
        <p:blipFill rotWithShape="1">
          <a:blip r:embed="rId2"/>
          <a:srcRect l="43871" t="36848" r="15414" b="28269"/>
          <a:stretch/>
        </p:blipFill>
        <p:spPr>
          <a:xfrm>
            <a:off x="1053846" y="1408595"/>
            <a:ext cx="7546086" cy="4040810"/>
          </a:xfrm>
          <a:prstGeom prst="rect">
            <a:avLst/>
          </a:prstGeom>
        </p:spPr>
      </p:pic>
    </p:spTree>
    <p:extLst>
      <p:ext uri="{BB962C8B-B14F-4D97-AF65-F5344CB8AC3E}">
        <p14:creationId xmlns:p14="http://schemas.microsoft.com/office/powerpoint/2010/main" val="192875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EB87E0-ADD9-423A-9F6B-F5C9B704152B}"/>
              </a:ext>
            </a:extLst>
          </p:cNvPr>
          <p:cNvSpPr>
            <a:spLocks noGrp="1"/>
          </p:cNvSpPr>
          <p:nvPr>
            <p:ph type="title"/>
          </p:nvPr>
        </p:nvSpPr>
        <p:spPr/>
        <p:txBody>
          <a:bodyPr/>
          <a:lstStyle/>
          <a:p>
            <a:r>
              <a:rPr lang="cs-CZ" dirty="0"/>
              <a:t>Budoucí hodnota</a:t>
            </a:r>
          </a:p>
        </p:txBody>
      </p:sp>
      <p:sp>
        <p:nvSpPr>
          <p:cNvPr id="3" name="Zástupný symbol pro obsah 2">
            <a:extLst>
              <a:ext uri="{FF2B5EF4-FFF2-40B4-BE49-F238E27FC236}">
                <a16:creationId xmlns:a16="http://schemas.microsoft.com/office/drawing/2014/main" id="{41120246-8E29-4EB5-8A4C-06EF9DE82A53}"/>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B93DA230-1C37-4F11-87DE-9C823EF5A7F9}"/>
              </a:ext>
            </a:extLst>
          </p:cNvPr>
          <p:cNvPicPr>
            <a:picLocks noChangeAspect="1"/>
          </p:cNvPicPr>
          <p:nvPr/>
        </p:nvPicPr>
        <p:blipFill rotWithShape="1">
          <a:blip r:embed="rId2"/>
          <a:srcRect l="43445" t="38790" r="8805" b="10810"/>
          <a:stretch/>
        </p:blipFill>
        <p:spPr>
          <a:xfrm>
            <a:off x="628650" y="2226469"/>
            <a:ext cx="6730283" cy="3443843"/>
          </a:xfrm>
          <a:prstGeom prst="rect">
            <a:avLst/>
          </a:prstGeom>
        </p:spPr>
      </p:pic>
    </p:spTree>
    <p:extLst>
      <p:ext uri="{BB962C8B-B14F-4D97-AF65-F5344CB8AC3E}">
        <p14:creationId xmlns:p14="http://schemas.microsoft.com/office/powerpoint/2010/main" val="342873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F3E04D-AF3A-4498-A151-F9A96D587A82}"/>
              </a:ext>
            </a:extLst>
          </p:cNvPr>
          <p:cNvSpPr>
            <a:spLocks noGrp="1"/>
          </p:cNvSpPr>
          <p:nvPr>
            <p:ph type="title"/>
          </p:nvPr>
        </p:nvSpPr>
        <p:spPr/>
        <p:txBody>
          <a:bodyPr/>
          <a:lstStyle/>
          <a:p>
            <a:r>
              <a:rPr lang="cs-CZ" dirty="0"/>
              <a:t>Současná hodnota</a:t>
            </a:r>
          </a:p>
        </p:txBody>
      </p:sp>
      <p:sp>
        <p:nvSpPr>
          <p:cNvPr id="3" name="Zástupný symbol pro obsah 2">
            <a:extLst>
              <a:ext uri="{FF2B5EF4-FFF2-40B4-BE49-F238E27FC236}">
                <a16:creationId xmlns:a16="http://schemas.microsoft.com/office/drawing/2014/main" id="{91DE3A31-F631-4793-B91A-5407A5E0B122}"/>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F5187801-91BC-4275-A353-D572689F7CF2}"/>
              </a:ext>
            </a:extLst>
          </p:cNvPr>
          <p:cNvPicPr>
            <a:picLocks noChangeAspect="1"/>
          </p:cNvPicPr>
          <p:nvPr/>
        </p:nvPicPr>
        <p:blipFill rotWithShape="1">
          <a:blip r:embed="rId2"/>
          <a:srcRect l="43528" t="32933" r="15056" b="26401"/>
          <a:stretch/>
        </p:blipFill>
        <p:spPr>
          <a:xfrm>
            <a:off x="628650" y="2226469"/>
            <a:ext cx="5231462" cy="3210455"/>
          </a:xfrm>
          <a:prstGeom prst="rect">
            <a:avLst/>
          </a:prstGeom>
        </p:spPr>
      </p:pic>
    </p:spTree>
    <p:extLst>
      <p:ext uri="{BB962C8B-B14F-4D97-AF65-F5344CB8AC3E}">
        <p14:creationId xmlns:p14="http://schemas.microsoft.com/office/powerpoint/2010/main" val="9131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484B23-7A90-40E9-AECD-B7681C857323}"/>
              </a:ext>
            </a:extLst>
          </p:cNvPr>
          <p:cNvSpPr>
            <a:spLocks noGrp="1"/>
          </p:cNvSpPr>
          <p:nvPr>
            <p:ph type="title"/>
          </p:nvPr>
        </p:nvSpPr>
        <p:spPr/>
        <p:txBody>
          <a:bodyPr/>
          <a:lstStyle/>
          <a:p>
            <a:r>
              <a:rPr lang="cs-CZ" dirty="0"/>
              <a:t>Obsah </a:t>
            </a:r>
          </a:p>
        </p:txBody>
      </p:sp>
      <p:sp>
        <p:nvSpPr>
          <p:cNvPr id="3" name="Zástupný symbol pro obsah 2">
            <a:extLst>
              <a:ext uri="{FF2B5EF4-FFF2-40B4-BE49-F238E27FC236}">
                <a16:creationId xmlns:a16="http://schemas.microsoft.com/office/drawing/2014/main" id="{DBC46782-8E03-4513-93E1-B36C1ACFA7B1}"/>
              </a:ext>
            </a:extLst>
          </p:cNvPr>
          <p:cNvSpPr>
            <a:spLocks noGrp="1"/>
          </p:cNvSpPr>
          <p:nvPr>
            <p:ph idx="1"/>
          </p:nvPr>
        </p:nvSpPr>
        <p:spPr/>
        <p:txBody>
          <a:bodyPr/>
          <a:lstStyle/>
          <a:p>
            <a:r>
              <a:rPr lang="cs-CZ" dirty="0"/>
              <a:t>Podnikové finance a peněžní vztahy</a:t>
            </a:r>
          </a:p>
          <a:p>
            <a:r>
              <a:rPr lang="cs-CZ" dirty="0"/>
              <a:t>Finanční řízení podniku</a:t>
            </a:r>
          </a:p>
          <a:p>
            <a:r>
              <a:rPr lang="cs-CZ" dirty="0"/>
              <a:t>Řízení oběžného majetku a likvidity</a:t>
            </a:r>
          </a:p>
          <a:p>
            <a:r>
              <a:rPr lang="cs-CZ" dirty="0"/>
              <a:t>Faktor času a riziko</a:t>
            </a:r>
          </a:p>
        </p:txBody>
      </p:sp>
    </p:spTree>
    <p:extLst>
      <p:ext uri="{BB962C8B-B14F-4D97-AF65-F5344CB8AC3E}">
        <p14:creationId xmlns:p14="http://schemas.microsoft.com/office/powerpoint/2010/main" val="154231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79BB65-B2A4-4AAB-9BBE-6A3F1278592D}"/>
              </a:ext>
            </a:extLst>
          </p:cNvPr>
          <p:cNvSpPr>
            <a:spLocks noGrp="1"/>
          </p:cNvSpPr>
          <p:nvPr>
            <p:ph type="title"/>
          </p:nvPr>
        </p:nvSpPr>
        <p:spPr/>
        <p:txBody>
          <a:bodyPr/>
          <a:lstStyle/>
          <a:p>
            <a:r>
              <a:rPr lang="cs-CZ" dirty="0"/>
              <a:t>Budoucí hodnota pravidelných plateb - Anuita</a:t>
            </a:r>
          </a:p>
        </p:txBody>
      </p:sp>
      <p:sp>
        <p:nvSpPr>
          <p:cNvPr id="3" name="Zástupný symbol pro obsah 2">
            <a:extLst>
              <a:ext uri="{FF2B5EF4-FFF2-40B4-BE49-F238E27FC236}">
                <a16:creationId xmlns:a16="http://schemas.microsoft.com/office/drawing/2014/main" id="{65D2C418-8FDA-4276-BE62-0BBEE2C4C8A8}"/>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CDF474E9-854C-405E-994C-84ED2752C1C2}"/>
              </a:ext>
            </a:extLst>
          </p:cNvPr>
          <p:cNvPicPr>
            <a:picLocks noChangeAspect="1"/>
          </p:cNvPicPr>
          <p:nvPr/>
        </p:nvPicPr>
        <p:blipFill rotWithShape="1">
          <a:blip r:embed="rId2"/>
          <a:srcRect l="43861" t="35467" r="19055" b="17466"/>
          <a:stretch/>
        </p:blipFill>
        <p:spPr>
          <a:xfrm>
            <a:off x="628651" y="2172187"/>
            <a:ext cx="4394486" cy="3485963"/>
          </a:xfrm>
          <a:prstGeom prst="rect">
            <a:avLst/>
          </a:prstGeom>
        </p:spPr>
      </p:pic>
    </p:spTree>
    <p:extLst>
      <p:ext uri="{BB962C8B-B14F-4D97-AF65-F5344CB8AC3E}">
        <p14:creationId xmlns:p14="http://schemas.microsoft.com/office/powerpoint/2010/main" val="202425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009115-1335-46FA-BB4B-5B46E385A5BE}"/>
              </a:ext>
            </a:extLst>
          </p:cNvPr>
          <p:cNvSpPr>
            <a:spLocks noGrp="1"/>
          </p:cNvSpPr>
          <p:nvPr>
            <p:ph type="title"/>
          </p:nvPr>
        </p:nvSpPr>
        <p:spPr/>
        <p:txBody>
          <a:bodyPr/>
          <a:lstStyle/>
          <a:p>
            <a:r>
              <a:rPr lang="cs-CZ" dirty="0"/>
              <a:t>současná hodnota prav. vkladů pro dosažení budoucí hodnoty </a:t>
            </a:r>
          </a:p>
        </p:txBody>
      </p:sp>
      <p:sp>
        <p:nvSpPr>
          <p:cNvPr id="3" name="Zástupný symbol pro obsah 2">
            <a:extLst>
              <a:ext uri="{FF2B5EF4-FFF2-40B4-BE49-F238E27FC236}">
                <a16:creationId xmlns:a16="http://schemas.microsoft.com/office/drawing/2014/main" id="{4497E888-8719-421F-A4FC-F23A413F83E5}"/>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1066E62D-B9CF-4C88-BDF5-28AC2A16BE92}"/>
              </a:ext>
            </a:extLst>
          </p:cNvPr>
          <p:cNvPicPr>
            <a:picLocks noChangeAspect="1"/>
          </p:cNvPicPr>
          <p:nvPr/>
        </p:nvPicPr>
        <p:blipFill rotWithShape="1">
          <a:blip r:embed="rId2"/>
          <a:srcRect l="43361" t="40800" r="12639" b="18933"/>
          <a:stretch/>
        </p:blipFill>
        <p:spPr>
          <a:xfrm>
            <a:off x="628650" y="2173098"/>
            <a:ext cx="6535674" cy="3738208"/>
          </a:xfrm>
          <a:prstGeom prst="rect">
            <a:avLst/>
          </a:prstGeom>
        </p:spPr>
      </p:pic>
    </p:spTree>
    <p:extLst>
      <p:ext uri="{BB962C8B-B14F-4D97-AF65-F5344CB8AC3E}">
        <p14:creationId xmlns:p14="http://schemas.microsoft.com/office/powerpoint/2010/main" val="88417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215EFC-58FF-4571-9EC8-D95D56ACC64F}"/>
              </a:ext>
            </a:extLst>
          </p:cNvPr>
          <p:cNvSpPr>
            <a:spLocks noGrp="1"/>
          </p:cNvSpPr>
          <p:nvPr>
            <p:ph type="title"/>
          </p:nvPr>
        </p:nvSpPr>
        <p:spPr/>
        <p:txBody>
          <a:bodyPr/>
          <a:lstStyle/>
          <a:p>
            <a:r>
              <a:rPr lang="cs-CZ" dirty="0"/>
              <a:t>Výpočet splátek</a:t>
            </a:r>
          </a:p>
        </p:txBody>
      </p:sp>
      <p:sp>
        <p:nvSpPr>
          <p:cNvPr id="3" name="Zástupný symbol pro obsah 2">
            <a:extLst>
              <a:ext uri="{FF2B5EF4-FFF2-40B4-BE49-F238E27FC236}">
                <a16:creationId xmlns:a16="http://schemas.microsoft.com/office/drawing/2014/main" id="{B2AFF24F-AFFB-4C8A-9C41-F1E48DAE6C87}"/>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73890A0F-4B86-47E0-9E73-84AC8F093AC7}"/>
              </a:ext>
            </a:extLst>
          </p:cNvPr>
          <p:cNvPicPr>
            <a:picLocks noChangeAspect="1"/>
          </p:cNvPicPr>
          <p:nvPr/>
        </p:nvPicPr>
        <p:blipFill rotWithShape="1">
          <a:blip r:embed="rId2"/>
          <a:srcRect l="43611" t="35121" r="9639" b="17828"/>
          <a:stretch/>
        </p:blipFill>
        <p:spPr>
          <a:xfrm>
            <a:off x="628650" y="1772875"/>
            <a:ext cx="6665976" cy="4170691"/>
          </a:xfrm>
          <a:prstGeom prst="rect">
            <a:avLst/>
          </a:prstGeom>
        </p:spPr>
      </p:pic>
    </p:spTree>
    <p:extLst>
      <p:ext uri="{BB962C8B-B14F-4D97-AF65-F5344CB8AC3E}">
        <p14:creationId xmlns:p14="http://schemas.microsoft.com/office/powerpoint/2010/main" val="1856672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C50EA-4806-4901-AC49-C1C35788A392}"/>
              </a:ext>
            </a:extLst>
          </p:cNvPr>
          <p:cNvSpPr>
            <a:spLocks noGrp="1"/>
          </p:cNvSpPr>
          <p:nvPr>
            <p:ph type="title"/>
          </p:nvPr>
        </p:nvSpPr>
        <p:spPr/>
        <p:txBody>
          <a:bodyPr/>
          <a:lstStyle/>
          <a:p>
            <a:r>
              <a:rPr lang="cs-CZ" dirty="0"/>
              <a:t>Současná hodnota pro dosažení budoucí hodnoty</a:t>
            </a:r>
          </a:p>
        </p:txBody>
      </p:sp>
      <p:sp>
        <p:nvSpPr>
          <p:cNvPr id="3" name="Zástupný symbol pro obsah 2">
            <a:extLst>
              <a:ext uri="{FF2B5EF4-FFF2-40B4-BE49-F238E27FC236}">
                <a16:creationId xmlns:a16="http://schemas.microsoft.com/office/drawing/2014/main" id="{1490AEF4-74C8-4D83-977A-5C4DF9E85AB2}"/>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61F136AF-BFEC-437C-BD2D-BBFE471530F3}"/>
              </a:ext>
            </a:extLst>
          </p:cNvPr>
          <p:cNvPicPr>
            <a:picLocks noChangeAspect="1"/>
          </p:cNvPicPr>
          <p:nvPr/>
        </p:nvPicPr>
        <p:blipFill rotWithShape="1">
          <a:blip r:embed="rId2"/>
          <a:srcRect l="43445" t="38267" r="5139" b="13733"/>
          <a:stretch/>
        </p:blipFill>
        <p:spPr>
          <a:xfrm>
            <a:off x="701007" y="1990986"/>
            <a:ext cx="6775704" cy="3953409"/>
          </a:xfrm>
          <a:prstGeom prst="rect">
            <a:avLst/>
          </a:prstGeom>
        </p:spPr>
      </p:pic>
    </p:spTree>
    <p:extLst>
      <p:ext uri="{BB962C8B-B14F-4D97-AF65-F5344CB8AC3E}">
        <p14:creationId xmlns:p14="http://schemas.microsoft.com/office/powerpoint/2010/main" val="3542482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129B3A-56E6-4D79-A70E-B1369179E11D}"/>
              </a:ext>
            </a:extLst>
          </p:cNvPr>
          <p:cNvSpPr>
            <a:spLocks noGrp="1"/>
          </p:cNvSpPr>
          <p:nvPr>
            <p:ph type="title"/>
          </p:nvPr>
        </p:nvSpPr>
        <p:spPr/>
        <p:txBody>
          <a:bodyPr/>
          <a:lstStyle/>
          <a:p>
            <a:r>
              <a:rPr lang="cs-CZ" dirty="0"/>
              <a:t>odkazy</a:t>
            </a:r>
          </a:p>
        </p:txBody>
      </p:sp>
      <p:sp>
        <p:nvSpPr>
          <p:cNvPr id="3" name="Zástupný symbol pro obsah 2">
            <a:extLst>
              <a:ext uri="{FF2B5EF4-FFF2-40B4-BE49-F238E27FC236}">
                <a16:creationId xmlns:a16="http://schemas.microsoft.com/office/drawing/2014/main" id="{8FB091A9-A3BF-403F-8F2F-FC5FC3EDC546}"/>
              </a:ext>
            </a:extLst>
          </p:cNvPr>
          <p:cNvSpPr>
            <a:spLocks noGrp="1"/>
          </p:cNvSpPr>
          <p:nvPr>
            <p:ph idx="1"/>
          </p:nvPr>
        </p:nvSpPr>
        <p:spPr/>
        <p:txBody>
          <a:bodyPr/>
          <a:lstStyle/>
          <a:p>
            <a:r>
              <a:rPr lang="cs-CZ" dirty="0">
                <a:hlinkClick r:id="rId2"/>
              </a:rPr>
              <a:t>https://financnigramotnost.mfcr.cz/cs/zajimave-odkazy/kalkulacky</a:t>
            </a:r>
            <a:endParaRPr lang="cs-CZ" dirty="0"/>
          </a:p>
          <a:p>
            <a:r>
              <a:rPr lang="cs-CZ" dirty="0">
                <a:hlinkClick r:id="rId3"/>
              </a:rPr>
              <a:t>https://www.finmat.cz/</a:t>
            </a:r>
            <a:endParaRPr lang="cs-CZ" dirty="0"/>
          </a:p>
          <a:p>
            <a:endParaRPr lang="cs-CZ" dirty="0"/>
          </a:p>
          <a:p>
            <a:endParaRPr lang="cs-CZ" dirty="0"/>
          </a:p>
        </p:txBody>
      </p:sp>
    </p:spTree>
    <p:extLst>
      <p:ext uri="{BB962C8B-B14F-4D97-AF65-F5344CB8AC3E}">
        <p14:creationId xmlns:p14="http://schemas.microsoft.com/office/powerpoint/2010/main" val="147944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C00D3F5-8476-4355-970D-E2EAD483385A}"/>
              </a:ext>
            </a:extLst>
          </p:cNvPr>
          <p:cNvSpPr>
            <a:spLocks noGrp="1"/>
          </p:cNvSpPr>
          <p:nvPr>
            <p:ph type="title"/>
          </p:nvPr>
        </p:nvSpPr>
        <p:spPr/>
        <p:txBody>
          <a:bodyPr/>
          <a:lstStyle/>
          <a:p>
            <a:r>
              <a:rPr lang="cs-CZ" dirty="0"/>
              <a:t>Finanční řízení podniku</a:t>
            </a:r>
          </a:p>
        </p:txBody>
      </p:sp>
      <p:sp>
        <p:nvSpPr>
          <p:cNvPr id="5" name="Zástupný symbol pro text 4">
            <a:extLst>
              <a:ext uri="{FF2B5EF4-FFF2-40B4-BE49-F238E27FC236}">
                <a16:creationId xmlns:a16="http://schemas.microsoft.com/office/drawing/2014/main" id="{41048BB5-5841-42C8-A14E-DFAADF113218}"/>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119636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Úkoly finančního řízení</a:t>
            </a:r>
          </a:p>
        </p:txBody>
      </p:sp>
      <p:sp>
        <p:nvSpPr>
          <p:cNvPr id="3" name="Zástupný symbol pro obsah 2"/>
          <p:cNvSpPr>
            <a:spLocks noGrp="1"/>
          </p:cNvSpPr>
          <p:nvPr>
            <p:ph idx="1"/>
          </p:nvPr>
        </p:nvSpPr>
        <p:spPr/>
        <p:txBody>
          <a:bodyPr>
            <a:normAutofit/>
          </a:bodyPr>
          <a:lstStyle/>
          <a:p>
            <a:r>
              <a:rPr lang="cs-CZ" b="1" dirty="0"/>
              <a:t>Získávat</a:t>
            </a:r>
            <a:r>
              <a:rPr lang="cs-CZ" dirty="0"/>
              <a:t> kapitál (peníze, fondy) pro potřeby podniku a rozhodovat o jeho struktuře a změnách struktury .</a:t>
            </a:r>
          </a:p>
          <a:p>
            <a:r>
              <a:rPr lang="cs-CZ" b="1" dirty="0"/>
              <a:t>Rozhodovat o umístění </a:t>
            </a:r>
            <a:r>
              <a:rPr lang="cs-CZ" dirty="0"/>
              <a:t>(alokaci) kapitálu ( např. investice do aktiv), financovat běžné činnosti podniku, vývoj nových výrobků a technologií, sledovat návratnost půjčeného kapitálu investorům.</a:t>
            </a:r>
          </a:p>
          <a:p>
            <a:r>
              <a:rPr lang="cs-CZ" b="1" dirty="0"/>
              <a:t>Rozhodovat o rozdělení dosaženého zisku </a:t>
            </a:r>
            <a:r>
              <a:rPr lang="cs-CZ" dirty="0"/>
              <a:t>(reinvestovat popř. vyplatit ve formě dividend).</a:t>
            </a:r>
          </a:p>
          <a:p>
            <a:r>
              <a:rPr lang="cs-CZ" b="1" dirty="0"/>
              <a:t>Sledovat aktivně a řídit hospodářskou stránku </a:t>
            </a:r>
            <a:r>
              <a:rPr lang="cs-CZ" dirty="0"/>
              <a:t>činnosti podniku tak, aby byla zajištěna jeho finanční stabilita.</a:t>
            </a:r>
          </a:p>
        </p:txBody>
      </p:sp>
    </p:spTree>
    <p:extLst>
      <p:ext uri="{BB962C8B-B14F-4D97-AF65-F5344CB8AC3E}">
        <p14:creationId xmlns:p14="http://schemas.microsoft.com/office/powerpoint/2010/main" val="1429094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708B6-B5BB-4FE2-9145-F142B94E6AF4}"/>
              </a:ext>
            </a:extLst>
          </p:cNvPr>
          <p:cNvSpPr>
            <a:spLocks noGrp="1"/>
          </p:cNvSpPr>
          <p:nvPr>
            <p:ph type="title"/>
          </p:nvPr>
        </p:nvSpPr>
        <p:spPr/>
        <p:txBody>
          <a:bodyPr/>
          <a:lstStyle/>
          <a:p>
            <a:r>
              <a:rPr lang="cs-CZ" dirty="0"/>
              <a:t>Financování z vlastních zdrojů</a:t>
            </a:r>
            <a:br>
              <a:rPr lang="cs-CZ" dirty="0"/>
            </a:br>
            <a:endParaRPr lang="cs-CZ" dirty="0"/>
          </a:p>
        </p:txBody>
      </p:sp>
      <p:sp>
        <p:nvSpPr>
          <p:cNvPr id="3" name="Zástupný symbol pro obsah 2">
            <a:extLst>
              <a:ext uri="{FF2B5EF4-FFF2-40B4-BE49-F238E27FC236}">
                <a16:creationId xmlns:a16="http://schemas.microsoft.com/office/drawing/2014/main" id="{8B761C2C-A863-4957-8BC5-D1DC46B3F6F2}"/>
              </a:ext>
            </a:extLst>
          </p:cNvPr>
          <p:cNvSpPr>
            <a:spLocks noGrp="1"/>
          </p:cNvSpPr>
          <p:nvPr>
            <p:ph idx="1"/>
          </p:nvPr>
        </p:nvSpPr>
        <p:spPr/>
        <p:txBody>
          <a:bodyPr>
            <a:normAutofit fontScale="77500" lnSpcReduction="20000"/>
          </a:bodyPr>
          <a:lstStyle/>
          <a:p>
            <a:r>
              <a:rPr lang="cs-CZ" b="1" dirty="0"/>
              <a:t>Zisk</a:t>
            </a:r>
            <a:r>
              <a:rPr lang="cs-CZ" dirty="0"/>
              <a:t> - jedná se o nejběžnější vlastní zdroj financování. Firma vyprodukovaný zdaněný </a:t>
            </a:r>
            <a:r>
              <a:rPr lang="cs-CZ" b="1" dirty="0"/>
              <a:t>zisk reinvestuje k rozšíření podnikání</a:t>
            </a:r>
            <a:r>
              <a:rPr lang="cs-CZ" dirty="0"/>
              <a:t>. Tento proces můžeme označit pojmem </a:t>
            </a:r>
            <a:r>
              <a:rPr lang="cs-CZ" b="1" dirty="0"/>
              <a:t>akumulace kapitálu</a:t>
            </a:r>
            <a:r>
              <a:rPr lang="cs-CZ" dirty="0"/>
              <a:t>. Firma se rozrůstá, vydělává více a celý koloběh akumulace může pokračovat. Zisk může sloužit i jako rezerva na horší časy.</a:t>
            </a:r>
          </a:p>
          <a:p>
            <a:r>
              <a:rPr lang="cs-CZ" b="1" dirty="0"/>
              <a:t>Odpisy</a:t>
            </a:r>
            <a:r>
              <a:rPr lang="cs-CZ" dirty="0"/>
              <a:t> - mají dvojí funkci - nákladovou a zdrojovou. S výjimkou roku pořízení dlouhodobého majetku představují odpisy pro firmu náklad, který v daném účetním období nestál firmu ani korunu. Firma tedy má náklady, ale peníze jí zůstávají a navíc má i nižší daň z příjmu. Vytváří si tedy zdroje pro další investice. Odpisy vytváří ve firmě podmínky pro obnovu investic (starý stroj postupně odepíši a vytvořím si zdroj na nákup nového stroje).</a:t>
            </a:r>
            <a:r>
              <a:rPr lang="cs-CZ" b="1" dirty="0"/>
              <a:t> </a:t>
            </a:r>
            <a:endParaRPr lang="cs-CZ" dirty="0"/>
          </a:p>
          <a:p>
            <a:r>
              <a:rPr lang="cs-CZ" b="1" dirty="0"/>
              <a:t>Vklady vlastníků firmy </a:t>
            </a:r>
            <a:r>
              <a:rPr lang="cs-CZ" dirty="0"/>
              <a:t>- tyto vklady mají různou podobu (u akciové společnosti mají formu nákupu emitovaných akcií, u družstva se jedná o vklady členů apod.)Všechny tyto formy mají za úkol zajistit </a:t>
            </a:r>
            <a:r>
              <a:rPr lang="cs-CZ" b="1" dirty="0"/>
              <a:t>základní kapitál </a:t>
            </a:r>
            <a:r>
              <a:rPr lang="cs-CZ" dirty="0"/>
              <a:t>pro firmu, který bude firmě </a:t>
            </a:r>
            <a:r>
              <a:rPr lang="cs-CZ" b="1" dirty="0"/>
              <a:t>dlouhodobě přinášet zisky </a:t>
            </a:r>
            <a:r>
              <a:rPr lang="cs-CZ" dirty="0"/>
              <a:t>a vlastníkům podíly na těchto ziscích. </a:t>
            </a:r>
          </a:p>
          <a:p>
            <a:r>
              <a:rPr lang="cs-CZ" b="1" dirty="0"/>
              <a:t>Vklady tichého společníka</a:t>
            </a:r>
            <a:r>
              <a:rPr lang="cs-CZ" dirty="0"/>
              <a:t> (společník nefigurující v zakladatelské listině).</a:t>
            </a:r>
          </a:p>
          <a:p>
            <a:r>
              <a:rPr lang="cs-CZ" b="1" dirty="0"/>
              <a:t>Ostatní vlastní zdroje </a:t>
            </a:r>
            <a:r>
              <a:rPr lang="cs-CZ" dirty="0"/>
              <a:t>- firma např. může odprodávat nepotřebné zásoby, nepotřebné stroje a budovy, zastaralé technologie ad.</a:t>
            </a:r>
          </a:p>
          <a:p>
            <a:endParaRPr lang="cs-CZ" dirty="0"/>
          </a:p>
        </p:txBody>
      </p:sp>
    </p:spTree>
    <p:extLst>
      <p:ext uri="{BB962C8B-B14F-4D97-AF65-F5344CB8AC3E}">
        <p14:creationId xmlns:p14="http://schemas.microsoft.com/office/powerpoint/2010/main" val="2224078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CD7404-D42B-4A60-BA11-6F2F96DCE46D}"/>
              </a:ext>
            </a:extLst>
          </p:cNvPr>
          <p:cNvSpPr>
            <a:spLocks noGrp="1"/>
          </p:cNvSpPr>
          <p:nvPr>
            <p:ph type="title"/>
          </p:nvPr>
        </p:nvSpPr>
        <p:spPr>
          <a:xfrm>
            <a:off x="628650" y="1131094"/>
            <a:ext cx="7886700" cy="501110"/>
          </a:xfrm>
        </p:spPr>
        <p:txBody>
          <a:bodyPr>
            <a:normAutofit fontScale="90000"/>
          </a:bodyPr>
          <a:lstStyle/>
          <a:p>
            <a:r>
              <a:rPr lang="cs-CZ" dirty="0"/>
              <a:t>Financování z cizích zdrojů</a:t>
            </a:r>
          </a:p>
        </p:txBody>
      </p:sp>
      <p:sp>
        <p:nvSpPr>
          <p:cNvPr id="3" name="Zástupný symbol pro obsah 2">
            <a:extLst>
              <a:ext uri="{FF2B5EF4-FFF2-40B4-BE49-F238E27FC236}">
                <a16:creationId xmlns:a16="http://schemas.microsoft.com/office/drawing/2014/main" id="{44D3E027-0784-4C9E-9357-1EA21DAFDB44}"/>
              </a:ext>
            </a:extLst>
          </p:cNvPr>
          <p:cNvSpPr>
            <a:spLocks noGrp="1"/>
          </p:cNvSpPr>
          <p:nvPr>
            <p:ph idx="1"/>
          </p:nvPr>
        </p:nvSpPr>
        <p:spPr>
          <a:xfrm>
            <a:off x="628650" y="1769365"/>
            <a:ext cx="7886700" cy="3957542"/>
          </a:xfrm>
        </p:spPr>
        <p:txBody>
          <a:bodyPr>
            <a:normAutofit fontScale="40000" lnSpcReduction="20000"/>
          </a:bodyPr>
          <a:lstStyle/>
          <a:p>
            <a:r>
              <a:rPr lang="cs-CZ" dirty="0"/>
              <a:t>Zákonné rezervy - rezervy řadíme mezi cizí zdroje (byť je vytváříme z vlastních peněz firmy), protože tyto finance vytváříme na úhradu budoucích závazků. Vytvářejí se k předem určenému účelu budoucího použití (zákonem uznávaná rezerva je např. na plánovanou velkou opravu stroje), a tyto peníze neprocházejí zdaněním daní z příjmu (účetně se chovají jako náklad). </a:t>
            </a:r>
          </a:p>
          <a:p>
            <a:r>
              <a:rPr lang="cs-CZ" dirty="0"/>
              <a:t>Závazky vůči zaměstnancům - firma je trvale v dlužnickém vztahu ke svým zaměstnancům, proto-že jim platí mzdu až s měsíčním zpožděním. Jedná se o zdroj krátkodobý s použitelností na financování oběžného majetku firmy.</a:t>
            </a:r>
          </a:p>
          <a:p>
            <a:r>
              <a:rPr lang="cs-CZ" dirty="0"/>
              <a:t>Závazky vůči státu a vůči SSZ a ZP (sociální zabezpečení a zdravotní pojištění).</a:t>
            </a:r>
          </a:p>
          <a:p>
            <a:r>
              <a:rPr lang="cs-CZ" dirty="0"/>
              <a:t>Dodavatelský úvěr - vzniká při dodavatelsko-odběratelských vztazích, kdy dodavatel umožní odběrateli uhradit fakturu s určitou dobou splatnosti. Po tuto dobu splatnosti dodavatel odběratele fakticky bezúročně úvěruje. Dodavatelský úvěr bývá většinou krátkodobým zdrojem financování (splatnost do 1 roku). </a:t>
            </a:r>
          </a:p>
          <a:p>
            <a:r>
              <a:rPr lang="cs-CZ" dirty="0"/>
              <a:t>Zálohy od odběratelů  - odběratel uhradí dopředu zálohu (není vyloučena ani záloha ve stoprocentní výši) na základě dodavatelem vystavené zálohové faktury a dodavatel z této zálohy financuje zhotovení díla či zboží. Zálohy bývají krátkodobým zdrojem. </a:t>
            </a:r>
          </a:p>
          <a:p>
            <a:r>
              <a:rPr lang="cs-CZ" dirty="0"/>
              <a:t>Bankovní úvěry - jsou standardním cizím zdrojem financování podnikových potřeb.</a:t>
            </a:r>
          </a:p>
          <a:p>
            <a:r>
              <a:rPr lang="cs-CZ" dirty="0"/>
              <a:t>Dotace, dary - jsou cizím zdrojem financování potřeb firmy. Vzhledem ke svému objemu a zaměření pouze do určitých specifických oblastí jsou pro podnikatelské firmy zdrojem okrajovým (s výjimkou zemědělství).</a:t>
            </a:r>
          </a:p>
          <a:p>
            <a:r>
              <a:rPr lang="cs-CZ" dirty="0"/>
              <a:t>Emise cenných papírů (směnky, dluhopisy) - vydání směnky (cizí nebo vlastní) bývá zdrojem krátkodobým, protože u směnek je typická doba splatnosti do jednoho roku (což ovšem nevylučuje výjimečně vydání směnky s dobou splatnosti delší). Naopak vydání dluhopisů (obligace) je zdrojem dlouhodobým. </a:t>
            </a:r>
          </a:p>
          <a:p>
            <a:r>
              <a:rPr lang="cs-CZ" dirty="0"/>
              <a:t>Leasing - leasing členíme na:</a:t>
            </a:r>
          </a:p>
          <a:p>
            <a:pPr lvl="1"/>
            <a:r>
              <a:rPr lang="cs-CZ" dirty="0"/>
              <a:t>operativní (dlouhodobý majetek si zapůjčíme, platíme pronájem a po ukončení nájemní-ho vztahu zase majetek vrátíme - nestane se naším vlastnictvím),</a:t>
            </a:r>
          </a:p>
          <a:p>
            <a:pPr lvl="1"/>
            <a:r>
              <a:rPr lang="cs-CZ" dirty="0"/>
              <a:t>finanční (dlouhodobý majetek si pronajmeme, splácíme, a po ukončení splátek za zůstat-kovou cenu odkoupíme do vlastnictví). </a:t>
            </a:r>
          </a:p>
          <a:p>
            <a:r>
              <a:rPr lang="cs-CZ" dirty="0"/>
              <a:t>Faktoring, forfaiting - odkup pohledávek před dobou splatnosti. Faktoring a forfaiting provádějí některé banky nebo specializované firmy.</a:t>
            </a:r>
          </a:p>
          <a:p>
            <a:pPr lvl="1"/>
            <a:r>
              <a:rPr lang="cs-CZ" dirty="0"/>
              <a:t>faktoring je odkup krátkodobých pohledávek (s dobou splatnosti do 1 roku),</a:t>
            </a:r>
          </a:p>
          <a:p>
            <a:pPr lvl="1"/>
            <a:r>
              <a:rPr lang="cs-CZ" dirty="0"/>
              <a:t>forfaiting je odkup dlouhodobých pohledávek (s dobou splatnosti nad 1 rok).</a:t>
            </a:r>
          </a:p>
          <a:p>
            <a:r>
              <a:rPr lang="cs-CZ" b="1" dirty="0" err="1"/>
              <a:t>Venturní</a:t>
            </a:r>
            <a:r>
              <a:rPr lang="cs-CZ" b="1" dirty="0"/>
              <a:t> kapitál</a:t>
            </a:r>
            <a:r>
              <a:rPr lang="cs-CZ" dirty="0"/>
              <a:t> - jinak také </a:t>
            </a:r>
            <a:r>
              <a:rPr lang="cs-CZ" b="1" dirty="0"/>
              <a:t>rizikový kapitál</a:t>
            </a:r>
            <a:endParaRPr lang="cs-CZ" dirty="0"/>
          </a:p>
          <a:p>
            <a:pPr lvl="1"/>
            <a:endParaRPr lang="cs-CZ" dirty="0"/>
          </a:p>
          <a:p>
            <a:endParaRPr lang="cs-CZ" dirty="0"/>
          </a:p>
        </p:txBody>
      </p:sp>
    </p:spTree>
    <p:extLst>
      <p:ext uri="{BB962C8B-B14F-4D97-AF65-F5344CB8AC3E}">
        <p14:creationId xmlns:p14="http://schemas.microsoft.com/office/powerpoint/2010/main" val="1562403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FF923C5-2D3D-4AC1-B9B4-BD5E98E53B1B}"/>
              </a:ext>
            </a:extLst>
          </p:cNvPr>
          <p:cNvSpPr>
            <a:spLocks noGrp="1"/>
          </p:cNvSpPr>
          <p:nvPr>
            <p:ph type="title"/>
          </p:nvPr>
        </p:nvSpPr>
        <p:spPr/>
        <p:txBody>
          <a:bodyPr/>
          <a:lstStyle/>
          <a:p>
            <a:r>
              <a:rPr lang="cs-CZ" dirty="0"/>
              <a:t>Majetková a kapitálová struktura</a:t>
            </a:r>
          </a:p>
        </p:txBody>
      </p:sp>
      <p:sp>
        <p:nvSpPr>
          <p:cNvPr id="5" name="Zástupný symbol pro text 4">
            <a:extLst>
              <a:ext uri="{FF2B5EF4-FFF2-40B4-BE49-F238E27FC236}">
                <a16:creationId xmlns:a16="http://schemas.microsoft.com/office/drawing/2014/main" id="{5253A715-95E0-4D8B-AC75-908562B4C191}"/>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45733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B0378CE-D513-40B3-A8C7-DEB1E3AC7880}"/>
              </a:ext>
            </a:extLst>
          </p:cNvPr>
          <p:cNvSpPr>
            <a:spLocks noGrp="1"/>
          </p:cNvSpPr>
          <p:nvPr>
            <p:ph type="title"/>
          </p:nvPr>
        </p:nvSpPr>
        <p:spPr/>
        <p:txBody>
          <a:bodyPr/>
          <a:lstStyle/>
          <a:p>
            <a:r>
              <a:rPr lang="cs-CZ" dirty="0"/>
              <a:t>Podnikové finance a peněžní vztahy</a:t>
            </a:r>
          </a:p>
        </p:txBody>
      </p:sp>
      <p:sp>
        <p:nvSpPr>
          <p:cNvPr id="5" name="Zástupný symbol pro text 4">
            <a:extLst>
              <a:ext uri="{FF2B5EF4-FFF2-40B4-BE49-F238E27FC236}">
                <a16:creationId xmlns:a16="http://schemas.microsoft.com/office/drawing/2014/main" id="{6EF605B7-7B84-41FA-9011-46B411FC9C09}"/>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4080191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861F178-F6ED-42C9-9FAF-DD66D219CF9F}"/>
              </a:ext>
            </a:extLst>
          </p:cNvPr>
          <p:cNvSpPr>
            <a:spLocks noGrp="1"/>
          </p:cNvSpPr>
          <p:nvPr>
            <p:ph type="title"/>
          </p:nvPr>
        </p:nvSpPr>
        <p:spPr/>
        <p:txBody>
          <a:bodyPr/>
          <a:lstStyle/>
          <a:p>
            <a:r>
              <a:rPr lang="cs-CZ" dirty="0"/>
              <a:t>Majetková struktura</a:t>
            </a:r>
          </a:p>
        </p:txBody>
      </p:sp>
      <p:sp>
        <p:nvSpPr>
          <p:cNvPr id="5" name="Zástupný symbol pro obsah 4">
            <a:extLst>
              <a:ext uri="{FF2B5EF4-FFF2-40B4-BE49-F238E27FC236}">
                <a16:creationId xmlns:a16="http://schemas.microsoft.com/office/drawing/2014/main" id="{D1152AF9-A4C3-420B-A231-211B19FC615A}"/>
              </a:ext>
            </a:extLst>
          </p:cNvPr>
          <p:cNvSpPr>
            <a:spLocks noGrp="1"/>
          </p:cNvSpPr>
          <p:nvPr>
            <p:ph idx="1"/>
          </p:nvPr>
        </p:nvSpPr>
        <p:spPr/>
        <p:txBody>
          <a:bodyPr>
            <a:normAutofit lnSpcReduction="10000"/>
          </a:bodyPr>
          <a:lstStyle/>
          <a:p>
            <a:pPr lvl="1"/>
            <a:r>
              <a:rPr lang="cs-CZ" b="1" dirty="0"/>
              <a:t>Dlouhodobý majetek </a:t>
            </a:r>
            <a:endParaRPr lang="cs-CZ" dirty="0"/>
          </a:p>
          <a:p>
            <a:pPr lvl="1"/>
            <a:r>
              <a:rPr lang="cs-CZ" b="1" dirty="0"/>
              <a:t>Oběžný majetek</a:t>
            </a:r>
            <a:endParaRPr lang="cs-CZ" dirty="0"/>
          </a:p>
          <a:p>
            <a:r>
              <a:rPr lang="cs-CZ" dirty="0"/>
              <a:t>U hmotného majetku (přesněji u samostatných movitých věcí, popřípadě souborů hmotných movitých věcí) pořízeného v období od 1. 1. 2021 se zvýšila hodnotová hranice pro zařazení do hmotného majetku ze současných 40 000 Kč na 80 000 Kč. </a:t>
            </a:r>
          </a:p>
          <a:p>
            <a:r>
              <a:rPr lang="cs-CZ" dirty="0"/>
              <a:t>S účinností od 1. 1. 2021 byl nehmotný majetek pro daňové účely zcela zrušen. Nehmotný majetek pořízený od 1. 1. 2021 již není majetkem, ze kterého se počítají daňové odpisy. V praxi to znamená, že do hranice určené účetní jednotkou pro zařazení do dlouhodobého nehmotného majetku může být pořizovací cena nehmotného majetku a jeho technického zhodnocení zaúčtována jednorázově do nákladů.</a:t>
            </a:r>
          </a:p>
        </p:txBody>
      </p:sp>
    </p:spTree>
    <p:extLst>
      <p:ext uri="{BB962C8B-B14F-4D97-AF65-F5344CB8AC3E}">
        <p14:creationId xmlns:p14="http://schemas.microsoft.com/office/powerpoint/2010/main" val="1104226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470AA-AECB-4BC4-91EB-77777D558101}"/>
              </a:ext>
            </a:extLst>
          </p:cNvPr>
          <p:cNvSpPr>
            <a:spLocks noGrp="1"/>
          </p:cNvSpPr>
          <p:nvPr>
            <p:ph type="title"/>
          </p:nvPr>
        </p:nvSpPr>
        <p:spPr/>
        <p:txBody>
          <a:bodyPr/>
          <a:lstStyle/>
          <a:p>
            <a:r>
              <a:rPr lang="cs-CZ" dirty="0"/>
              <a:t>Kapitálová struktura</a:t>
            </a:r>
          </a:p>
        </p:txBody>
      </p:sp>
      <p:sp>
        <p:nvSpPr>
          <p:cNvPr id="3" name="Zástupný symbol pro obsah 2">
            <a:extLst>
              <a:ext uri="{FF2B5EF4-FFF2-40B4-BE49-F238E27FC236}">
                <a16:creationId xmlns:a16="http://schemas.microsoft.com/office/drawing/2014/main" id="{F8AE67FB-2070-4FD8-B442-2C67ACB4985E}"/>
              </a:ext>
            </a:extLst>
          </p:cNvPr>
          <p:cNvSpPr>
            <a:spLocks noGrp="1"/>
          </p:cNvSpPr>
          <p:nvPr>
            <p:ph idx="1"/>
          </p:nvPr>
        </p:nvSpPr>
        <p:spPr/>
        <p:txBody>
          <a:bodyPr>
            <a:normAutofit fontScale="85000" lnSpcReduction="20000"/>
          </a:bodyPr>
          <a:lstStyle/>
          <a:p>
            <a:pPr marL="0" indent="0">
              <a:buNone/>
            </a:pPr>
            <a:r>
              <a:rPr lang="cs-CZ" dirty="0"/>
              <a:t>Vlastní kapitál</a:t>
            </a:r>
          </a:p>
          <a:p>
            <a:r>
              <a:rPr lang="cs-CZ" dirty="0"/>
              <a:t>Základní (kmenový) kapitál = základní jmění peněžní a nepeněžní vklady společníků do společnosti, liší se dle zvolené právní formy.</a:t>
            </a:r>
          </a:p>
          <a:p>
            <a:r>
              <a:rPr lang="cs-CZ" dirty="0"/>
              <a:t>Kapitálové fondy = se tvoří u a.s. Hlavní část je emisní ážio. Je to rozdíl mezi skutečnou prodejní cenou a nominální cenou akcie.</a:t>
            </a:r>
          </a:p>
          <a:p>
            <a:r>
              <a:rPr lang="cs-CZ" dirty="0"/>
              <a:t>Fondy ze zisku = vytváří se ze zákona u (s.r.o.) a (a.s.)</a:t>
            </a:r>
          </a:p>
          <a:p>
            <a:r>
              <a:rPr lang="cs-CZ" dirty="0"/>
              <a:t>Nerozdělený zisk = část zisku po odvodu daní, která se nerozděluje mezi majitele, ale slouží k dalšímu podnikání.</a:t>
            </a:r>
          </a:p>
          <a:p>
            <a:pPr marL="0" indent="0">
              <a:buNone/>
            </a:pPr>
            <a:r>
              <a:rPr lang="cs-CZ" dirty="0"/>
              <a:t>Cizí kapitál</a:t>
            </a:r>
          </a:p>
          <a:p>
            <a:r>
              <a:rPr lang="cs-CZ" dirty="0"/>
              <a:t>Krátkodobý – zahrnuje závazky podniku, které jsou splatné během jednoho roku (bankovní úvěry, dodavatelské úvěry, zálohy přijaté od odběratelů, půjčky, částky dosud nevyplacených mezd a platů atd.)</a:t>
            </a:r>
          </a:p>
          <a:p>
            <a:r>
              <a:rPr lang="cs-CZ" dirty="0"/>
              <a:t>•Dlouhodobý – tvoří dlouhodobé bankovní úvěry, vydané podnikové obligace a dlužní úpisy, leasingové dluhy a jiné dlouhodobé závazky.</a:t>
            </a:r>
          </a:p>
          <a:p>
            <a:endParaRPr lang="cs-CZ" dirty="0"/>
          </a:p>
        </p:txBody>
      </p:sp>
    </p:spTree>
    <p:extLst>
      <p:ext uri="{BB962C8B-B14F-4D97-AF65-F5344CB8AC3E}">
        <p14:creationId xmlns:p14="http://schemas.microsoft.com/office/powerpoint/2010/main" val="1989553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B236A6C-C23E-4FC7-9185-CE9C31DE4CC1}"/>
              </a:ext>
            </a:extLst>
          </p:cNvPr>
          <p:cNvSpPr>
            <a:spLocks noGrp="1"/>
          </p:cNvSpPr>
          <p:nvPr>
            <p:ph type="title"/>
          </p:nvPr>
        </p:nvSpPr>
        <p:spPr/>
        <p:txBody>
          <a:bodyPr/>
          <a:lstStyle/>
          <a:p>
            <a:r>
              <a:rPr lang="cs-CZ" dirty="0"/>
              <a:t>Řízení oběžného majetku a likvidity</a:t>
            </a:r>
          </a:p>
        </p:txBody>
      </p:sp>
      <p:sp>
        <p:nvSpPr>
          <p:cNvPr id="5" name="Zástupný symbol pro text 4">
            <a:extLst>
              <a:ext uri="{FF2B5EF4-FFF2-40B4-BE49-F238E27FC236}">
                <a16:creationId xmlns:a16="http://schemas.microsoft.com/office/drawing/2014/main" id="{C04A794A-9A8E-4733-9FE4-CA4D1CE67F5E}"/>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743910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511700B-7157-47D6-8940-92E1EE3E81D0}"/>
              </a:ext>
            </a:extLst>
          </p:cNvPr>
          <p:cNvSpPr>
            <a:spLocks noGrp="1"/>
          </p:cNvSpPr>
          <p:nvPr>
            <p:ph type="title"/>
          </p:nvPr>
        </p:nvSpPr>
        <p:spPr/>
        <p:txBody>
          <a:bodyPr/>
          <a:lstStyle/>
          <a:p>
            <a:r>
              <a:rPr lang="cs-CZ" dirty="0"/>
              <a:t>Složení oběžného majetku</a:t>
            </a:r>
          </a:p>
        </p:txBody>
      </p:sp>
      <p:sp>
        <p:nvSpPr>
          <p:cNvPr id="5" name="Zástupný symbol pro obsah 4">
            <a:extLst>
              <a:ext uri="{FF2B5EF4-FFF2-40B4-BE49-F238E27FC236}">
                <a16:creationId xmlns:a16="http://schemas.microsoft.com/office/drawing/2014/main" id="{8D4F8991-CE70-4ADB-8F91-48EEDB427A88}"/>
              </a:ext>
            </a:extLst>
          </p:cNvPr>
          <p:cNvSpPr>
            <a:spLocks noGrp="1"/>
          </p:cNvSpPr>
          <p:nvPr>
            <p:ph idx="1"/>
          </p:nvPr>
        </p:nvSpPr>
        <p:spPr>
          <a:xfrm>
            <a:off x="628650" y="2226469"/>
            <a:ext cx="4082796" cy="3263504"/>
          </a:xfrm>
        </p:spPr>
        <p:txBody>
          <a:bodyPr>
            <a:normAutofit fontScale="62500" lnSpcReduction="20000"/>
          </a:bodyPr>
          <a:lstStyle/>
          <a:p>
            <a:r>
              <a:rPr lang="cs-CZ" dirty="0"/>
              <a:t>Zásoby představují skladovaný materiál, nedokončené výrobky, polotovary vlastní výroby, hotové výrobky vlastní výroby a zboží nakoupené k prodeji.</a:t>
            </a:r>
          </a:p>
          <a:p>
            <a:r>
              <a:rPr lang="cs-CZ" dirty="0"/>
              <a:t>Pohledávky jsou tříděny z hlediska času (krátkodobé a dlouhodobé) a z hlediska účelu (pohledávky z obchodního styku, pohledávky ke společníkům ap.).</a:t>
            </a:r>
          </a:p>
          <a:p>
            <a:r>
              <a:rPr lang="cs-CZ" dirty="0"/>
              <a:t>Krátkodobý finanční majetek zahrnuje CP obchodovatelné na peněžním trhu (např. státní pokladniční poukázky, krátkodobé obligace, směnky pořízené za účelem obchodování apod.). Umožňuje krátkodobé investování přebytečných peněžních prostředků a získání vyšších výnosů. Na druhé straně umožňuje zabezpečení rychlé likvidity podniku.  Bankovní účty a peněžní prostředky v hotovosti. </a:t>
            </a:r>
          </a:p>
        </p:txBody>
      </p:sp>
      <p:pic>
        <p:nvPicPr>
          <p:cNvPr id="9" name="Obrázek 8">
            <a:extLst>
              <a:ext uri="{FF2B5EF4-FFF2-40B4-BE49-F238E27FC236}">
                <a16:creationId xmlns:a16="http://schemas.microsoft.com/office/drawing/2014/main" id="{A108DA8B-01DB-412C-A8C5-66D3B87FC110}"/>
              </a:ext>
            </a:extLst>
          </p:cNvPr>
          <p:cNvPicPr>
            <a:picLocks noChangeAspect="1"/>
          </p:cNvPicPr>
          <p:nvPr/>
        </p:nvPicPr>
        <p:blipFill>
          <a:blip r:embed="rId2"/>
          <a:stretch>
            <a:fillRect/>
          </a:stretch>
        </p:blipFill>
        <p:spPr>
          <a:xfrm>
            <a:off x="3998786" y="2613470"/>
            <a:ext cx="4602861" cy="2056257"/>
          </a:xfrm>
          <a:prstGeom prst="rect">
            <a:avLst/>
          </a:prstGeom>
        </p:spPr>
      </p:pic>
    </p:spTree>
    <p:extLst>
      <p:ext uri="{BB962C8B-B14F-4D97-AF65-F5344CB8AC3E}">
        <p14:creationId xmlns:p14="http://schemas.microsoft.com/office/powerpoint/2010/main" val="1137370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3090B9-7CE1-4CA9-9579-D7FD269CC6C2}"/>
              </a:ext>
            </a:extLst>
          </p:cNvPr>
          <p:cNvSpPr>
            <a:spLocks noGrp="1"/>
          </p:cNvSpPr>
          <p:nvPr>
            <p:ph type="title"/>
          </p:nvPr>
        </p:nvSpPr>
        <p:spPr/>
        <p:txBody>
          <a:bodyPr/>
          <a:lstStyle/>
          <a:p>
            <a:r>
              <a:rPr lang="cs-CZ" dirty="0"/>
              <a:t>Krátkodobé finanční rozhodování</a:t>
            </a:r>
          </a:p>
        </p:txBody>
      </p:sp>
      <p:sp>
        <p:nvSpPr>
          <p:cNvPr id="3" name="Zástupný symbol pro obsah 2">
            <a:extLst>
              <a:ext uri="{FF2B5EF4-FFF2-40B4-BE49-F238E27FC236}">
                <a16:creationId xmlns:a16="http://schemas.microsoft.com/office/drawing/2014/main" id="{32613976-A441-4DF1-AE68-3B18A3F8414B}"/>
              </a:ext>
            </a:extLst>
          </p:cNvPr>
          <p:cNvSpPr>
            <a:spLocks noGrp="1"/>
          </p:cNvSpPr>
          <p:nvPr>
            <p:ph idx="1"/>
          </p:nvPr>
        </p:nvSpPr>
        <p:spPr/>
        <p:txBody>
          <a:bodyPr/>
          <a:lstStyle/>
          <a:p>
            <a:r>
              <a:rPr lang="cs-CZ" dirty="0"/>
              <a:t>rozhodování o velikosti a struktuře oběžného majetku (rozdíly dle oborů podnikání),</a:t>
            </a:r>
          </a:p>
          <a:p>
            <a:r>
              <a:rPr lang="cs-CZ" dirty="0"/>
              <a:t>rozhodování o způsobu financování krátkodobých potřeb,</a:t>
            </a:r>
          </a:p>
          <a:p>
            <a:r>
              <a:rPr lang="cs-CZ" dirty="0"/>
              <a:t>analytický postup - založený na stanovení optimální výše jednotlivých složek oběžného majetku podniku a na rozhodování o způsobu jejich financování</a:t>
            </a:r>
          </a:p>
          <a:p>
            <a:endParaRPr lang="cs-CZ" dirty="0"/>
          </a:p>
        </p:txBody>
      </p:sp>
    </p:spTree>
    <p:extLst>
      <p:ext uri="{BB962C8B-B14F-4D97-AF65-F5344CB8AC3E}">
        <p14:creationId xmlns:p14="http://schemas.microsoft.com/office/powerpoint/2010/main" val="2890066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4E79E9-19DD-4151-9B3C-F02CEB3734A0}"/>
              </a:ext>
            </a:extLst>
          </p:cNvPr>
          <p:cNvSpPr>
            <a:spLocks noGrp="1"/>
          </p:cNvSpPr>
          <p:nvPr>
            <p:ph type="title"/>
          </p:nvPr>
        </p:nvSpPr>
        <p:spPr/>
        <p:txBody>
          <a:bodyPr/>
          <a:lstStyle/>
          <a:p>
            <a:r>
              <a:rPr lang="cs-CZ" dirty="0"/>
              <a:t>Další ukazatele</a:t>
            </a:r>
          </a:p>
        </p:txBody>
      </p:sp>
      <p:sp>
        <p:nvSpPr>
          <p:cNvPr id="3" name="Zástupný symbol pro obsah 2">
            <a:extLst>
              <a:ext uri="{FF2B5EF4-FFF2-40B4-BE49-F238E27FC236}">
                <a16:creationId xmlns:a16="http://schemas.microsoft.com/office/drawing/2014/main" id="{43FCC0DF-9BAA-486B-BD73-6DBA4E9C0BDD}"/>
              </a:ext>
            </a:extLst>
          </p:cNvPr>
          <p:cNvSpPr>
            <a:spLocks noGrp="1"/>
          </p:cNvSpPr>
          <p:nvPr>
            <p:ph idx="1"/>
          </p:nvPr>
        </p:nvSpPr>
        <p:spPr>
          <a:xfrm>
            <a:off x="628650" y="2226469"/>
            <a:ext cx="4130802" cy="3263504"/>
          </a:xfrm>
        </p:spPr>
        <p:txBody>
          <a:bodyPr/>
          <a:lstStyle/>
          <a:p>
            <a:r>
              <a:rPr lang="cs-CZ" dirty="0"/>
              <a:t>Sledování likvidity – platební schopnosti</a:t>
            </a:r>
          </a:p>
          <a:p>
            <a:r>
              <a:rPr lang="cs-CZ" dirty="0"/>
              <a:t>Řízení pracovního kapitálu - Pracovní kapitál = oběžný majetek – krátkodobé závazky</a:t>
            </a:r>
          </a:p>
          <a:p>
            <a:r>
              <a:rPr lang="cs-CZ" dirty="0"/>
              <a:t>Řízení krátkodobých závazků</a:t>
            </a:r>
          </a:p>
        </p:txBody>
      </p:sp>
      <p:pic>
        <p:nvPicPr>
          <p:cNvPr id="4" name="Obrázek 3">
            <a:extLst>
              <a:ext uri="{FF2B5EF4-FFF2-40B4-BE49-F238E27FC236}">
                <a16:creationId xmlns:a16="http://schemas.microsoft.com/office/drawing/2014/main" id="{933B4878-0BA6-4B31-B8E3-B25DB31791BF}"/>
              </a:ext>
            </a:extLst>
          </p:cNvPr>
          <p:cNvPicPr>
            <a:picLocks noChangeAspect="1"/>
          </p:cNvPicPr>
          <p:nvPr/>
        </p:nvPicPr>
        <p:blipFill rotWithShape="1">
          <a:blip r:embed="rId2"/>
          <a:srcRect l="16778" t="35785" r="31639" b="11866"/>
          <a:stretch/>
        </p:blipFill>
        <p:spPr>
          <a:xfrm>
            <a:off x="4759452" y="2290572"/>
            <a:ext cx="4245102" cy="2692575"/>
          </a:xfrm>
          <a:prstGeom prst="rect">
            <a:avLst/>
          </a:prstGeom>
        </p:spPr>
      </p:pic>
    </p:spTree>
    <p:extLst>
      <p:ext uri="{BB962C8B-B14F-4D97-AF65-F5344CB8AC3E}">
        <p14:creationId xmlns:p14="http://schemas.microsoft.com/office/powerpoint/2010/main" val="4140757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7993B15-6D37-46FF-A21D-435FBF4C5BEF}"/>
              </a:ext>
            </a:extLst>
          </p:cNvPr>
          <p:cNvSpPr>
            <a:spLocks noGrp="1"/>
          </p:cNvSpPr>
          <p:nvPr>
            <p:ph type="title"/>
          </p:nvPr>
        </p:nvSpPr>
        <p:spPr/>
        <p:txBody>
          <a:bodyPr/>
          <a:lstStyle/>
          <a:p>
            <a:r>
              <a:rPr lang="cs-CZ" dirty="0"/>
              <a:t>Faktor času a rizika</a:t>
            </a:r>
          </a:p>
        </p:txBody>
      </p:sp>
      <p:sp>
        <p:nvSpPr>
          <p:cNvPr id="5" name="Zástupný symbol pro text 4">
            <a:extLst>
              <a:ext uri="{FF2B5EF4-FFF2-40B4-BE49-F238E27FC236}">
                <a16:creationId xmlns:a16="http://schemas.microsoft.com/office/drawing/2014/main" id="{3687490A-2B18-432B-B615-D512CCCAFC05}"/>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172224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a:extLst>
              <a:ext uri="{FF2B5EF4-FFF2-40B4-BE49-F238E27FC236}">
                <a16:creationId xmlns:a16="http://schemas.microsoft.com/office/drawing/2014/main" id="{3CB7C045-49E9-42AA-9510-5C78DC6F4DD1}"/>
              </a:ext>
            </a:extLst>
          </p:cNvPr>
          <p:cNvSpPr>
            <a:spLocks noGrp="1"/>
          </p:cNvSpPr>
          <p:nvPr>
            <p:ph type="title"/>
          </p:nvPr>
        </p:nvSpPr>
        <p:spPr/>
        <p:txBody>
          <a:bodyPr/>
          <a:lstStyle/>
          <a:p>
            <a:r>
              <a:rPr lang="cs-CZ" dirty="0"/>
              <a:t>Čas a riziko</a:t>
            </a:r>
          </a:p>
        </p:txBody>
      </p:sp>
      <p:sp>
        <p:nvSpPr>
          <p:cNvPr id="12" name="Zástupný symbol pro obsah 11">
            <a:extLst>
              <a:ext uri="{FF2B5EF4-FFF2-40B4-BE49-F238E27FC236}">
                <a16:creationId xmlns:a16="http://schemas.microsoft.com/office/drawing/2014/main" id="{DC79A7E9-879B-4FBF-A5F4-DE6E2243FF35}"/>
              </a:ext>
            </a:extLst>
          </p:cNvPr>
          <p:cNvSpPr>
            <a:spLocks noGrp="1"/>
          </p:cNvSpPr>
          <p:nvPr>
            <p:ph sz="half" idx="1"/>
          </p:nvPr>
        </p:nvSpPr>
        <p:spPr/>
        <p:txBody>
          <a:bodyPr/>
          <a:lstStyle/>
          <a:p>
            <a:r>
              <a:rPr lang="cs-CZ" dirty="0"/>
              <a:t>Čas způsobuje nesoulad příčin určitého rozhodnutí a následků </a:t>
            </a:r>
          </a:p>
          <a:p>
            <a:r>
              <a:rPr lang="cs-CZ" dirty="0"/>
              <a:t>Ovlivňuje budoucí peněžní toky</a:t>
            </a:r>
          </a:p>
        </p:txBody>
      </p:sp>
      <p:sp>
        <p:nvSpPr>
          <p:cNvPr id="13" name="Zástupný symbol pro obsah 12">
            <a:extLst>
              <a:ext uri="{FF2B5EF4-FFF2-40B4-BE49-F238E27FC236}">
                <a16:creationId xmlns:a16="http://schemas.microsoft.com/office/drawing/2014/main" id="{54C945B4-3313-4BC7-832E-C29D3D6D629D}"/>
              </a:ext>
            </a:extLst>
          </p:cNvPr>
          <p:cNvSpPr>
            <a:spLocks noGrp="1"/>
          </p:cNvSpPr>
          <p:nvPr>
            <p:ph sz="half" idx="2"/>
          </p:nvPr>
        </p:nvSpPr>
        <p:spPr/>
        <p:txBody>
          <a:bodyPr/>
          <a:lstStyle/>
          <a:p>
            <a:r>
              <a:rPr lang="cs-CZ" dirty="0"/>
              <a:t>Riziko je spojeno s výběrem možných variant</a:t>
            </a:r>
          </a:p>
          <a:p>
            <a:r>
              <a:rPr lang="cs-CZ" dirty="0"/>
              <a:t>zpravidla menší riziko přináší menší zisk</a:t>
            </a:r>
          </a:p>
          <a:p>
            <a:r>
              <a:rPr lang="cs-CZ" dirty="0"/>
              <a:t>Znamená možnost ztrát</a:t>
            </a:r>
          </a:p>
          <a:p>
            <a:r>
              <a:rPr lang="cs-CZ" dirty="0"/>
              <a:t>Vzniká z vnějších nebo vnitřních příčin</a:t>
            </a:r>
          </a:p>
        </p:txBody>
      </p:sp>
    </p:spTree>
    <p:extLst>
      <p:ext uri="{BB962C8B-B14F-4D97-AF65-F5344CB8AC3E}">
        <p14:creationId xmlns:p14="http://schemas.microsoft.com/office/powerpoint/2010/main" val="3326177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BA0390C-AF44-42E8-80FC-65B64820A42E}"/>
              </a:ext>
            </a:extLst>
          </p:cNvPr>
          <p:cNvSpPr>
            <a:spLocks noGrp="1"/>
          </p:cNvSpPr>
          <p:nvPr>
            <p:ph type="title"/>
          </p:nvPr>
        </p:nvSpPr>
        <p:spPr/>
        <p:txBody>
          <a:bodyPr/>
          <a:lstStyle/>
          <a:p>
            <a:r>
              <a:rPr lang="cs-CZ" dirty="0"/>
              <a:t>Typy rizika</a:t>
            </a:r>
          </a:p>
        </p:txBody>
      </p:sp>
      <p:sp>
        <p:nvSpPr>
          <p:cNvPr id="6" name="Zástupný symbol pro obsah 5">
            <a:extLst>
              <a:ext uri="{FF2B5EF4-FFF2-40B4-BE49-F238E27FC236}">
                <a16:creationId xmlns:a16="http://schemas.microsoft.com/office/drawing/2014/main" id="{1C786E95-62E9-42C8-9D58-648F6A345F51}"/>
              </a:ext>
            </a:extLst>
          </p:cNvPr>
          <p:cNvSpPr>
            <a:spLocks noGrp="1"/>
          </p:cNvSpPr>
          <p:nvPr>
            <p:ph idx="1"/>
          </p:nvPr>
        </p:nvSpPr>
        <p:spPr/>
        <p:txBody>
          <a:bodyPr>
            <a:normAutofit/>
          </a:bodyPr>
          <a:lstStyle/>
          <a:p>
            <a:r>
              <a:rPr lang="cs-CZ" dirty="0"/>
              <a:t>Z vnějších příčin – přírodní katastrofy (povodně, požáry apod.), hospodářský cyklický vývoj vyúsťující v krizi, inflace. </a:t>
            </a:r>
          </a:p>
          <a:p>
            <a:pPr lvl="1"/>
            <a:r>
              <a:rPr lang="cs-CZ" i="1" dirty="0"/>
              <a:t>vnější technické riziko (morální zastarání), </a:t>
            </a:r>
          </a:p>
          <a:p>
            <a:pPr lvl="1"/>
            <a:r>
              <a:rPr lang="cs-CZ" i="1" dirty="0"/>
              <a:t>vnější komerční riziko (cenová politika, snížení prodejů), </a:t>
            </a:r>
          </a:p>
          <a:p>
            <a:pPr lvl="1"/>
            <a:r>
              <a:rPr lang="cs-CZ" i="1" dirty="0"/>
              <a:t>finanční riziko (změna úrokových sazeb, měnových kurzů, požadované záruky)</a:t>
            </a:r>
          </a:p>
          <a:p>
            <a:r>
              <a:rPr lang="cs-CZ" dirty="0"/>
              <a:t>Z vnitřních příčin – chybný odhad poptávky, chybné zaměření investice, chyba ve výzkumu a vývoji nového výrobku, chyby zaměstnanců v provozu atd. </a:t>
            </a:r>
          </a:p>
          <a:p>
            <a:pPr lvl="1"/>
            <a:r>
              <a:rPr lang="cs-CZ" i="1" dirty="0"/>
              <a:t>vnitřní technické riziko (fungování zařízení, poruchovost, náklady fungování), </a:t>
            </a:r>
          </a:p>
          <a:p>
            <a:pPr lvl="1"/>
            <a:r>
              <a:rPr lang="cs-CZ" i="1" dirty="0"/>
              <a:t>vnitřní komerční riziko (kvalita managementu, reálnost kalkulací), </a:t>
            </a:r>
          </a:p>
        </p:txBody>
      </p:sp>
    </p:spTree>
    <p:extLst>
      <p:ext uri="{BB962C8B-B14F-4D97-AF65-F5344CB8AC3E}">
        <p14:creationId xmlns:p14="http://schemas.microsoft.com/office/powerpoint/2010/main" val="385518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3884C3-2F5A-411A-AFC0-EF001D5EDEED}"/>
              </a:ext>
            </a:extLst>
          </p:cNvPr>
          <p:cNvSpPr>
            <a:spLocks noGrp="1"/>
          </p:cNvSpPr>
          <p:nvPr>
            <p:ph type="title"/>
          </p:nvPr>
        </p:nvSpPr>
        <p:spPr/>
        <p:txBody>
          <a:bodyPr/>
          <a:lstStyle/>
          <a:p>
            <a:r>
              <a:rPr lang="cs-CZ" dirty="0"/>
              <a:t>Další typy rizik</a:t>
            </a:r>
          </a:p>
        </p:txBody>
      </p:sp>
      <p:sp>
        <p:nvSpPr>
          <p:cNvPr id="3" name="Zástupný symbol pro obsah 2">
            <a:extLst>
              <a:ext uri="{FF2B5EF4-FFF2-40B4-BE49-F238E27FC236}">
                <a16:creationId xmlns:a16="http://schemas.microsoft.com/office/drawing/2014/main" id="{49F3E019-C05C-46ED-AD5D-2851CA25D221}"/>
              </a:ext>
            </a:extLst>
          </p:cNvPr>
          <p:cNvSpPr>
            <a:spLocks noGrp="1"/>
          </p:cNvSpPr>
          <p:nvPr>
            <p:ph idx="1"/>
          </p:nvPr>
        </p:nvSpPr>
        <p:spPr/>
        <p:txBody>
          <a:bodyPr>
            <a:normAutofit/>
          </a:bodyPr>
          <a:lstStyle/>
          <a:p>
            <a:r>
              <a:rPr lang="cs-CZ" b="1" dirty="0"/>
              <a:t>Podnikatelské riziko </a:t>
            </a:r>
            <a:r>
              <a:rPr lang="cs-CZ" dirty="0"/>
              <a:t>můžeme definovat jako možnost, že dosažené výsledky podnikání se budou příznivě nebo nepříznivě odchylovat od předpokládaných výsledků. </a:t>
            </a:r>
          </a:p>
          <a:p>
            <a:pPr lvl="1"/>
            <a:r>
              <a:rPr lang="cs-CZ" dirty="0"/>
              <a:t>Příčiny vzniku podnikatelských rizik mohou být velmi různorodé, ať už objektivní (nezávislé na činnosti podniku), subjektivní (zaviněné činností managementu či zaměstnanců), příčiny provozní (havárie), inovační (nové výrobky), investiční (koupě neznámé techniky). </a:t>
            </a:r>
          </a:p>
          <a:p>
            <a:r>
              <a:rPr lang="cs-CZ" dirty="0"/>
              <a:t>Finanční riziko se chápe jako dodatečná proměnlivost podnikových výnosů na akcii, vyplývající z užívání těch forem financování, které si vynucují fixní platby, bez ohledu na vývoj finanční situace podniku (např. splátky úvěru, obligací, stálá dividenda z prioritních akcií, leasingové splátky). </a:t>
            </a:r>
          </a:p>
          <a:p>
            <a:endParaRPr lang="cs-CZ" dirty="0"/>
          </a:p>
        </p:txBody>
      </p:sp>
    </p:spTree>
    <p:extLst>
      <p:ext uri="{BB962C8B-B14F-4D97-AF65-F5344CB8AC3E}">
        <p14:creationId xmlns:p14="http://schemas.microsoft.com/office/powerpoint/2010/main" val="2037893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333AEC1-5697-4986-8231-CD6A9E331468}"/>
              </a:ext>
            </a:extLst>
          </p:cNvPr>
          <p:cNvSpPr>
            <a:spLocks noGrp="1"/>
          </p:cNvSpPr>
          <p:nvPr>
            <p:ph type="title"/>
          </p:nvPr>
        </p:nvSpPr>
        <p:spPr/>
        <p:txBody>
          <a:bodyPr/>
          <a:lstStyle/>
          <a:p>
            <a:r>
              <a:rPr lang="cs-CZ" dirty="0"/>
              <a:t>Podstata podnikových financí</a:t>
            </a:r>
          </a:p>
        </p:txBody>
      </p:sp>
      <p:sp>
        <p:nvSpPr>
          <p:cNvPr id="5" name="Zástupný symbol pro obsah 4">
            <a:extLst>
              <a:ext uri="{FF2B5EF4-FFF2-40B4-BE49-F238E27FC236}">
                <a16:creationId xmlns:a16="http://schemas.microsoft.com/office/drawing/2014/main" id="{DFF25272-5F10-4982-9134-58BBAD02A98B}"/>
              </a:ext>
            </a:extLst>
          </p:cNvPr>
          <p:cNvSpPr>
            <a:spLocks noGrp="1"/>
          </p:cNvSpPr>
          <p:nvPr>
            <p:ph idx="1"/>
          </p:nvPr>
        </p:nvSpPr>
        <p:spPr/>
        <p:txBody>
          <a:bodyPr/>
          <a:lstStyle/>
          <a:p>
            <a:r>
              <a:rPr lang="cs-CZ" dirty="0"/>
              <a:t>Podnikové finance zachycují v peněžních jednotkách veškeré hmotné a nehmotné procesy, které v podniku probíhají a umožňují tak vyčíslení konečného efektu, který je výsledkem fungování celého systému.</a:t>
            </a:r>
          </a:p>
          <a:p>
            <a:pPr marL="0" indent="0">
              <a:buNone/>
            </a:pPr>
            <a:endParaRPr lang="cs-CZ" dirty="0"/>
          </a:p>
        </p:txBody>
      </p:sp>
    </p:spTree>
    <p:extLst>
      <p:ext uri="{BB962C8B-B14F-4D97-AF65-F5344CB8AC3E}">
        <p14:creationId xmlns:p14="http://schemas.microsoft.com/office/powerpoint/2010/main" val="2265362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E344EF-F48A-4ED8-8AFE-13DF233829A7}"/>
              </a:ext>
            </a:extLst>
          </p:cNvPr>
          <p:cNvSpPr>
            <a:spLocks noGrp="1"/>
          </p:cNvSpPr>
          <p:nvPr>
            <p:ph type="title"/>
          </p:nvPr>
        </p:nvSpPr>
        <p:spPr/>
        <p:txBody>
          <a:bodyPr/>
          <a:lstStyle/>
          <a:p>
            <a:r>
              <a:rPr lang="cs-CZ" dirty="0"/>
              <a:t>Rizika dle způsobu dopadu</a:t>
            </a:r>
          </a:p>
        </p:txBody>
      </p:sp>
      <p:sp>
        <p:nvSpPr>
          <p:cNvPr id="3" name="Zástupný symbol pro obsah 2">
            <a:extLst>
              <a:ext uri="{FF2B5EF4-FFF2-40B4-BE49-F238E27FC236}">
                <a16:creationId xmlns:a16="http://schemas.microsoft.com/office/drawing/2014/main" id="{84979C87-3D68-4506-ADDD-1520E6BCF5EF}"/>
              </a:ext>
            </a:extLst>
          </p:cNvPr>
          <p:cNvSpPr>
            <a:spLocks noGrp="1"/>
          </p:cNvSpPr>
          <p:nvPr>
            <p:ph idx="1"/>
          </p:nvPr>
        </p:nvSpPr>
        <p:spPr>
          <a:xfrm>
            <a:off x="628650" y="2226469"/>
            <a:ext cx="3943350" cy="3263504"/>
          </a:xfrm>
        </p:spPr>
        <p:txBody>
          <a:bodyPr/>
          <a:lstStyle/>
          <a:p>
            <a:r>
              <a:rPr lang="cs-CZ" dirty="0"/>
              <a:t>rizika </a:t>
            </a:r>
            <a:r>
              <a:rPr lang="cs-CZ" b="1" i="1" dirty="0"/>
              <a:t>systematická</a:t>
            </a:r>
            <a:r>
              <a:rPr lang="cs-CZ" dirty="0"/>
              <a:t> (tržní), která vznikají v důsledku změn v celkovém ekonomickém prostředí.</a:t>
            </a:r>
          </a:p>
          <a:p>
            <a:r>
              <a:rPr lang="cs-CZ" dirty="0"/>
              <a:t>Rizika </a:t>
            </a:r>
            <a:r>
              <a:rPr lang="cs-CZ" b="1" i="1" dirty="0"/>
              <a:t>nesystematická </a:t>
            </a:r>
            <a:r>
              <a:rPr lang="cs-CZ" dirty="0"/>
              <a:t>(jedinečná), která jsou specifická pro jednotlivé obory, firmy, projekty</a:t>
            </a:r>
          </a:p>
        </p:txBody>
      </p:sp>
      <p:pic>
        <p:nvPicPr>
          <p:cNvPr id="4" name="obrázek 1">
            <a:extLst>
              <a:ext uri="{FF2B5EF4-FFF2-40B4-BE49-F238E27FC236}">
                <a16:creationId xmlns:a16="http://schemas.microsoft.com/office/drawing/2014/main" id="{4BAE9253-943A-4918-84F3-2BACCF140CD0}"/>
              </a:ext>
            </a:extLst>
          </p:cNvPr>
          <p:cNvPicPr/>
          <p:nvPr/>
        </p:nvPicPr>
        <p:blipFill rotWithShape="1">
          <a:blip r:embed="rId2" cstate="print"/>
          <a:srcRect b="9116"/>
          <a:stretch/>
        </p:blipFill>
        <p:spPr bwMode="auto">
          <a:xfrm>
            <a:off x="4759453" y="2226469"/>
            <a:ext cx="3613880" cy="26289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81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4BEE2E-06D8-4E91-810A-C6360B474142}"/>
              </a:ext>
            </a:extLst>
          </p:cNvPr>
          <p:cNvSpPr>
            <a:spLocks noGrp="1"/>
          </p:cNvSpPr>
          <p:nvPr>
            <p:ph type="title"/>
          </p:nvPr>
        </p:nvSpPr>
        <p:spPr/>
        <p:txBody>
          <a:bodyPr/>
          <a:lstStyle/>
          <a:p>
            <a:r>
              <a:rPr lang="cs-CZ" dirty="0"/>
              <a:t>Analýza rizik</a:t>
            </a:r>
          </a:p>
        </p:txBody>
      </p:sp>
      <p:sp>
        <p:nvSpPr>
          <p:cNvPr id="3" name="Zástupný symbol pro obsah 2">
            <a:extLst>
              <a:ext uri="{FF2B5EF4-FFF2-40B4-BE49-F238E27FC236}">
                <a16:creationId xmlns:a16="http://schemas.microsoft.com/office/drawing/2014/main" id="{34EAA313-FD95-49AE-92E0-7B820B2F65F9}"/>
              </a:ext>
            </a:extLst>
          </p:cNvPr>
          <p:cNvSpPr>
            <a:spLocks noGrp="1"/>
          </p:cNvSpPr>
          <p:nvPr>
            <p:ph idx="1"/>
          </p:nvPr>
        </p:nvSpPr>
        <p:spPr>
          <a:xfrm>
            <a:off x="628650" y="2226469"/>
            <a:ext cx="7943850" cy="3263504"/>
          </a:xfrm>
        </p:spPr>
        <p:txBody>
          <a:bodyPr>
            <a:normAutofit lnSpcReduction="10000"/>
          </a:bodyPr>
          <a:lstStyle/>
          <a:p>
            <a:pPr lvl="0" fontAlgn="base"/>
            <a:r>
              <a:rPr lang="cs-CZ" dirty="0">
                <a:effectLst>
                  <a:glow>
                    <a:srgbClr val="000000"/>
                  </a:glow>
                  <a:outerShdw sx="0" sy="0">
                    <a:srgbClr val="000000"/>
                  </a:outerShdw>
                  <a:reflection stA="0" endPos="0" fadeDir="0" sx="0" sy="0"/>
                </a:effectLst>
              </a:rPr>
              <a:t>určení kritických faktorů rizika (odhalení faktorů - analýzou citlivosti - senzitivity),  </a:t>
            </a:r>
          </a:p>
          <a:p>
            <a:pPr lvl="0" fontAlgn="base"/>
            <a:r>
              <a:rPr lang="cs-CZ" dirty="0">
                <a:effectLst>
                  <a:glow>
                    <a:srgbClr val="000000"/>
                  </a:glow>
                  <a:outerShdw sx="0" sy="0">
                    <a:srgbClr val="000000"/>
                  </a:outerShdw>
                  <a:reflection stA="0" endPos="0" fadeDir="0" sx="0" sy="0"/>
                </a:effectLst>
              </a:rPr>
              <a:t>určení bodu zvratu investičního projektu (stanovení kritického objemu prodejů (fixní a variabilní náklady oproti prodejní ceně), </a:t>
            </a:r>
          </a:p>
          <a:p>
            <a:pPr lvl="0" fontAlgn="base"/>
            <a:r>
              <a:rPr lang="cs-CZ" dirty="0">
                <a:effectLst>
                  <a:glow>
                    <a:srgbClr val="000000"/>
                  </a:glow>
                  <a:outerShdw sx="0" sy="0">
                    <a:srgbClr val="000000"/>
                  </a:outerShdw>
                  <a:reflection stA="0" endPos="0" fadeDir="0" sx="0" sy="0"/>
                </a:effectLst>
              </a:rPr>
              <a:t>kvantifikace rizika a vlivů na projekt (stanovení pravděpodobnosti, že riziko nastane, výška maximální možné ztráty a časového horizontu působení),</a:t>
            </a:r>
          </a:p>
          <a:p>
            <a:r>
              <a:rPr lang="cs-CZ" dirty="0"/>
              <a:t>hledání cest a způsobů snížení rizika (pojištění, diverzifikace, dohody s obchodními partnery). </a:t>
            </a:r>
          </a:p>
        </p:txBody>
      </p:sp>
    </p:spTree>
    <p:extLst>
      <p:ext uri="{BB962C8B-B14F-4D97-AF65-F5344CB8AC3E}">
        <p14:creationId xmlns:p14="http://schemas.microsoft.com/office/powerpoint/2010/main" val="2680631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31ACC1-0236-4CA2-87D3-B1D6E47BC9FD}"/>
              </a:ext>
            </a:extLst>
          </p:cNvPr>
          <p:cNvSpPr>
            <a:spLocks noGrp="1"/>
          </p:cNvSpPr>
          <p:nvPr>
            <p:ph type="title"/>
          </p:nvPr>
        </p:nvSpPr>
        <p:spPr/>
        <p:txBody>
          <a:bodyPr/>
          <a:lstStyle/>
          <a:p>
            <a:r>
              <a:rPr lang="cs-CZ" dirty="0"/>
              <a:t>Rizika – matice pravděpodobnosti a dopadu</a:t>
            </a:r>
          </a:p>
        </p:txBody>
      </p:sp>
      <p:pic>
        <p:nvPicPr>
          <p:cNvPr id="5" name="Zástupný symbol pro obsah 4">
            <a:extLst>
              <a:ext uri="{FF2B5EF4-FFF2-40B4-BE49-F238E27FC236}">
                <a16:creationId xmlns:a16="http://schemas.microsoft.com/office/drawing/2014/main" id="{DA05A344-8685-4503-842A-180C72957B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337" y="2226469"/>
            <a:ext cx="7353327" cy="3263504"/>
          </a:xfrm>
        </p:spPr>
      </p:pic>
    </p:spTree>
    <p:extLst>
      <p:ext uri="{BB962C8B-B14F-4D97-AF65-F5344CB8AC3E}">
        <p14:creationId xmlns:p14="http://schemas.microsoft.com/office/powerpoint/2010/main" val="89415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78165-ADEC-47A3-8712-5D7B7A52F4B7}"/>
              </a:ext>
            </a:extLst>
          </p:cNvPr>
          <p:cNvSpPr>
            <a:spLocks noGrp="1"/>
          </p:cNvSpPr>
          <p:nvPr>
            <p:ph type="title"/>
          </p:nvPr>
        </p:nvSpPr>
        <p:spPr/>
        <p:txBody>
          <a:bodyPr/>
          <a:lstStyle/>
          <a:p>
            <a:r>
              <a:rPr lang="cs-CZ" dirty="0"/>
              <a:t>Rizika v bankovnictví</a:t>
            </a:r>
          </a:p>
        </p:txBody>
      </p:sp>
      <p:sp>
        <p:nvSpPr>
          <p:cNvPr id="3" name="Zástupný symbol pro obsah 2">
            <a:extLst>
              <a:ext uri="{FF2B5EF4-FFF2-40B4-BE49-F238E27FC236}">
                <a16:creationId xmlns:a16="http://schemas.microsoft.com/office/drawing/2014/main" id="{C070D489-8856-4A8C-BA6C-FB24A45019CC}"/>
              </a:ext>
            </a:extLst>
          </p:cNvPr>
          <p:cNvSpPr>
            <a:spLocks noGrp="1"/>
          </p:cNvSpPr>
          <p:nvPr>
            <p:ph idx="1"/>
          </p:nvPr>
        </p:nvSpPr>
        <p:spPr/>
        <p:txBody>
          <a:bodyPr>
            <a:normAutofit fontScale="85000" lnSpcReduction="10000"/>
          </a:bodyPr>
          <a:lstStyle/>
          <a:p>
            <a:pPr lvl="0"/>
            <a:r>
              <a:rPr lang="cs-CZ" b="1" dirty="0"/>
              <a:t>Úvěrové </a:t>
            </a:r>
            <a:r>
              <a:rPr lang="cs-CZ" dirty="0"/>
              <a:t>– bonita klienta, zajišťovací instrumenty, interní a externí</a:t>
            </a:r>
          </a:p>
          <a:p>
            <a:pPr lvl="0"/>
            <a:r>
              <a:rPr lang="cs-CZ" b="1" dirty="0"/>
              <a:t>Úrokové </a:t>
            </a:r>
            <a:r>
              <a:rPr lang="cs-CZ" dirty="0"/>
              <a:t>– změny tržních úrokových sazeb </a:t>
            </a:r>
          </a:p>
          <a:p>
            <a:pPr lvl="1"/>
            <a:r>
              <a:rPr lang="cs-CZ" dirty="0"/>
              <a:t>termínované obchody</a:t>
            </a:r>
          </a:p>
          <a:p>
            <a:pPr lvl="2"/>
            <a:r>
              <a:rPr lang="cs-CZ" dirty="0"/>
              <a:t>Swapy – je termínovaná smlouva, kterou se dva ekonomické subjekty zavazují vyměnit si mezi sebou buď dohodnutá předmětná aktiva či finanční toky za předem pevně stanovených podmínek (úrokové – dohodnuté úroky, měnové – dohodnutý kurz)</a:t>
            </a:r>
          </a:p>
          <a:p>
            <a:pPr lvl="2"/>
            <a:r>
              <a:rPr lang="cs-CZ" dirty="0" err="1"/>
              <a:t>Futures</a:t>
            </a:r>
            <a:r>
              <a:rPr lang="cs-CZ" dirty="0"/>
              <a:t> - Nákupem </a:t>
            </a:r>
            <a:r>
              <a:rPr lang="cs-CZ" dirty="0" err="1"/>
              <a:t>futures</a:t>
            </a:r>
            <a:r>
              <a:rPr lang="cs-CZ" dirty="0"/>
              <a:t> kontraktu se kupující zavazuje odebrat ke stanovenému dni dodání dané množství podkladového aktiva za stanovenou cenu, např. ropu, plyn, dluhopisy…(místo obchodu: burza)</a:t>
            </a:r>
          </a:p>
          <a:p>
            <a:pPr lvl="2"/>
            <a:r>
              <a:rPr lang="cs-CZ" dirty="0"/>
              <a:t>Opce - Opce je smlouva mezi prodávajícím a kupujícím, která dává kupujícímu právo (neukládá mu však povinnost) prodat nebo koupit od prodávajícího konkrétní aktivum.</a:t>
            </a:r>
          </a:p>
          <a:p>
            <a:pPr lvl="0"/>
            <a:r>
              <a:rPr lang="cs-CZ" b="1" dirty="0"/>
              <a:t>Měnové </a:t>
            </a:r>
            <a:r>
              <a:rPr lang="cs-CZ" dirty="0"/>
              <a:t>– změny měnových kurzů</a:t>
            </a:r>
            <a:r>
              <a:rPr lang="cs-CZ" b="1" dirty="0"/>
              <a:t> </a:t>
            </a:r>
            <a:endParaRPr lang="cs-CZ" dirty="0"/>
          </a:p>
          <a:p>
            <a:pPr lvl="0"/>
            <a:r>
              <a:rPr lang="cs-CZ" b="1" dirty="0"/>
              <a:t>Likvidní </a:t>
            </a:r>
            <a:r>
              <a:rPr lang="cs-CZ" dirty="0"/>
              <a:t>– dostatečná likvidita</a:t>
            </a:r>
            <a:r>
              <a:rPr lang="cs-CZ" b="1" dirty="0"/>
              <a:t> </a:t>
            </a:r>
            <a:endParaRPr lang="cs-CZ" dirty="0"/>
          </a:p>
          <a:p>
            <a:pPr lvl="0"/>
            <a:r>
              <a:rPr lang="cs-CZ" b="1" dirty="0"/>
              <a:t>Kapitálové</a:t>
            </a:r>
            <a:r>
              <a:rPr lang="cs-CZ" dirty="0"/>
              <a:t> (riziko nesolventnosti)- rentabilita vlastního kapitálu</a:t>
            </a:r>
          </a:p>
          <a:p>
            <a:endParaRPr lang="cs-CZ" dirty="0"/>
          </a:p>
        </p:txBody>
      </p:sp>
    </p:spTree>
    <p:extLst>
      <p:ext uri="{BB962C8B-B14F-4D97-AF65-F5344CB8AC3E}">
        <p14:creationId xmlns:p14="http://schemas.microsoft.com/office/powerpoint/2010/main" val="2086602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F467C-3AAD-415B-9E0A-0695A7B5B8A0}"/>
              </a:ext>
            </a:extLst>
          </p:cNvPr>
          <p:cNvSpPr>
            <a:spLocks noGrp="1"/>
          </p:cNvSpPr>
          <p:nvPr>
            <p:ph type="title"/>
          </p:nvPr>
        </p:nvSpPr>
        <p:spPr/>
        <p:txBody>
          <a:bodyPr/>
          <a:lstStyle/>
          <a:p>
            <a:r>
              <a:rPr lang="cs-CZ" dirty="0"/>
              <a:t>Časová hodnota peněz a riziko ve finančním rozhodování </a:t>
            </a:r>
          </a:p>
        </p:txBody>
      </p:sp>
      <p:sp>
        <p:nvSpPr>
          <p:cNvPr id="3" name="Zástupný symbol pro obsah 2">
            <a:extLst>
              <a:ext uri="{FF2B5EF4-FFF2-40B4-BE49-F238E27FC236}">
                <a16:creationId xmlns:a16="http://schemas.microsoft.com/office/drawing/2014/main" id="{F5630D74-B235-4CDF-B8A0-849EC45A619C}"/>
              </a:ext>
            </a:extLst>
          </p:cNvPr>
          <p:cNvSpPr>
            <a:spLocks noGrp="1"/>
          </p:cNvSpPr>
          <p:nvPr>
            <p:ph idx="1"/>
          </p:nvPr>
        </p:nvSpPr>
        <p:spPr>
          <a:xfrm>
            <a:off x="628650" y="2226469"/>
            <a:ext cx="2992374" cy="3263504"/>
          </a:xfrm>
        </p:spPr>
        <p:txBody>
          <a:bodyPr>
            <a:normAutofit fontScale="55000" lnSpcReduction="20000"/>
          </a:bodyPr>
          <a:lstStyle/>
          <a:p>
            <a:r>
              <a:rPr lang="cs-CZ" dirty="0"/>
              <a:t>Ovlivněno úrokovou mírou</a:t>
            </a:r>
          </a:p>
          <a:p>
            <a:r>
              <a:rPr lang="cs-CZ" dirty="0"/>
              <a:t>Požadovaná výnosnost = bezriziková výnosnost + riziková prémie   </a:t>
            </a:r>
          </a:p>
          <a:p>
            <a:r>
              <a:rPr lang="cs-CZ" dirty="0"/>
              <a:t>Bezriziková výnosnost je výnosem takových investic, které nepřinášejí žádná, event. jen minimální rizika (investice do státních dluhopisů). </a:t>
            </a:r>
          </a:p>
          <a:p>
            <a:r>
              <a:rPr lang="cs-CZ" dirty="0"/>
              <a:t>Bezriziková výnosnost v sobě zahrnuje dva prvky: </a:t>
            </a:r>
            <a:r>
              <a:rPr lang="cs-CZ" i="1" dirty="0"/>
              <a:t>reálnou výnosnost a míru inflace.</a:t>
            </a:r>
          </a:p>
          <a:p>
            <a:r>
              <a:rPr lang="cs-CZ" dirty="0"/>
              <a:t>Riziková prémie je tvořena: </a:t>
            </a:r>
          </a:p>
          <a:p>
            <a:pPr lvl="1"/>
            <a:r>
              <a:rPr lang="cs-CZ" dirty="0"/>
              <a:t>prémií za splatnost </a:t>
            </a:r>
          </a:p>
          <a:p>
            <a:pPr lvl="1"/>
            <a:r>
              <a:rPr lang="cs-CZ" dirty="0"/>
              <a:t>prémií za likviditu </a:t>
            </a:r>
          </a:p>
          <a:p>
            <a:pPr lvl="1"/>
            <a:r>
              <a:rPr lang="cs-CZ" dirty="0"/>
              <a:t>prémií za možnost nesplacení dluhu </a:t>
            </a:r>
          </a:p>
          <a:p>
            <a:pPr lvl="1"/>
            <a:r>
              <a:rPr lang="cs-CZ" dirty="0"/>
              <a:t>prémií za podnikatelské a finanční riziko a s tím spojenou možností nesplácení dluhu </a:t>
            </a:r>
          </a:p>
        </p:txBody>
      </p:sp>
      <p:pic>
        <p:nvPicPr>
          <p:cNvPr id="4" name="Zástupný symbol pro obsah 4">
            <a:extLst>
              <a:ext uri="{FF2B5EF4-FFF2-40B4-BE49-F238E27FC236}">
                <a16:creationId xmlns:a16="http://schemas.microsoft.com/office/drawing/2014/main" id="{8F00F55A-A18F-4DA9-966F-F7C6C82B4238}"/>
              </a:ext>
            </a:extLst>
          </p:cNvPr>
          <p:cNvPicPr/>
          <p:nvPr/>
        </p:nvPicPr>
        <p:blipFill rotWithShape="1">
          <a:blip r:embed="rId2" cstate="print"/>
          <a:srcRect r="13100" b="20892"/>
          <a:stretch/>
        </p:blipFill>
        <p:spPr bwMode="auto">
          <a:xfrm>
            <a:off x="4190239" y="2322028"/>
            <a:ext cx="3991880" cy="22111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5461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FB9CD8-0CEF-40FF-BCD9-88B265A2A6D6}"/>
              </a:ext>
            </a:extLst>
          </p:cNvPr>
          <p:cNvSpPr>
            <a:spLocks noGrp="1"/>
          </p:cNvSpPr>
          <p:nvPr>
            <p:ph type="title"/>
          </p:nvPr>
        </p:nvSpPr>
        <p:spPr/>
        <p:txBody>
          <a:bodyPr/>
          <a:lstStyle/>
          <a:p>
            <a:r>
              <a:rPr lang="cs-CZ" dirty="0"/>
              <a:t>Typy možných finančních investic</a:t>
            </a:r>
          </a:p>
        </p:txBody>
      </p:sp>
      <p:sp>
        <p:nvSpPr>
          <p:cNvPr id="3" name="Zástupný symbol pro obsah 2">
            <a:extLst>
              <a:ext uri="{FF2B5EF4-FFF2-40B4-BE49-F238E27FC236}">
                <a16:creationId xmlns:a16="http://schemas.microsoft.com/office/drawing/2014/main" id="{CD470647-9CA0-47B9-AFC8-176B39FE036D}"/>
              </a:ext>
            </a:extLst>
          </p:cNvPr>
          <p:cNvSpPr>
            <a:spLocks noGrp="1"/>
          </p:cNvSpPr>
          <p:nvPr>
            <p:ph idx="1"/>
          </p:nvPr>
        </p:nvSpPr>
        <p:spPr/>
        <p:txBody>
          <a:bodyPr>
            <a:normAutofit fontScale="85000" lnSpcReduction="20000"/>
          </a:bodyPr>
          <a:lstStyle/>
          <a:p>
            <a:r>
              <a:rPr lang="cs-CZ" b="1" dirty="0"/>
              <a:t>termínované vklady u bank </a:t>
            </a:r>
            <a:r>
              <a:rPr lang="cs-CZ" dirty="0"/>
              <a:t>- výnos se obvykle vyrovná inflaci, maximálně ji lehce převýší - tato forma pomůže uchovat hodnotu peněz</a:t>
            </a:r>
          </a:p>
          <a:p>
            <a:r>
              <a:rPr lang="cs-CZ" b="1" dirty="0"/>
              <a:t>nákup státních pokladničních poukázek </a:t>
            </a:r>
            <a:r>
              <a:rPr lang="cs-CZ" dirty="0"/>
              <a:t>- velikost investice už se musí pohybovat v milionech, riziko je zcela minimální, doba investice se pohybuje od týdne do několika měsíců. </a:t>
            </a:r>
          </a:p>
          <a:p>
            <a:r>
              <a:rPr lang="cs-CZ" b="1" dirty="0"/>
              <a:t>nákup státních dluhopisů </a:t>
            </a:r>
            <a:r>
              <a:rPr lang="cs-CZ" dirty="0"/>
              <a:t>- délka investice představuje několik let. Státní dluhopisy jsou obchodovatelné v přímých obchodech</a:t>
            </a:r>
          </a:p>
          <a:p>
            <a:r>
              <a:rPr lang="cs-CZ" b="1" dirty="0"/>
              <a:t>nákup veřejně obchodovatelných obligací a akcií </a:t>
            </a:r>
            <a:r>
              <a:rPr lang="cs-CZ" dirty="0"/>
              <a:t>- firma může nakoupit na burze obligace nebo akcie, u kterých očekává nárůst kurzu a vydělat na jejich prodeji za vyšší ceny. </a:t>
            </a:r>
          </a:p>
          <a:p>
            <a:r>
              <a:rPr lang="cs-CZ" b="1" dirty="0"/>
              <a:t>nákup hypotečních zástavních listů </a:t>
            </a:r>
            <a:r>
              <a:rPr lang="cs-CZ" dirty="0"/>
              <a:t>- opět se jedná o cenný papír kapitálového trhu, tedy o dlouhodobou investici. Hypoteční zástavní listy mají ručení nemovitostmi, jsou tedy velmi dobře kryté proti rizikům. </a:t>
            </a:r>
          </a:p>
          <a:p>
            <a:r>
              <a:rPr lang="cs-CZ" b="1" dirty="0"/>
              <a:t>devizové operace </a:t>
            </a:r>
            <a:r>
              <a:rPr lang="cs-CZ" dirty="0"/>
              <a:t>- firma využívá pohybů kurzu vybrané cizí měny ve vztahu ke koruně. </a:t>
            </a:r>
          </a:p>
        </p:txBody>
      </p:sp>
    </p:spTree>
    <p:extLst>
      <p:ext uri="{BB962C8B-B14F-4D97-AF65-F5344CB8AC3E}">
        <p14:creationId xmlns:p14="http://schemas.microsoft.com/office/powerpoint/2010/main" val="106341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DB450A-30EC-45D5-8B5A-B5665E09993D}"/>
              </a:ext>
            </a:extLst>
          </p:cNvPr>
          <p:cNvSpPr>
            <a:spLocks noGrp="1"/>
          </p:cNvSpPr>
          <p:nvPr>
            <p:ph type="title"/>
          </p:nvPr>
        </p:nvSpPr>
        <p:spPr/>
        <p:txBody>
          <a:bodyPr/>
          <a:lstStyle/>
          <a:p>
            <a:r>
              <a:rPr lang="cs-CZ" dirty="0"/>
              <a:t>Tvorba podnikových financí</a:t>
            </a:r>
          </a:p>
        </p:txBody>
      </p:sp>
      <p:sp>
        <p:nvSpPr>
          <p:cNvPr id="3" name="Zástupný symbol pro obsah 2">
            <a:extLst>
              <a:ext uri="{FF2B5EF4-FFF2-40B4-BE49-F238E27FC236}">
                <a16:creationId xmlns:a16="http://schemas.microsoft.com/office/drawing/2014/main" id="{5D4DC64F-4529-4FDF-8853-91FD9DF67285}"/>
              </a:ext>
            </a:extLst>
          </p:cNvPr>
          <p:cNvSpPr>
            <a:spLocks noGrp="1"/>
          </p:cNvSpPr>
          <p:nvPr>
            <p:ph idx="1"/>
          </p:nvPr>
        </p:nvSpPr>
        <p:spPr/>
        <p:txBody>
          <a:bodyPr>
            <a:normAutofit/>
          </a:bodyPr>
          <a:lstStyle/>
          <a:p>
            <a:r>
              <a:rPr lang="cs-CZ" dirty="0"/>
              <a:t>Mezi základní pojmy, které charakterizují podnikové financí, patří:</a:t>
            </a:r>
          </a:p>
          <a:p>
            <a:r>
              <a:rPr lang="cs-CZ" dirty="0"/>
              <a:t>peněžní prostředky - např. hotovost, běžné platební účty</a:t>
            </a:r>
          </a:p>
          <a:p>
            <a:r>
              <a:rPr lang="cs-CZ" dirty="0"/>
              <a:t>podnikový kapitál- souhrn peněžních prostředků vázaných v celkovém majetku podniku</a:t>
            </a:r>
          </a:p>
          <a:p>
            <a:r>
              <a:rPr lang="cs-CZ" dirty="0"/>
              <a:t>finanční zdroje - zdroj tvorby peněžní prostředků a podnikového kapitálu, které podnik získává realizací svých výrobků a služeb, formou dluhů, navyšováním základního kapitálu popř.  tvorbou dotací. </a:t>
            </a:r>
          </a:p>
          <a:p>
            <a:endParaRPr lang="cs-CZ" dirty="0"/>
          </a:p>
        </p:txBody>
      </p:sp>
    </p:spTree>
    <p:extLst>
      <p:ext uri="{BB962C8B-B14F-4D97-AF65-F5344CB8AC3E}">
        <p14:creationId xmlns:p14="http://schemas.microsoft.com/office/powerpoint/2010/main" val="3002176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DD840F-FBD7-437C-82BB-C3E505F1F97C}"/>
              </a:ext>
            </a:extLst>
          </p:cNvPr>
          <p:cNvSpPr>
            <a:spLocks noGrp="1"/>
          </p:cNvSpPr>
          <p:nvPr>
            <p:ph type="title"/>
          </p:nvPr>
        </p:nvSpPr>
        <p:spPr/>
        <p:txBody>
          <a:bodyPr/>
          <a:lstStyle/>
          <a:p>
            <a:r>
              <a:rPr lang="cs-CZ" dirty="0"/>
              <a:t>Činnosti, do kterých podnikové finance zasahují</a:t>
            </a:r>
          </a:p>
        </p:txBody>
      </p:sp>
      <p:sp>
        <p:nvSpPr>
          <p:cNvPr id="3" name="Zástupný symbol pro obsah 2">
            <a:extLst>
              <a:ext uri="{FF2B5EF4-FFF2-40B4-BE49-F238E27FC236}">
                <a16:creationId xmlns:a16="http://schemas.microsoft.com/office/drawing/2014/main" id="{A0115C90-8592-47F6-AA3A-36C03393A0E1}"/>
              </a:ext>
            </a:extLst>
          </p:cNvPr>
          <p:cNvSpPr>
            <a:spLocks noGrp="1"/>
          </p:cNvSpPr>
          <p:nvPr>
            <p:ph idx="1"/>
          </p:nvPr>
        </p:nvSpPr>
        <p:spPr/>
        <p:txBody>
          <a:bodyPr/>
          <a:lstStyle/>
          <a:p>
            <a:r>
              <a:rPr lang="cs-CZ" dirty="0"/>
              <a:t>získávání peněžních prostředků z různých finančních zdrojů,</a:t>
            </a:r>
          </a:p>
          <a:p>
            <a:r>
              <a:rPr lang="cs-CZ" dirty="0"/>
              <a:t>alokace do jednotlivých forem majetku,</a:t>
            </a:r>
          </a:p>
          <a:p>
            <a:r>
              <a:rPr lang="cs-CZ" dirty="0"/>
              <a:t>při produktivním využívání,</a:t>
            </a:r>
          </a:p>
          <a:p>
            <a:r>
              <a:rPr lang="cs-CZ" dirty="0"/>
              <a:t>při rozdělování dosažených výsledků hospodaření</a:t>
            </a:r>
          </a:p>
          <a:p>
            <a:endParaRPr lang="cs-CZ" dirty="0"/>
          </a:p>
        </p:txBody>
      </p:sp>
    </p:spTree>
    <p:extLst>
      <p:ext uri="{BB962C8B-B14F-4D97-AF65-F5344CB8AC3E}">
        <p14:creationId xmlns:p14="http://schemas.microsoft.com/office/powerpoint/2010/main" val="214936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CA3B1-91C4-4676-BDBC-50BC3C4C322D}"/>
              </a:ext>
            </a:extLst>
          </p:cNvPr>
          <p:cNvSpPr>
            <a:spLocks noGrp="1"/>
          </p:cNvSpPr>
          <p:nvPr>
            <p:ph type="title"/>
          </p:nvPr>
        </p:nvSpPr>
        <p:spPr/>
        <p:txBody>
          <a:bodyPr/>
          <a:lstStyle/>
          <a:p>
            <a:r>
              <a:rPr lang="cs-CZ" dirty="0"/>
              <a:t>Historický vývoj podnikových financí 1</a:t>
            </a:r>
          </a:p>
        </p:txBody>
      </p:sp>
      <p:sp>
        <p:nvSpPr>
          <p:cNvPr id="3" name="Zástupný symbol pro obsah 2">
            <a:extLst>
              <a:ext uri="{FF2B5EF4-FFF2-40B4-BE49-F238E27FC236}">
                <a16:creationId xmlns:a16="http://schemas.microsoft.com/office/drawing/2014/main" id="{E094579C-21FB-427B-BB3B-A699144908E8}"/>
              </a:ext>
            </a:extLst>
          </p:cNvPr>
          <p:cNvSpPr>
            <a:spLocks noGrp="1"/>
          </p:cNvSpPr>
          <p:nvPr>
            <p:ph idx="1"/>
          </p:nvPr>
        </p:nvSpPr>
        <p:spPr/>
        <p:txBody>
          <a:bodyPr>
            <a:normAutofit fontScale="92500" lnSpcReduction="10000"/>
          </a:bodyPr>
          <a:lstStyle/>
          <a:p>
            <a:r>
              <a:rPr lang="cs-CZ" dirty="0"/>
              <a:t>Vznik přelom 19. a 20. století – vyčlenění z podnikové ekonomiky (nauky o podniku) – větší nutnost zachycovat peněžní procesy zvlášť – mohutný rozvoj</a:t>
            </a:r>
          </a:p>
          <a:p>
            <a:pPr marL="0" indent="0">
              <a:buNone/>
            </a:pPr>
            <a:r>
              <a:rPr lang="cs-CZ" b="1" dirty="0"/>
              <a:t>20. léta </a:t>
            </a:r>
          </a:p>
          <a:p>
            <a:r>
              <a:rPr lang="cs-CZ" dirty="0"/>
              <a:t>konjunktura, úkolem podnikových financí je zajištění dostatečného množství peněžních prostředků pře-</a:t>
            </a:r>
            <a:r>
              <a:rPr lang="cs-CZ" dirty="0" err="1"/>
              <a:t>devším</a:t>
            </a:r>
            <a:r>
              <a:rPr lang="cs-CZ" dirty="0"/>
              <a:t> pro podnikatelský rozvoj </a:t>
            </a:r>
          </a:p>
          <a:p>
            <a:pPr marL="0" indent="0">
              <a:buNone/>
            </a:pPr>
            <a:r>
              <a:rPr lang="cs-CZ" b="1" dirty="0"/>
              <a:t>30. léta</a:t>
            </a:r>
          </a:p>
          <a:p>
            <a:r>
              <a:rPr lang="cs-CZ" dirty="0"/>
              <a:t>krize, hlavním úkolem podnikových financí je zajištění přežití podniku v podmínkách deprese  - racionalizace</a:t>
            </a:r>
          </a:p>
          <a:p>
            <a:pPr marL="0" indent="0">
              <a:buNone/>
            </a:pPr>
            <a:r>
              <a:rPr lang="cs-CZ" b="1" dirty="0"/>
              <a:t>40. léta</a:t>
            </a:r>
          </a:p>
          <a:p>
            <a:r>
              <a:rPr lang="cs-CZ" dirty="0"/>
              <a:t>důraz kladen na Cash </a:t>
            </a:r>
            <a:r>
              <a:rPr lang="cs-CZ" dirty="0" err="1"/>
              <a:t>flow</a:t>
            </a:r>
            <a:r>
              <a:rPr lang="cs-CZ" dirty="0"/>
              <a:t>  - tedy na toky peněžních prostředků (zisk, který není vyjádřen v peněžních prostředcích, může způsobovat problémy – podnik má zisk, ale přesto zkrachuje)</a:t>
            </a:r>
          </a:p>
          <a:p>
            <a:endParaRPr lang="cs-CZ" dirty="0"/>
          </a:p>
          <a:p>
            <a:endParaRPr lang="cs-CZ" dirty="0"/>
          </a:p>
          <a:p>
            <a:endParaRPr lang="cs-CZ" dirty="0"/>
          </a:p>
        </p:txBody>
      </p:sp>
    </p:spTree>
    <p:extLst>
      <p:ext uri="{BB962C8B-B14F-4D97-AF65-F5344CB8AC3E}">
        <p14:creationId xmlns:p14="http://schemas.microsoft.com/office/powerpoint/2010/main" val="396898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CA3B1-91C4-4676-BDBC-50BC3C4C322D}"/>
              </a:ext>
            </a:extLst>
          </p:cNvPr>
          <p:cNvSpPr>
            <a:spLocks noGrp="1"/>
          </p:cNvSpPr>
          <p:nvPr>
            <p:ph type="title"/>
          </p:nvPr>
        </p:nvSpPr>
        <p:spPr/>
        <p:txBody>
          <a:bodyPr/>
          <a:lstStyle/>
          <a:p>
            <a:r>
              <a:rPr lang="cs-CZ" dirty="0"/>
              <a:t>Historický vývoj podnikových financí 2</a:t>
            </a:r>
          </a:p>
        </p:txBody>
      </p:sp>
      <p:sp>
        <p:nvSpPr>
          <p:cNvPr id="3" name="Zástupný symbol pro obsah 2">
            <a:extLst>
              <a:ext uri="{FF2B5EF4-FFF2-40B4-BE49-F238E27FC236}">
                <a16:creationId xmlns:a16="http://schemas.microsoft.com/office/drawing/2014/main" id="{E094579C-21FB-427B-BB3B-A699144908E8}"/>
              </a:ext>
            </a:extLst>
          </p:cNvPr>
          <p:cNvSpPr>
            <a:spLocks noGrp="1"/>
          </p:cNvSpPr>
          <p:nvPr>
            <p:ph idx="1"/>
          </p:nvPr>
        </p:nvSpPr>
        <p:spPr/>
        <p:txBody>
          <a:bodyPr>
            <a:normAutofit/>
          </a:bodyPr>
          <a:lstStyle/>
          <a:p>
            <a:pPr marL="0" indent="0">
              <a:buNone/>
            </a:pPr>
            <a:r>
              <a:rPr lang="cs-CZ" dirty="0"/>
              <a:t> 50. léta</a:t>
            </a:r>
          </a:p>
          <a:p>
            <a:r>
              <a:rPr lang="cs-CZ" dirty="0"/>
              <a:t>oddělování jednotlivých disciplín v rámci podnikových financí např. řízení oběžného </a:t>
            </a:r>
            <a:r>
              <a:rPr lang="cs-CZ" dirty="0" err="1"/>
              <a:t>ma-jetku</a:t>
            </a:r>
            <a:r>
              <a:rPr lang="cs-CZ" dirty="0"/>
              <a:t>, investiční rozhodování, finanční plánování</a:t>
            </a:r>
          </a:p>
          <a:p>
            <a:pPr marL="0" indent="0">
              <a:buNone/>
            </a:pPr>
            <a:r>
              <a:rPr lang="cs-CZ" dirty="0"/>
              <a:t>60. léta</a:t>
            </a:r>
          </a:p>
          <a:p>
            <a:r>
              <a:rPr lang="cs-CZ" dirty="0"/>
              <a:t>důraz na rozvoj optimalizačních technik, prvotní zapojování výpočetní techniky do optimalizačních technik</a:t>
            </a:r>
          </a:p>
          <a:p>
            <a:pPr marL="0" indent="0">
              <a:buNone/>
            </a:pPr>
            <a:r>
              <a:rPr lang="cs-CZ" dirty="0"/>
              <a:t>70. léta</a:t>
            </a:r>
          </a:p>
          <a:p>
            <a:r>
              <a:rPr lang="cs-CZ" dirty="0"/>
              <a:t>důraz na práci s rizikem</a:t>
            </a:r>
          </a:p>
          <a:p>
            <a:r>
              <a:rPr lang="cs-CZ" dirty="0"/>
              <a:t>přechod na maximalizace tržní hodnoty firmy = základní cíl podnikání (ustupuje se od pojetí maximalizace zisku)</a:t>
            </a:r>
          </a:p>
          <a:p>
            <a:pPr marL="0" indent="0">
              <a:buNone/>
            </a:pPr>
            <a:endParaRPr lang="cs-CZ" dirty="0"/>
          </a:p>
        </p:txBody>
      </p:sp>
    </p:spTree>
    <p:extLst>
      <p:ext uri="{BB962C8B-B14F-4D97-AF65-F5344CB8AC3E}">
        <p14:creationId xmlns:p14="http://schemas.microsoft.com/office/powerpoint/2010/main" val="73321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CA3B1-91C4-4676-BDBC-50BC3C4C322D}"/>
              </a:ext>
            </a:extLst>
          </p:cNvPr>
          <p:cNvSpPr>
            <a:spLocks noGrp="1"/>
          </p:cNvSpPr>
          <p:nvPr>
            <p:ph type="title"/>
          </p:nvPr>
        </p:nvSpPr>
        <p:spPr/>
        <p:txBody>
          <a:bodyPr/>
          <a:lstStyle/>
          <a:p>
            <a:r>
              <a:rPr lang="cs-CZ" dirty="0"/>
              <a:t>Historický vývoj podnikových financí 3</a:t>
            </a:r>
          </a:p>
        </p:txBody>
      </p:sp>
      <p:sp>
        <p:nvSpPr>
          <p:cNvPr id="3" name="Zástupný symbol pro obsah 2">
            <a:extLst>
              <a:ext uri="{FF2B5EF4-FFF2-40B4-BE49-F238E27FC236}">
                <a16:creationId xmlns:a16="http://schemas.microsoft.com/office/drawing/2014/main" id="{E094579C-21FB-427B-BB3B-A699144908E8}"/>
              </a:ext>
            </a:extLst>
          </p:cNvPr>
          <p:cNvSpPr>
            <a:spLocks noGrp="1"/>
          </p:cNvSpPr>
          <p:nvPr>
            <p:ph idx="1"/>
          </p:nvPr>
        </p:nvSpPr>
        <p:spPr/>
        <p:txBody>
          <a:bodyPr>
            <a:normAutofit fontScale="92500" lnSpcReduction="10000"/>
          </a:bodyPr>
          <a:lstStyle/>
          <a:p>
            <a:pPr marL="0" indent="0">
              <a:buNone/>
            </a:pPr>
            <a:r>
              <a:rPr lang="cs-CZ" dirty="0"/>
              <a:t>80. léta</a:t>
            </a:r>
          </a:p>
          <a:p>
            <a:r>
              <a:rPr lang="cs-CZ" dirty="0"/>
              <a:t>zdůraznění úlohy finančních trhů (kde podnik získává finanční kapitál, nakupuje deviz)</a:t>
            </a:r>
          </a:p>
          <a:p>
            <a:r>
              <a:rPr lang="cs-CZ" dirty="0"/>
              <a:t>objevování </a:t>
            </a:r>
            <a:r>
              <a:rPr lang="cs-CZ" dirty="0" err="1"/>
              <a:t>futures</a:t>
            </a:r>
            <a:r>
              <a:rPr lang="cs-CZ" dirty="0"/>
              <a:t>, opce</a:t>
            </a:r>
          </a:p>
          <a:p>
            <a:pPr marL="0" indent="0">
              <a:buNone/>
            </a:pPr>
            <a:r>
              <a:rPr lang="cs-CZ" dirty="0"/>
              <a:t>90. léta</a:t>
            </a:r>
          </a:p>
          <a:p>
            <a:r>
              <a:rPr lang="cs-CZ" dirty="0"/>
              <a:t>řešení otázek financování při fúzích, akvizicích, problematiky financování koncernů</a:t>
            </a:r>
          </a:p>
          <a:p>
            <a:pPr marL="0" indent="0">
              <a:buNone/>
            </a:pPr>
            <a:r>
              <a:rPr lang="cs-CZ" b="1" dirty="0"/>
              <a:t>21. století</a:t>
            </a:r>
          </a:p>
          <a:p>
            <a:r>
              <a:rPr lang="cs-CZ" dirty="0"/>
              <a:t>problémy týkající se vztahů mezi majiteli a manažery (= problematika nákladů zastoupení – správa majetku svěřena zástupcům, kteří řídí podnik za majitele), např. majitelé (cíl maximální tržní hodnota firmy) x manažeři (cíl je udržení svého pracovního místa – nevstupuje do rizik) = rozdílné názory</a:t>
            </a:r>
          </a:p>
          <a:p>
            <a:pPr marL="0" indent="0">
              <a:buNone/>
            </a:pPr>
            <a:endParaRPr lang="cs-CZ" dirty="0"/>
          </a:p>
          <a:p>
            <a:endParaRPr lang="cs-CZ" dirty="0"/>
          </a:p>
        </p:txBody>
      </p:sp>
    </p:spTree>
    <p:extLst>
      <p:ext uri="{BB962C8B-B14F-4D97-AF65-F5344CB8AC3E}">
        <p14:creationId xmlns:p14="http://schemas.microsoft.com/office/powerpoint/2010/main" val="130574295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42B34AD4-CC8C-42C8-A123-A24A28B23F52}" vid="{CAA84E04-F411-4E5F-9AFE-C1503F826B3B}"/>
    </a:ext>
  </a:extLst>
</a:theme>
</file>

<file path=docProps/app.xml><?xml version="1.0" encoding="utf-8"?>
<Properties xmlns="http://schemas.openxmlformats.org/officeDocument/2006/extended-properties" xmlns:vt="http://schemas.openxmlformats.org/officeDocument/2006/docPropsVTypes">
  <Template>MVŠO_sablona_ prezentace_4-3-CZ</Template>
  <TotalTime>1</TotalTime>
  <Words>2896</Words>
  <Application>Microsoft Office PowerPoint</Application>
  <PresentationFormat>Předvádění na obrazovce (4:3)</PresentationFormat>
  <Paragraphs>200</Paragraphs>
  <Slides>45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45</vt:i4>
      </vt:variant>
    </vt:vector>
  </HeadingPairs>
  <TitlesOfParts>
    <vt:vector size="49" baseType="lpstr">
      <vt:lpstr>Arial</vt:lpstr>
      <vt:lpstr>Calibri</vt:lpstr>
      <vt:lpstr>Calibri Light</vt:lpstr>
      <vt:lpstr>Motiv Office</vt:lpstr>
      <vt:lpstr>Podnikové finance 1</vt:lpstr>
      <vt:lpstr>Obsah </vt:lpstr>
      <vt:lpstr>Podnikové finance a peněžní vztahy</vt:lpstr>
      <vt:lpstr>Podstata podnikových financí</vt:lpstr>
      <vt:lpstr>Tvorba podnikových financí</vt:lpstr>
      <vt:lpstr>Činnosti, do kterých podnikové finance zasahují</vt:lpstr>
      <vt:lpstr>Historický vývoj podnikových financí 1</vt:lpstr>
      <vt:lpstr>Historický vývoj podnikových financí 2</vt:lpstr>
      <vt:lpstr>Historický vývoj podnikových financí 3</vt:lpstr>
      <vt:lpstr>Časová hodnota peněz</vt:lpstr>
      <vt:lpstr>Pravidla pro finanční rozhodování</vt:lpstr>
      <vt:lpstr>Jak můžeme financovat?</vt:lpstr>
      <vt:lpstr>Krátkodobé operativní financování</vt:lpstr>
      <vt:lpstr>Základní pojmy spojené s úročením</vt:lpstr>
      <vt:lpstr>Typy úročení - spoření</vt:lpstr>
      <vt:lpstr>Typy úročení - spoření</vt:lpstr>
      <vt:lpstr>Prezentace aplikace PowerPoint</vt:lpstr>
      <vt:lpstr>Budoucí hodnota</vt:lpstr>
      <vt:lpstr>Současná hodnota</vt:lpstr>
      <vt:lpstr>Budoucí hodnota pravidelných plateb - Anuita</vt:lpstr>
      <vt:lpstr>současná hodnota prav. vkladů pro dosažení budoucí hodnoty </vt:lpstr>
      <vt:lpstr>Výpočet splátek</vt:lpstr>
      <vt:lpstr>Současná hodnota pro dosažení budoucí hodnoty</vt:lpstr>
      <vt:lpstr>odkazy</vt:lpstr>
      <vt:lpstr>Finanční řízení podniku</vt:lpstr>
      <vt:lpstr>Úkoly finančního řízení</vt:lpstr>
      <vt:lpstr>Financování z vlastních zdrojů </vt:lpstr>
      <vt:lpstr>Financování z cizích zdrojů</vt:lpstr>
      <vt:lpstr>Majetková a kapitálová struktura</vt:lpstr>
      <vt:lpstr>Majetková struktura</vt:lpstr>
      <vt:lpstr>Kapitálová struktura</vt:lpstr>
      <vt:lpstr>Řízení oběžného majetku a likvidity</vt:lpstr>
      <vt:lpstr>Složení oběžného majetku</vt:lpstr>
      <vt:lpstr>Krátkodobé finanční rozhodování</vt:lpstr>
      <vt:lpstr>Další ukazatele</vt:lpstr>
      <vt:lpstr>Faktor času a rizika</vt:lpstr>
      <vt:lpstr>Čas a riziko</vt:lpstr>
      <vt:lpstr>Typy rizika</vt:lpstr>
      <vt:lpstr>Další typy rizik</vt:lpstr>
      <vt:lpstr>Rizika dle způsobu dopadu</vt:lpstr>
      <vt:lpstr>Analýza rizik</vt:lpstr>
      <vt:lpstr>Rizika – matice pravděpodobnosti a dopadu</vt:lpstr>
      <vt:lpstr>Rizika v bankovnictví</vt:lpstr>
      <vt:lpstr>Časová hodnota peněz a riziko ve finančním rozhodování </vt:lpstr>
      <vt:lpstr>Typy možných finančních investic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Podnikové finance 1</dc:title>
  <dc:creator>Šebestová Jarmila</dc:creator>
  <cp:lastModifiedBy>Šebestová Jarmila</cp:lastModifiedBy>
  <cp:revision>1</cp:revision>
  <dcterms:created xsi:type="dcterms:W3CDTF">2021-10-23T10:33:57Z</dcterms:created>
  <dcterms:modified xsi:type="dcterms:W3CDTF">2021-10-23T10:35:32Z</dcterms:modified>
</cp:coreProperties>
</file>