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4" r:id="rId3"/>
    <p:sldId id="257" r:id="rId4"/>
    <p:sldId id="262" r:id="rId5"/>
    <p:sldId id="261" r:id="rId6"/>
    <p:sldId id="263" r:id="rId7"/>
    <p:sldId id="260" r:id="rId8"/>
    <p:sldId id="258" r:id="rId9"/>
    <p:sldId id="265" r:id="rId10"/>
    <p:sldId id="264" r:id="rId11"/>
    <p:sldId id="266" r:id="rId12"/>
    <p:sldId id="267" r:id="rId13"/>
    <p:sldId id="298" r:id="rId14"/>
    <p:sldId id="268" r:id="rId15"/>
    <p:sldId id="270" r:id="rId16"/>
    <p:sldId id="269" r:id="rId17"/>
    <p:sldId id="299" r:id="rId18"/>
    <p:sldId id="300" r:id="rId19"/>
    <p:sldId id="301" r:id="rId20"/>
    <p:sldId id="295" r:id="rId21"/>
    <p:sldId id="296" r:id="rId22"/>
    <p:sldId id="297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304" r:id="rId39"/>
    <p:sldId id="303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30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55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5DC00-E0A1-CA46-BFBA-AA7619851572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C73F617-5735-D940-9AA3-5D8EF3CE771F}">
      <dgm:prSet phldrT="[Text]"/>
      <dgm:spPr/>
      <dgm:t>
        <a:bodyPr/>
        <a:lstStyle/>
        <a:p>
          <a:r>
            <a:rPr lang="cs-CZ" b="1" dirty="0"/>
            <a:t>2007–2013 </a:t>
          </a:r>
        </a:p>
        <a:p>
          <a:r>
            <a:rPr lang="cs-CZ" b="1" dirty="0"/>
            <a:t>Operační program podnikání a inovace (OP PI)</a:t>
          </a:r>
          <a:endParaRPr lang="cs-CZ" dirty="0"/>
        </a:p>
      </dgm:t>
    </dgm:pt>
    <dgm:pt modelId="{E9721909-B19D-DF44-9174-D551E816F9F4}" type="parTrans" cxnId="{34D96AD2-E1BE-B343-8AEF-13C75C7BABBE}">
      <dgm:prSet/>
      <dgm:spPr/>
      <dgm:t>
        <a:bodyPr/>
        <a:lstStyle/>
        <a:p>
          <a:endParaRPr lang="cs-CZ"/>
        </a:p>
      </dgm:t>
    </dgm:pt>
    <dgm:pt modelId="{0D279745-5478-0348-AE5D-BEA7E18649BB}" type="sibTrans" cxnId="{34D96AD2-E1BE-B343-8AEF-13C75C7BABBE}">
      <dgm:prSet/>
      <dgm:spPr/>
      <dgm:t>
        <a:bodyPr/>
        <a:lstStyle/>
        <a:p>
          <a:endParaRPr lang="cs-CZ"/>
        </a:p>
      </dgm:t>
    </dgm:pt>
    <dgm:pt modelId="{647BCB8A-E387-A946-84F7-897124352502}">
      <dgm:prSet phldrT="[Text]"/>
      <dgm:spPr/>
      <dgm:t>
        <a:bodyPr/>
        <a:lstStyle/>
        <a:p>
          <a:r>
            <a:rPr lang="cs-CZ" b="1" dirty="0"/>
            <a:t>2014–2020 </a:t>
          </a:r>
        </a:p>
        <a:p>
          <a:r>
            <a:rPr lang="cs-CZ" b="1" dirty="0"/>
            <a:t>Operační program podnikání a inovace pro konkurenceschopnost </a:t>
          </a:r>
        </a:p>
        <a:p>
          <a:r>
            <a:rPr lang="cs-CZ" b="1" dirty="0"/>
            <a:t>(OP PIK)</a:t>
          </a:r>
          <a:endParaRPr lang="cs-CZ" dirty="0"/>
        </a:p>
      </dgm:t>
    </dgm:pt>
    <dgm:pt modelId="{573C9F41-E025-1A40-988B-FB8D55155137}" type="parTrans" cxnId="{992FE189-3E7B-D943-AE47-AD9443503806}">
      <dgm:prSet/>
      <dgm:spPr/>
      <dgm:t>
        <a:bodyPr/>
        <a:lstStyle/>
        <a:p>
          <a:endParaRPr lang="cs-CZ"/>
        </a:p>
      </dgm:t>
    </dgm:pt>
    <dgm:pt modelId="{A5ED022B-384C-2747-946B-C7FEFF409B34}" type="sibTrans" cxnId="{992FE189-3E7B-D943-AE47-AD9443503806}">
      <dgm:prSet/>
      <dgm:spPr/>
      <dgm:t>
        <a:bodyPr/>
        <a:lstStyle/>
        <a:p>
          <a:endParaRPr lang="cs-CZ"/>
        </a:p>
      </dgm:t>
    </dgm:pt>
    <dgm:pt modelId="{48CD2474-D9B0-CA48-A113-97829AE24793}">
      <dgm:prSet phldrT="[Text]" custT="1"/>
      <dgm:spPr/>
      <dgm:t>
        <a:bodyPr/>
        <a:lstStyle/>
        <a:p>
          <a:r>
            <a:rPr lang="cs-CZ" sz="2000" b="1" dirty="0"/>
            <a:t>2021-2027</a:t>
          </a:r>
        </a:p>
        <a:p>
          <a:r>
            <a:rPr lang="cs-CZ" sz="2200" b="1" i="0" dirty="0"/>
            <a:t>Operační program Technologie a aplikace pro konkurenceschopnost (OP TAK)</a:t>
          </a:r>
        </a:p>
        <a:p>
          <a:r>
            <a:rPr lang="cs-CZ" sz="2200" b="1" i="0" dirty="0"/>
            <a:t>Národní plán obnovy (NPO)</a:t>
          </a:r>
        </a:p>
      </dgm:t>
    </dgm:pt>
    <dgm:pt modelId="{7456DB60-A027-3C42-ACBF-CDCEF34C1999}" type="parTrans" cxnId="{C526A972-597A-2049-9FE0-CF25DDFBBBC8}">
      <dgm:prSet/>
      <dgm:spPr/>
      <dgm:t>
        <a:bodyPr/>
        <a:lstStyle/>
        <a:p>
          <a:endParaRPr lang="cs-CZ"/>
        </a:p>
      </dgm:t>
    </dgm:pt>
    <dgm:pt modelId="{D308C1B8-A8A0-7448-A28C-E868E33A3F8B}" type="sibTrans" cxnId="{C526A972-597A-2049-9FE0-CF25DDFBBBC8}">
      <dgm:prSet/>
      <dgm:spPr/>
      <dgm:t>
        <a:bodyPr/>
        <a:lstStyle/>
        <a:p>
          <a:endParaRPr lang="cs-CZ"/>
        </a:p>
      </dgm:t>
    </dgm:pt>
    <dgm:pt modelId="{1E6B83C8-F8A7-CB42-9461-D923361A9B6D}" type="pres">
      <dgm:prSet presAssocID="{FAD5DC00-E0A1-CA46-BFBA-AA7619851572}" presName="outerComposite" presStyleCnt="0">
        <dgm:presLayoutVars>
          <dgm:chMax val="5"/>
          <dgm:dir/>
          <dgm:resizeHandles val="exact"/>
        </dgm:presLayoutVars>
      </dgm:prSet>
      <dgm:spPr/>
    </dgm:pt>
    <dgm:pt modelId="{6561F6E2-508E-0F4F-89EE-C97B81FF997B}" type="pres">
      <dgm:prSet presAssocID="{FAD5DC00-E0A1-CA46-BFBA-AA7619851572}" presName="dummyMaxCanvas" presStyleCnt="0">
        <dgm:presLayoutVars/>
      </dgm:prSet>
      <dgm:spPr/>
    </dgm:pt>
    <dgm:pt modelId="{3596029B-1A92-A746-B213-12A6027C9FB4}" type="pres">
      <dgm:prSet presAssocID="{FAD5DC00-E0A1-CA46-BFBA-AA7619851572}" presName="ThreeNodes_1" presStyleLbl="node1" presStyleIdx="0" presStyleCnt="3">
        <dgm:presLayoutVars>
          <dgm:bulletEnabled val="1"/>
        </dgm:presLayoutVars>
      </dgm:prSet>
      <dgm:spPr/>
    </dgm:pt>
    <dgm:pt modelId="{176E1934-33FD-EA4F-AFC3-F74183BC5EEC}" type="pres">
      <dgm:prSet presAssocID="{FAD5DC00-E0A1-CA46-BFBA-AA7619851572}" presName="ThreeNodes_2" presStyleLbl="node1" presStyleIdx="1" presStyleCnt="3">
        <dgm:presLayoutVars>
          <dgm:bulletEnabled val="1"/>
        </dgm:presLayoutVars>
      </dgm:prSet>
      <dgm:spPr/>
    </dgm:pt>
    <dgm:pt modelId="{045AF7AD-E412-0247-87D8-A18A7E019949}" type="pres">
      <dgm:prSet presAssocID="{FAD5DC00-E0A1-CA46-BFBA-AA7619851572}" presName="ThreeNodes_3" presStyleLbl="node1" presStyleIdx="2" presStyleCnt="3">
        <dgm:presLayoutVars>
          <dgm:bulletEnabled val="1"/>
        </dgm:presLayoutVars>
      </dgm:prSet>
      <dgm:spPr/>
    </dgm:pt>
    <dgm:pt modelId="{7CDEF5D3-095B-964A-8AC3-0806C6291E22}" type="pres">
      <dgm:prSet presAssocID="{FAD5DC00-E0A1-CA46-BFBA-AA7619851572}" presName="ThreeConn_1-2" presStyleLbl="fgAccFollowNode1" presStyleIdx="0" presStyleCnt="2">
        <dgm:presLayoutVars>
          <dgm:bulletEnabled val="1"/>
        </dgm:presLayoutVars>
      </dgm:prSet>
      <dgm:spPr/>
    </dgm:pt>
    <dgm:pt modelId="{63598995-3872-E240-B9F0-EC3363B97BA8}" type="pres">
      <dgm:prSet presAssocID="{FAD5DC00-E0A1-CA46-BFBA-AA7619851572}" presName="ThreeConn_2-3" presStyleLbl="fgAccFollowNode1" presStyleIdx="1" presStyleCnt="2">
        <dgm:presLayoutVars>
          <dgm:bulletEnabled val="1"/>
        </dgm:presLayoutVars>
      </dgm:prSet>
      <dgm:spPr/>
    </dgm:pt>
    <dgm:pt modelId="{5CD99CCC-9EDD-2C43-8AA2-3D6030AF8BB7}" type="pres">
      <dgm:prSet presAssocID="{FAD5DC00-E0A1-CA46-BFBA-AA7619851572}" presName="ThreeNodes_1_text" presStyleLbl="node1" presStyleIdx="2" presStyleCnt="3">
        <dgm:presLayoutVars>
          <dgm:bulletEnabled val="1"/>
        </dgm:presLayoutVars>
      </dgm:prSet>
      <dgm:spPr/>
    </dgm:pt>
    <dgm:pt modelId="{8C6CEF6B-72E2-8345-8E28-60DCBE23C919}" type="pres">
      <dgm:prSet presAssocID="{FAD5DC00-E0A1-CA46-BFBA-AA7619851572}" presName="ThreeNodes_2_text" presStyleLbl="node1" presStyleIdx="2" presStyleCnt="3">
        <dgm:presLayoutVars>
          <dgm:bulletEnabled val="1"/>
        </dgm:presLayoutVars>
      </dgm:prSet>
      <dgm:spPr/>
    </dgm:pt>
    <dgm:pt modelId="{57D59365-40C8-D249-A43B-73B65A1028CB}" type="pres">
      <dgm:prSet presAssocID="{FAD5DC00-E0A1-CA46-BFBA-AA761985157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143A402-C05B-584B-B567-B63897AD740F}" type="presOf" srcId="{0D279745-5478-0348-AE5D-BEA7E18649BB}" destId="{7CDEF5D3-095B-964A-8AC3-0806C6291E22}" srcOrd="0" destOrd="0" presId="urn:microsoft.com/office/officeart/2005/8/layout/vProcess5"/>
    <dgm:cxn modelId="{0F4C4E14-B07F-D046-874A-45A74A0DA3AB}" type="presOf" srcId="{FAD5DC00-E0A1-CA46-BFBA-AA7619851572}" destId="{1E6B83C8-F8A7-CB42-9461-D923361A9B6D}" srcOrd="0" destOrd="0" presId="urn:microsoft.com/office/officeart/2005/8/layout/vProcess5"/>
    <dgm:cxn modelId="{B7D57C25-1C04-5947-AE4A-8CAC3055AD42}" type="presOf" srcId="{48CD2474-D9B0-CA48-A113-97829AE24793}" destId="{045AF7AD-E412-0247-87D8-A18A7E019949}" srcOrd="0" destOrd="0" presId="urn:microsoft.com/office/officeart/2005/8/layout/vProcess5"/>
    <dgm:cxn modelId="{274D802A-C125-E740-875B-7533BF05A59D}" type="presOf" srcId="{2C73F617-5735-D940-9AA3-5D8EF3CE771F}" destId="{3596029B-1A92-A746-B213-12A6027C9FB4}" srcOrd="0" destOrd="0" presId="urn:microsoft.com/office/officeart/2005/8/layout/vProcess5"/>
    <dgm:cxn modelId="{AC5C9C3B-2358-1D4D-A733-A2AE45AEC65D}" type="presOf" srcId="{647BCB8A-E387-A946-84F7-897124352502}" destId="{8C6CEF6B-72E2-8345-8E28-60DCBE23C919}" srcOrd="1" destOrd="0" presId="urn:microsoft.com/office/officeart/2005/8/layout/vProcess5"/>
    <dgm:cxn modelId="{FC8B7A3C-8679-694C-B217-59F5EA81E552}" type="presOf" srcId="{48CD2474-D9B0-CA48-A113-97829AE24793}" destId="{57D59365-40C8-D249-A43B-73B65A1028CB}" srcOrd="1" destOrd="0" presId="urn:microsoft.com/office/officeart/2005/8/layout/vProcess5"/>
    <dgm:cxn modelId="{7B58FA67-4FEA-F942-8830-E56BF3A574BE}" type="presOf" srcId="{647BCB8A-E387-A946-84F7-897124352502}" destId="{176E1934-33FD-EA4F-AFC3-F74183BC5EEC}" srcOrd="0" destOrd="0" presId="urn:microsoft.com/office/officeart/2005/8/layout/vProcess5"/>
    <dgm:cxn modelId="{C526A972-597A-2049-9FE0-CF25DDFBBBC8}" srcId="{FAD5DC00-E0A1-CA46-BFBA-AA7619851572}" destId="{48CD2474-D9B0-CA48-A113-97829AE24793}" srcOrd="2" destOrd="0" parTransId="{7456DB60-A027-3C42-ACBF-CDCEF34C1999}" sibTransId="{D308C1B8-A8A0-7448-A28C-E868E33A3F8B}"/>
    <dgm:cxn modelId="{992FE189-3E7B-D943-AE47-AD9443503806}" srcId="{FAD5DC00-E0A1-CA46-BFBA-AA7619851572}" destId="{647BCB8A-E387-A946-84F7-897124352502}" srcOrd="1" destOrd="0" parTransId="{573C9F41-E025-1A40-988B-FB8D55155137}" sibTransId="{A5ED022B-384C-2747-946B-C7FEFF409B34}"/>
    <dgm:cxn modelId="{880B0392-8952-9344-B516-554707279DA3}" type="presOf" srcId="{A5ED022B-384C-2747-946B-C7FEFF409B34}" destId="{63598995-3872-E240-B9F0-EC3363B97BA8}" srcOrd="0" destOrd="0" presId="urn:microsoft.com/office/officeart/2005/8/layout/vProcess5"/>
    <dgm:cxn modelId="{B561E9BE-6936-534F-BBBF-CE38852A094C}" type="presOf" srcId="{2C73F617-5735-D940-9AA3-5D8EF3CE771F}" destId="{5CD99CCC-9EDD-2C43-8AA2-3D6030AF8BB7}" srcOrd="1" destOrd="0" presId="urn:microsoft.com/office/officeart/2005/8/layout/vProcess5"/>
    <dgm:cxn modelId="{34D96AD2-E1BE-B343-8AEF-13C75C7BABBE}" srcId="{FAD5DC00-E0A1-CA46-BFBA-AA7619851572}" destId="{2C73F617-5735-D940-9AA3-5D8EF3CE771F}" srcOrd="0" destOrd="0" parTransId="{E9721909-B19D-DF44-9174-D551E816F9F4}" sibTransId="{0D279745-5478-0348-AE5D-BEA7E18649BB}"/>
    <dgm:cxn modelId="{FACE66E0-DA2D-0A44-BBB9-9D2BAE7F466B}" type="presParOf" srcId="{1E6B83C8-F8A7-CB42-9461-D923361A9B6D}" destId="{6561F6E2-508E-0F4F-89EE-C97B81FF997B}" srcOrd="0" destOrd="0" presId="urn:microsoft.com/office/officeart/2005/8/layout/vProcess5"/>
    <dgm:cxn modelId="{04818615-6B77-124F-8DE6-5990DCD9FAC0}" type="presParOf" srcId="{1E6B83C8-F8A7-CB42-9461-D923361A9B6D}" destId="{3596029B-1A92-A746-B213-12A6027C9FB4}" srcOrd="1" destOrd="0" presId="urn:microsoft.com/office/officeart/2005/8/layout/vProcess5"/>
    <dgm:cxn modelId="{74EB4C86-B5AF-1D41-8DB5-2428181A2C1C}" type="presParOf" srcId="{1E6B83C8-F8A7-CB42-9461-D923361A9B6D}" destId="{176E1934-33FD-EA4F-AFC3-F74183BC5EEC}" srcOrd="2" destOrd="0" presId="urn:microsoft.com/office/officeart/2005/8/layout/vProcess5"/>
    <dgm:cxn modelId="{392B1B03-24BE-8D45-96E8-7783C26704D0}" type="presParOf" srcId="{1E6B83C8-F8A7-CB42-9461-D923361A9B6D}" destId="{045AF7AD-E412-0247-87D8-A18A7E019949}" srcOrd="3" destOrd="0" presId="urn:microsoft.com/office/officeart/2005/8/layout/vProcess5"/>
    <dgm:cxn modelId="{038D809F-5203-9549-AE35-4A5783CE3839}" type="presParOf" srcId="{1E6B83C8-F8A7-CB42-9461-D923361A9B6D}" destId="{7CDEF5D3-095B-964A-8AC3-0806C6291E22}" srcOrd="4" destOrd="0" presId="urn:microsoft.com/office/officeart/2005/8/layout/vProcess5"/>
    <dgm:cxn modelId="{D9AD91E0-8112-F141-B986-9E449C7766E2}" type="presParOf" srcId="{1E6B83C8-F8A7-CB42-9461-D923361A9B6D}" destId="{63598995-3872-E240-B9F0-EC3363B97BA8}" srcOrd="5" destOrd="0" presId="urn:microsoft.com/office/officeart/2005/8/layout/vProcess5"/>
    <dgm:cxn modelId="{5CBDC6FD-E59A-F44C-83AF-BE1462122F1E}" type="presParOf" srcId="{1E6B83C8-F8A7-CB42-9461-D923361A9B6D}" destId="{5CD99CCC-9EDD-2C43-8AA2-3D6030AF8BB7}" srcOrd="6" destOrd="0" presId="urn:microsoft.com/office/officeart/2005/8/layout/vProcess5"/>
    <dgm:cxn modelId="{7A59B17D-C879-E643-9EBF-60E98D2EF093}" type="presParOf" srcId="{1E6B83C8-F8A7-CB42-9461-D923361A9B6D}" destId="{8C6CEF6B-72E2-8345-8E28-60DCBE23C919}" srcOrd="7" destOrd="0" presId="urn:microsoft.com/office/officeart/2005/8/layout/vProcess5"/>
    <dgm:cxn modelId="{ECACD911-D223-1A42-A751-7AEC49DD94FE}" type="presParOf" srcId="{1E6B83C8-F8A7-CB42-9461-D923361A9B6D}" destId="{57D59365-40C8-D249-A43B-73B65A1028C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6029B-1A92-A746-B213-12A6027C9FB4}">
      <dsp:nvSpPr>
        <dsp:cNvPr id="0" name=""/>
        <dsp:cNvSpPr/>
      </dsp:nvSpPr>
      <dsp:spPr>
        <a:xfrm>
          <a:off x="0" y="0"/>
          <a:ext cx="8966419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2007–2013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Operační program podnikání a inovace (OP PI)</a:t>
          </a:r>
          <a:endParaRPr lang="cs-CZ" sz="2200" kern="1200" dirty="0"/>
        </a:p>
      </dsp:txBody>
      <dsp:txXfrm>
        <a:off x="47612" y="47612"/>
        <a:ext cx="7212270" cy="1530376"/>
      </dsp:txXfrm>
    </dsp:sp>
    <dsp:sp modelId="{176E1934-33FD-EA4F-AFC3-F74183BC5EEC}">
      <dsp:nvSpPr>
        <dsp:cNvPr id="0" name=""/>
        <dsp:cNvSpPr/>
      </dsp:nvSpPr>
      <dsp:spPr>
        <a:xfrm>
          <a:off x="791154" y="1896533"/>
          <a:ext cx="8966419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2014–2020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Operační program podnikání a inovace pro konkurenceschopnost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(OP PIK)</a:t>
          </a:r>
          <a:endParaRPr lang="cs-CZ" sz="2200" kern="1200" dirty="0"/>
        </a:p>
      </dsp:txBody>
      <dsp:txXfrm>
        <a:off x="838766" y="1944145"/>
        <a:ext cx="7023400" cy="1530376"/>
      </dsp:txXfrm>
    </dsp:sp>
    <dsp:sp modelId="{045AF7AD-E412-0247-87D8-A18A7E019949}">
      <dsp:nvSpPr>
        <dsp:cNvPr id="0" name=""/>
        <dsp:cNvSpPr/>
      </dsp:nvSpPr>
      <dsp:spPr>
        <a:xfrm>
          <a:off x="1582309" y="3793066"/>
          <a:ext cx="8966419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2021-2027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dirty="0"/>
            <a:t>Operační program Technologie a aplikace pro konkurenceschopnost (OP TAK)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i="0" kern="1200" dirty="0"/>
            <a:t>Národní plán obnovy (NPO)</a:t>
          </a:r>
        </a:p>
      </dsp:txBody>
      <dsp:txXfrm>
        <a:off x="1629921" y="3840678"/>
        <a:ext cx="7023400" cy="1530376"/>
      </dsp:txXfrm>
    </dsp:sp>
    <dsp:sp modelId="{7CDEF5D3-095B-964A-8AC3-0806C6291E22}">
      <dsp:nvSpPr>
        <dsp:cNvPr id="0" name=""/>
        <dsp:cNvSpPr/>
      </dsp:nvSpPr>
      <dsp:spPr>
        <a:xfrm>
          <a:off x="790977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147523" y="1232746"/>
        <a:ext cx="581152" cy="795122"/>
      </dsp:txXfrm>
    </dsp:sp>
    <dsp:sp modelId="{63598995-3872-E240-B9F0-EC3363B97BA8}">
      <dsp:nvSpPr>
        <dsp:cNvPr id="0" name=""/>
        <dsp:cNvSpPr/>
      </dsp:nvSpPr>
      <dsp:spPr>
        <a:xfrm>
          <a:off x="8700934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8938678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4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8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7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7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5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1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1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1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o.cz/cz/podnikani/harmonogram-vyzev-narodniho-planu-obnovy--264151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czechinvest.org/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dnes.cz/finance/prace-a-podnikani/podnikani-podnikatelske-zacatky-chyby-rady.A190221_083553_podnikani_fr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hefstarter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zpravy.aktualne.cz/ekonomika/promeny-ceskych-regionu/temp-prehled-evropskych-fondu/r~f1b0dd86d70811eab115ac1f6b220ee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D4715-56D3-7740-8A03-C9731440A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Projektový</a:t>
            </a:r>
            <a:r>
              <a:rPr lang="en-GB" dirty="0"/>
              <a:t> a </a:t>
            </a:r>
            <a:r>
              <a:rPr lang="en-GB" dirty="0" err="1"/>
              <a:t>dotační</a:t>
            </a:r>
            <a:r>
              <a:rPr lang="en-GB" dirty="0"/>
              <a:t> management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3E518A-A169-9B45-9119-14ADEE374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Ing. Zuzana </a:t>
            </a:r>
            <a:r>
              <a:rPr lang="en-GB" dirty="0" err="1"/>
              <a:t>Repaská</a:t>
            </a:r>
            <a:r>
              <a:rPr lang="en-GB" dirty="0"/>
              <a:t>, </a:t>
            </a:r>
            <a:r>
              <a:rPr lang="en-GB" dirty="0" err="1"/>
              <a:t>ph.d.</a:t>
            </a:r>
            <a:endParaRPr lang="en-GB" dirty="0"/>
          </a:p>
          <a:p>
            <a:r>
              <a:rPr lang="en-GB" dirty="0" err="1"/>
              <a:t>Zuzana.repaska@mvso.cz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94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54292-F69A-CD40-BFBF-9DC82F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Podpora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F86B8-5CC2-3340-A20A-6EF1AF7A5F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895" y="1974576"/>
            <a:ext cx="10363826" cy="4532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Smysl aktivit v oblasti podpory podnikání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Usnadnit podnikateli orientaci v podnikatelském prostředí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Poskytovat informace o aktuálních změnách a trendech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Umožnit věnovat čas vlastnímu podnikání</a:t>
            </a:r>
          </a:p>
          <a:p>
            <a:pPr>
              <a:lnSpc>
                <a:spcPct val="150000"/>
              </a:lnSpc>
            </a:pPr>
            <a:r>
              <a:rPr lang="cs-CZ" b="1" dirty="0"/>
              <a:t>Poskytovatelé podpory: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Veřejné subjekty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Soukromé subjekty</a:t>
            </a:r>
          </a:p>
        </p:txBody>
      </p:sp>
      <p:pic>
        <p:nvPicPr>
          <p:cNvPr id="4" name="Picture 2" descr="Podpora podnikání v Moravskoslezském kraji | Dotace EU">
            <a:extLst>
              <a:ext uri="{FF2B5EF4-FFF2-40B4-BE49-F238E27FC236}">
                <a16:creationId xmlns:a16="http://schemas.microsoft.com/office/drawing/2014/main" id="{019850FD-75BB-714B-835E-59185C99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63" y="2514720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6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292A0-94FD-2B4D-98F6-86752B2B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5AFA63-F4A8-4344-B3CA-846E87AC75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08314"/>
            <a:ext cx="10363826" cy="44527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Hlavní koordinátor veřejné podpory podnikání v </a:t>
            </a:r>
            <a:r>
              <a:rPr lang="cs-CZ" dirty="0" err="1"/>
              <a:t>čr</a:t>
            </a:r>
            <a:r>
              <a:rPr lang="cs-CZ" dirty="0"/>
              <a:t> = </a:t>
            </a:r>
            <a:r>
              <a:rPr lang="cs-CZ" b="1" dirty="0"/>
              <a:t>ministerstvo průmyslu a obchodu </a:t>
            </a:r>
            <a:r>
              <a:rPr lang="cs-CZ" b="1" dirty="0" err="1"/>
              <a:t>čr</a:t>
            </a:r>
            <a:r>
              <a:rPr lang="cs-CZ" b="1" dirty="0"/>
              <a:t> (</a:t>
            </a:r>
            <a:r>
              <a:rPr lang="cs-CZ" b="1" dirty="0" err="1"/>
              <a:t>mpo</a:t>
            </a:r>
            <a:r>
              <a:rPr lang="cs-CZ" b="1" dirty="0"/>
              <a:t> </a:t>
            </a:r>
            <a:r>
              <a:rPr lang="cs-CZ" b="1" dirty="0" err="1"/>
              <a:t>čr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Zapojena jsou i další ministerstva a instituce</a:t>
            </a:r>
          </a:p>
          <a:p>
            <a:pPr>
              <a:lnSpc>
                <a:spcPct val="150000"/>
              </a:lnSpc>
            </a:pPr>
            <a:r>
              <a:rPr lang="cs-CZ" b="1" dirty="0" err="1"/>
              <a:t>Mpo</a:t>
            </a:r>
            <a:r>
              <a:rPr lang="cs-CZ" b="1" dirty="0"/>
              <a:t> </a:t>
            </a:r>
            <a:r>
              <a:rPr lang="cs-CZ" b="1" dirty="0" err="1"/>
              <a:t>čr</a:t>
            </a:r>
            <a:r>
              <a:rPr lang="cs-CZ" b="1" dirty="0"/>
              <a:t> je zřizovatelem: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Api</a:t>
            </a:r>
            <a:r>
              <a:rPr lang="cs-CZ" dirty="0"/>
              <a:t> – agentura pro podnikání a inovace</a:t>
            </a:r>
          </a:p>
          <a:p>
            <a:pPr lvl="1">
              <a:lnSpc>
                <a:spcPct val="150000"/>
              </a:lnSpc>
            </a:pPr>
            <a:r>
              <a:rPr lang="cs-CZ" b="1" dirty="0" err="1"/>
              <a:t>Czechinvest</a:t>
            </a:r>
            <a:r>
              <a:rPr lang="cs-CZ" dirty="0"/>
              <a:t> – česká agentura pro podporu podnikání a investic</a:t>
            </a:r>
          </a:p>
          <a:p>
            <a:pPr lvl="1">
              <a:lnSpc>
                <a:spcPct val="150000"/>
              </a:lnSpc>
            </a:pPr>
            <a:r>
              <a:rPr lang="cs-CZ" b="1" dirty="0" err="1"/>
              <a:t>Czechtrade</a:t>
            </a:r>
            <a:r>
              <a:rPr lang="cs-CZ" dirty="0"/>
              <a:t> – česká agentura pro podporu podnikání a obchodu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6146" name="Picture 2" descr="Ministerstvo průmyslu a obchodu - kariéra, práce, volná místa | VímVíc.cz">
            <a:extLst>
              <a:ext uri="{FF2B5EF4-FFF2-40B4-BE49-F238E27FC236}">
                <a16:creationId xmlns:a16="http://schemas.microsoft.com/office/drawing/2014/main" id="{B8A01BCC-6D7D-FB42-8109-DA821CED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99" y="2538502"/>
            <a:ext cx="3389285" cy="15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1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C5A4D-D5F8-084C-A991-9F5E12B9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E31BB-34D4-AF47-AC51-1E7AA0FEA1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591" y="1789044"/>
            <a:ext cx="11277599" cy="50689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MPO</a:t>
            </a:r>
            <a:r>
              <a:rPr lang="cs-CZ" dirty="0"/>
              <a:t> PŘIPRAVUJE </a:t>
            </a:r>
            <a:r>
              <a:rPr lang="cs-CZ" b="1" dirty="0"/>
              <a:t>operační PROGRAMY</a:t>
            </a:r>
            <a:r>
              <a:rPr lang="cs-CZ" dirty="0"/>
              <a:t>, KTERÉ JSOU FINANCOVANÉ Z: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Veřejného rozpočtu a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 evropských strukturálních a investičních fondů (</a:t>
            </a:r>
            <a:r>
              <a:rPr lang="cs-CZ" dirty="0" err="1"/>
              <a:t>esif</a:t>
            </a:r>
            <a:r>
              <a:rPr lang="cs-CZ" dirty="0"/>
              <a:t>).</a:t>
            </a:r>
          </a:p>
          <a:p>
            <a:pPr>
              <a:lnSpc>
                <a:spcPct val="150000"/>
              </a:lnSpc>
            </a:pPr>
            <a:r>
              <a:rPr lang="cs-CZ" dirty="0"/>
              <a:t>Hlavní cíl: zvýšení konkurenceschopnosti českých firem 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2007–2013 operační program podnikání a inovace (op </a:t>
            </a:r>
            <a:r>
              <a:rPr lang="cs-CZ" b="1" dirty="0" err="1"/>
              <a:t>pi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Cíl: posílit konkurenceschopnost českých firem a zvýšit jejich inovační kapacitu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2014–2020 operační program podnikání a inovace pro konkurenceschopnost (op pik)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Cíl: zvyšování inovačních kapacit českých podniků a jejich konkurenceschopnost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Environmentálně-udržitelné aspekty hospodářského rozvoje</a:t>
            </a:r>
          </a:p>
        </p:txBody>
      </p:sp>
    </p:spTree>
    <p:extLst>
      <p:ext uri="{BB962C8B-B14F-4D97-AF65-F5344CB8AC3E}">
        <p14:creationId xmlns:p14="http://schemas.microsoft.com/office/powerpoint/2010/main" val="222101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9045F-F0C6-9541-855F-183AACCD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C7BFDB-9650-214F-A476-04FDB282A4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80591"/>
            <a:ext cx="10363826" cy="44394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 err="1"/>
              <a:t>Oppik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Česká republika mohla v období 2014–2020 čerpat peníze ze </a:t>
            </a:r>
            <a:r>
              <a:rPr lang="cs-CZ" b="1" dirty="0"/>
              <a:t>strukturálních fondů </a:t>
            </a:r>
            <a:r>
              <a:rPr lang="cs-CZ" b="1" dirty="0" err="1"/>
              <a:t>eu</a:t>
            </a:r>
            <a:r>
              <a:rPr lang="cs-CZ" b="1" dirty="0"/>
              <a:t>.  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 určen zejména pro podporu investičních projektů českých podnikatelů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dotaci mohly získat i subjekty státní správy, případně i města a obce.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Důraz byl kladen především na projekty malých a středních podnikatelů, preferovány jsou oblasti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výzkumu a vývoje,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úspory energie a ICT.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Celkový rozpočet programu dosahuje výše </a:t>
            </a:r>
            <a:r>
              <a:rPr lang="cs-CZ" b="1" dirty="0"/>
              <a:t>4,3 mld. EUR (117 mld. Kč)</a:t>
            </a:r>
          </a:p>
        </p:txBody>
      </p:sp>
    </p:spTree>
    <p:extLst>
      <p:ext uri="{BB962C8B-B14F-4D97-AF65-F5344CB8AC3E}">
        <p14:creationId xmlns:p14="http://schemas.microsoft.com/office/powerpoint/2010/main" val="179202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83A41-970B-3A40-B1CE-E940038B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D86D5-0803-204E-8C97-B8DAC025F4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4330"/>
            <a:ext cx="10363826" cy="4028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Příjem žádostí o finanční podporu – </a:t>
            </a:r>
            <a:r>
              <a:rPr lang="cs-CZ" b="1" dirty="0"/>
              <a:t>agentura pro podnikání a inovace</a:t>
            </a:r>
          </a:p>
          <a:p>
            <a:pPr>
              <a:lnSpc>
                <a:spcPct val="150000"/>
              </a:lnSpc>
            </a:pPr>
            <a:r>
              <a:rPr lang="cs-CZ" dirty="0"/>
              <a:t>Podmínky: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Kvalitní projekt odpovídající výzvě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Další množství formálních podmínek (velikost podniku, obor podnikání…)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457200" lvl="1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9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0A5BC-AD94-5141-9882-131707BE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cs-CZ" sz="2800" dirty="0"/>
              <a:t>3. Vládní organizace a programy podpory</a:t>
            </a:r>
            <a:br>
              <a:rPr lang="cs-CZ" sz="2800" dirty="0"/>
            </a:br>
            <a:r>
              <a:rPr lang="cs-CZ" sz="2800" dirty="0"/>
              <a:t>příklad: strojírna slavíček s.r.o.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9B6359-7658-E944-A667-24564B199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4" r="2772" b="15309"/>
          <a:stretch/>
        </p:blipFill>
        <p:spPr>
          <a:xfrm>
            <a:off x="609600" y="1416605"/>
            <a:ext cx="10668625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C7BA1-8F34-8141-9053-803B23BD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5D479-8614-8B41-9D5A-8BDEC2690C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8243" y="1364974"/>
            <a:ext cx="10059026" cy="549302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Příklad: </a:t>
            </a:r>
            <a:r>
              <a:rPr lang="cs-CZ" b="1" dirty="0"/>
              <a:t>operační program podnikání a inovace, výzva progres</a:t>
            </a:r>
          </a:p>
          <a:p>
            <a:pPr lvl="1" algn="just"/>
            <a:r>
              <a:rPr lang="cs-CZ" dirty="0"/>
              <a:t>Projekt firmy strojírna slavíček, s.r.o. – zvýhodněný úvěr – financování nákupu výrobních technologií potřebných pro rozšíření výroby a uspokojení zvyšující se poptávky. Se zvyšující se poptávkou firma dokupovala stroje a v rámci možností postupně rozšiřovala výrobu. Firma provedla rekonstrukci celého výrobního areálu, včetně nové výrobní haly, a dostalo se jím možnosti rozšíření dalších výrob. nicméně neměla potřebnou technologii a byla nucena převádět část výroby do kooperace vybraným firmám. Ty však nebyly schopny zajistit 100% kontrolu kvality. Dalšími problémy bylo dodržování výrobních postupů a termínů i náklady na dopravu, což prodražovalo výrobky.  </a:t>
            </a:r>
          </a:p>
          <a:p>
            <a:pPr lvl="1" algn="just"/>
            <a:r>
              <a:rPr lang="cs-CZ" dirty="0"/>
              <a:t>Motivací firmy pro získání veřejné podpory bylo rozšíření výroby, nákup chybějící technologie a posílení kapacit kompresorovny a trafostanice. 1. 7. 2011 došlo k uzavření smlouvy o úvěru ve výši 4 750 000 Kč, z toho z veřejných zdrojů bylo 2 850 000 Kč. Realizací projektu došlo k rozšíření výroby a díky tomu byla firma strojírna slavíček, s.r.o., schopna pokrýt poptávku vlastními silami bez nutnosti převádět výrobu na další firmy s omezenými možnostmi kontroly kvality. </a:t>
            </a:r>
          </a:p>
        </p:txBody>
      </p:sp>
    </p:spTree>
    <p:extLst>
      <p:ext uri="{BB962C8B-B14F-4D97-AF65-F5344CB8AC3E}">
        <p14:creationId xmlns:p14="http://schemas.microsoft.com/office/powerpoint/2010/main" val="89595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24FB7-6DE0-D948-97DA-E02F4D3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728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3109D7-AE35-D244-AB7C-95C1F0D09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599588"/>
              </p:ext>
            </p:extLst>
          </p:nvPr>
        </p:nvGraphicFramePr>
        <p:xfrm>
          <a:off x="596348" y="1416605"/>
          <a:ext cx="105487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53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FDF9A-1862-5842-A3EC-FD550AA3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59DD1-561D-DA40-BB2F-6D55A235C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2052"/>
            <a:ext cx="10363826" cy="470452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cs-CZ" b="1" dirty="0"/>
              <a:t>2021-2027</a:t>
            </a:r>
            <a:r>
              <a:rPr lang="cs-CZ" sz="1800" b="1" dirty="0"/>
              <a:t> </a:t>
            </a:r>
            <a:r>
              <a:rPr lang="cs-CZ" b="1" dirty="0"/>
              <a:t>Operační program Technologie a aplikace pro  konkurenceschopnost (OP TAK)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OP TAK je přímým nástupcem končícího Operačního programu Podnikání a inovace pro konkurenceschopnost (OP PIK).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 současné době probíhají ze strany české vlády intenzivní přípravy a jednání o finální podobě jednotlivých dotačních programů. 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Mpo</a:t>
            </a:r>
            <a:r>
              <a:rPr lang="cs-CZ" dirty="0"/>
              <a:t> chystá </a:t>
            </a:r>
            <a:r>
              <a:rPr lang="cs-CZ" b="1" dirty="0"/>
              <a:t>začátkem roku 2022 vydat avíza výzev</a:t>
            </a:r>
            <a:r>
              <a:rPr lang="cs-CZ" dirty="0"/>
              <a:t>, ze kterých vyplynou důležité podmínky a termíny.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První programy by se měly spustit zhruba v </a:t>
            </a:r>
            <a:r>
              <a:rPr lang="cs-CZ" b="1" dirty="0"/>
              <a:t>polovině roku 2022.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8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30850-77C2-9D43-BD6B-EB6C8BF0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77032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CABDD-7972-AA4B-8125-17DD5D5AF9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8383" y="1815548"/>
            <a:ext cx="5287617" cy="4850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100" b="1" dirty="0"/>
              <a:t>Zaměření výzev op tak</a:t>
            </a:r>
          </a:p>
          <a:p>
            <a:r>
              <a:rPr lang="cs-CZ" dirty="0"/>
              <a:t>podpora podnikového výzkumu a vývoje</a:t>
            </a:r>
          </a:p>
          <a:p>
            <a:r>
              <a:rPr lang="cs-CZ" dirty="0"/>
              <a:t>nákup moderního ICT řešení a zavádění digitálních technologií v podnicích</a:t>
            </a:r>
          </a:p>
          <a:p>
            <a:r>
              <a:rPr lang="cs-CZ" dirty="0"/>
              <a:t>nákup moderních výrobních i nevýrobních technologií</a:t>
            </a:r>
          </a:p>
          <a:p>
            <a:r>
              <a:rPr lang="cs-CZ" dirty="0"/>
              <a:t>zavádění podnikových inovací</a:t>
            </a:r>
          </a:p>
          <a:p>
            <a:r>
              <a:rPr lang="cs-CZ" dirty="0"/>
              <a:t>rekonstrukce podnikatelských nemovitostí</a:t>
            </a:r>
          </a:p>
          <a:p>
            <a:r>
              <a:rPr lang="cs-CZ" dirty="0"/>
              <a:t>rozvoj průmyslu 4.0</a:t>
            </a:r>
          </a:p>
          <a:p>
            <a:r>
              <a:rPr lang="cs-CZ" dirty="0"/>
              <a:t>energetické úspory, nákup energeticky účinnějších a úspornějších technologií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70A5A9-FF6C-7F42-BA92-7D2B7239629C}"/>
              </a:ext>
            </a:extLst>
          </p:cNvPr>
          <p:cNvSpPr txBox="1"/>
          <p:nvPr/>
        </p:nvSpPr>
        <p:spPr>
          <a:xfrm>
            <a:off x="6095998" y="1919664"/>
            <a:ext cx="5393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získávání energie z obnovitelných zdrojů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rozvoj inteligentních energetických systémů a sítí pro provozovatele energetických soustav (Smart </a:t>
            </a:r>
            <a:r>
              <a:rPr lang="cs-CZ" cap="all" dirty="0" err="1"/>
              <a:t>grids</a:t>
            </a:r>
            <a:r>
              <a:rPr lang="cs-CZ" cap="all" dirty="0"/>
              <a:t>)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vybudování zelené infrastruktury a snižování znečištění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pořízení technologií a systémů pro optimalizaci spotřeby vody, eliminaci plýtvání vodou atp.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systémy minimalizace odpadů a materiálové náročnosti výrob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využívání druhotných surovin ve výrobě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cap="all" dirty="0"/>
              <a:t>rozšiřování a budování sítí vysokorychlostního internetu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7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A0D73-8581-4D44-8CD2-655FC1E9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BE5AD-CB27-2449-82AF-DE66A21C0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20348"/>
            <a:ext cx="10363826" cy="367085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Úvod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Podpora podnikání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Vládní organizace a programy podpory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Podnikatelská infrastruktura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Informační portály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dirty="0"/>
              <a:t>úkol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38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B0AE5-65DC-CC49-ADF1-F7433F1E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46C19-1755-874B-858A-2E5633445D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2292"/>
            <a:ext cx="10363826" cy="4490908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cs-CZ" b="1" dirty="0" err="1"/>
              <a:t>Mpo</a:t>
            </a:r>
            <a:r>
              <a:rPr lang="cs-CZ" b="1" dirty="0"/>
              <a:t>: národní plán obnovy </a:t>
            </a:r>
          </a:p>
          <a:p>
            <a:pPr lvl="1">
              <a:lnSpc>
                <a:spcPct val="170000"/>
              </a:lnSpc>
            </a:pPr>
            <a:r>
              <a:rPr lang="cs-CZ" dirty="0">
                <a:hlinkClick r:id="rId2"/>
              </a:rPr>
              <a:t>https://www.mpo.cz/cz/podnikani/harmonogram-vyzev-narodniho-planu-obnovy--264151/</a:t>
            </a:r>
            <a:endParaRPr lang="cs-CZ" dirty="0"/>
          </a:p>
          <a:p>
            <a:pPr lvl="1">
              <a:lnSpc>
                <a:spcPct val="170000"/>
              </a:lnSpc>
            </a:pPr>
            <a:r>
              <a:rPr lang="cs-CZ" dirty="0"/>
              <a:t>Národní plán obnovy (NPO) rozdělí v nejbližších letech mezi české </a:t>
            </a:r>
            <a:r>
              <a:rPr lang="cs-CZ" b="1" dirty="0"/>
              <a:t>podniky a instituce </a:t>
            </a:r>
            <a:r>
              <a:rPr lang="cs-CZ" dirty="0"/>
              <a:t>rekordních 191 mld. Kč. </a:t>
            </a:r>
          </a:p>
          <a:p>
            <a:pPr lvl="1">
              <a:lnSpc>
                <a:spcPct val="170000"/>
              </a:lnSpc>
            </a:pPr>
            <a:r>
              <a:rPr lang="cs-CZ" dirty="0"/>
              <a:t>Dotace poputují na oživení ekonomiky po pandemii </a:t>
            </a:r>
            <a:r>
              <a:rPr lang="cs-CZ" dirty="0" err="1"/>
              <a:t>koronaviru</a:t>
            </a:r>
            <a:r>
              <a:rPr lang="cs-CZ" dirty="0"/>
              <a:t> a na zelenou a digitální transformaci.</a:t>
            </a:r>
          </a:p>
          <a:p>
            <a:pPr lvl="1">
              <a:lnSpc>
                <a:spcPct val="170000"/>
              </a:lnSpc>
            </a:pPr>
            <a:r>
              <a:rPr lang="cs-CZ" dirty="0"/>
              <a:t> 70 % všech financí </a:t>
            </a:r>
            <a:r>
              <a:rPr lang="cs-CZ" b="1" dirty="0"/>
              <a:t>musí být rozděleno do konce roku 2022</a:t>
            </a:r>
            <a:r>
              <a:rPr lang="cs-CZ" dirty="0"/>
              <a:t> – české podnikatele  čeká velmi štědrý dotační rok.</a:t>
            </a:r>
          </a:p>
        </p:txBody>
      </p:sp>
    </p:spTree>
    <p:extLst>
      <p:ext uri="{BB962C8B-B14F-4D97-AF65-F5344CB8AC3E}">
        <p14:creationId xmlns:p14="http://schemas.microsoft.com/office/powerpoint/2010/main" val="427699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089D9-AEA8-3B4C-8CA3-34B5E90B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169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22BC5-C9DB-0642-AB2A-27F726126F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8346"/>
            <a:ext cx="10363826" cy="50342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 err="1"/>
              <a:t>Npo</a:t>
            </a:r>
            <a:r>
              <a:rPr lang="cs-CZ" b="1" dirty="0"/>
              <a:t> pro podniky: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Cirkulární řešení v podnicích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„Až 60% dotace na pořízení technologií, inženýrských sítí i stavebních prací spojených s opětovným využitím odpadů a druhotných surovin ve výrobě.“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Úspora vody v podnicích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„snížení provozních nákladů díky úspoře vody v podniku. S dotací je možno </a:t>
            </a:r>
            <a:r>
              <a:rPr lang="cs-CZ" dirty="0" err="1"/>
              <a:t>pořídít</a:t>
            </a:r>
            <a:r>
              <a:rPr lang="cs-CZ" dirty="0"/>
              <a:t> např. nové, úspornější výrobní technologie i stavební práce za polovinu ceny.“</a:t>
            </a:r>
          </a:p>
          <a:p>
            <a:pPr lvl="1">
              <a:lnSpc>
                <a:spcPct val="150000"/>
              </a:lnSpc>
            </a:pPr>
            <a:r>
              <a:rPr lang="cs-CZ" b="1" dirty="0" err="1"/>
              <a:t>Fotovoltaické</a:t>
            </a:r>
            <a:r>
              <a:rPr lang="cs-CZ" b="1" dirty="0"/>
              <a:t> elektrárny s/bez akumulace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„až 50% dotaci na pořízení a instalaci </a:t>
            </a:r>
            <a:r>
              <a:rPr lang="cs-CZ" dirty="0" err="1"/>
              <a:t>fotovoltaických</a:t>
            </a:r>
            <a:r>
              <a:rPr lang="cs-CZ" dirty="0"/>
              <a:t> systémů a bateriových úložišť. Program je určen na financování větších firemních projektů - nejvíce se vyplatí získat dotaci na projekty v min. hodnotě 2 mil. Kč, což odpovídá přibližně 500 m2 střechy a 250 solárním panelům.“</a:t>
            </a:r>
          </a:p>
          <a:p>
            <a:pPr lvl="2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83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EC75-DB80-9D49-8468-9266E1AE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2947B-2DFB-FF4D-ABAE-4AFB8AE3F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Npo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2000" b="1" dirty="0"/>
              <a:t>Digitální podnik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„nákup hardwaru a softwaru do firmy o více než polovinu levněji. Například servery, kancelářské počítače a software, bezpečnostní systémy, QR čtečky nebo </a:t>
            </a:r>
            <a:r>
              <a:rPr lang="cs-CZ" sz="1800" dirty="0" err="1"/>
              <a:t>cloudové</a:t>
            </a:r>
            <a:r>
              <a:rPr lang="cs-CZ" sz="1800" dirty="0"/>
              <a:t> služby a modemy.“</a:t>
            </a:r>
          </a:p>
          <a:p>
            <a:pPr lvl="1">
              <a:lnSpc>
                <a:spcPct val="150000"/>
              </a:lnSpc>
            </a:pPr>
            <a:r>
              <a:rPr lang="cs-CZ" sz="2000" b="1" dirty="0"/>
              <a:t>Digitální vysokokapacitní sítě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„Až 75% dotace pro poskytovatele internetu na vybudování vysokokapacitního připojení.“</a:t>
            </a:r>
          </a:p>
        </p:txBody>
      </p:sp>
    </p:spTree>
    <p:extLst>
      <p:ext uri="{BB962C8B-B14F-4D97-AF65-F5344CB8AC3E}">
        <p14:creationId xmlns:p14="http://schemas.microsoft.com/office/powerpoint/2010/main" val="333396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530F7-2383-054C-B711-08BDE62D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58604"/>
            <a:ext cx="10364451" cy="1596177"/>
          </a:xfrm>
        </p:spPr>
        <p:txBody>
          <a:bodyPr/>
          <a:lstStyle/>
          <a:p>
            <a:pPr algn="l"/>
            <a:r>
              <a:rPr lang="cs-CZ" dirty="0"/>
              <a:t>3. Vládní organizace a </a:t>
            </a:r>
            <a:br>
              <a:rPr lang="cs-CZ" dirty="0"/>
            </a:br>
            <a:r>
              <a:rPr lang="cs-CZ" dirty="0"/>
              <a:t>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802F7-27B2-E144-A45C-E2294DCCB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74574"/>
            <a:ext cx="10363826" cy="46117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err="1"/>
              <a:t>Czechinvest</a:t>
            </a:r>
            <a:endParaRPr lang="cs-CZ" sz="2400" b="1" dirty="0"/>
          </a:p>
          <a:p>
            <a:pPr lvl="1">
              <a:lnSpc>
                <a:spcPct val="150000"/>
              </a:lnSpc>
            </a:pPr>
            <a:r>
              <a:rPr lang="cs-CZ" sz="2000" dirty="0"/>
              <a:t>Úkoly: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Propagovat ČR jako vhodnou lokalitu pro umisťování zahraničních investic v oblasti:	</a:t>
            </a:r>
          </a:p>
          <a:p>
            <a:pPr lvl="3">
              <a:lnSpc>
                <a:spcPct val="150000"/>
              </a:lnSpc>
            </a:pPr>
            <a:r>
              <a:rPr lang="cs-CZ" sz="1600" dirty="0"/>
              <a:t>Zpracovatelského průmyslu (výroba),</a:t>
            </a:r>
          </a:p>
          <a:p>
            <a:pPr lvl="3">
              <a:lnSpc>
                <a:spcPct val="150000"/>
              </a:lnSpc>
            </a:pPr>
            <a:r>
              <a:rPr lang="cs-CZ" sz="1600" dirty="0"/>
              <a:t>Výzkumu a vývoje, </a:t>
            </a:r>
          </a:p>
          <a:p>
            <a:pPr lvl="3">
              <a:lnSpc>
                <a:spcPct val="150000"/>
              </a:lnSpc>
            </a:pPr>
            <a:r>
              <a:rPr lang="cs-CZ" sz="1600" dirty="0"/>
              <a:t>Služeb (technologická centra a strategické služby). 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Spravovat síť regionálních kanceláří ve všech krajských městech 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Bezplatně poskytovat některé služby podnikatelům</a:t>
            </a:r>
          </a:p>
        </p:txBody>
      </p:sp>
      <p:pic>
        <p:nvPicPr>
          <p:cNvPr id="7170" name="Picture 2" descr="CzechInvest povede Jirotková. Čeká ho zřejmě sloučení s agenturou  CzechTrade — ČT24 — Česká televize">
            <a:extLst>
              <a:ext uri="{FF2B5EF4-FFF2-40B4-BE49-F238E27FC236}">
                <a16:creationId xmlns:a16="http://schemas.microsoft.com/office/drawing/2014/main" id="{785A3033-9E02-2946-8804-5533E6D4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60" y="358604"/>
            <a:ext cx="2885661" cy="16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5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8AD72-1054-7140-BC90-ACE0D578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467686" cy="1596177"/>
          </a:xfrm>
        </p:spPr>
        <p:txBody>
          <a:bodyPr/>
          <a:lstStyle/>
          <a:p>
            <a:pPr algn="l"/>
            <a:r>
              <a:rPr lang="cs-CZ" dirty="0"/>
              <a:t>3. Vládní organizace a </a:t>
            </a:r>
            <a:br>
              <a:rPr lang="cs-CZ" dirty="0"/>
            </a:br>
            <a:r>
              <a:rPr lang="cs-CZ" dirty="0"/>
              <a:t>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DC3E7-ED20-BF4A-BD3D-8CE09840E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231" y="1908313"/>
            <a:ext cx="10519538" cy="49496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Činnosti (služby), které realizuje </a:t>
            </a:r>
            <a:r>
              <a:rPr lang="cs-CZ" dirty="0" err="1"/>
              <a:t>czechinvest</a:t>
            </a:r>
            <a:endParaRPr lang="cs-CZ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Pomáhá při </a:t>
            </a:r>
            <a:r>
              <a:rPr lang="cs-CZ" b="1" dirty="0"/>
              <a:t>realizaci projektů</a:t>
            </a:r>
            <a:r>
              <a:rPr lang="cs-CZ" dirty="0"/>
              <a:t>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Zahraničním </a:t>
            </a:r>
            <a:r>
              <a:rPr lang="cs-CZ" b="1" dirty="0"/>
              <a:t>investorům</a:t>
            </a:r>
            <a:r>
              <a:rPr lang="cs-CZ" dirty="0"/>
              <a:t> poskytuje poradenství při </a:t>
            </a:r>
            <a:r>
              <a:rPr lang="cs-CZ" b="1" dirty="0"/>
              <a:t>vstupu na český trh</a:t>
            </a:r>
            <a:r>
              <a:rPr lang="cs-CZ" dirty="0"/>
              <a:t>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Zahraničním </a:t>
            </a:r>
            <a:r>
              <a:rPr lang="cs-CZ" b="1" dirty="0"/>
              <a:t>investorům</a:t>
            </a:r>
            <a:r>
              <a:rPr lang="cs-CZ" dirty="0"/>
              <a:t>, kteří na českém trhu již působí, poskytuje </a:t>
            </a:r>
            <a:r>
              <a:rPr lang="cs-CZ" b="1" dirty="0" err="1"/>
              <a:t>after</a:t>
            </a:r>
            <a:r>
              <a:rPr lang="cs-CZ" b="1" dirty="0"/>
              <a:t> care </a:t>
            </a:r>
            <a:r>
              <a:rPr lang="cs-CZ" dirty="0"/>
              <a:t>služby,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Podporuje subdodavatele – spravuje </a:t>
            </a:r>
            <a:r>
              <a:rPr lang="cs-CZ" b="1" dirty="0"/>
              <a:t>databázi českých dodavatelských firem</a:t>
            </a:r>
            <a:r>
              <a:rPr lang="cs-CZ" dirty="0"/>
              <a:t>,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Zprostředkovává </a:t>
            </a:r>
            <a:r>
              <a:rPr lang="cs-CZ" b="1" dirty="0"/>
              <a:t>státní investiční podporu</a:t>
            </a:r>
            <a:r>
              <a:rPr lang="cs-CZ" dirty="0"/>
              <a:t>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Zprostředkovává </a:t>
            </a:r>
            <a:r>
              <a:rPr lang="cs-CZ" b="1" dirty="0"/>
              <a:t>kontakt s orgány </a:t>
            </a:r>
            <a:r>
              <a:rPr lang="cs-CZ" dirty="0"/>
              <a:t>státní správy i místní samosprávy,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Propojuje podnikatele s partnery z </a:t>
            </a:r>
            <a:r>
              <a:rPr lang="cs-CZ" b="1" dirty="0"/>
              <a:t>výzkumně-vývojové a akademické sféry</a:t>
            </a:r>
            <a:r>
              <a:rPr lang="cs-CZ" dirty="0"/>
              <a:t>,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Začínajícím inovativním podnikatelům, </a:t>
            </a:r>
            <a:r>
              <a:rPr lang="cs-CZ" b="1" dirty="0" err="1"/>
              <a:t>startupům</a:t>
            </a:r>
            <a:r>
              <a:rPr lang="cs-CZ" b="1" dirty="0"/>
              <a:t>, pomáhá v rozvoji prostřednictvím vlastních programů.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b="1" dirty="0">
                <a:hlinkClick r:id="rId2"/>
              </a:rPr>
              <a:t>https://www.czechinvest.org/cz</a:t>
            </a:r>
            <a:endParaRPr lang="cs-CZ" b="1" dirty="0"/>
          </a:p>
          <a:p>
            <a:pPr marL="457200" lvl="1" indent="0">
              <a:lnSpc>
                <a:spcPct val="150000"/>
              </a:lnSpc>
              <a:buNone/>
            </a:pPr>
            <a:endParaRPr lang="cs-CZ" b="1" dirty="0"/>
          </a:p>
        </p:txBody>
      </p:sp>
      <p:pic>
        <p:nvPicPr>
          <p:cNvPr id="8194" name="Picture 2" descr="CzechInvest povede Jirotková. Čeká ho zřejmě sloučení s agenturou  CzechTrade — ČT24 — Česká televize">
            <a:extLst>
              <a:ext uri="{FF2B5EF4-FFF2-40B4-BE49-F238E27FC236}">
                <a16:creationId xmlns:a16="http://schemas.microsoft.com/office/drawing/2014/main" id="{5FAE70CB-1E5F-DA46-955C-DB3709FD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1" y="257040"/>
            <a:ext cx="3309731" cy="18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6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4A14B-0617-9743-8B02-14AB2539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13460" cy="1596177"/>
          </a:xfrm>
        </p:spPr>
        <p:txBody>
          <a:bodyPr/>
          <a:lstStyle/>
          <a:p>
            <a:pPr algn="l"/>
            <a:r>
              <a:rPr lang="cs-CZ" dirty="0"/>
              <a:t>3. Vládní organizace a </a:t>
            </a:r>
            <a:br>
              <a:rPr lang="cs-CZ" dirty="0"/>
            </a:br>
            <a:r>
              <a:rPr lang="cs-CZ" dirty="0"/>
              <a:t>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B1EA7-F067-3B4D-9730-728A4A0FB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337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Služby pro </a:t>
            </a:r>
            <a:r>
              <a:rPr lang="cs-CZ" dirty="0" err="1"/>
              <a:t>startupy</a:t>
            </a:r>
            <a:r>
              <a:rPr lang="cs-CZ" dirty="0"/>
              <a:t> na zahraničních trzích: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Pronájem kanceláří v zahraničí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Mentoring</a:t>
            </a:r>
            <a:r>
              <a:rPr lang="cs-CZ" dirty="0"/>
              <a:t>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Specializované workshopy a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Poradenství. </a:t>
            </a:r>
          </a:p>
          <a:p>
            <a:pPr>
              <a:lnSpc>
                <a:spcPct val="150000"/>
              </a:lnSpc>
            </a:pPr>
            <a:r>
              <a:rPr lang="cs-CZ" dirty="0"/>
              <a:t>3 měsíční program </a:t>
            </a:r>
            <a:r>
              <a:rPr lang="cs-CZ" dirty="0" err="1"/>
              <a:t>czechaccelerator</a:t>
            </a:r>
            <a:endParaRPr lang="cs-CZ" dirty="0"/>
          </a:p>
        </p:txBody>
      </p:sp>
      <p:pic>
        <p:nvPicPr>
          <p:cNvPr id="4" name="Picture 2" descr="CzechInvest povede Jirotková. Čeká ho zřejmě sloučení s agenturou  CzechTrade — ČT24 — Česká televize">
            <a:extLst>
              <a:ext uri="{FF2B5EF4-FFF2-40B4-BE49-F238E27FC236}">
                <a16:creationId xmlns:a16="http://schemas.microsoft.com/office/drawing/2014/main" id="{4367D3EB-B78F-6741-920F-22B6F5DA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1" y="437444"/>
            <a:ext cx="3309731" cy="185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05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18A5372-A1D6-1D4E-9A72-A77A1AC0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4" t="13580" r="20680" b="57284"/>
          <a:stretch/>
        </p:blipFill>
        <p:spPr>
          <a:xfrm>
            <a:off x="1397002" y="169333"/>
            <a:ext cx="9135531" cy="32596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EC38843-94B9-9444-B5D3-8936A27F9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2" t="31852" r="21296" b="43210"/>
          <a:stretch/>
        </p:blipFill>
        <p:spPr>
          <a:xfrm>
            <a:off x="1420143" y="3428998"/>
            <a:ext cx="9135531" cy="30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9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98E93-CA49-4945-B4B4-BFB03958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E1FD5-E3A8-5441-82C1-93BB266A8B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5548"/>
            <a:ext cx="10363826" cy="4903304"/>
          </a:xfrm>
        </p:spPr>
        <p:txBody>
          <a:bodyPr>
            <a:normAutofit/>
          </a:bodyPr>
          <a:lstStyle/>
          <a:p>
            <a:r>
              <a:rPr lang="cs-CZ" b="1" dirty="0" err="1"/>
              <a:t>Czechtrade</a:t>
            </a:r>
            <a:endParaRPr lang="cs-CZ" b="1" dirty="0"/>
          </a:p>
          <a:p>
            <a:pPr lvl="1"/>
            <a:r>
              <a:rPr lang="cs-CZ" dirty="0"/>
              <a:t>Spravuje síť více než 50 zahraničních kanceláří na 5 kontinentech světa</a:t>
            </a:r>
          </a:p>
          <a:p>
            <a:pPr lvl="1"/>
            <a:r>
              <a:rPr lang="cs-CZ" dirty="0"/>
              <a:t>Pomáhá podnikatelům převážně v zahraničí, kde již podnikají, nebo</a:t>
            </a:r>
          </a:p>
          <a:p>
            <a:pPr lvl="1"/>
            <a:r>
              <a:rPr lang="cs-CZ" dirty="0"/>
              <a:t>Na mezinárodních trzích, kam se chystají proniknout. </a:t>
            </a:r>
          </a:p>
          <a:p>
            <a:r>
              <a:rPr lang="cs-CZ" b="1" dirty="0"/>
              <a:t>Pořádané Akce:</a:t>
            </a:r>
          </a:p>
          <a:p>
            <a:pPr lvl="1"/>
            <a:r>
              <a:rPr lang="cs-CZ" dirty="0"/>
              <a:t>Asistenční služby</a:t>
            </a:r>
          </a:p>
          <a:p>
            <a:pPr lvl="1"/>
            <a:r>
              <a:rPr lang="cs-CZ" dirty="0"/>
              <a:t>Poradenství</a:t>
            </a:r>
          </a:p>
          <a:p>
            <a:pPr lvl="1"/>
            <a:r>
              <a:rPr lang="cs-CZ" dirty="0"/>
              <a:t>Konferenční výjezdy</a:t>
            </a:r>
          </a:p>
          <a:p>
            <a:pPr lvl="1"/>
            <a:r>
              <a:rPr lang="cs-CZ" dirty="0"/>
              <a:t>Veletrhy</a:t>
            </a:r>
          </a:p>
          <a:p>
            <a:pPr lvl="1"/>
            <a:r>
              <a:rPr lang="cs-CZ" dirty="0"/>
              <a:t>Obchodní mise</a:t>
            </a:r>
          </a:p>
          <a:p>
            <a:pPr lvl="1"/>
            <a:r>
              <a:rPr lang="cs-CZ" dirty="0"/>
              <a:t>Vzdělávací semináře</a:t>
            </a:r>
          </a:p>
          <a:p>
            <a:pPr lvl="1"/>
            <a:r>
              <a:rPr lang="cs-CZ" dirty="0"/>
              <a:t>Prezentace českých podnikatelů v zahraničí </a:t>
            </a:r>
          </a:p>
        </p:txBody>
      </p:sp>
    </p:spTree>
    <p:extLst>
      <p:ext uri="{BB962C8B-B14F-4D97-AF65-F5344CB8AC3E}">
        <p14:creationId xmlns:p14="http://schemas.microsoft.com/office/powerpoint/2010/main" val="423326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30146-67F2-694C-9CBE-925AA465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2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2A657-5E68-6240-944D-C1D4F8EF9D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0504"/>
            <a:ext cx="10363826" cy="515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Akce pořádané agenturou </a:t>
            </a:r>
            <a:r>
              <a:rPr lang="cs-CZ" dirty="0" err="1"/>
              <a:t>czechtrade</a:t>
            </a:r>
            <a:r>
              <a:rPr lang="cs-CZ" dirty="0"/>
              <a:t> jsou často organizovány ve spolupráci se: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Zahraničními misemi a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Projekty ekonomické spolupráce ministerstva zahraničních věcí </a:t>
            </a:r>
            <a:r>
              <a:rPr lang="cs-CZ" dirty="0" err="1"/>
              <a:t>čr</a:t>
            </a:r>
            <a:r>
              <a:rPr lang="cs-CZ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Problémy českých podnikatelů při průniku na zahraniční trhy</a:t>
            </a:r>
            <a:r>
              <a:rPr lang="cs-CZ" dirty="0"/>
              <a:t>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Velká míra rizika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Velká míra nejistoty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Nedostatek finančních prostředků (změny v plánovaném rozpočtu)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Komerční banky a pojišťovny odmítají poskytnout podporu exportních aktivit</a:t>
            </a:r>
          </a:p>
          <a:p>
            <a:pPr lvl="3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342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8C33B-BB54-A545-AF94-A21EE239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C83EEA-7C54-7045-AD81-1ADD9120DA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01078"/>
            <a:ext cx="10363826" cy="423840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z="2800" dirty="0"/>
              <a:t>Možnost obrátit se na 2 státní finanční instituce: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cs-CZ" sz="2400" dirty="0"/>
              <a:t>Česká exportní banka a.s.,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cs-CZ" sz="2400" dirty="0"/>
              <a:t>Exportní garanční a pojišťovací společnost, a.s.</a:t>
            </a:r>
          </a:p>
          <a:p>
            <a:pPr lvl="2">
              <a:lnSpc>
                <a:spcPct val="160000"/>
              </a:lnSpc>
            </a:pPr>
            <a:r>
              <a:rPr lang="cs-CZ" sz="2000" dirty="0"/>
              <a:t>Obě instituce spolu úzce spolupracují</a:t>
            </a:r>
          </a:p>
          <a:p>
            <a:pPr lvl="2">
              <a:lnSpc>
                <a:spcPct val="160000"/>
              </a:lnSpc>
            </a:pPr>
            <a:r>
              <a:rPr lang="cs-CZ" sz="2000" dirty="0"/>
              <a:t>Cíl:</a:t>
            </a:r>
          </a:p>
          <a:p>
            <a:pPr lvl="3">
              <a:lnSpc>
                <a:spcPct val="160000"/>
              </a:lnSpc>
            </a:pPr>
            <a:r>
              <a:rPr lang="cs-CZ" sz="1800" dirty="0"/>
              <a:t>Poskytovat zvýhodněné financování vývozu zboží, služeb a investic z ČR (úvěrování, pojištění, ručení). </a:t>
            </a:r>
          </a:p>
          <a:p>
            <a:pPr lvl="3">
              <a:lnSpc>
                <a:spcPct val="160000"/>
              </a:lnSpc>
            </a:pPr>
            <a:endParaRPr lang="cs-CZ" sz="1800" dirty="0"/>
          </a:p>
          <a:p>
            <a:pPr>
              <a:lnSpc>
                <a:spcPct val="16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7313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3EE42-2BBC-E14A-A8EC-562CA357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9391"/>
            <a:ext cx="10364451" cy="1596177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úvod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F4CBF-2D1B-FC4C-9DF3-351A3C18E7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11966"/>
            <a:ext cx="10363826" cy="54466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samotný́ vstup do podnikání je spojený s velkou mírou </a:t>
            </a:r>
            <a:r>
              <a:rPr lang="cs-CZ" b="1" dirty="0"/>
              <a:t>nejistoty, strachem z neúspěchu, složitými administrativními procedurami </a:t>
            </a:r>
            <a:r>
              <a:rPr lang="cs-CZ" dirty="0"/>
              <a:t>a často i s nedostatkem </a:t>
            </a:r>
            <a:r>
              <a:rPr lang="cs-CZ" b="1" dirty="0"/>
              <a:t>finančních prostředků </a:t>
            </a:r>
            <a:r>
              <a:rPr lang="cs-CZ" dirty="0"/>
              <a:t>(Beck, </a:t>
            </a:r>
            <a:r>
              <a:rPr lang="cs-CZ" dirty="0" err="1"/>
              <a:t>Demirguc</a:t>
            </a:r>
            <a:r>
              <a:rPr lang="cs-CZ" dirty="0"/>
              <a:t>-Kunt, 2006; Lukeš a kol., 2014). 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Velké části začínajících podnikatelů se pak nepodaří udržet podnikání při živote během prvních pěti let (</a:t>
            </a:r>
            <a:r>
              <a:rPr lang="cs-CZ" dirty="0" err="1"/>
              <a:t>Walsh</a:t>
            </a:r>
            <a:r>
              <a:rPr lang="cs-CZ" dirty="0"/>
              <a:t>, </a:t>
            </a:r>
            <a:r>
              <a:rPr lang="cs-CZ" dirty="0" err="1"/>
              <a:t>Conningham</a:t>
            </a:r>
            <a:r>
              <a:rPr lang="cs-CZ" dirty="0"/>
              <a:t>, 2016). 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Podle českých statistik nepřežije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první rok podnikání pětina firem,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30 % skončí po druhém roce,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po pěti letech jich zanikne polovina a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jedenácté narozeniny pak neoslaví 7 z 10 podniků.</a:t>
            </a:r>
            <a:endParaRPr lang="cs-CZ" dirty="0">
              <a:sym typeface="Wingdings" pitchFamily="2" charset="2"/>
            </a:endParaRPr>
          </a:p>
          <a:p>
            <a:pPr lvl="1" algn="just">
              <a:lnSpc>
                <a:spcPct val="150000"/>
              </a:lnSpc>
            </a:pPr>
            <a:r>
              <a:rPr lang="cs-CZ" dirty="0"/>
              <a:t> </a:t>
            </a:r>
            <a:r>
              <a:rPr lang="cs-CZ" dirty="0">
                <a:hlinkClick r:id="rId2"/>
              </a:rPr>
              <a:t>https://www.idnes.cz/finance/prace-a-podnikani/podnikani-podnikatelske-zacatky-chyby-rady.A190221_083553_podnikani_frp</a:t>
            </a:r>
            <a:endParaRPr lang="cs-CZ" dirty="0"/>
          </a:p>
          <a:p>
            <a:pPr algn="just">
              <a:lnSpc>
                <a:spcPct val="150000"/>
              </a:lnSpc>
            </a:pPr>
            <a:endParaRPr lang="cs-CZ" dirty="0"/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  <p:pic>
        <p:nvPicPr>
          <p:cNvPr id="1026" name="Picture 2" descr="Za krach většiny firem si podnikatelé mohou sami. Víte, kde děláte chyby? -  Podnikatel.cz">
            <a:extLst>
              <a:ext uri="{FF2B5EF4-FFF2-40B4-BE49-F238E27FC236}">
                <a16:creationId xmlns:a16="http://schemas.microsoft.com/office/drawing/2014/main" id="{3AC5FC72-C8F5-3D4F-A8A6-D01405FC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8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309A7-A160-5E4E-AAF1-6615CABA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E8DA0-8808-FB45-97B2-21FB7D7E16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68557"/>
            <a:ext cx="10363826" cy="45852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Technologická agentura české republiky (</a:t>
            </a:r>
            <a:r>
              <a:rPr lang="cs-CZ" b="1" dirty="0" err="1"/>
              <a:t>tačr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Posílení inovačního potenciálu firem a zvýšení jejich konkurenceschopnosti prostřednictvím programů aplikovaného výzkumu vývoje a inovací (např. alfa, gama, éta…) finanční podporu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Cíl: zintenzivnit spolupráci  mezi tuzemskými výzkumnými organizacemi a podnikovou sférou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Ministerstvo školství, mládeže a tělovýchovy </a:t>
            </a:r>
            <a:r>
              <a:rPr lang="cs-CZ" b="1" dirty="0" err="1"/>
              <a:t>čr</a:t>
            </a:r>
            <a:r>
              <a:rPr lang="cs-CZ" b="1" dirty="0"/>
              <a:t> (</a:t>
            </a:r>
            <a:r>
              <a:rPr lang="cs-CZ" b="1" dirty="0" err="1"/>
              <a:t>mšmt</a:t>
            </a:r>
            <a:r>
              <a:rPr lang="cs-CZ" b="1" dirty="0"/>
              <a:t> </a:t>
            </a:r>
            <a:r>
              <a:rPr lang="cs-CZ" b="1" dirty="0" err="1"/>
              <a:t>čr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Např. mezinárodní iniciativy </a:t>
            </a:r>
            <a:r>
              <a:rPr lang="cs-CZ" dirty="0" err="1"/>
              <a:t>eurostars</a:t>
            </a:r>
            <a:r>
              <a:rPr lang="cs-CZ" dirty="0"/>
              <a:t> nebo </a:t>
            </a:r>
            <a:r>
              <a:rPr lang="cs-CZ" dirty="0" err="1"/>
              <a:t>eureka</a:t>
            </a:r>
            <a:endParaRPr lang="cs-CZ" dirty="0"/>
          </a:p>
          <a:p>
            <a:pPr lvl="2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08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7B658-47D9-4B4C-83DC-ADABA7C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80586"/>
            <a:ext cx="6785738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CCCC82-7D15-C74A-8036-95C43FEB1E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1322"/>
            <a:ext cx="10363826" cy="46382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dirty="0"/>
              <a:t>Ministerstvo pro místní rozvoj </a:t>
            </a:r>
            <a:r>
              <a:rPr lang="cs-CZ" sz="2400" b="1" dirty="0" err="1"/>
              <a:t>čr</a:t>
            </a:r>
            <a:r>
              <a:rPr lang="cs-CZ" sz="2400" b="1" dirty="0"/>
              <a:t> (</a:t>
            </a:r>
            <a:r>
              <a:rPr lang="cs-CZ" sz="2400" b="1" dirty="0" err="1"/>
              <a:t>mmr</a:t>
            </a:r>
            <a:r>
              <a:rPr lang="cs-CZ" sz="2400" b="1" dirty="0"/>
              <a:t> </a:t>
            </a:r>
            <a:r>
              <a:rPr lang="cs-CZ" sz="2400" b="1" dirty="0" err="1"/>
              <a:t>čr</a:t>
            </a:r>
            <a:r>
              <a:rPr lang="cs-CZ" sz="2400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Finanční (dotační) podpora udržitelného regionálního rozvoje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Zaměření na segment cestovního ruchu a rozvoj územní infrastruktury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Ministerstvo zemědělství </a:t>
            </a:r>
            <a:r>
              <a:rPr lang="cs-CZ" sz="2400" b="1" dirty="0" err="1"/>
              <a:t>čr</a:t>
            </a:r>
            <a:r>
              <a:rPr lang="cs-CZ" sz="2400" b="1" dirty="0"/>
              <a:t> (</a:t>
            </a:r>
            <a:r>
              <a:rPr lang="cs-CZ" sz="2400" b="1" dirty="0" err="1"/>
              <a:t>mze</a:t>
            </a:r>
            <a:r>
              <a:rPr lang="cs-CZ" sz="2400" b="1" dirty="0"/>
              <a:t> </a:t>
            </a:r>
            <a:r>
              <a:rPr lang="cs-CZ" sz="2400" b="1" dirty="0" err="1"/>
              <a:t>čr</a:t>
            </a:r>
            <a:r>
              <a:rPr lang="cs-CZ" sz="2400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Finanční podpora (dotace) zaměřeny na: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Podnikatele v zemědělství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Podnikatele usilující o rozvoj venkova a udržitelnost ekosystémů souvisejících se zemědělstvím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10242" name="Picture 2" descr="Dopady opatření kvůli koronaviru? Cestovní ruch bude nejvíc zasažen v Praze  - Pražský deník">
            <a:extLst>
              <a:ext uri="{FF2B5EF4-FFF2-40B4-BE49-F238E27FC236}">
                <a16:creationId xmlns:a16="http://schemas.microsoft.com/office/drawing/2014/main" id="{74295F4A-4CD7-5E4E-9560-B4485A0D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81" y="280585"/>
            <a:ext cx="3782244" cy="21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igitální zemědělství: tradiční obor, moderní technologie | BusinessInfo.cz">
            <a:extLst>
              <a:ext uri="{FF2B5EF4-FFF2-40B4-BE49-F238E27FC236}">
                <a16:creationId xmlns:a16="http://schemas.microsoft.com/office/drawing/2014/main" id="{B7CA3AE4-6911-4645-B6D8-AA389794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95" y="3562605"/>
            <a:ext cx="3702530" cy="17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93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F3FD8-5438-EF49-915E-5F015C48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  <a:br>
              <a:rPr lang="cs-CZ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9405F-2C25-1148-806D-325442E0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20252"/>
            <a:ext cx="9905999" cy="46192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Ekologické zemědělství</a:t>
            </a:r>
            <a:r>
              <a:rPr lang="cs-CZ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je typ zemědělského hospodaření, který při vlastní výrobě respektuje životní prostředí a jeho jednotlivé složky; 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stanovuje různá omezení a zákazy látek a postupů, které zatěžují či znečišťují životní prostředí či přinášejí rizika kontaminace potravin a dbá na „pohodu“ hospodářských zvířat. 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Ekologické zemědělství se zaměřuje na záruky výrobních procesů, „čistota“ potravin je jeho chtěným důsledkem.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2253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F3856-4B80-6647-9DE3-DE3AE103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85" y="8034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  <a:br>
              <a:rPr lang="cs-CZ" b="1" dirty="0"/>
            </a:br>
            <a:r>
              <a:rPr lang="cs-CZ" dirty="0"/>
              <a:t>Nové trendy v zemědělství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9269DA-5B91-834E-97E6-95C8146BF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86" y="1604211"/>
            <a:ext cx="10364450" cy="52537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b="1" i="1" dirty="0"/>
              <a:t>„</a:t>
            </a:r>
            <a:r>
              <a:rPr lang="cs-CZ" sz="2800" b="1" dirty="0"/>
              <a:t>precizní zemědělství“ („</a:t>
            </a:r>
            <a:r>
              <a:rPr lang="cs-CZ" sz="2800" b="1" dirty="0" err="1"/>
              <a:t>smart</a:t>
            </a:r>
            <a:r>
              <a:rPr lang="cs-CZ" sz="2800" b="1" dirty="0"/>
              <a:t> </a:t>
            </a:r>
            <a:r>
              <a:rPr lang="cs-CZ" sz="2800" b="1" dirty="0" err="1"/>
              <a:t>farming</a:t>
            </a:r>
            <a:r>
              <a:rPr lang="cs-CZ" sz="2800" b="1" dirty="0"/>
              <a:t>“)</a:t>
            </a:r>
            <a:r>
              <a:rPr lang="cs-CZ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2100" dirty="0"/>
              <a:t>je založený nejen na využívání počítačů, ale též na využívání systému GPS pro pohyb zemědělských strojů, mapování, dat z </a:t>
            </a:r>
            <a:r>
              <a:rPr lang="cs-CZ" sz="2100" dirty="0" err="1"/>
              <a:t>meteostanic</a:t>
            </a:r>
            <a:r>
              <a:rPr lang="cs-CZ" sz="2100" dirty="0"/>
              <a:t>, logování dat, čidel rychlosti pohybu strojů a dalších čidel apod. </a:t>
            </a:r>
          </a:p>
          <a:p>
            <a:pPr lvl="1">
              <a:lnSpc>
                <a:spcPct val="150000"/>
              </a:lnSpc>
            </a:pPr>
            <a:r>
              <a:rPr lang="cs-CZ" sz="2100" dirty="0"/>
              <a:t>Efekt: větší efektivnost hospodaření a šetření nákladů</a:t>
            </a:r>
          </a:p>
          <a:p>
            <a:pPr lvl="1">
              <a:lnSpc>
                <a:spcPct val="150000"/>
              </a:lnSpc>
            </a:pPr>
            <a:r>
              <a:rPr lang="cs-CZ" sz="2100" dirty="0"/>
              <a:t>Příklady:</a:t>
            </a:r>
          </a:p>
          <a:p>
            <a:pPr lvl="2">
              <a:lnSpc>
                <a:spcPct val="150000"/>
              </a:lnSpc>
            </a:pPr>
            <a:r>
              <a:rPr lang="cs-CZ" sz="2100" dirty="0"/>
              <a:t>systémy navádění strojů pomocí GPS souřadnic při orbě, setí, hnojení, postřiku a sklizni. </a:t>
            </a:r>
          </a:p>
          <a:p>
            <a:pPr lvl="1">
              <a:lnSpc>
                <a:spcPct val="150000"/>
              </a:lnSpc>
            </a:pPr>
            <a:r>
              <a:rPr lang="cs-CZ" sz="2100" dirty="0"/>
              <a:t>Senzorový monitoring zemědělských porostů umožní např. variabilní přesné dávkování hnojiv podle konkrétních typů půdy; takový systém je nejen šetrnější k půdě, snižuje zátěž na životní prostředí, ale také výrazně šetří náklady.  </a:t>
            </a:r>
          </a:p>
        </p:txBody>
      </p:sp>
    </p:spTree>
    <p:extLst>
      <p:ext uri="{BB962C8B-B14F-4D97-AF65-F5344CB8AC3E}">
        <p14:creationId xmlns:p14="http://schemas.microsoft.com/office/powerpoint/2010/main" val="2303361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7804E-EBEB-FD4D-90D0-95C9F61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 Nové trendy v zemědělství</a:t>
            </a:r>
            <a:endParaRPr lang="en-GB" dirty="0"/>
          </a:p>
        </p:txBody>
      </p:sp>
      <p:pic>
        <p:nvPicPr>
          <p:cNvPr id="8194" name="Picture 2" descr="VERTIKÁLNÍ FARMY A HYDROPONIE – BUDOUCNOST FARMAŘENÍ? – MéPodnikání.cz –  informace pro vaše podnikání">
            <a:extLst>
              <a:ext uri="{FF2B5EF4-FFF2-40B4-BE49-F238E27FC236}">
                <a16:creationId xmlns:a16="http://schemas.microsoft.com/office/drawing/2014/main" id="{85F5DF72-0CA7-9548-865C-6F7C6EE2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05" y="2234866"/>
            <a:ext cx="5247790" cy="34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4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AA45C-BFC0-BF44-AE2C-9D3C509C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85" y="200539"/>
            <a:ext cx="10364451" cy="1596177"/>
          </a:xfrm>
        </p:spPr>
        <p:txBody>
          <a:bodyPr/>
          <a:lstStyle/>
          <a:p>
            <a:r>
              <a:rPr lang="cs-CZ" dirty="0"/>
              <a:t>3. Vládní organizace a programy podpory</a:t>
            </a:r>
            <a:br>
              <a:rPr lang="cs-CZ" dirty="0"/>
            </a:br>
            <a:r>
              <a:rPr lang="cs-CZ" dirty="0"/>
              <a:t>Nové trendy v zemědělství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0F33F-6D52-734E-8451-C11D9F37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60" y="1796716"/>
            <a:ext cx="10593676" cy="48928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GB" sz="2800" b="1" dirty="0" err="1"/>
              <a:t>Vertikální</a:t>
            </a:r>
            <a:r>
              <a:rPr lang="en-GB" sz="2800" b="1" dirty="0"/>
              <a:t> </a:t>
            </a:r>
            <a:r>
              <a:rPr lang="en-GB" sz="2800" b="1" dirty="0" err="1"/>
              <a:t>zemědělství</a:t>
            </a:r>
            <a:endParaRPr lang="en-GB" sz="2800" b="1" dirty="0"/>
          </a:p>
          <a:p>
            <a:pPr lvl="1">
              <a:lnSpc>
                <a:spcPct val="160000"/>
              </a:lnSpc>
            </a:pPr>
            <a:r>
              <a:rPr lang="cs-CZ" sz="2400" dirty="0"/>
              <a:t>umožňuje pěstování rostlin bez většího záboru půdy, bez používání pesticidů a herbicidů a s minimální spotřebou vody </a:t>
            </a:r>
          </a:p>
          <a:p>
            <a:pPr>
              <a:lnSpc>
                <a:spcPct val="160000"/>
              </a:lnSpc>
            </a:pPr>
            <a:r>
              <a:rPr lang="cs-CZ" sz="2800" b="1" dirty="0"/>
              <a:t>Hydroponie</a:t>
            </a:r>
            <a:r>
              <a:rPr lang="cs-CZ" sz="2800" dirty="0"/>
              <a:t> </a:t>
            </a:r>
          </a:p>
          <a:p>
            <a:pPr lvl="1">
              <a:lnSpc>
                <a:spcPct val="160000"/>
              </a:lnSpc>
            </a:pPr>
            <a:r>
              <a:rPr lang="cs-CZ" sz="2400" dirty="0"/>
              <a:t>spotřebuje o 90 % méně vody než konvenční zemědělská výroba, </a:t>
            </a:r>
          </a:p>
          <a:p>
            <a:pPr lvl="1">
              <a:lnSpc>
                <a:spcPct val="160000"/>
              </a:lnSpc>
            </a:pPr>
            <a:r>
              <a:rPr lang="cs-CZ" sz="2400" dirty="0"/>
              <a:t>využívá přirozené cirkulace vody. </a:t>
            </a:r>
          </a:p>
          <a:p>
            <a:pPr lvl="1">
              <a:lnSpc>
                <a:spcPct val="160000"/>
              </a:lnSpc>
            </a:pPr>
            <a:r>
              <a:rPr lang="cs-CZ" sz="2400" dirty="0"/>
              <a:t>Rostliny v hydroponickém systému rostou cca dvakrát rychleji, spotřebují u toho až o 40 % méně energie a na stejném prostoru se dá pěstovat několikanásobně více plodin.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5143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972E9-BFA8-BF42-912B-246274E2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42" y="248653"/>
            <a:ext cx="10364451" cy="1596177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3. Vládní organizace a programy podpory Nové trendy v zemědělství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FAF4F-7728-5944-9F40-94A6F3C9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90" y="2249487"/>
            <a:ext cx="6288506" cy="43598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200" b="1" dirty="0" err="1"/>
              <a:t>Akvaponie</a:t>
            </a:r>
            <a:r>
              <a:rPr lang="cs-CZ" sz="32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využívá propojení chovu ryb a pěstování rostlin. 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Rostliny dostávají v tomto systému vodu, která je obohacená o živiny z chovu ryb a ryby zase žijí v přirozeně zdravé vodě okysličené rostlinami.</a:t>
            </a:r>
          </a:p>
          <a:p>
            <a:pPr>
              <a:lnSpc>
                <a:spcPct val="150000"/>
              </a:lnSpc>
            </a:pPr>
            <a:endParaRPr lang="en-GB" sz="3200" dirty="0"/>
          </a:p>
        </p:txBody>
      </p:sp>
      <p:pic>
        <p:nvPicPr>
          <p:cNvPr id="9218" name="Picture 2" descr="Akvaponie Archivy – Rybářství - s námi vás rybaření chytne">
            <a:extLst>
              <a:ext uri="{FF2B5EF4-FFF2-40B4-BE49-F238E27FC236}">
                <a16:creationId xmlns:a16="http://schemas.microsoft.com/office/drawing/2014/main" id="{CB5C049B-3CC8-2242-852C-47F62A69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5" y="2582778"/>
            <a:ext cx="4520198" cy="37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26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710C4-3783-A947-AD46-D1BFE1F5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Vládní organizace a programy podpory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6CFAF-EFEA-1248-BE77-D8110AFE0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34817"/>
            <a:ext cx="10363826" cy="45189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Ministerstvo práce a sociálních věcí (</a:t>
            </a:r>
            <a:r>
              <a:rPr lang="cs-CZ" sz="2400" b="1" dirty="0" err="1"/>
              <a:t>mpsv</a:t>
            </a:r>
            <a:r>
              <a:rPr lang="cs-CZ" sz="2400" b="1" dirty="0"/>
              <a:t> </a:t>
            </a:r>
            <a:r>
              <a:rPr lang="cs-CZ" sz="2400" b="1" dirty="0" err="1"/>
              <a:t>čr</a:t>
            </a:r>
            <a:r>
              <a:rPr lang="cs-CZ" sz="2400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Snižování míry nezaměstnanosti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Zvyšování kvalifikace jednotlivců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Finanční podpora podnikového vzdělávání zaměstnanců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Zaměstnávání osob se zdravotním postižením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Zdroje financování:</a:t>
            </a:r>
          </a:p>
          <a:p>
            <a:pPr lvl="3">
              <a:lnSpc>
                <a:spcPct val="150000"/>
              </a:lnSpc>
            </a:pPr>
            <a:r>
              <a:rPr lang="cs-CZ" sz="1600" dirty="0"/>
              <a:t>Prostředky na aktivní politiku zaměstnanosti</a:t>
            </a:r>
          </a:p>
          <a:p>
            <a:pPr lvl="3">
              <a:lnSpc>
                <a:spcPct val="150000"/>
              </a:lnSpc>
            </a:pPr>
            <a:r>
              <a:rPr lang="cs-CZ" sz="1600" dirty="0"/>
              <a:t>Prostředky z evropských strukturálních a investičních fondů</a:t>
            </a:r>
          </a:p>
          <a:p>
            <a:pPr lvl="3"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47185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F5DDA-3EEB-3A44-B664-1E9F65F4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Komparace míry nezaměstnanosti ve 26 evropských zemích (červen 2021)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7EC6510-73B2-2A40-899D-A66696F82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00504"/>
              </p:ext>
            </p:extLst>
          </p:nvPr>
        </p:nvGraphicFramePr>
        <p:xfrm>
          <a:off x="913775" y="2972536"/>
          <a:ext cx="103644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225">
                  <a:extLst>
                    <a:ext uri="{9D8B030D-6E8A-4147-A177-3AD203B41FA5}">
                      <a16:colId xmlns:a16="http://schemas.microsoft.com/office/drawing/2014/main" val="1141545573"/>
                    </a:ext>
                  </a:extLst>
                </a:gridCol>
                <a:gridCol w="5182225">
                  <a:extLst>
                    <a:ext uri="{9D8B030D-6E8A-4147-A177-3AD203B41FA5}">
                      <a16:colId xmlns:a16="http://schemas.microsoft.com/office/drawing/2014/main" val="3345809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Míra nezaměstnanosti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1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540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2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63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42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93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7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34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303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E2051-8C7B-4E46-88F8-A772FD70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– zaměstnanci – klíč k úspěchu firmy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D6CC9-65B0-9242-BCF6-85F92C0879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4574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Otázky k diskusi:</a:t>
            </a:r>
            <a:endParaRPr lang="cs-CZ" dirty="0"/>
          </a:p>
          <a:p>
            <a:r>
              <a:rPr lang="cs-CZ" dirty="0"/>
              <a:t>1. Jaké zdroje při hledání nových zaměstnanců využívají nejčastěji MSP?</a:t>
            </a:r>
          </a:p>
          <a:p>
            <a:r>
              <a:rPr lang="cs-CZ" dirty="0"/>
              <a:t>2. Jaké z toho plynou výhody?</a:t>
            </a:r>
          </a:p>
          <a:p>
            <a:r>
              <a:rPr lang="cs-CZ" dirty="0"/>
              <a:t>3. Jaké rysy v souvislosti se zaměstnáváním lidí se projevují v době, kdy je budoucnost nejistá?</a:t>
            </a:r>
          </a:p>
          <a:p>
            <a:r>
              <a:rPr lang="cs-CZ" dirty="0"/>
              <a:t>4. Na čem bývá založen úspěch firmy?</a:t>
            </a:r>
          </a:p>
          <a:p>
            <a:r>
              <a:rPr lang="cs-CZ" dirty="0"/>
              <a:t>5. Popište situaci ohledně vzdělávání zaměstnanců v době </a:t>
            </a:r>
            <a:r>
              <a:rPr lang="cs-CZ" dirty="0" err="1"/>
              <a:t>Koronaviru</a:t>
            </a:r>
            <a:r>
              <a:rPr lang="cs-CZ" dirty="0"/>
              <a:t>.</a:t>
            </a:r>
          </a:p>
          <a:p>
            <a:r>
              <a:rPr lang="cs-CZ" dirty="0"/>
              <a:t>6. Co je jednou z příčin „umírání“ firem?</a:t>
            </a:r>
          </a:p>
          <a:p>
            <a:r>
              <a:rPr lang="cs-CZ" dirty="0"/>
              <a:t>7. Jaká je situace ohledně propouštění zaměstnanců?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34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989325-E63E-4749-9BA6-65FFCD6C6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7" r="51770" b="29188"/>
          <a:stretch/>
        </p:blipFill>
        <p:spPr>
          <a:xfrm>
            <a:off x="945709" y="1019246"/>
            <a:ext cx="9857757" cy="46040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EDD0F72-2C6A-FE41-9A5F-EF6B6405CCFA}"/>
              </a:ext>
            </a:extLst>
          </p:cNvPr>
          <p:cNvSpPr txBox="1"/>
          <p:nvPr/>
        </p:nvSpPr>
        <p:spPr>
          <a:xfrm>
            <a:off x="1245705" y="5623310"/>
            <a:ext cx="6560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          2020                                                    16 111</a:t>
            </a:r>
          </a:p>
        </p:txBody>
      </p:sp>
    </p:spTree>
    <p:extLst>
      <p:ext uri="{BB962C8B-B14F-4D97-AF65-F5344CB8AC3E}">
        <p14:creationId xmlns:p14="http://schemas.microsoft.com/office/powerpoint/2010/main" val="2372203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06A87-BB2C-394C-B796-B7628B09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Podnikatelská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1B577-CD08-8549-AA0D-09E33CF6D3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9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Podnikatelská infrastruktura - definice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= instituce (budovy), které poskytují podnikatelům místo, kde mohou rozvíjet svůj byznys. Umožňují podnikatelům využít celou škálu služeb poskytovaných za zvýhodněných podmínek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= podnikatelské inkubátory, akcelerátory, vědecko-technologické parky, </a:t>
            </a:r>
            <a:r>
              <a:rPr lang="cs-CZ" dirty="0" err="1"/>
              <a:t>coworkingová</a:t>
            </a:r>
            <a:r>
              <a:rPr lang="cs-CZ" dirty="0"/>
              <a:t> a inovační centra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Počet institucí p. infrastruktury je přes 100 v </a:t>
            </a:r>
            <a:r>
              <a:rPr lang="cs-CZ" dirty="0" err="1"/>
              <a:t>čr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Největší koncentrace je ve velkých městech</a:t>
            </a:r>
          </a:p>
        </p:txBody>
      </p:sp>
    </p:spTree>
    <p:extLst>
      <p:ext uri="{BB962C8B-B14F-4D97-AF65-F5344CB8AC3E}">
        <p14:creationId xmlns:p14="http://schemas.microsoft.com/office/powerpoint/2010/main" val="1291080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94395-B169-2144-A714-B89D2675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Podnikatelská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27DBE-7BEE-9749-A3C0-9621E995F7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214694"/>
            <a:ext cx="10363826" cy="44909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Financování </a:t>
            </a:r>
            <a:r>
              <a:rPr lang="cs-CZ" dirty="0"/>
              <a:t>institucí podnikatelské infrastruktury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Soukromé zdroje:</a:t>
            </a:r>
          </a:p>
          <a:p>
            <a:pPr lvl="2">
              <a:lnSpc>
                <a:spcPct val="150000"/>
              </a:lnSpc>
            </a:pPr>
            <a:r>
              <a:rPr lang="cs-CZ" b="1" dirty="0" err="1"/>
              <a:t>Startup</a:t>
            </a:r>
            <a:r>
              <a:rPr lang="cs-CZ" b="1" dirty="0"/>
              <a:t> yard </a:t>
            </a:r>
            <a:r>
              <a:rPr lang="cs-CZ" dirty="0"/>
              <a:t>(„</a:t>
            </a:r>
            <a:r>
              <a:rPr lang="cs-CZ" i="1" dirty="0"/>
              <a:t>52% </a:t>
            </a:r>
            <a:r>
              <a:rPr lang="cs-CZ" i="1" dirty="0" err="1"/>
              <a:t>Survival</a:t>
            </a:r>
            <a:r>
              <a:rPr lang="cs-CZ" i="1" dirty="0"/>
              <a:t> </a:t>
            </a:r>
            <a:r>
              <a:rPr lang="cs-CZ" i="1" dirty="0" err="1"/>
              <a:t>Rate</a:t>
            </a:r>
            <a:r>
              <a:rPr lang="cs-CZ" i="1" dirty="0"/>
              <a:t>)</a:t>
            </a:r>
            <a:endParaRPr lang="cs-CZ" dirty="0"/>
          </a:p>
          <a:p>
            <a:pPr lvl="2">
              <a:lnSpc>
                <a:spcPct val="150000"/>
              </a:lnSpc>
            </a:pPr>
            <a:r>
              <a:rPr lang="cs-CZ" b="1" dirty="0"/>
              <a:t>Up21</a:t>
            </a:r>
            <a:r>
              <a:rPr lang="cs-CZ" dirty="0"/>
              <a:t> („</a:t>
            </a:r>
            <a:r>
              <a:rPr lang="cs-CZ" i="1" dirty="0"/>
              <a:t>Investujeme do společností a start-</a:t>
            </a:r>
            <a:r>
              <a:rPr lang="cs-CZ" i="1" dirty="0" err="1"/>
              <a:t>upů</a:t>
            </a:r>
            <a:r>
              <a:rPr lang="cs-CZ" i="1" dirty="0"/>
              <a:t> z různých odvětví, které spojují stejné hodnoty</a:t>
            </a:r>
            <a:r>
              <a:rPr lang="cs-CZ" dirty="0"/>
              <a:t>“)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Veřejné zdroje: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Jihomoravské inovační centrum (</a:t>
            </a:r>
            <a:r>
              <a:rPr lang="cs-CZ" dirty="0" err="1"/>
              <a:t>jic</a:t>
            </a:r>
            <a:r>
              <a:rPr lang="cs-CZ" dirty="0"/>
              <a:t>)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Xport</a:t>
            </a:r>
            <a:r>
              <a:rPr lang="cs-CZ" dirty="0"/>
              <a:t> vše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Centrum podpory inovací </a:t>
            </a:r>
            <a:r>
              <a:rPr lang="cs-CZ" dirty="0" err="1"/>
              <a:t>všb</a:t>
            </a:r>
            <a:r>
              <a:rPr lang="cs-CZ" dirty="0"/>
              <a:t> </a:t>
            </a:r>
            <a:r>
              <a:rPr lang="cs-CZ" dirty="0" err="1"/>
              <a:t>ostrava</a:t>
            </a:r>
            <a:endParaRPr lang="cs-CZ" dirty="0"/>
          </a:p>
        </p:txBody>
      </p:sp>
      <p:pic>
        <p:nvPicPr>
          <p:cNvPr id="11266" name="Picture 2" descr="Pracovní skupina Financování: MAP Mostecko">
            <a:extLst>
              <a:ext uri="{FF2B5EF4-FFF2-40B4-BE49-F238E27FC236}">
                <a16:creationId xmlns:a16="http://schemas.microsoft.com/office/drawing/2014/main" id="{D6DDCF05-42DA-7442-B12A-B8CF5BB1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17" y="4381262"/>
            <a:ext cx="2533521" cy="1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31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3C10F-56F2-1447-81F2-D36ADB75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Podnikatelská infrastruktura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1A4AD-3D0C-F740-B27D-4FC067A71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1322"/>
            <a:ext cx="10363826" cy="45985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Zakladatelé</a:t>
            </a:r>
            <a:r>
              <a:rPr lang="cs-CZ" dirty="0"/>
              <a:t> institucí podnikatelské infrastruktury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Vysoké školy a univerzity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Kraje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Sdružení podnikatelů a investorů</a:t>
            </a:r>
          </a:p>
          <a:p>
            <a:pPr>
              <a:lnSpc>
                <a:spcPct val="150000"/>
              </a:lnSpc>
            </a:pPr>
            <a:r>
              <a:rPr lang="cs-CZ" dirty="0"/>
              <a:t>zaměření institucí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Specifické  (náročné vstupní výběrové řízení)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Esa </a:t>
            </a:r>
            <a:r>
              <a:rPr lang="cs-CZ" dirty="0" err="1"/>
              <a:t>bic</a:t>
            </a:r>
            <a:r>
              <a:rPr lang="cs-CZ" dirty="0"/>
              <a:t> </a:t>
            </a:r>
            <a:r>
              <a:rPr lang="cs-CZ" dirty="0" err="1"/>
              <a:t>prague</a:t>
            </a:r>
            <a:r>
              <a:rPr lang="cs-CZ" dirty="0"/>
              <a:t> – vesmírné technologie (specifické laboratoře, …)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Chefstarter</a:t>
            </a:r>
            <a:r>
              <a:rPr lang="cs-CZ" dirty="0"/>
              <a:t> – gastronomie (</a:t>
            </a:r>
            <a:r>
              <a:rPr lang="cs-CZ" dirty="0">
                <a:hlinkClick r:id="rId2"/>
              </a:rPr>
              <a:t>https://chefstarter.cz/</a:t>
            </a:r>
            <a:r>
              <a:rPr lang="cs-CZ" dirty="0"/>
              <a:t>) </a:t>
            </a:r>
          </a:p>
          <a:p>
            <a:pPr lvl="2">
              <a:lnSpc>
                <a:spcPct val="150000"/>
              </a:lnSpc>
            </a:pPr>
            <a:r>
              <a:rPr lang="cs-CZ" dirty="0" err="1"/>
              <a:t>Ai</a:t>
            </a:r>
            <a:r>
              <a:rPr lang="cs-CZ" dirty="0"/>
              <a:t> </a:t>
            </a:r>
            <a:r>
              <a:rPr lang="cs-CZ" dirty="0" err="1"/>
              <a:t>startup</a:t>
            </a:r>
            <a:r>
              <a:rPr lang="cs-CZ" dirty="0"/>
              <a:t> inkubátor – umělá inteligence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Obecné – přijímání podnikatelů bez ohledu na předmět podnikání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601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5080D80-D685-FA4A-BE4B-B00177B0F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1" t="32346" r="19908" b="19260"/>
          <a:stretch/>
        </p:blipFill>
        <p:spPr>
          <a:xfrm>
            <a:off x="322295" y="411276"/>
            <a:ext cx="11547410" cy="60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4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AD5AE-D625-2D4D-9361-2634CD5C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92866"/>
            <a:ext cx="10364451" cy="1596177"/>
          </a:xfrm>
        </p:spPr>
        <p:txBody>
          <a:bodyPr/>
          <a:lstStyle/>
          <a:p>
            <a:r>
              <a:rPr lang="cs-CZ" dirty="0"/>
              <a:t>5. informační portály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6DABA-773B-C842-8125-79B0176E0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31235"/>
            <a:ext cx="10363826" cy="48082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 err="1"/>
              <a:t>Businessinfo.cz</a:t>
            </a:r>
            <a:endParaRPr lang="cs-CZ" b="1" dirty="0"/>
          </a:p>
          <a:p>
            <a:pPr lvl="1">
              <a:lnSpc>
                <a:spcPct val="150000"/>
              </a:lnSpc>
            </a:pPr>
            <a:r>
              <a:rPr lang="cs-CZ" dirty="0"/>
              <a:t>Nejstarší a nejucelenější portál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 r. 2001 Provozován agenturou </a:t>
            </a:r>
            <a:r>
              <a:rPr lang="cs-CZ" dirty="0" err="1"/>
              <a:t>czechtrade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b="1" dirty="0"/>
              <a:t>Rubriky</a:t>
            </a:r>
            <a:r>
              <a:rPr lang="cs-CZ" dirty="0"/>
              <a:t>: fáze podnikání, daně a účetnictví, dotace a financování, zahraniční obchod, legislativa a právo, podnikatelské prostředí, videa a služby portálu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 možno zažádat o zasílání </a:t>
            </a:r>
            <a:r>
              <a:rPr lang="cs-CZ" dirty="0" err="1"/>
              <a:t>newsletteru</a:t>
            </a:r>
            <a:r>
              <a:rPr lang="cs-CZ" dirty="0"/>
              <a:t> a diskutovat s ostatními uživateli i správci portálu (z řad agentury </a:t>
            </a:r>
            <a:r>
              <a:rPr lang="cs-CZ" dirty="0" err="1"/>
              <a:t>czechtrade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Podnikatel.cz</a:t>
            </a:r>
            <a:r>
              <a:rPr lang="cs-CZ" dirty="0"/>
              <a:t> (soukromý portál, je řízen </a:t>
            </a:r>
            <a:r>
              <a:rPr lang="cs-CZ" dirty="0" err="1"/>
              <a:t>internetinfo</a:t>
            </a:r>
            <a:r>
              <a:rPr lang="cs-CZ" dirty="0"/>
              <a:t>, s.r.o.)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Businesscenter</a:t>
            </a:r>
            <a:r>
              <a:rPr lang="cs-CZ" dirty="0"/>
              <a:t> (soukromý portál, je řízen </a:t>
            </a:r>
            <a:r>
              <a:rPr lang="cs-CZ" dirty="0" err="1"/>
              <a:t>internetinfo</a:t>
            </a:r>
            <a:r>
              <a:rPr lang="cs-CZ" dirty="0"/>
              <a:t>, s.r.o.)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Jakpodnikat.cz</a:t>
            </a:r>
            <a:r>
              <a:rPr lang="cs-CZ" dirty="0"/>
              <a:t> (soukromý portál, spravuje </a:t>
            </a:r>
            <a:r>
              <a:rPr lang="cs-CZ" dirty="0" err="1"/>
              <a:t>profi</a:t>
            </a:r>
            <a:r>
              <a:rPr lang="cs-CZ" dirty="0"/>
              <a:t>-kancelář </a:t>
            </a:r>
            <a:r>
              <a:rPr lang="cs-CZ" dirty="0" err="1"/>
              <a:t>praha</a:t>
            </a:r>
            <a:r>
              <a:rPr lang="cs-CZ" dirty="0"/>
              <a:t>, s.r.o.)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804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19973-C172-5547-BA32-ABC15DB5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informační portály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63046F-C4B1-B448-90C0-36ACCCABB1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70122" cy="34241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Specializované portály</a:t>
            </a:r>
          </a:p>
          <a:p>
            <a:pPr lvl="1">
              <a:lnSpc>
                <a:spcPct val="150000"/>
              </a:lnSpc>
            </a:pPr>
            <a:r>
              <a:rPr lang="cs-CZ" sz="2000" b="1" dirty="0" err="1"/>
              <a:t>Angelinvestmentnetwork.cz</a:t>
            </a:r>
            <a:r>
              <a:rPr lang="cs-CZ" sz="2000" b="1" dirty="0"/>
              <a:t> </a:t>
            </a:r>
            <a:r>
              <a:rPr lang="cs-CZ" sz="2000" dirty="0"/>
              <a:t>pro business </a:t>
            </a:r>
            <a:r>
              <a:rPr lang="cs-CZ" sz="2000" dirty="0" err="1"/>
              <a:t>angels</a:t>
            </a:r>
            <a:r>
              <a:rPr lang="cs-CZ" sz="2000" dirty="0"/>
              <a:t> a podniky s růstovým potenciálem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Rozcestník 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pro investory </a:t>
            </a:r>
            <a:r>
              <a:rPr lang="cs-CZ" sz="1800" dirty="0" err="1"/>
              <a:t>x</a:t>
            </a:r>
            <a:r>
              <a:rPr lang="cs-CZ" sz="1800" dirty="0"/>
              <a:t> pro podnikatele hledající zdroje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/>
              <a:t> </a:t>
            </a:r>
          </a:p>
        </p:txBody>
      </p:sp>
      <p:pic>
        <p:nvPicPr>
          <p:cNvPr id="12290" name="Picture 2" descr="Business Angels | Investor blog Bestinvestor.ru">
            <a:extLst>
              <a:ext uri="{FF2B5EF4-FFF2-40B4-BE49-F238E27FC236}">
                <a16:creationId xmlns:a16="http://schemas.microsoft.com/office/drawing/2014/main" id="{017DDE78-0A63-A048-BDAB-BE997091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70" y="2774676"/>
            <a:ext cx="4012360" cy="23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6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FDCFA5-DB7B-0547-BA3A-BCBB6B82C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" t="9136" r="5093" b="10370"/>
          <a:stretch/>
        </p:blipFill>
        <p:spPr>
          <a:xfrm>
            <a:off x="702264" y="609598"/>
            <a:ext cx="10787471" cy="59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8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F27580-132F-E94E-9851-9FF3C5BD8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" t="8642" r="2933" b="15555"/>
          <a:stretch/>
        </p:blipFill>
        <p:spPr>
          <a:xfrm>
            <a:off x="728133" y="829733"/>
            <a:ext cx="10430934" cy="51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8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70132-952A-3540-ADA5-F6C8520B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0C804-EA9C-A043-B218-4E377A9950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61322"/>
            <a:ext cx="10363826" cy="4625008"/>
          </a:xfrm>
        </p:spPr>
        <p:txBody>
          <a:bodyPr>
            <a:normAutofit/>
          </a:bodyPr>
          <a:lstStyle/>
          <a:p>
            <a:r>
              <a:rPr lang="cs-CZ" dirty="0"/>
              <a:t>Přečtěte si článek na následujícím odkazu:</a:t>
            </a:r>
          </a:p>
          <a:p>
            <a:pPr lvl="1"/>
            <a:r>
              <a:rPr lang="cs-CZ" dirty="0">
                <a:hlinkClick r:id="rId2"/>
              </a:rPr>
              <a:t>https://zpravy.aktualne.cz/ekonomika/promeny-ceskych-regionu/temp-prehled-evropskych-fondu/r~f1b0dd86d70811eab115ac1f6b220ee8/</a:t>
            </a:r>
            <a:endParaRPr lang="cs-CZ" dirty="0"/>
          </a:p>
          <a:p>
            <a:r>
              <a:rPr lang="cs-CZ" dirty="0"/>
              <a:t>Odpovězte na otázky: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 je fond obnovy?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Které 3 státy jsou dlouhodobě  největšími přispěvateli do unijního rozpočtu?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Jaká je situace </a:t>
            </a:r>
            <a:r>
              <a:rPr lang="cs-CZ" dirty="0" err="1"/>
              <a:t>čr</a:t>
            </a:r>
            <a:r>
              <a:rPr lang="cs-CZ" dirty="0"/>
              <a:t> s ohledem na platby do rozpočtu </a:t>
            </a:r>
            <a:r>
              <a:rPr lang="cs-CZ" dirty="0" err="1"/>
              <a:t>x</a:t>
            </a:r>
            <a:r>
              <a:rPr lang="cs-CZ" dirty="0"/>
              <a:t> příjmy z rozpočtu?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Které státy patří mezi největší příjemce z rozpočtu?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Kolik Česko získalo z rozpočtu EU a kolik do něj odvedlo?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Jak se situace </a:t>
            </a:r>
            <a:r>
              <a:rPr lang="cs-CZ" dirty="0" err="1"/>
              <a:t>česka</a:t>
            </a:r>
            <a:r>
              <a:rPr lang="cs-CZ" dirty="0"/>
              <a:t> může v budoucnosti změnit?</a:t>
            </a:r>
          </a:p>
        </p:txBody>
      </p:sp>
    </p:spTree>
    <p:extLst>
      <p:ext uri="{BB962C8B-B14F-4D97-AF65-F5344CB8AC3E}">
        <p14:creationId xmlns:p14="http://schemas.microsoft.com/office/powerpoint/2010/main" val="13022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2C01A23-E157-C143-B652-AC4CEA284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0" t="31593" r="36749" b="13768"/>
          <a:stretch/>
        </p:blipFill>
        <p:spPr>
          <a:xfrm>
            <a:off x="1147325" y="887895"/>
            <a:ext cx="9897349" cy="574449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305DFE8-B1FA-F142-BEC6-4521278D8CA9}"/>
              </a:ext>
            </a:extLst>
          </p:cNvPr>
          <p:cNvSpPr txBox="1">
            <a:spLocks/>
          </p:cNvSpPr>
          <p:nvPr/>
        </p:nvSpPr>
        <p:spPr>
          <a:xfrm>
            <a:off x="913773" y="89806"/>
            <a:ext cx="10364451" cy="15961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1. </a:t>
            </a:r>
            <a:r>
              <a:rPr lang="en-GB" dirty="0" err="1"/>
              <a:t>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55695-11B3-F34D-8742-69A92A08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úvod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D813F-4EE7-FF4F-8C0E-63E96A2CE1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62539"/>
            <a:ext cx="10363826" cy="479066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cs-CZ" dirty="0"/>
              <a:t>V roce 2020 </a:t>
            </a:r>
            <a:r>
              <a:rPr lang="cs-CZ" b="1" dirty="0"/>
              <a:t>zaniklo</a:t>
            </a:r>
            <a:r>
              <a:rPr lang="cs-CZ" dirty="0"/>
              <a:t> v ČR 16.111 firem, o 353 více než předloni a zároveň dosud </a:t>
            </a:r>
            <a:r>
              <a:rPr lang="cs-CZ" b="1" dirty="0"/>
              <a:t>nejvíce</a:t>
            </a:r>
            <a:r>
              <a:rPr lang="cs-CZ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cs-CZ" b="1" dirty="0"/>
              <a:t>Vzniklo</a:t>
            </a:r>
            <a:r>
              <a:rPr lang="cs-CZ" dirty="0"/>
              <a:t> 27.228 společností, což je </a:t>
            </a:r>
            <a:r>
              <a:rPr lang="cs-CZ" b="1" dirty="0"/>
              <a:t>nejnižší</a:t>
            </a:r>
            <a:r>
              <a:rPr lang="cs-CZ" dirty="0"/>
              <a:t> počet za šest let. 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Celkově tak v Česku přibylo 11.117 firem, což je nejméně od roku 2003. 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Aktuální situace v souvislosti s pandemickými opatřeními nepřispívá k rozvoji většiny podniků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Proto je vhodné znát </a:t>
            </a:r>
            <a:r>
              <a:rPr lang="cs-CZ" b="1" dirty="0"/>
              <a:t>dostupné možnosti</a:t>
            </a:r>
            <a:r>
              <a:rPr lang="cs-CZ" dirty="0"/>
              <a:t>, které nám mohou usnadnit samotné </a:t>
            </a:r>
            <a:r>
              <a:rPr lang="cs-CZ" b="1" dirty="0"/>
              <a:t>zahájení </a:t>
            </a:r>
            <a:r>
              <a:rPr lang="cs-CZ" dirty="0"/>
              <a:t>podnikatelské činnosti, tak i ty, které nám pomohou </a:t>
            </a:r>
            <a:r>
              <a:rPr lang="cs-CZ" b="1" dirty="0"/>
              <a:t>podnikání udržet </a:t>
            </a:r>
            <a:r>
              <a:rPr lang="cs-CZ" dirty="0"/>
              <a:t>v prvních kritických letech a urychlit jeho další rozvoj. </a:t>
            </a:r>
          </a:p>
          <a:p>
            <a:pPr algn="just">
              <a:lnSpc>
                <a:spcPct val="170000"/>
              </a:lnSpc>
            </a:pPr>
            <a:endParaRPr lang="cs-CZ" dirty="0"/>
          </a:p>
          <a:p>
            <a:pPr algn="just">
              <a:lnSpc>
                <a:spcPct val="17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57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DF129B-F38C-9149-B7D5-261FAF00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podnikání</a:t>
            </a:r>
            <a:endParaRPr lang="en-GB" dirty="0"/>
          </a:p>
        </p:txBody>
      </p:sp>
      <p:pic>
        <p:nvPicPr>
          <p:cNvPr id="3074" name="Picture 2" descr="Pomocná ruka Archivy - Zpravodaj ústečáka">
            <a:extLst>
              <a:ext uri="{FF2B5EF4-FFF2-40B4-BE49-F238E27FC236}">
                <a16:creationId xmlns:a16="http://schemas.microsoft.com/office/drawing/2014/main" id="{2AB780A5-9546-4341-8178-137EF685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74" y="3795654"/>
            <a:ext cx="360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6448FD-0305-5D4A-B3CC-10EF5242A5F5}"/>
              </a:ext>
            </a:extLst>
          </p:cNvPr>
          <p:cNvSpPr txBox="1"/>
          <p:nvPr/>
        </p:nvSpPr>
        <p:spPr>
          <a:xfrm>
            <a:off x="913774" y="1933989"/>
            <a:ext cx="9900000" cy="19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Podporou podnikání se obecně rozumí všechny činnosti (finanční i nefinanční povahy) spojené se stimulací podnikatelské činnosti v různých fázích životního cyklu firmy.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4FA256-CEDE-B641-AB6E-AFB12B8979F6}"/>
              </a:ext>
            </a:extLst>
          </p:cNvPr>
          <p:cNvSpPr txBox="1"/>
          <p:nvPr/>
        </p:nvSpPr>
        <p:spPr>
          <a:xfrm>
            <a:off x="913774" y="4081670"/>
            <a:ext cx="5659304" cy="19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800" dirty="0"/>
              <a:t>Provázanost aktérů z veřejného i soukromého sektoru vede k vytvoření </a:t>
            </a:r>
            <a:r>
              <a:rPr lang="cs-CZ" sz="2800" b="1" dirty="0"/>
              <a:t>podnikatelského ekosystému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889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8F6AA-9B3F-B047-87DB-79CA9A76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9CD92-1F4C-8249-B885-72FB2FA00B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74573"/>
            <a:ext cx="10363826" cy="449248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Podnikatelský ekosystém </a:t>
            </a:r>
            <a:r>
              <a:rPr lang="cs-CZ" sz="2400" dirty="0"/>
              <a:t>představuje</a:t>
            </a:r>
            <a:r>
              <a:rPr lang="cs-CZ" sz="2400" b="1" dirty="0"/>
              <a:t> geografické, kulturní, sociální a institucionální prostředí podnikatele </a:t>
            </a:r>
            <a:r>
              <a:rPr lang="cs-CZ" sz="2400" dirty="0"/>
              <a:t>(</a:t>
            </a:r>
            <a:r>
              <a:rPr lang="cs-CZ" sz="2400" dirty="0" err="1"/>
              <a:t>O`Connor</a:t>
            </a:r>
            <a:r>
              <a:rPr lang="cs-CZ" sz="2400" dirty="0"/>
              <a:t> a kol., 2018)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Aktéři, kteří jsou součástí podnikatelského ekosystému a jsou </a:t>
            </a:r>
            <a:r>
              <a:rPr lang="cs-CZ" sz="2000" b="1" dirty="0"/>
              <a:t>aktivní v oblasti podpory podnikání</a:t>
            </a:r>
            <a:r>
              <a:rPr lang="cs-CZ" sz="2000" dirty="0"/>
              <a:t> – obsahem dnešní přednášky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/>
              <a:t>Zaměření na MSP – tvoří 99,8 % aktivních podnikatelských subjektů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/>
              <a:t>MSP zaměstnávají méně než 250 osob a roční obrat pod 50 mil Eur, roční bilanční suma aktiv pod 43 mil eur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/>
              <a:t>HK ČR zastupuje i velké podniky (významný zaměstnavatel, tvůrce HDP)</a:t>
            </a:r>
          </a:p>
        </p:txBody>
      </p:sp>
    </p:spTree>
    <p:extLst>
      <p:ext uri="{BB962C8B-B14F-4D97-AF65-F5344CB8AC3E}">
        <p14:creationId xmlns:p14="http://schemas.microsoft.com/office/powerpoint/2010/main" val="406260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24166-2A8E-CD42-9619-87FE639B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Formy podpory podnikání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A12C49-EE3C-DD44-A2B7-64F0ED32F6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4974" y="2367092"/>
            <a:ext cx="4731026" cy="34241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Finanční</a:t>
            </a:r>
          </a:p>
          <a:p>
            <a:pPr>
              <a:lnSpc>
                <a:spcPct val="150000"/>
              </a:lnSpc>
            </a:pPr>
            <a:r>
              <a:rPr lang="cs-CZ" dirty="0"/>
              <a:t>Prostředky na rozjezd podnikání </a:t>
            </a:r>
          </a:p>
          <a:p>
            <a:pPr>
              <a:lnSpc>
                <a:spcPct val="150000"/>
              </a:lnSpc>
            </a:pPr>
            <a:r>
              <a:rPr lang="cs-CZ" dirty="0"/>
              <a:t>Prostředky na expanzi – přes žádost o nevratné dotace, příspěvky a granty</a:t>
            </a:r>
          </a:p>
          <a:p>
            <a:pPr>
              <a:lnSpc>
                <a:spcPct val="150000"/>
              </a:lnSpc>
            </a:pPr>
            <a:r>
              <a:rPr lang="cs-CZ" dirty="0"/>
              <a:t>Zvýhodněné finanční úvěry a záruky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5021B5-4A63-7145-905E-2D2FFD29A1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165" y="2367092"/>
            <a:ext cx="4492487" cy="35566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Nefinanční</a:t>
            </a:r>
          </a:p>
          <a:p>
            <a:pPr>
              <a:lnSpc>
                <a:spcPct val="150000"/>
              </a:lnSpc>
            </a:pPr>
            <a:r>
              <a:rPr lang="cs-CZ" dirty="0"/>
              <a:t>Informační servis</a:t>
            </a:r>
          </a:p>
          <a:p>
            <a:pPr>
              <a:lnSpc>
                <a:spcPct val="150000"/>
              </a:lnSpc>
            </a:pPr>
            <a:r>
              <a:rPr lang="cs-CZ" dirty="0"/>
              <a:t>Konference</a:t>
            </a:r>
          </a:p>
          <a:p>
            <a:pPr>
              <a:lnSpc>
                <a:spcPct val="150000"/>
              </a:lnSpc>
            </a:pPr>
            <a:r>
              <a:rPr lang="cs-CZ" dirty="0"/>
              <a:t>Poradenství</a:t>
            </a:r>
          </a:p>
          <a:p>
            <a:pPr>
              <a:lnSpc>
                <a:spcPct val="150000"/>
              </a:lnSpc>
            </a:pPr>
            <a:r>
              <a:rPr lang="cs-CZ" dirty="0"/>
              <a:t>Zvýhodněné služby</a:t>
            </a:r>
          </a:p>
        </p:txBody>
      </p:sp>
    </p:spTree>
    <p:extLst>
      <p:ext uri="{BB962C8B-B14F-4D97-AF65-F5344CB8AC3E}">
        <p14:creationId xmlns:p14="http://schemas.microsoft.com/office/powerpoint/2010/main" val="84869324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{78204BF4-3B69-4240-A7D1-9A3B50A5C999}tf10001073</Template>
  <TotalTime>2192</TotalTime>
  <Words>2851</Words>
  <Application>Microsoft Macintosh PowerPoint</Application>
  <PresentationFormat>Širokoúhlá obrazovka</PresentationFormat>
  <Paragraphs>316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1" baseType="lpstr">
      <vt:lpstr>Arial</vt:lpstr>
      <vt:lpstr>Tw Cen MT</vt:lpstr>
      <vt:lpstr>Kapka</vt:lpstr>
      <vt:lpstr>Projektový a dotační management</vt:lpstr>
      <vt:lpstr>obsah</vt:lpstr>
      <vt:lpstr>1. úvod</vt:lpstr>
      <vt:lpstr>Prezentace aplikace PowerPoint</vt:lpstr>
      <vt:lpstr>Prezentace aplikace PowerPoint</vt:lpstr>
      <vt:lpstr>1. úvod</vt:lpstr>
      <vt:lpstr>2. Podpora podnikání</vt:lpstr>
      <vt:lpstr>2. Podpora podnikání</vt:lpstr>
      <vt:lpstr>2. Formy podpory podnikání</vt:lpstr>
      <vt:lpstr>2. Podpora podnikání</vt:lpstr>
      <vt:lpstr>3. Vládní organizace a programy podpory</vt:lpstr>
      <vt:lpstr>3. Vládní organizace a programy podpory</vt:lpstr>
      <vt:lpstr>3. Vládní organizace a programy podpory </vt:lpstr>
      <vt:lpstr>3. Vládní organizace a programy podpory</vt:lpstr>
      <vt:lpstr>3. Vládní organizace a programy podpory příklad: strojírna slavíček s.r.o.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 programy podpory</vt:lpstr>
      <vt:lpstr>3. Vládní organizace a  programy podpory</vt:lpstr>
      <vt:lpstr>3. Vládní organizace a  programy podpory</vt:lpstr>
      <vt:lpstr>Prezentace aplikace PowerPoint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programy podpory</vt:lpstr>
      <vt:lpstr>3. Vládní organizace a programy podpory </vt:lpstr>
      <vt:lpstr>3. Vládní organizace a programy podpory Nové trendy v zemědělství</vt:lpstr>
      <vt:lpstr>3. Vládní organizace a programy podpory Nové trendy v zemědělství</vt:lpstr>
      <vt:lpstr>3. Vládní organizace a programy podpory Nové trendy v zemědělství</vt:lpstr>
      <vt:lpstr> 3. Vládní organizace a programy podpory Nové trendy v zemědělství</vt:lpstr>
      <vt:lpstr>3. Vládní organizace a programy podpory</vt:lpstr>
      <vt:lpstr>Komparace míry nezaměstnanosti ve 26 evropských zemích (červen 2021)</vt:lpstr>
      <vt:lpstr>Cvičení – zaměstnanci – klíč k úspěchu firmy</vt:lpstr>
      <vt:lpstr>4. Podnikatelská infrastruktura</vt:lpstr>
      <vt:lpstr>4. Podnikatelská infrastruktura</vt:lpstr>
      <vt:lpstr>4. Podnikatelská infrastruktura</vt:lpstr>
      <vt:lpstr>Prezentace aplikace PowerPoint</vt:lpstr>
      <vt:lpstr>5. informační portály </vt:lpstr>
      <vt:lpstr>5. informační portály </vt:lpstr>
      <vt:lpstr>Prezentace aplikace PowerPoint</vt:lpstr>
      <vt:lpstr>Prezentace aplikace PowerPoint</vt:lpstr>
      <vt:lpstr>6. 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Projektový a dotační management</dc:title>
  <dc:creator>Microsoft Office User</dc:creator>
  <cp:lastModifiedBy>Microsoft Office User</cp:lastModifiedBy>
  <cp:revision>19</cp:revision>
  <cp:lastPrinted>2021-12-18T10:29:45Z</cp:lastPrinted>
  <dcterms:created xsi:type="dcterms:W3CDTF">2021-12-16T12:35:20Z</dcterms:created>
  <dcterms:modified xsi:type="dcterms:W3CDTF">2021-12-18T12:28:26Z</dcterms:modified>
</cp:coreProperties>
</file>