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3" r:id="rId3"/>
    <p:sldId id="344" r:id="rId4"/>
    <p:sldId id="542" r:id="rId5"/>
    <p:sldId id="543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436" r:id="rId17"/>
    <p:sldId id="554" r:id="rId18"/>
    <p:sldId id="555" r:id="rId19"/>
    <p:sldId id="556" r:id="rId20"/>
    <p:sldId id="557" r:id="rId21"/>
    <p:sldId id="558" r:id="rId22"/>
    <p:sldId id="559" r:id="rId23"/>
    <p:sldId id="560" r:id="rId24"/>
    <p:sldId id="561" r:id="rId25"/>
    <p:sldId id="562" r:id="rId26"/>
    <p:sldId id="563" r:id="rId27"/>
    <p:sldId id="564" r:id="rId28"/>
    <p:sldId id="565" r:id="rId29"/>
    <p:sldId id="541" r:id="rId30"/>
    <p:sldId id="566" r:id="rId31"/>
    <p:sldId id="567" r:id="rId32"/>
    <p:sldId id="568" r:id="rId33"/>
    <p:sldId id="569" r:id="rId34"/>
    <p:sldId id="570" r:id="rId35"/>
    <p:sldId id="571" r:id="rId36"/>
    <p:sldId id="572" r:id="rId37"/>
    <p:sldId id="401" r:id="rId38"/>
  </p:sldIdLst>
  <p:sldSz cx="9144000" cy="6858000" type="screen4x3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6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BAB288-3D02-4A9B-8BC5-A50650B3A212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ADBA5A9-263B-4248-A21B-0F9BBE665DCD}">
      <dgm:prSet phldrT="[Text]"/>
      <dgm:spPr/>
      <dgm:t>
        <a:bodyPr/>
        <a:lstStyle/>
        <a:p>
          <a:r>
            <a:rPr lang="cs-CZ" dirty="0"/>
            <a:t>Smluvní základ</a:t>
          </a:r>
        </a:p>
      </dgm:t>
    </dgm:pt>
    <dgm:pt modelId="{E45A5D3F-A5AD-4C98-9FAE-9100269030CC}" type="parTrans" cxnId="{132188F5-D40E-4E88-B1E0-4E91BC5C6BD2}">
      <dgm:prSet/>
      <dgm:spPr/>
      <dgm:t>
        <a:bodyPr/>
        <a:lstStyle/>
        <a:p>
          <a:endParaRPr lang="cs-CZ"/>
        </a:p>
      </dgm:t>
    </dgm:pt>
    <dgm:pt modelId="{CE1E265E-9DE1-4E53-93C4-98213634C7BB}" type="sibTrans" cxnId="{132188F5-D40E-4E88-B1E0-4E91BC5C6BD2}">
      <dgm:prSet/>
      <dgm:spPr/>
      <dgm:t>
        <a:bodyPr/>
        <a:lstStyle/>
        <a:p>
          <a:endParaRPr lang="cs-CZ"/>
        </a:p>
      </dgm:t>
    </dgm:pt>
    <dgm:pt modelId="{5BC96050-8707-4E0E-9153-CFED7D5AEAF5}">
      <dgm:prSet phldrT="[Text]"/>
      <dgm:spPr/>
      <dgm:t>
        <a:bodyPr/>
        <a:lstStyle/>
        <a:p>
          <a:r>
            <a:rPr lang="cs-CZ" dirty="0"/>
            <a:t>Plán obstarávání</a:t>
          </a:r>
        </a:p>
      </dgm:t>
    </dgm:pt>
    <dgm:pt modelId="{F43C3CA3-4978-485D-B053-00850663CFCA}" type="parTrans" cxnId="{4A3D3BC0-D4E5-447C-8D34-54FE2E74FA29}">
      <dgm:prSet/>
      <dgm:spPr/>
      <dgm:t>
        <a:bodyPr/>
        <a:lstStyle/>
        <a:p>
          <a:endParaRPr lang="cs-CZ"/>
        </a:p>
      </dgm:t>
    </dgm:pt>
    <dgm:pt modelId="{9199A544-300A-4EB2-A465-18AF79247027}" type="sibTrans" cxnId="{4A3D3BC0-D4E5-447C-8D34-54FE2E74FA29}">
      <dgm:prSet/>
      <dgm:spPr/>
      <dgm:t>
        <a:bodyPr/>
        <a:lstStyle/>
        <a:p>
          <a:endParaRPr lang="cs-CZ"/>
        </a:p>
      </dgm:t>
    </dgm:pt>
    <dgm:pt modelId="{928640B3-94C2-4BD6-B5B9-08A61754C284}" type="pres">
      <dgm:prSet presAssocID="{AFBAB288-3D02-4A9B-8BC5-A50650B3A212}" presName="diagram" presStyleCnt="0">
        <dgm:presLayoutVars>
          <dgm:dir/>
          <dgm:resizeHandles val="exact"/>
        </dgm:presLayoutVars>
      </dgm:prSet>
      <dgm:spPr/>
    </dgm:pt>
    <dgm:pt modelId="{8AFF1C50-0DF9-4702-9B7D-B1D55FBF52BE}" type="pres">
      <dgm:prSet presAssocID="{2ADBA5A9-263B-4248-A21B-0F9BBE665DCD}" presName="node" presStyleLbl="node1" presStyleIdx="0" presStyleCnt="2">
        <dgm:presLayoutVars>
          <dgm:bulletEnabled val="1"/>
        </dgm:presLayoutVars>
      </dgm:prSet>
      <dgm:spPr/>
    </dgm:pt>
    <dgm:pt modelId="{6A90147B-9589-4446-B47D-E49CCB8B760A}" type="pres">
      <dgm:prSet presAssocID="{CE1E265E-9DE1-4E53-93C4-98213634C7BB}" presName="sibTrans" presStyleCnt="0"/>
      <dgm:spPr/>
    </dgm:pt>
    <dgm:pt modelId="{DEE02FE4-18AA-4063-97BB-2074DA0D7B31}" type="pres">
      <dgm:prSet presAssocID="{5BC96050-8707-4E0E-9153-CFED7D5AEAF5}" presName="node" presStyleLbl="node1" presStyleIdx="1" presStyleCnt="2">
        <dgm:presLayoutVars>
          <dgm:bulletEnabled val="1"/>
        </dgm:presLayoutVars>
      </dgm:prSet>
      <dgm:spPr/>
    </dgm:pt>
  </dgm:ptLst>
  <dgm:cxnLst>
    <dgm:cxn modelId="{2FF99A40-269E-4325-8969-70D38972FD83}" type="presOf" srcId="{AFBAB288-3D02-4A9B-8BC5-A50650B3A212}" destId="{928640B3-94C2-4BD6-B5B9-08A61754C284}" srcOrd="0" destOrd="0" presId="urn:microsoft.com/office/officeart/2005/8/layout/default"/>
    <dgm:cxn modelId="{1B6EE479-4C8C-4860-A4A5-CC884BBDDB88}" type="presOf" srcId="{2ADBA5A9-263B-4248-A21B-0F9BBE665DCD}" destId="{8AFF1C50-0DF9-4702-9B7D-B1D55FBF52BE}" srcOrd="0" destOrd="0" presId="urn:microsoft.com/office/officeart/2005/8/layout/default"/>
    <dgm:cxn modelId="{EF36218D-2449-49D5-B0B8-9A4D34186FEB}" type="presOf" srcId="{5BC96050-8707-4E0E-9153-CFED7D5AEAF5}" destId="{DEE02FE4-18AA-4063-97BB-2074DA0D7B31}" srcOrd="0" destOrd="0" presId="urn:microsoft.com/office/officeart/2005/8/layout/default"/>
    <dgm:cxn modelId="{4A3D3BC0-D4E5-447C-8D34-54FE2E74FA29}" srcId="{AFBAB288-3D02-4A9B-8BC5-A50650B3A212}" destId="{5BC96050-8707-4E0E-9153-CFED7D5AEAF5}" srcOrd="1" destOrd="0" parTransId="{F43C3CA3-4978-485D-B053-00850663CFCA}" sibTransId="{9199A544-300A-4EB2-A465-18AF79247027}"/>
    <dgm:cxn modelId="{132188F5-D40E-4E88-B1E0-4E91BC5C6BD2}" srcId="{AFBAB288-3D02-4A9B-8BC5-A50650B3A212}" destId="{2ADBA5A9-263B-4248-A21B-0F9BBE665DCD}" srcOrd="0" destOrd="0" parTransId="{E45A5D3F-A5AD-4C98-9FAE-9100269030CC}" sibTransId="{CE1E265E-9DE1-4E53-93C4-98213634C7BB}"/>
    <dgm:cxn modelId="{11F22709-5F60-420A-9860-12E615CEB4A6}" type="presParOf" srcId="{928640B3-94C2-4BD6-B5B9-08A61754C284}" destId="{8AFF1C50-0DF9-4702-9B7D-B1D55FBF52BE}" srcOrd="0" destOrd="0" presId="urn:microsoft.com/office/officeart/2005/8/layout/default"/>
    <dgm:cxn modelId="{AF1133A4-B148-4A2B-B1C7-8E652BEC4544}" type="presParOf" srcId="{928640B3-94C2-4BD6-B5B9-08A61754C284}" destId="{6A90147B-9589-4446-B47D-E49CCB8B760A}" srcOrd="1" destOrd="0" presId="urn:microsoft.com/office/officeart/2005/8/layout/default"/>
    <dgm:cxn modelId="{A14AFCF3-E65D-444E-9239-1108CCC04DD5}" type="presParOf" srcId="{928640B3-94C2-4BD6-B5B9-08A61754C284}" destId="{DEE02FE4-18AA-4063-97BB-2074DA0D7B3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C9441-30FE-46F0-BD71-B093021AEB9F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68055BE8-C19A-4D43-8653-9CE525AFF327}">
      <dgm:prSet phldrT="[Text]"/>
      <dgm:spPr/>
      <dgm:t>
        <a:bodyPr/>
        <a:lstStyle/>
        <a:p>
          <a:r>
            <a:rPr lang="cs-CZ" dirty="0"/>
            <a:t>Pořizovací cena</a:t>
          </a:r>
        </a:p>
      </dgm:t>
    </dgm:pt>
    <dgm:pt modelId="{28A5608A-03B8-4C81-B531-72954A71CE6F}" type="parTrans" cxnId="{A4CD7D53-E40C-4983-B661-68FBDFB13FE1}">
      <dgm:prSet/>
      <dgm:spPr/>
      <dgm:t>
        <a:bodyPr/>
        <a:lstStyle/>
        <a:p>
          <a:endParaRPr lang="cs-CZ"/>
        </a:p>
      </dgm:t>
    </dgm:pt>
    <dgm:pt modelId="{2EFB109F-8411-45B7-BF3F-27A7209802D3}" type="sibTrans" cxnId="{A4CD7D53-E40C-4983-B661-68FBDFB13FE1}">
      <dgm:prSet/>
      <dgm:spPr/>
      <dgm:t>
        <a:bodyPr/>
        <a:lstStyle/>
        <a:p>
          <a:endParaRPr lang="cs-CZ"/>
        </a:p>
      </dgm:t>
    </dgm:pt>
    <dgm:pt modelId="{4F422990-B764-424C-911C-ABCB23262FD3}">
      <dgm:prSet phldrT="[Text]"/>
      <dgm:spPr/>
      <dgm:t>
        <a:bodyPr/>
        <a:lstStyle/>
        <a:p>
          <a:r>
            <a:rPr lang="cs-CZ" dirty="0"/>
            <a:t>Kalkulovaná cena</a:t>
          </a:r>
        </a:p>
      </dgm:t>
    </dgm:pt>
    <dgm:pt modelId="{4262DEE6-4D8E-4471-9008-76383264C0E1}" type="parTrans" cxnId="{098418B7-2D1B-4C05-9825-EF7ECA70E1E8}">
      <dgm:prSet/>
      <dgm:spPr/>
      <dgm:t>
        <a:bodyPr/>
        <a:lstStyle/>
        <a:p>
          <a:endParaRPr lang="cs-CZ"/>
        </a:p>
      </dgm:t>
    </dgm:pt>
    <dgm:pt modelId="{263899AB-5FEE-45FC-BD9C-87008B00C89F}" type="sibTrans" cxnId="{098418B7-2D1B-4C05-9825-EF7ECA70E1E8}">
      <dgm:prSet/>
      <dgm:spPr/>
      <dgm:t>
        <a:bodyPr/>
        <a:lstStyle/>
        <a:p>
          <a:endParaRPr lang="cs-CZ"/>
        </a:p>
      </dgm:t>
    </dgm:pt>
    <dgm:pt modelId="{B0CE591B-6B36-4A6F-AD33-29B6F67018E4}">
      <dgm:prSet phldrT="[Text]"/>
      <dgm:spPr/>
      <dgm:t>
        <a:bodyPr/>
        <a:lstStyle/>
        <a:p>
          <a:r>
            <a:rPr lang="cs-CZ" dirty="0"/>
            <a:t>Celková cena</a:t>
          </a:r>
        </a:p>
      </dgm:t>
    </dgm:pt>
    <dgm:pt modelId="{92B7EDB7-D0BE-49E0-B28A-00E7B2109B94}" type="parTrans" cxnId="{744DDA25-1396-4C1F-B2A4-0424F25DDAC5}">
      <dgm:prSet/>
      <dgm:spPr/>
      <dgm:t>
        <a:bodyPr/>
        <a:lstStyle/>
        <a:p>
          <a:endParaRPr lang="cs-CZ"/>
        </a:p>
      </dgm:t>
    </dgm:pt>
    <dgm:pt modelId="{686D3919-E2DC-4563-B26B-8E63328D1F1C}" type="sibTrans" cxnId="{744DDA25-1396-4C1F-B2A4-0424F25DDAC5}">
      <dgm:prSet/>
      <dgm:spPr/>
      <dgm:t>
        <a:bodyPr/>
        <a:lstStyle/>
        <a:p>
          <a:endParaRPr lang="cs-CZ"/>
        </a:p>
      </dgm:t>
    </dgm:pt>
    <dgm:pt modelId="{EF2A031F-70DD-4DEA-829B-1DEEDA25684D}" type="pres">
      <dgm:prSet presAssocID="{604C9441-30FE-46F0-BD71-B093021AEB9F}" presName="diagram" presStyleCnt="0">
        <dgm:presLayoutVars>
          <dgm:dir/>
          <dgm:resizeHandles val="exact"/>
        </dgm:presLayoutVars>
      </dgm:prSet>
      <dgm:spPr/>
    </dgm:pt>
    <dgm:pt modelId="{5F015095-0A9C-4321-B403-4CB5B3855DB2}" type="pres">
      <dgm:prSet presAssocID="{68055BE8-C19A-4D43-8653-9CE525AFF327}" presName="node" presStyleLbl="node1" presStyleIdx="0" presStyleCnt="3">
        <dgm:presLayoutVars>
          <dgm:bulletEnabled val="1"/>
        </dgm:presLayoutVars>
      </dgm:prSet>
      <dgm:spPr/>
    </dgm:pt>
    <dgm:pt modelId="{460BBDDF-198C-4607-AF16-719081027AF9}" type="pres">
      <dgm:prSet presAssocID="{2EFB109F-8411-45B7-BF3F-27A7209802D3}" presName="sibTrans" presStyleCnt="0"/>
      <dgm:spPr/>
    </dgm:pt>
    <dgm:pt modelId="{21AED10B-B75C-49E1-96F0-FB21C14E4D03}" type="pres">
      <dgm:prSet presAssocID="{4F422990-B764-424C-911C-ABCB23262FD3}" presName="node" presStyleLbl="node1" presStyleIdx="1" presStyleCnt="3">
        <dgm:presLayoutVars>
          <dgm:bulletEnabled val="1"/>
        </dgm:presLayoutVars>
      </dgm:prSet>
      <dgm:spPr/>
    </dgm:pt>
    <dgm:pt modelId="{339A8179-E64C-4DB8-8798-A6351BC696B4}" type="pres">
      <dgm:prSet presAssocID="{263899AB-5FEE-45FC-BD9C-87008B00C89F}" presName="sibTrans" presStyleCnt="0"/>
      <dgm:spPr/>
    </dgm:pt>
    <dgm:pt modelId="{E5A3DEBD-A6C4-4367-8C25-119C247AB483}" type="pres">
      <dgm:prSet presAssocID="{B0CE591B-6B36-4A6F-AD33-29B6F67018E4}" presName="node" presStyleLbl="node1" presStyleIdx="2" presStyleCnt="3">
        <dgm:presLayoutVars>
          <dgm:bulletEnabled val="1"/>
        </dgm:presLayoutVars>
      </dgm:prSet>
      <dgm:spPr/>
    </dgm:pt>
  </dgm:ptLst>
  <dgm:cxnLst>
    <dgm:cxn modelId="{744DDA25-1396-4C1F-B2A4-0424F25DDAC5}" srcId="{604C9441-30FE-46F0-BD71-B093021AEB9F}" destId="{B0CE591B-6B36-4A6F-AD33-29B6F67018E4}" srcOrd="2" destOrd="0" parTransId="{92B7EDB7-D0BE-49E0-B28A-00E7B2109B94}" sibTransId="{686D3919-E2DC-4563-B26B-8E63328D1F1C}"/>
    <dgm:cxn modelId="{A4CD7D53-E40C-4983-B661-68FBDFB13FE1}" srcId="{604C9441-30FE-46F0-BD71-B093021AEB9F}" destId="{68055BE8-C19A-4D43-8653-9CE525AFF327}" srcOrd="0" destOrd="0" parTransId="{28A5608A-03B8-4C81-B531-72954A71CE6F}" sibTransId="{2EFB109F-8411-45B7-BF3F-27A7209802D3}"/>
    <dgm:cxn modelId="{996A5481-FA5C-4AF3-9931-97969B2AEFE4}" type="presOf" srcId="{68055BE8-C19A-4D43-8653-9CE525AFF327}" destId="{5F015095-0A9C-4321-B403-4CB5B3855DB2}" srcOrd="0" destOrd="0" presId="urn:microsoft.com/office/officeart/2005/8/layout/default"/>
    <dgm:cxn modelId="{BDFCC28E-330A-406E-98D7-C428C9B54D49}" type="presOf" srcId="{604C9441-30FE-46F0-BD71-B093021AEB9F}" destId="{EF2A031F-70DD-4DEA-829B-1DEEDA25684D}" srcOrd="0" destOrd="0" presId="urn:microsoft.com/office/officeart/2005/8/layout/default"/>
    <dgm:cxn modelId="{6670E9A4-BC24-4A1D-B25E-55110F888032}" type="presOf" srcId="{4F422990-B764-424C-911C-ABCB23262FD3}" destId="{21AED10B-B75C-49E1-96F0-FB21C14E4D03}" srcOrd="0" destOrd="0" presId="urn:microsoft.com/office/officeart/2005/8/layout/default"/>
    <dgm:cxn modelId="{098418B7-2D1B-4C05-9825-EF7ECA70E1E8}" srcId="{604C9441-30FE-46F0-BD71-B093021AEB9F}" destId="{4F422990-B764-424C-911C-ABCB23262FD3}" srcOrd="1" destOrd="0" parTransId="{4262DEE6-4D8E-4471-9008-76383264C0E1}" sibTransId="{263899AB-5FEE-45FC-BD9C-87008B00C89F}"/>
    <dgm:cxn modelId="{9AB565FB-D00F-4021-8267-4F956C438E28}" type="presOf" srcId="{B0CE591B-6B36-4A6F-AD33-29B6F67018E4}" destId="{E5A3DEBD-A6C4-4367-8C25-119C247AB483}" srcOrd="0" destOrd="0" presId="urn:microsoft.com/office/officeart/2005/8/layout/default"/>
    <dgm:cxn modelId="{15583B0B-BFE3-4B52-B227-BBE41CC7034D}" type="presParOf" srcId="{EF2A031F-70DD-4DEA-829B-1DEEDA25684D}" destId="{5F015095-0A9C-4321-B403-4CB5B3855DB2}" srcOrd="0" destOrd="0" presId="urn:microsoft.com/office/officeart/2005/8/layout/default"/>
    <dgm:cxn modelId="{A7D206C8-1D0F-46CC-92FD-A548879A5428}" type="presParOf" srcId="{EF2A031F-70DD-4DEA-829B-1DEEDA25684D}" destId="{460BBDDF-198C-4607-AF16-719081027AF9}" srcOrd="1" destOrd="0" presId="urn:microsoft.com/office/officeart/2005/8/layout/default"/>
    <dgm:cxn modelId="{FCDE5B51-1528-4819-9685-E5E86F28624B}" type="presParOf" srcId="{EF2A031F-70DD-4DEA-829B-1DEEDA25684D}" destId="{21AED10B-B75C-49E1-96F0-FB21C14E4D03}" srcOrd="2" destOrd="0" presId="urn:microsoft.com/office/officeart/2005/8/layout/default"/>
    <dgm:cxn modelId="{AA6900DC-3B18-4583-A656-B5ED490C1119}" type="presParOf" srcId="{EF2A031F-70DD-4DEA-829B-1DEEDA25684D}" destId="{339A8179-E64C-4DB8-8798-A6351BC696B4}" srcOrd="3" destOrd="0" presId="urn:microsoft.com/office/officeart/2005/8/layout/default"/>
    <dgm:cxn modelId="{AAA1A7FC-3821-4909-8CBF-88D308613F18}" type="presParOf" srcId="{EF2A031F-70DD-4DEA-829B-1DEEDA25684D}" destId="{E5A3DEBD-A6C4-4367-8C25-119C247AB48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EBC7B0-AEFD-4FE7-93D0-DB864BF4D0FB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BB4737C7-B419-4963-BD53-E3384108AC6F}">
      <dgm:prSet phldrT="[Text]"/>
      <dgm:spPr/>
      <dgm:t>
        <a:bodyPr/>
        <a:lstStyle/>
        <a:p>
          <a:r>
            <a:rPr lang="cs-CZ" dirty="0"/>
            <a:t>Studium symptomů krize</a:t>
          </a:r>
        </a:p>
      </dgm:t>
    </dgm:pt>
    <dgm:pt modelId="{A82B343F-9D19-4B65-911B-5A2F8C96D3A1}" type="parTrans" cxnId="{F69A770A-E741-442B-9B3D-78F23FB02B4D}">
      <dgm:prSet/>
      <dgm:spPr/>
      <dgm:t>
        <a:bodyPr/>
        <a:lstStyle/>
        <a:p>
          <a:endParaRPr lang="cs-CZ"/>
        </a:p>
      </dgm:t>
    </dgm:pt>
    <dgm:pt modelId="{8A293777-0627-4E38-A2A2-2506F3B76B61}" type="sibTrans" cxnId="{F69A770A-E741-442B-9B3D-78F23FB02B4D}">
      <dgm:prSet/>
      <dgm:spPr/>
      <dgm:t>
        <a:bodyPr/>
        <a:lstStyle/>
        <a:p>
          <a:endParaRPr lang="cs-CZ"/>
        </a:p>
      </dgm:t>
    </dgm:pt>
    <dgm:pt modelId="{810EA139-3867-4E0A-A4DF-AAB03DBCC091}">
      <dgm:prSet phldrT="[Text]"/>
      <dgm:spPr/>
      <dgm:t>
        <a:bodyPr/>
        <a:lstStyle/>
        <a:p>
          <a:r>
            <a:rPr lang="cs-CZ" dirty="0"/>
            <a:t>Akutní stádium krize</a:t>
          </a:r>
        </a:p>
      </dgm:t>
    </dgm:pt>
    <dgm:pt modelId="{25204C3F-168C-455D-AFA2-84E36A0E146E}" type="parTrans" cxnId="{8AAE275D-0AE5-4BF5-B2AE-792D13065E1A}">
      <dgm:prSet/>
      <dgm:spPr/>
      <dgm:t>
        <a:bodyPr/>
        <a:lstStyle/>
        <a:p>
          <a:endParaRPr lang="cs-CZ"/>
        </a:p>
      </dgm:t>
    </dgm:pt>
    <dgm:pt modelId="{7855CECF-919A-4AB8-B475-9A9158352C6D}" type="sibTrans" cxnId="{8AAE275D-0AE5-4BF5-B2AE-792D13065E1A}">
      <dgm:prSet/>
      <dgm:spPr/>
      <dgm:t>
        <a:bodyPr/>
        <a:lstStyle/>
        <a:p>
          <a:endParaRPr lang="cs-CZ"/>
        </a:p>
      </dgm:t>
    </dgm:pt>
    <dgm:pt modelId="{9ECF25FE-AF4C-4A7E-B125-EF007F4FAB46}">
      <dgm:prSet phldrT="[Text]"/>
      <dgm:spPr/>
      <dgm:t>
        <a:bodyPr/>
        <a:lstStyle/>
        <a:p>
          <a:r>
            <a:rPr lang="cs-CZ" dirty="0"/>
            <a:t>Chronické stádium krize</a:t>
          </a:r>
        </a:p>
      </dgm:t>
    </dgm:pt>
    <dgm:pt modelId="{D553EF39-1EC5-45E0-BFB9-ACA8F302C967}" type="parTrans" cxnId="{03154C00-40CA-475E-80BF-7E23B7C6FF30}">
      <dgm:prSet/>
      <dgm:spPr/>
      <dgm:t>
        <a:bodyPr/>
        <a:lstStyle/>
        <a:p>
          <a:endParaRPr lang="cs-CZ"/>
        </a:p>
      </dgm:t>
    </dgm:pt>
    <dgm:pt modelId="{636B6F22-818C-4831-8825-B7510C6EA82A}" type="sibTrans" cxnId="{03154C00-40CA-475E-80BF-7E23B7C6FF30}">
      <dgm:prSet/>
      <dgm:spPr/>
      <dgm:t>
        <a:bodyPr/>
        <a:lstStyle/>
        <a:p>
          <a:endParaRPr lang="cs-CZ"/>
        </a:p>
      </dgm:t>
    </dgm:pt>
    <dgm:pt modelId="{4CA65FAD-066A-43CA-B358-D8B65C2BE101}">
      <dgm:prSet phldrT="[Text]"/>
      <dgm:spPr/>
      <dgm:t>
        <a:bodyPr/>
        <a:lstStyle/>
        <a:p>
          <a:r>
            <a:rPr lang="cs-CZ" dirty="0"/>
            <a:t>Stádium řešení krize</a:t>
          </a:r>
        </a:p>
      </dgm:t>
    </dgm:pt>
    <dgm:pt modelId="{67D899F0-7C2D-4F9F-BAC8-AA36BD6F3616}" type="parTrans" cxnId="{77575ED8-25E2-43D6-9A46-829626203726}">
      <dgm:prSet/>
      <dgm:spPr/>
      <dgm:t>
        <a:bodyPr/>
        <a:lstStyle/>
        <a:p>
          <a:endParaRPr lang="cs-CZ"/>
        </a:p>
      </dgm:t>
    </dgm:pt>
    <dgm:pt modelId="{73D415BE-DB7F-41DA-B85C-ACE12E2B1AA2}" type="sibTrans" cxnId="{77575ED8-25E2-43D6-9A46-829626203726}">
      <dgm:prSet/>
      <dgm:spPr/>
      <dgm:t>
        <a:bodyPr/>
        <a:lstStyle/>
        <a:p>
          <a:endParaRPr lang="cs-CZ"/>
        </a:p>
      </dgm:t>
    </dgm:pt>
    <dgm:pt modelId="{34304E69-287D-487F-9394-B0687F5AE6A8}" type="pres">
      <dgm:prSet presAssocID="{5CEBC7B0-AEFD-4FE7-93D0-DB864BF4D0FB}" presName="diagram" presStyleCnt="0">
        <dgm:presLayoutVars>
          <dgm:dir/>
          <dgm:resizeHandles val="exact"/>
        </dgm:presLayoutVars>
      </dgm:prSet>
      <dgm:spPr/>
    </dgm:pt>
    <dgm:pt modelId="{DC2E749F-BA12-4F09-B4D9-F1CCCB224FEC}" type="pres">
      <dgm:prSet presAssocID="{BB4737C7-B419-4963-BD53-E3384108AC6F}" presName="node" presStyleLbl="node1" presStyleIdx="0" presStyleCnt="4">
        <dgm:presLayoutVars>
          <dgm:bulletEnabled val="1"/>
        </dgm:presLayoutVars>
      </dgm:prSet>
      <dgm:spPr/>
    </dgm:pt>
    <dgm:pt modelId="{15644649-F783-42B6-826F-EE75AA8D3F6E}" type="pres">
      <dgm:prSet presAssocID="{8A293777-0627-4E38-A2A2-2506F3B76B61}" presName="sibTrans" presStyleCnt="0"/>
      <dgm:spPr/>
    </dgm:pt>
    <dgm:pt modelId="{9179A52B-5C93-4D90-AADA-28D96B0B8B1A}" type="pres">
      <dgm:prSet presAssocID="{810EA139-3867-4E0A-A4DF-AAB03DBCC091}" presName="node" presStyleLbl="node1" presStyleIdx="1" presStyleCnt="4">
        <dgm:presLayoutVars>
          <dgm:bulletEnabled val="1"/>
        </dgm:presLayoutVars>
      </dgm:prSet>
      <dgm:spPr/>
    </dgm:pt>
    <dgm:pt modelId="{DFB74E41-81BE-49E2-93C6-735FCB235E41}" type="pres">
      <dgm:prSet presAssocID="{7855CECF-919A-4AB8-B475-9A9158352C6D}" presName="sibTrans" presStyleCnt="0"/>
      <dgm:spPr/>
    </dgm:pt>
    <dgm:pt modelId="{9D0A3F46-F360-4A2A-B7A2-60C8D365D319}" type="pres">
      <dgm:prSet presAssocID="{9ECF25FE-AF4C-4A7E-B125-EF007F4FAB46}" presName="node" presStyleLbl="node1" presStyleIdx="2" presStyleCnt="4">
        <dgm:presLayoutVars>
          <dgm:bulletEnabled val="1"/>
        </dgm:presLayoutVars>
      </dgm:prSet>
      <dgm:spPr/>
    </dgm:pt>
    <dgm:pt modelId="{8E70AAB4-5AFC-4091-9E5D-78BACD7E3028}" type="pres">
      <dgm:prSet presAssocID="{636B6F22-818C-4831-8825-B7510C6EA82A}" presName="sibTrans" presStyleCnt="0"/>
      <dgm:spPr/>
    </dgm:pt>
    <dgm:pt modelId="{40D152AD-D158-4301-A643-AD201651CEEF}" type="pres">
      <dgm:prSet presAssocID="{4CA65FAD-066A-43CA-B358-D8B65C2BE101}" presName="node" presStyleLbl="node1" presStyleIdx="3" presStyleCnt="4">
        <dgm:presLayoutVars>
          <dgm:bulletEnabled val="1"/>
        </dgm:presLayoutVars>
      </dgm:prSet>
      <dgm:spPr/>
    </dgm:pt>
  </dgm:ptLst>
  <dgm:cxnLst>
    <dgm:cxn modelId="{03154C00-40CA-475E-80BF-7E23B7C6FF30}" srcId="{5CEBC7B0-AEFD-4FE7-93D0-DB864BF4D0FB}" destId="{9ECF25FE-AF4C-4A7E-B125-EF007F4FAB46}" srcOrd="2" destOrd="0" parTransId="{D553EF39-1EC5-45E0-BFB9-ACA8F302C967}" sibTransId="{636B6F22-818C-4831-8825-B7510C6EA82A}"/>
    <dgm:cxn modelId="{F69A770A-E741-442B-9B3D-78F23FB02B4D}" srcId="{5CEBC7B0-AEFD-4FE7-93D0-DB864BF4D0FB}" destId="{BB4737C7-B419-4963-BD53-E3384108AC6F}" srcOrd="0" destOrd="0" parTransId="{A82B343F-9D19-4B65-911B-5A2F8C96D3A1}" sibTransId="{8A293777-0627-4E38-A2A2-2506F3B76B61}"/>
    <dgm:cxn modelId="{76028F25-C085-4738-8F11-AF09845635A0}" type="presOf" srcId="{BB4737C7-B419-4963-BD53-E3384108AC6F}" destId="{DC2E749F-BA12-4F09-B4D9-F1CCCB224FEC}" srcOrd="0" destOrd="0" presId="urn:microsoft.com/office/officeart/2005/8/layout/default"/>
    <dgm:cxn modelId="{3016E35C-A509-4E80-8087-029B9A7D0D07}" type="presOf" srcId="{810EA139-3867-4E0A-A4DF-AAB03DBCC091}" destId="{9179A52B-5C93-4D90-AADA-28D96B0B8B1A}" srcOrd="0" destOrd="0" presId="urn:microsoft.com/office/officeart/2005/8/layout/default"/>
    <dgm:cxn modelId="{8AAE275D-0AE5-4BF5-B2AE-792D13065E1A}" srcId="{5CEBC7B0-AEFD-4FE7-93D0-DB864BF4D0FB}" destId="{810EA139-3867-4E0A-A4DF-AAB03DBCC091}" srcOrd="1" destOrd="0" parTransId="{25204C3F-168C-455D-AFA2-84E36A0E146E}" sibTransId="{7855CECF-919A-4AB8-B475-9A9158352C6D}"/>
    <dgm:cxn modelId="{2F977989-68DE-4181-9C0D-39B10EC8D955}" type="presOf" srcId="{5CEBC7B0-AEFD-4FE7-93D0-DB864BF4D0FB}" destId="{34304E69-287D-487F-9394-B0687F5AE6A8}" srcOrd="0" destOrd="0" presId="urn:microsoft.com/office/officeart/2005/8/layout/default"/>
    <dgm:cxn modelId="{696179B2-69AD-4847-B17D-EDFEA20776E7}" type="presOf" srcId="{9ECF25FE-AF4C-4A7E-B125-EF007F4FAB46}" destId="{9D0A3F46-F360-4A2A-B7A2-60C8D365D319}" srcOrd="0" destOrd="0" presId="urn:microsoft.com/office/officeart/2005/8/layout/default"/>
    <dgm:cxn modelId="{77575ED8-25E2-43D6-9A46-829626203726}" srcId="{5CEBC7B0-AEFD-4FE7-93D0-DB864BF4D0FB}" destId="{4CA65FAD-066A-43CA-B358-D8B65C2BE101}" srcOrd="3" destOrd="0" parTransId="{67D899F0-7C2D-4F9F-BAC8-AA36BD6F3616}" sibTransId="{73D415BE-DB7F-41DA-B85C-ACE12E2B1AA2}"/>
    <dgm:cxn modelId="{832CCAFB-66DC-44C9-8526-D6938AA22AA5}" type="presOf" srcId="{4CA65FAD-066A-43CA-B358-D8B65C2BE101}" destId="{40D152AD-D158-4301-A643-AD201651CEEF}" srcOrd="0" destOrd="0" presId="urn:microsoft.com/office/officeart/2005/8/layout/default"/>
    <dgm:cxn modelId="{F9765197-B7CA-4772-A3D8-4EF3FBAD62BE}" type="presParOf" srcId="{34304E69-287D-487F-9394-B0687F5AE6A8}" destId="{DC2E749F-BA12-4F09-B4D9-F1CCCB224FEC}" srcOrd="0" destOrd="0" presId="urn:microsoft.com/office/officeart/2005/8/layout/default"/>
    <dgm:cxn modelId="{682FE5C3-F98E-42B7-969D-37EEA16A06F2}" type="presParOf" srcId="{34304E69-287D-487F-9394-B0687F5AE6A8}" destId="{15644649-F783-42B6-826F-EE75AA8D3F6E}" srcOrd="1" destOrd="0" presId="urn:microsoft.com/office/officeart/2005/8/layout/default"/>
    <dgm:cxn modelId="{C2B872C6-055B-4BA5-8864-A7EE2448596C}" type="presParOf" srcId="{34304E69-287D-487F-9394-B0687F5AE6A8}" destId="{9179A52B-5C93-4D90-AADA-28D96B0B8B1A}" srcOrd="2" destOrd="0" presId="urn:microsoft.com/office/officeart/2005/8/layout/default"/>
    <dgm:cxn modelId="{4C1DB074-310D-49D8-9472-5CB8E6C16DBD}" type="presParOf" srcId="{34304E69-287D-487F-9394-B0687F5AE6A8}" destId="{DFB74E41-81BE-49E2-93C6-735FCB235E41}" srcOrd="3" destOrd="0" presId="urn:microsoft.com/office/officeart/2005/8/layout/default"/>
    <dgm:cxn modelId="{D781B294-EA10-4B9F-8574-AF0686752539}" type="presParOf" srcId="{34304E69-287D-487F-9394-B0687F5AE6A8}" destId="{9D0A3F46-F360-4A2A-B7A2-60C8D365D319}" srcOrd="4" destOrd="0" presId="urn:microsoft.com/office/officeart/2005/8/layout/default"/>
    <dgm:cxn modelId="{BBF52732-7793-4F7A-9032-0B0A8787F373}" type="presParOf" srcId="{34304E69-287D-487F-9394-B0687F5AE6A8}" destId="{8E70AAB4-5AFC-4091-9E5D-78BACD7E3028}" srcOrd="5" destOrd="0" presId="urn:microsoft.com/office/officeart/2005/8/layout/default"/>
    <dgm:cxn modelId="{D4BD11FB-6FF0-4E26-BFD8-BC3494BA6412}" type="presParOf" srcId="{34304E69-287D-487F-9394-B0687F5AE6A8}" destId="{40D152AD-D158-4301-A643-AD201651CEE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F1C50-0DF9-4702-9B7D-B1D55FBF52BE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800" kern="1200" dirty="0"/>
            <a:t>Smluvní základ</a:t>
          </a:r>
        </a:p>
      </dsp:txBody>
      <dsp:txXfrm>
        <a:off x="1004" y="1087611"/>
        <a:ext cx="3917900" cy="2350740"/>
      </dsp:txXfrm>
    </dsp:sp>
    <dsp:sp modelId="{DEE02FE4-18AA-4063-97BB-2074DA0D7B31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800" kern="1200" dirty="0"/>
            <a:t>Plán obstarávání</a:t>
          </a:r>
        </a:p>
      </dsp:txBody>
      <dsp:txXfrm>
        <a:off x="4310695" y="1087611"/>
        <a:ext cx="3917900" cy="2350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15095-0A9C-4321-B403-4CB5B3855DB2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000" kern="1200" dirty="0"/>
            <a:t>Pořizovací cena</a:t>
          </a:r>
        </a:p>
      </dsp:txBody>
      <dsp:txXfrm>
        <a:off x="460905" y="1047"/>
        <a:ext cx="3479899" cy="2087939"/>
      </dsp:txXfrm>
    </dsp:sp>
    <dsp:sp modelId="{21AED10B-B75C-49E1-96F0-FB21C14E4D03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000" kern="1200" dirty="0"/>
            <a:t>Kalkulovaná cena</a:t>
          </a:r>
        </a:p>
      </dsp:txBody>
      <dsp:txXfrm>
        <a:off x="4288794" y="1047"/>
        <a:ext cx="3479899" cy="2087939"/>
      </dsp:txXfrm>
    </dsp:sp>
    <dsp:sp modelId="{E5A3DEBD-A6C4-4367-8C25-119C247AB483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000" kern="1200" dirty="0"/>
            <a:t>Celková cena</a:t>
          </a:r>
        </a:p>
      </dsp:txBody>
      <dsp:txXfrm>
        <a:off x="2374850" y="2436976"/>
        <a:ext cx="3479899" cy="2087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E749F-BA12-4F09-B4D9-F1CCCB224FEC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Studium symptomů krize</a:t>
          </a:r>
        </a:p>
      </dsp:txBody>
      <dsp:txXfrm>
        <a:off x="460905" y="1047"/>
        <a:ext cx="3479899" cy="2087939"/>
      </dsp:txXfrm>
    </dsp:sp>
    <dsp:sp modelId="{9179A52B-5C93-4D90-AADA-28D96B0B8B1A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Akutní stádium krize</a:t>
          </a:r>
        </a:p>
      </dsp:txBody>
      <dsp:txXfrm>
        <a:off x="4288794" y="1047"/>
        <a:ext cx="3479899" cy="2087939"/>
      </dsp:txXfrm>
    </dsp:sp>
    <dsp:sp modelId="{9D0A3F46-F360-4A2A-B7A2-60C8D365D319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Chronické stádium krize</a:t>
          </a:r>
        </a:p>
      </dsp:txBody>
      <dsp:txXfrm>
        <a:off x="460905" y="2436976"/>
        <a:ext cx="3479899" cy="2087939"/>
      </dsp:txXfrm>
    </dsp:sp>
    <dsp:sp modelId="{40D152AD-D158-4301-A643-AD201651CEEF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Stádium řešení krize</a:t>
          </a:r>
        </a:p>
      </dsp:txBody>
      <dsp:txXfrm>
        <a:off x="4288794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5" y="9378825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065" y="1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690269"/>
            <a:ext cx="5486400" cy="4443412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6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065" y="9378956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23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720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15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Projektový a dotační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448272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Přednáška 2</a:t>
            </a:r>
          </a:p>
          <a:p>
            <a:r>
              <a:rPr lang="cs-CZ" sz="2400" dirty="0">
                <a:solidFill>
                  <a:schemeClr val="tx1"/>
                </a:solidFill>
              </a:rPr>
              <a:t>Úvod do projektového managementu II</a:t>
            </a:r>
          </a:p>
          <a:p>
            <a:r>
              <a:rPr lang="cs-CZ" sz="2400" dirty="0"/>
              <a:t>Ing. Pavel Kološ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C2079-8E58-4B8B-826D-E07BC2ADF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</a:t>
            </a:r>
            <a:r>
              <a:rPr lang="cs-CZ" dirty="0" err="1"/>
              <a:t>obstrarávání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93DBDF-21DF-4F78-B518-44652DA3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Rozhodnutí, co nakoupit a co si „vyrobit sami“.</a:t>
            </a:r>
          </a:p>
          <a:p>
            <a:r>
              <a:rPr lang="cs-CZ" dirty="0"/>
              <a:t>Způsoby výběru dodavatelů.</a:t>
            </a:r>
          </a:p>
          <a:p>
            <a:r>
              <a:rPr lang="cs-CZ" dirty="0"/>
              <a:t>Řízení uzavřených smluv.</a:t>
            </a:r>
          </a:p>
          <a:p>
            <a:r>
              <a:rPr lang="cs-CZ" dirty="0"/>
              <a:t>Ukončování daných smluvních vztahů.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340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6ADBF-0F10-405B-A88B-83F15D3D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cena nákupu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ECDED52-3D66-42ED-9264-A92E08DBD4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578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62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27DE4-9220-42F3-BFB2-1FD78E4F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cena nákupu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9EA217-011F-4D99-8A4F-00EFB1845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Pořizovací cena </a:t>
            </a:r>
            <a:r>
              <a:rPr lang="cs-CZ" dirty="0"/>
              <a:t>– ovlivněna N a P, fázi životního cyklu, zájmem dodavatele dodat.</a:t>
            </a:r>
          </a:p>
          <a:p>
            <a:r>
              <a:rPr lang="cs-CZ" b="1" dirty="0">
                <a:solidFill>
                  <a:srgbClr val="FF0000"/>
                </a:solidFill>
              </a:rPr>
              <a:t>Kalkulovaná cena </a:t>
            </a:r>
            <a:r>
              <a:rPr lang="cs-CZ" dirty="0"/>
              <a:t>– pořizovací cena + cena doprovodných výkonů (doprava, celní, manipulační, skladovací výkony, zkoušení, revize) + náklady na proces nákupu (přímé a režijní náklady).</a:t>
            </a:r>
          </a:p>
          <a:p>
            <a:r>
              <a:rPr lang="cs-CZ" b="1" dirty="0">
                <a:solidFill>
                  <a:srgbClr val="FF0000"/>
                </a:solidFill>
              </a:rPr>
              <a:t>Celková cena </a:t>
            </a:r>
            <a:r>
              <a:rPr lang="cs-CZ" dirty="0"/>
              <a:t>– kalkulovaná cena + cena provozních nákladů po celou dobu životnosti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645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EBF17-CC7E-4E82-9394-D9C986D2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dodavatele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00E71A-90D6-4AE2-91AB-22B2A6B9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Jednání uchazečů </a:t>
            </a:r>
            <a:r>
              <a:rPr lang="cs-CZ" b="1" dirty="0"/>
              <a:t>- </a:t>
            </a:r>
            <a:r>
              <a:rPr lang="cs-CZ" dirty="0"/>
              <a:t>setkání zadavatele a všech potencionálních uchazečů o danou zakázku ještě před podáním nabídek. Cílem je zajistit porozumění požadavků zadavatele ze strany uchazečů. U veřejných zakázek se vše řídí legislativou. </a:t>
            </a:r>
          </a:p>
          <a:p>
            <a:r>
              <a:rPr lang="cs-CZ" b="1" dirty="0">
                <a:solidFill>
                  <a:srgbClr val="FF0000"/>
                </a:solidFill>
              </a:rPr>
              <a:t>Nezávislé odhady </a:t>
            </a:r>
            <a:r>
              <a:rPr lang="cs-CZ" dirty="0"/>
              <a:t>– nezávislý odhad ceny, který je následně porovnán s nabídkami.</a:t>
            </a:r>
          </a:p>
          <a:p>
            <a:r>
              <a:rPr lang="cs-CZ" b="1" dirty="0">
                <a:solidFill>
                  <a:srgbClr val="FF0000"/>
                </a:solidFill>
              </a:rPr>
              <a:t>Vícekriteriální výběr </a:t>
            </a:r>
            <a:r>
              <a:rPr lang="cs-CZ" dirty="0"/>
              <a:t>– pomocí více kritérií s určenými vahami důležitosti hodnotíme a výběr probíhá na základě souhrnného hodnocení. Nutným požadavkem na kritéria je </a:t>
            </a:r>
            <a:r>
              <a:rPr lang="cs-CZ" b="1" i="1" dirty="0"/>
              <a:t>objektivita a měřitelnost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87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9D66E-6089-40CA-A15B-F3F6DF910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Integrované operativní řízení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C4C13B-B46D-4C10-9BF5-062F1FF93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Nutno provádět komplexně z hlediska:</a:t>
            </a:r>
          </a:p>
          <a:p>
            <a:pPr lvl="1"/>
            <a:r>
              <a:rPr lang="cs-CZ" dirty="0"/>
              <a:t>času,</a:t>
            </a:r>
          </a:p>
          <a:p>
            <a:pPr lvl="1"/>
            <a:r>
              <a:rPr lang="cs-CZ" dirty="0"/>
              <a:t>nákladů,</a:t>
            </a:r>
          </a:p>
          <a:p>
            <a:pPr lvl="1"/>
            <a:r>
              <a:rPr lang="cs-CZ" dirty="0"/>
              <a:t>zdrojů</a:t>
            </a:r>
          </a:p>
          <a:p>
            <a:pPr lvl="1"/>
            <a:r>
              <a:rPr lang="cs-CZ" dirty="0"/>
              <a:t>kvality. </a:t>
            </a:r>
          </a:p>
          <a:p>
            <a:r>
              <a:rPr lang="cs-CZ" dirty="0"/>
              <a:t>Vzájemně propojená kontrola, řízení a podávání zpráv o projektu pro veškeré projektové cíle a související kritéria v průběhu všech fází projektu. </a:t>
            </a:r>
          </a:p>
          <a:p>
            <a:r>
              <a:rPr lang="cs-CZ" dirty="0"/>
              <a:t>Obvykle navázáno na firemní controlling.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574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E73E7-B227-4EB6-9D0D-9D20B9996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správného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3E7666-4D6F-4F5C-B359-B3B179C0A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Zprávy o skutečném stavu řízeného objektu </a:t>
            </a:r>
            <a:r>
              <a:rPr lang="cs-CZ" dirty="0">
                <a:solidFill>
                  <a:srgbClr val="FF0000"/>
                </a:solidFill>
              </a:rPr>
              <a:t>musí</a:t>
            </a:r>
            <a:r>
              <a:rPr lang="cs-CZ" dirty="0"/>
              <a:t> co nejpřesněji </a:t>
            </a:r>
            <a:r>
              <a:rPr lang="cs-CZ" dirty="0">
                <a:solidFill>
                  <a:srgbClr val="FF0000"/>
                </a:solidFill>
              </a:rPr>
              <a:t>zachycovat skutečnost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Zprávy o skutečném stavu </a:t>
            </a:r>
            <a:r>
              <a:rPr lang="cs-CZ" dirty="0">
                <a:solidFill>
                  <a:srgbClr val="FF0000"/>
                </a:solidFill>
              </a:rPr>
              <a:t>se nesmějí zpožďovat </a:t>
            </a:r>
            <a:r>
              <a:rPr lang="cs-CZ" dirty="0"/>
              <a:t>a </a:t>
            </a:r>
            <a:r>
              <a:rPr lang="cs-CZ" dirty="0">
                <a:solidFill>
                  <a:srgbClr val="FF0000"/>
                </a:solidFill>
              </a:rPr>
              <a:t>nesmí být zkreslovány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Zjištění </a:t>
            </a:r>
            <a:r>
              <a:rPr lang="cs-CZ" dirty="0">
                <a:solidFill>
                  <a:srgbClr val="FF0000"/>
                </a:solidFill>
              </a:rPr>
              <a:t>odchylek </a:t>
            </a:r>
            <a:r>
              <a:rPr lang="cs-CZ" dirty="0"/>
              <a:t>musí být provedeno </a:t>
            </a:r>
            <a:r>
              <a:rPr lang="cs-CZ" dirty="0">
                <a:solidFill>
                  <a:srgbClr val="FF0000"/>
                </a:solidFill>
              </a:rPr>
              <a:t>včas.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Řídící zásahy</a:t>
            </a:r>
            <a:r>
              <a:rPr lang="cs-CZ" dirty="0"/>
              <a:t> musí být provedeny </a:t>
            </a:r>
            <a:r>
              <a:rPr lang="cs-CZ" dirty="0">
                <a:solidFill>
                  <a:srgbClr val="FF0000"/>
                </a:solidFill>
              </a:rPr>
              <a:t>proti smyslu hodnoty</a:t>
            </a:r>
            <a:r>
              <a:rPr lang="cs-CZ" dirty="0"/>
              <a:t> zjištěné odchylky (princip záporné zpětné vazby).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Zásahy musí být proporcionální zjištěné odchylce.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Smyčka musí být stála „uzavřená“. Nesmí nastat její přerušení.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61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378F1-52F1-4211-94E8-78FCBF8E0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26. Proces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419490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85C61-D28F-4FD7-869B-E7082C48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1F9FA-D98E-4F35-880F-6F34E4CD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Směrné plány – harmonogram, rozpočet a WBS.</a:t>
            </a:r>
          </a:p>
          <a:p>
            <a:r>
              <a:rPr lang="cs-CZ" dirty="0"/>
              <a:t>Zahájení vlastní realizace na setkání důležitých zainteresovaných stran.</a:t>
            </a:r>
          </a:p>
          <a:p>
            <a:pPr lvl="1"/>
            <a:r>
              <a:rPr lang="cs-CZ" dirty="0"/>
              <a:t>Agenda setkání:</a:t>
            </a:r>
          </a:p>
          <a:p>
            <a:pPr lvl="2"/>
            <a:r>
              <a:rPr lang="cs-CZ" dirty="0"/>
              <a:t>Představení členů projektového týmu;</a:t>
            </a:r>
          </a:p>
          <a:p>
            <a:pPr lvl="2"/>
            <a:r>
              <a:rPr lang="cs-CZ" dirty="0"/>
              <a:t>Název a cíl projektu;</a:t>
            </a:r>
          </a:p>
          <a:p>
            <a:pPr lvl="2"/>
            <a:r>
              <a:rPr lang="cs-CZ" dirty="0"/>
              <a:t>Výstupy projektu;</a:t>
            </a:r>
          </a:p>
          <a:p>
            <a:pPr lvl="2"/>
            <a:r>
              <a:rPr lang="cs-CZ" dirty="0"/>
              <a:t>Proč je projekt realizován a jaké by měl mít přínosy;</a:t>
            </a:r>
          </a:p>
          <a:p>
            <a:pPr lvl="2"/>
            <a:r>
              <a:rPr lang="cs-CZ" dirty="0"/>
              <a:t>Hlavní harmonogram;</a:t>
            </a:r>
          </a:p>
          <a:p>
            <a:pPr lvl="2"/>
            <a:r>
              <a:rPr lang="cs-CZ" dirty="0"/>
              <a:t>Rozpočet;</a:t>
            </a:r>
          </a:p>
          <a:p>
            <a:pPr lvl="2"/>
            <a:r>
              <a:rPr lang="cs-CZ" dirty="0"/>
              <a:t>Matice zodpovědnosti projektu;</a:t>
            </a:r>
          </a:p>
          <a:p>
            <a:pPr lvl="2"/>
            <a:r>
              <a:rPr lang="cs-CZ" dirty="0"/>
              <a:t>Hlavní rizika a omezení;</a:t>
            </a:r>
          </a:p>
          <a:p>
            <a:pPr lvl="2"/>
            <a:r>
              <a:rPr lang="cs-CZ" dirty="0"/>
              <a:t>Jak bude probíhat sledování a kontrola projektu;</a:t>
            </a:r>
          </a:p>
          <a:p>
            <a:pPr lvl="2"/>
            <a:r>
              <a:rPr lang="cs-CZ" dirty="0"/>
              <a:t>Jak budou probíhat změny;</a:t>
            </a:r>
          </a:p>
          <a:p>
            <a:pPr lvl="2"/>
            <a:r>
              <a:rPr lang="cs-CZ" dirty="0"/>
              <a:t>Jak bude probíhat komunikace na projektu.</a:t>
            </a:r>
          </a:p>
          <a:p>
            <a:pPr lvl="1"/>
            <a:r>
              <a:rPr lang="cs-CZ" dirty="0"/>
              <a:t>V průběhu realizace  - řízení, sledování a porovnávání průběhu s plánem.</a:t>
            </a:r>
          </a:p>
          <a:p>
            <a:pPr lvl="1"/>
            <a:r>
              <a:rPr lang="cs-CZ" dirty="0"/>
              <a:t>Na základě zjištěných odchylek korekční opatření nebo tvorba nového směrného plánu; </a:t>
            </a:r>
            <a:r>
              <a:rPr lang="cs-CZ" b="1" i="1" dirty="0"/>
              <a:t>řízení podle odchylek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Na závěr realizace – předávání a akceptace jednotlivých výstupů.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043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5FBD9-6CA9-43BD-A1E4-ED2AE2EF1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Reporting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9B6031-1FDF-4661-9A5C-9BE8B030F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Podávání zprav o průběhu jednotlivých činností projektu.</a:t>
            </a:r>
          </a:p>
          <a:p>
            <a:r>
              <a:rPr lang="cs-CZ" dirty="0"/>
              <a:t>Pro efektivní reporting je vhodné stanovit:</a:t>
            </a:r>
          </a:p>
          <a:p>
            <a:pPr lvl="1"/>
            <a:r>
              <a:rPr lang="cs-CZ" dirty="0"/>
              <a:t>Kdo bude podávat zprávy;</a:t>
            </a:r>
          </a:p>
          <a:p>
            <a:pPr lvl="1"/>
            <a:r>
              <a:rPr lang="cs-CZ" dirty="0"/>
              <a:t>Komu budou zprávy podávány;</a:t>
            </a:r>
          </a:p>
          <a:p>
            <a:pPr lvl="1"/>
            <a:r>
              <a:rPr lang="cs-CZ" dirty="0"/>
              <a:t>Jaký bude obsah zpráv;</a:t>
            </a:r>
          </a:p>
          <a:p>
            <a:pPr lvl="1"/>
            <a:r>
              <a:rPr lang="cs-CZ" dirty="0"/>
              <a:t>Jaká bude forma zpráv;</a:t>
            </a:r>
          </a:p>
          <a:p>
            <a:pPr lvl="1"/>
            <a:r>
              <a:rPr lang="cs-CZ" dirty="0"/>
              <a:t>Kdy budou zprávy podány;</a:t>
            </a:r>
          </a:p>
          <a:p>
            <a:pPr lvl="1"/>
            <a:r>
              <a:rPr lang="cs-CZ" dirty="0"/>
              <a:t>Jakým způsobem budou zprávy předány.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193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D61ACB-52FF-4206-89BE-66D9DD1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Příklad formuláře pro reporting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8543511-8793-475E-8591-BFDE4717B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7505" y="347128"/>
            <a:ext cx="5682700" cy="614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9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Plán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5"/>
            </a:pPr>
            <a:r>
              <a:rPr lang="cs-CZ" dirty="0"/>
              <a:t>Řízení komunikace a obstarávání projektu a operativní řízení projektu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cs-CZ" dirty="0"/>
              <a:t>Proces realizace projektu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cs-CZ" dirty="0"/>
              <a:t>Proces ukončení projektu</a:t>
            </a:r>
          </a:p>
        </p:txBody>
      </p:sp>
    </p:spTree>
    <p:extLst>
      <p:ext uri="{BB962C8B-B14F-4D97-AF65-F5344CB8AC3E}">
        <p14:creationId xmlns:p14="http://schemas.microsoft.com/office/powerpoint/2010/main" val="9496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18FE8-F98A-4AC0-997A-09EF096A8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k porovnání plánu se skutečností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AE5E69-016A-483E-88BA-ACFF2EFD7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Metody procentuálního plnění;</a:t>
            </a:r>
          </a:p>
          <a:p>
            <a:r>
              <a:rPr lang="cs-CZ" dirty="0"/>
              <a:t>Stavové metody sledování projektu;</a:t>
            </a:r>
          </a:p>
          <a:p>
            <a:r>
              <a:rPr lang="cs-CZ" dirty="0"/>
              <a:t>Metody řízení dosažené hodnoty EVM;</a:t>
            </a:r>
          </a:p>
          <a:p>
            <a:r>
              <a:rPr lang="cs-CZ" dirty="0"/>
              <a:t>Milníková metoda MTA;</a:t>
            </a:r>
          </a:p>
          <a:p>
            <a:r>
              <a:rPr lang="cs-CZ" dirty="0"/>
              <a:t>Různé specializované firemní metody navržené k vyhodnocení stavu projektu;</a:t>
            </a:r>
          </a:p>
          <a:p>
            <a:r>
              <a:rPr lang="cs-CZ" dirty="0"/>
              <a:t>Metody určené pro specializované projekty.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517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07B08-79D2-43A6-B06D-04FFDCDBF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Provádění řídících zásahů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3F6A1F-4893-452F-B63B-D5566A6C8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Hledání opatření k odstranění zjištěných odchylek.</a:t>
            </a:r>
          </a:p>
          <a:p>
            <a:r>
              <a:rPr lang="cs-CZ" dirty="0"/>
              <a:t>Je přípustné zvážení změny plánu.</a:t>
            </a:r>
          </a:p>
          <a:p>
            <a:r>
              <a:rPr lang="cs-CZ" dirty="0"/>
              <a:t>Usilovat o co nejrychlejší prosazení přijatého řešení. </a:t>
            </a:r>
          </a:p>
          <a:p>
            <a:pPr lvl="1"/>
            <a:r>
              <a:rPr lang="cs-CZ" dirty="0"/>
              <a:t>Důkladně popsat opatření;</a:t>
            </a:r>
          </a:p>
          <a:p>
            <a:pPr lvl="1"/>
            <a:r>
              <a:rPr lang="cs-CZ" dirty="0"/>
              <a:t>Termínovat provedení.</a:t>
            </a:r>
          </a:p>
          <a:p>
            <a:r>
              <a:rPr lang="cs-CZ" dirty="0"/>
              <a:t>Adekvátní reakce vzhledem k zjištěné odchylce.</a:t>
            </a:r>
          </a:p>
          <a:p>
            <a:r>
              <a:rPr lang="cs-CZ" dirty="0"/>
              <a:t>Kontrolní činnost:</a:t>
            </a:r>
          </a:p>
          <a:p>
            <a:pPr lvl="1"/>
            <a:r>
              <a:rPr lang="cs-CZ" dirty="0"/>
              <a:t>Předání pokynů na místo určení;</a:t>
            </a:r>
          </a:p>
          <a:p>
            <a:pPr lvl="1"/>
            <a:r>
              <a:rPr lang="cs-CZ" dirty="0"/>
              <a:t>Plnění vydaných příkazů;</a:t>
            </a:r>
          </a:p>
          <a:p>
            <a:pPr lvl="1"/>
            <a:r>
              <a:rPr lang="cs-CZ" dirty="0"/>
              <a:t>Sankcionovat zjištěné nedostatky.</a:t>
            </a:r>
          </a:p>
          <a:p>
            <a:r>
              <a:rPr lang="cs-CZ" dirty="0"/>
              <a:t>Nutnost disponování příslušných pravomocí.</a:t>
            </a:r>
          </a:p>
        </p:txBody>
      </p:sp>
    </p:spTree>
    <p:extLst>
      <p:ext uri="{BB962C8B-B14F-4D97-AF65-F5344CB8AC3E}">
        <p14:creationId xmlns:p14="http://schemas.microsoft.com/office/powerpoint/2010/main" val="1522412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A6EAF-9B23-4CA9-BAA3-6C87758D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bodů k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1FEBFE-5898-4FA8-9A4A-EBC17C72C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 sloužící k zaznamenání problémů a bodů k řešení bezprostředně po svém vzniku. </a:t>
            </a:r>
          </a:p>
          <a:p>
            <a:r>
              <a:rPr lang="cs-CZ" dirty="0"/>
              <a:t>Do seznamu zapisují všichni členové týmu.</a:t>
            </a:r>
          </a:p>
          <a:p>
            <a:r>
              <a:rPr lang="cs-CZ" dirty="0"/>
              <a:t>O seznam se stará projektový manažer.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534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797B-03EA-4E5B-861C-307C9110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administrace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C86F1D-964D-4326-A54C-BA7B5633B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Novému úkole jsou přiřazeny identifikační údaje (např. číslo, název, popis, zadavatel, datum zadání);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Definuje se dopad problému a stanovuje se jeho priorita;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Řešení problému přiřazeno odpovědnému pracovníkovi;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Stanovení termínu pro vyřešení problému;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Aktualizace průběžného stavu předchozích úkolů;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Úkoly se nemažou pouze se mění stavy.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833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3B8137-D7B1-43DD-AF38-A39430898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Akceptace a předávání výstupů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F7C81B-5872-44E2-B41F-4F8D2016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Příjemce by si měl ověřit bezvadnost a správnost daného výstupu, načež jej plně přebírá a zbavuje jeho tvůrce za věc další zodpovědnosti.</a:t>
            </a:r>
          </a:p>
          <a:p>
            <a:r>
              <a:rPr lang="cs-CZ" b="1" dirty="0">
                <a:solidFill>
                  <a:srgbClr val="FF0000"/>
                </a:solidFill>
              </a:rPr>
              <a:t>Předáním</a:t>
            </a:r>
            <a:r>
              <a:rPr lang="cs-CZ" dirty="0"/>
              <a:t> konstatujeme, že věc fyzicky existuje a máme k ní přístup, nikoliv, že funguje nebo že souhlasíme s provedením. </a:t>
            </a:r>
          </a:p>
          <a:p>
            <a:r>
              <a:rPr lang="cs-CZ" dirty="0"/>
              <a:t>Před </a:t>
            </a:r>
            <a:r>
              <a:rPr lang="cs-CZ" b="1" dirty="0">
                <a:solidFill>
                  <a:srgbClr val="FF0000"/>
                </a:solidFill>
              </a:rPr>
              <a:t>akceptací </a:t>
            </a:r>
            <a:r>
              <a:rPr lang="cs-CZ" dirty="0"/>
              <a:t>výstupy bychom měli ověřit jeho funkčnost a kvalitu. </a:t>
            </a:r>
          </a:p>
          <a:p>
            <a:r>
              <a:rPr lang="cs-CZ" b="1" dirty="0">
                <a:solidFill>
                  <a:srgbClr val="FF0000"/>
                </a:solidFill>
              </a:rPr>
              <a:t>Předávací protokol </a:t>
            </a:r>
            <a:r>
              <a:rPr lang="cs-CZ" dirty="0"/>
              <a:t>přesně specifikuje předmět předání ve vazbě na smlouvu; dokument sloužící jako důkaze, že předání proběhlo. </a:t>
            </a:r>
          </a:p>
          <a:p>
            <a:r>
              <a:rPr lang="cs-CZ" dirty="0"/>
              <a:t>Akceptace (převzetí) je právním aktem objednatele, který potvrzuje dokončení díla, popř. části, jeho správnost a kvalitu, s výjimkou výhrad uvedených v protokolu. </a:t>
            </a:r>
          </a:p>
          <a:p>
            <a:r>
              <a:rPr lang="cs-CZ" b="1" dirty="0">
                <a:solidFill>
                  <a:srgbClr val="FF0000"/>
                </a:solidFill>
              </a:rPr>
              <a:t>Akceptační protokol </a:t>
            </a:r>
            <a:r>
              <a:rPr lang="cs-CZ" dirty="0"/>
              <a:t>je dokladem o provedení akceptační procedury</a:t>
            </a:r>
          </a:p>
        </p:txBody>
      </p:sp>
    </p:spTree>
    <p:extLst>
      <p:ext uri="{BB962C8B-B14F-4D97-AF65-F5344CB8AC3E}">
        <p14:creationId xmlns:p14="http://schemas.microsoft.com/office/powerpoint/2010/main" val="2377798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71C8F-05D9-4B58-AC61-25EA2BF8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C9D613-51AE-4EE0-AE91-3E79EAFAC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Krize – mimořádně složitá, obtížná a tísnivá situace, kdy je zásadně narušeno fungování běžných procesů a dochází k rozhodujícím změnám směrem k velmi špatné až nebezpečné situaci. </a:t>
            </a:r>
          </a:p>
          <a:p>
            <a:r>
              <a:rPr lang="cs-CZ" dirty="0"/>
              <a:t>Potřeba stanovení indikátorů krize, systémy včasného varování. </a:t>
            </a:r>
          </a:p>
          <a:p>
            <a:r>
              <a:rPr lang="cs-CZ" b="1" dirty="0">
                <a:solidFill>
                  <a:srgbClr val="FF0000"/>
                </a:solidFill>
              </a:rPr>
              <a:t>Nejhorší reakcí na krizi je tento stav popírat, zapírat a ignorovat!</a:t>
            </a:r>
          </a:p>
          <a:p>
            <a:r>
              <a:rPr lang="cs-CZ" dirty="0"/>
              <a:t>Ustanovení krizového štábu včele se zkušeným manažerem cestou ke zdolání krize.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922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C91A2-F73B-4A85-921E-74161AB2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Stádia krize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672D40D-E653-4545-B550-15E89D7432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8390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275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D6A9B-223F-4114-B0B6-CD13B7D6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Kroky krizového štábu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418C97-2643-4082-8B97-C004ED0B8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Zastavení zhoubného působení krize;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Identifikace příčin krize;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Odstranění příčin krize a dopadů krize;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Navození běžného operativního řízení projektu;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Zpracování opatření na zamezení dalších, podobných krizí.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079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C1A63-81D0-49C8-A707-3C567B28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Desatero krizového manažera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45614-2545-445B-90E3-1CCE2E800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Uklidněte sebe, uklidněte ostatní.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Blesková analýza situace.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Plán akce.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Informování nadřízeného.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Zbavení se všeho, co nemusíme teď hned.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Připravit si krizovou komunikaci.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Sestavit tým krizového managementu.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Dát se do práce, monitorovat pokrok, přijímat rychlá rozhodnutí.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Připravovat řešení po krizi.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Ukončit krizi správně a připravit se na další.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2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9F855-AB49-4AA9-8535-2179BCAF3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27. Proces ukončení projektu</a:t>
            </a:r>
          </a:p>
        </p:txBody>
      </p:sp>
    </p:spTree>
    <p:extLst>
      <p:ext uri="{BB962C8B-B14F-4D97-AF65-F5344CB8AC3E}">
        <p14:creationId xmlns:p14="http://schemas.microsoft.com/office/powerpoint/2010/main" val="189669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7918648" cy="147002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25. Řízení komunikace a obstarávání projektu a operativní řízení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8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2FE38-9931-4D80-9832-C6939FD2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4F35AB-3BF1-4703-BD50-C99BF115F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Vypracování závěrečné zprávy o projektu.</a:t>
            </a:r>
          </a:p>
          <a:p>
            <a:r>
              <a:rPr lang="cs-CZ" dirty="0"/>
              <a:t>Rozpuštění projektového týmu.</a:t>
            </a:r>
          </a:p>
          <a:p>
            <a:r>
              <a:rPr lang="cs-CZ" dirty="0"/>
              <a:t>Ukončení veškerých procesů projektu.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105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CD6A8-14E7-428A-B01A-2D6688C1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projektu jako proces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AE8C35-3FD5-4432-9AA9-E3C46847C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Konečné vyhodnocení finanční stránky projektu, vypořádání všech závazků, finanční ukončení projektu;</a:t>
            </a:r>
          </a:p>
          <a:p>
            <a:r>
              <a:rPr lang="cs-CZ" dirty="0"/>
              <a:t>Závěrečná zpráva projektového týmu;</a:t>
            </a:r>
          </a:p>
          <a:p>
            <a:r>
              <a:rPr lang="cs-CZ" dirty="0"/>
              <a:t>Seznam položek k dořešení;</a:t>
            </a:r>
          </a:p>
          <a:p>
            <a:r>
              <a:rPr lang="cs-CZ" dirty="0"/>
              <a:t>Uzavření dohody o následném režimu provozu projektových výstupů.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377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FE485-1845-45C1-8988-1B456983D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při stanovování kvantifikovatelných úspěchu může být: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98170-3F10-45FA-A5EF-ED5F6F915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Orientace na potřeby zákazníka projektu.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Stanovení očekáváných parametrů z hlediska uživatele daného projektového výstupu.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Stanovení minimální konfigurace, jež bude považována za provozuschopnou a může být akceptována.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Vhodná metoda, která může s výše uvedeným pomoci je metoda LOGICKÉHO RÁMCE</a:t>
            </a:r>
          </a:p>
        </p:txBody>
      </p:sp>
    </p:spTree>
    <p:extLst>
      <p:ext uri="{BB962C8B-B14F-4D97-AF65-F5344CB8AC3E}">
        <p14:creationId xmlns:p14="http://schemas.microsoft.com/office/powerpoint/2010/main" val="9756572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B6C59-27D2-4D11-A53D-AFE292E4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etap a fází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24CD44-6F8E-4D18-B57D-C1F4A6018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ukončování dílčích částí projektu bude ukončení etap méně formální.</a:t>
            </a:r>
          </a:p>
          <a:p>
            <a:r>
              <a:rPr lang="cs-CZ" dirty="0"/>
              <a:t>Je vodné provést ověření plánu následujících etap.</a:t>
            </a:r>
          </a:p>
        </p:txBody>
      </p:sp>
    </p:spTree>
    <p:extLst>
      <p:ext uri="{BB962C8B-B14F-4D97-AF65-F5344CB8AC3E}">
        <p14:creationId xmlns:p14="http://schemas.microsoft.com/office/powerpoint/2010/main" val="3533742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633FE-1447-463B-8435-099803CEE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Mimořádné ukončení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88B286-8822-44FE-8444-F0E93D20D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Ukončení projektu, aniž by byla splněna podmínka ukončení projektu.</a:t>
            </a:r>
          </a:p>
          <a:p>
            <a:r>
              <a:rPr lang="cs-CZ" dirty="0"/>
              <a:t>Pravomoc mimořádně ukončit projekt má sponzor projektu, který podepsal listinu zakládající projekt, případně musí souhlasit řídící výbor.</a:t>
            </a:r>
          </a:p>
          <a:p>
            <a:r>
              <a:rPr lang="cs-CZ" dirty="0"/>
              <a:t>Jestliže je projekt předmětem smluvního vztahu, musí s mimořádným ukončením projektu souhlasit smluvní strany.</a:t>
            </a:r>
          </a:p>
        </p:txBody>
      </p:sp>
    </p:spTree>
    <p:extLst>
      <p:ext uri="{BB962C8B-B14F-4D97-AF65-F5344CB8AC3E}">
        <p14:creationId xmlns:p14="http://schemas.microsoft.com/office/powerpoint/2010/main" val="2166684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3F226-A3B8-4D4C-B3D6-11C870B5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mimořádného ukončení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A8BDF4-DF62-4549-A098-3447366B3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Pominul důvod dosáhnout cíl.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Rozhodnutí vedení např. v důsledku změny firemní strategie.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Cíl projektu a podmínky realizace jsou nereálné, či byly špatně nastaveny.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Neperspektivní či nesprávný způsob řešení.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Vyšší moc (např. válka, náboženské střety)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Zásadně se změnil cíl nebo podmínky cesty k cíli.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Katastrofická událost.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31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F47BA-4F6B-48E9-8F55-71CFBBB3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ukončení koncem?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85DAE8-C9BB-497C-BCD4-766AEB7EA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ukončení projektu nastává fáze provozu, používání vytvořených výsledků.</a:t>
            </a:r>
          </a:p>
          <a:p>
            <a:r>
              <a:rPr lang="cs-CZ" dirty="0"/>
              <a:t>Projektový tým by měl provést vlastní ohlédnutí zpět a vyhodnotit průběh projektu.</a:t>
            </a:r>
          </a:p>
        </p:txBody>
      </p:sp>
    </p:spTree>
    <p:extLst>
      <p:ext uri="{BB962C8B-B14F-4D97-AF65-F5344CB8AC3E}">
        <p14:creationId xmlns:p14="http://schemas.microsoft.com/office/powerpoint/2010/main" val="26231138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4D4423-5424-4732-8601-9344B894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9971" y="1783959"/>
            <a:ext cx="3483937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6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Děkuji za pozornost.</a:t>
            </a:r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727E684-859A-44F9-9365-7663BF0677E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536" y="1155447"/>
            <a:ext cx="3035882" cy="317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14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9264F-20E4-45A9-BF14-461AEAA62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komunikace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985B7B-FC93-4AD9-BECF-19219563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Dobře zvládnutá komunikace je základem pro úspěšný projekt!</a:t>
            </a:r>
          </a:p>
          <a:p>
            <a:r>
              <a:rPr lang="cs-CZ" dirty="0"/>
              <a:t>Řízení komunikace zahrnuje:</a:t>
            </a:r>
          </a:p>
          <a:p>
            <a:pPr lvl="1"/>
            <a:r>
              <a:rPr lang="cs-CZ" dirty="0"/>
              <a:t>plánování, </a:t>
            </a:r>
          </a:p>
          <a:p>
            <a:pPr lvl="1"/>
            <a:r>
              <a:rPr lang="cs-CZ" dirty="0"/>
              <a:t>sběr, </a:t>
            </a:r>
          </a:p>
          <a:p>
            <a:pPr lvl="1"/>
            <a:r>
              <a:rPr lang="cs-CZ" dirty="0"/>
              <a:t>distribuci,			projektových informací </a:t>
            </a:r>
          </a:p>
          <a:p>
            <a:pPr lvl="1"/>
            <a:r>
              <a:rPr lang="cs-CZ" dirty="0"/>
              <a:t>sledování, </a:t>
            </a:r>
          </a:p>
          <a:p>
            <a:pPr lvl="1"/>
            <a:r>
              <a:rPr lang="cs-CZ" dirty="0"/>
              <a:t>ukládání</a:t>
            </a:r>
          </a:p>
        </p:txBody>
      </p:sp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2D786D83-8AFA-4BEF-8C07-7E1CD3DA915F}"/>
              </a:ext>
            </a:extLst>
          </p:cNvPr>
          <p:cNvSpPr/>
          <p:nvPr/>
        </p:nvSpPr>
        <p:spPr>
          <a:xfrm>
            <a:off x="2987824" y="3429000"/>
            <a:ext cx="360040" cy="2232248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6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2B1C8-6359-4A58-B623-BF59EBA8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a podoby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C3E5AA-ED99-400B-A0EB-D24DFF544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a externí komunikace;</a:t>
            </a:r>
          </a:p>
          <a:p>
            <a:r>
              <a:rPr lang="cs-CZ" dirty="0"/>
              <a:t>Formální a neformální komunikace;</a:t>
            </a:r>
          </a:p>
          <a:p>
            <a:r>
              <a:rPr lang="cs-CZ" dirty="0"/>
              <a:t>Komunikace po vertikále a po horizontále;</a:t>
            </a:r>
          </a:p>
          <a:p>
            <a:r>
              <a:rPr lang="cs-CZ" dirty="0"/>
              <a:t>Oficiální a neoficiální komunikace;</a:t>
            </a:r>
          </a:p>
          <a:p>
            <a:r>
              <a:rPr lang="cs-CZ" dirty="0"/>
              <a:t>Písemná, verbální a neverbální komunikace.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9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B6473-9E8B-439E-A82A-63225DF4B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plán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B9EB54-04EF-41E0-A1CE-FCE7ADCDC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Dokument, který určuje:</a:t>
            </a:r>
          </a:p>
          <a:p>
            <a:pPr lvl="1"/>
            <a:r>
              <a:rPr lang="cs-CZ" dirty="0"/>
              <a:t>řízené toky informací,</a:t>
            </a:r>
          </a:p>
          <a:p>
            <a:pPr lvl="1"/>
            <a:r>
              <a:rPr lang="cs-CZ" dirty="0"/>
              <a:t>zodpovědnost za daný tok informací,</a:t>
            </a:r>
          </a:p>
          <a:p>
            <a:pPr lvl="1"/>
            <a:r>
              <a:rPr lang="cs-CZ" dirty="0"/>
              <a:t>technologii použitou ke komunikaci.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66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227FB-DE14-4687-B607-5F4BC92E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technologie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47CF2A-7D5A-40C9-9B35-E1A4F2C28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Projektový tým </a:t>
            </a:r>
            <a:r>
              <a:rPr lang="cs-CZ" dirty="0"/>
              <a:t>– schůzky, porady, intranet, </a:t>
            </a:r>
            <a:r>
              <a:rPr lang="cs-CZ" dirty="0" err="1"/>
              <a:t>newsletter</a:t>
            </a:r>
            <a:r>
              <a:rPr lang="cs-CZ" dirty="0"/>
              <a:t>, sociální síť;</a:t>
            </a:r>
          </a:p>
          <a:p>
            <a:r>
              <a:rPr lang="cs-CZ" b="1" dirty="0"/>
              <a:t>Řídicí výbor </a:t>
            </a:r>
            <a:r>
              <a:rPr lang="cs-CZ" dirty="0"/>
              <a:t>– kontrolní dny, formální reporty;</a:t>
            </a:r>
          </a:p>
          <a:p>
            <a:r>
              <a:rPr lang="cs-CZ" b="1" dirty="0"/>
              <a:t>Cílové skupiny (zákazníci, široká veřejnost) </a:t>
            </a:r>
            <a:r>
              <a:rPr lang="cs-CZ" dirty="0"/>
              <a:t>– tiskové zprávy, webové stránky, marketingové kampaně.</a:t>
            </a:r>
          </a:p>
          <a:p>
            <a:endParaRPr lang="cs-CZ" dirty="0"/>
          </a:p>
          <a:p>
            <a:r>
              <a:rPr lang="cs-CZ" dirty="0"/>
              <a:t>Šablony a formuláře pro zápisy z  porad, reporting, apod. </a:t>
            </a:r>
          </a:p>
          <a:p>
            <a:r>
              <a:rPr lang="cs-CZ" dirty="0"/>
              <a:t>Komunikační schémata a mapy.</a:t>
            </a:r>
          </a:p>
          <a:p>
            <a:r>
              <a:rPr lang="cs-CZ" dirty="0" err="1"/>
              <a:t>Workflow</a:t>
            </a:r>
            <a:r>
              <a:rPr lang="cs-CZ" dirty="0"/>
              <a:t> při schvalování dokumentů.</a:t>
            </a:r>
          </a:p>
          <a:p>
            <a:r>
              <a:rPr lang="cs-CZ" dirty="0"/>
              <a:t>Pravidla formální reportingu.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67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36C96-1C78-4452-A289-37CFDD07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obstarávání v projektu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330FD36-A515-4064-B329-468A88E88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342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358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2598A-AE3C-41BF-B13E-AC98BA4B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základ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FDB837-036A-41CA-96EC-F75F14C7D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Primárně u externích vztahů</a:t>
            </a:r>
          </a:p>
          <a:p>
            <a:r>
              <a:rPr lang="cs-CZ" dirty="0">
                <a:solidFill>
                  <a:srgbClr val="FF0000"/>
                </a:solidFill>
              </a:rPr>
              <a:t>Pevná cena </a:t>
            </a:r>
            <a:r>
              <a:rPr lang="cs-CZ" dirty="0"/>
              <a:t>– dodání definovaného produktu za předem domluvenou cenu;</a:t>
            </a:r>
          </a:p>
          <a:p>
            <a:r>
              <a:rPr lang="cs-CZ" dirty="0">
                <a:solidFill>
                  <a:srgbClr val="FF0000"/>
                </a:solidFill>
              </a:rPr>
              <a:t>Úhrada nákladů </a:t>
            </a:r>
            <a:r>
              <a:rPr lang="cs-CZ" dirty="0"/>
              <a:t>– dodavateli náleží veškeré prokazatelně vynaložené náklady + zisk.</a:t>
            </a:r>
          </a:p>
          <a:p>
            <a:r>
              <a:rPr lang="cs-CZ" dirty="0">
                <a:solidFill>
                  <a:srgbClr val="FF0000"/>
                </a:solidFill>
              </a:rPr>
              <a:t>Čas a materiál </a:t>
            </a:r>
            <a:r>
              <a:rPr lang="cs-CZ" dirty="0"/>
              <a:t>– přesné částky za jednotku, počet jednotek není přesní definován.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57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1490</Words>
  <Application>Microsoft Office PowerPoint</Application>
  <PresentationFormat>On-screen Show (4:3)</PresentationFormat>
  <Paragraphs>209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Projektový a dotační management</vt:lpstr>
      <vt:lpstr>Plán přednášky</vt:lpstr>
      <vt:lpstr>25. Řízení komunikace a obstarávání projektu a operativní řízení projektu</vt:lpstr>
      <vt:lpstr>Řízení komunikace projektu</vt:lpstr>
      <vt:lpstr>Formy a podoby komunikace</vt:lpstr>
      <vt:lpstr>Komunikační plán</vt:lpstr>
      <vt:lpstr>Komunikační technologie</vt:lpstr>
      <vt:lpstr>Řízení obstarávání v projektu</vt:lpstr>
      <vt:lpstr>Smluvní základ</vt:lpstr>
      <vt:lpstr>Plán obstrarávání</vt:lpstr>
      <vt:lpstr>Celková cena nákupu</vt:lpstr>
      <vt:lpstr>Celková cena nákupu</vt:lpstr>
      <vt:lpstr>Výběr dodavatele</vt:lpstr>
      <vt:lpstr>Integrované operativní řízení projektu</vt:lpstr>
      <vt:lpstr>Zásady správného řízení</vt:lpstr>
      <vt:lpstr>26. Proces realizace projektu</vt:lpstr>
      <vt:lpstr>Realizace projektu</vt:lpstr>
      <vt:lpstr>Reporting</vt:lpstr>
      <vt:lpstr>Příklad formuláře pro reporting</vt:lpstr>
      <vt:lpstr>Metody k porovnání plánu se skutečností</vt:lpstr>
      <vt:lpstr>Provádění řídících zásahů</vt:lpstr>
      <vt:lpstr>Seznam bodů k řešení</vt:lpstr>
      <vt:lpstr>Postup administrace</vt:lpstr>
      <vt:lpstr>Akceptace a předávání výstupů</vt:lpstr>
      <vt:lpstr>Krize projektu</vt:lpstr>
      <vt:lpstr>Stádia krize</vt:lpstr>
      <vt:lpstr>Kroky krizového štábu</vt:lpstr>
      <vt:lpstr>Desatero krizového manažera</vt:lpstr>
      <vt:lpstr>27. Proces ukončení projektu</vt:lpstr>
      <vt:lpstr>Ukončení projektu</vt:lpstr>
      <vt:lpstr>Ukončení projektu jako proces</vt:lpstr>
      <vt:lpstr>Postup při stanovování kvantifikovatelných úspěchu může být:</vt:lpstr>
      <vt:lpstr>Ukončení etap a fází</vt:lpstr>
      <vt:lpstr>Mimořádné ukončení projektu</vt:lpstr>
      <vt:lpstr>Důvody mimořádného ukončení</vt:lpstr>
      <vt:lpstr>Je ukončení koncem?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Procesní a projektový management</dc:title>
  <dc:creator>Jaroslav Hubacek</dc:creator>
  <cp:lastModifiedBy>Kolos, Pavel (ISC Eng)</cp:lastModifiedBy>
  <cp:revision>7</cp:revision>
  <dcterms:created xsi:type="dcterms:W3CDTF">2018-11-18T17:01:50Z</dcterms:created>
  <dcterms:modified xsi:type="dcterms:W3CDTF">2021-12-09T08:41:02Z</dcterms:modified>
</cp:coreProperties>
</file>