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ppt/theme/themeOverride2.xml" ContentType="application/vnd.openxmlformats-officedocument.themeOverr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9"/>
  </p:notesMasterIdLst>
  <p:handoutMasterIdLst>
    <p:handoutMasterId r:id="rId40"/>
  </p:handoutMasterIdLst>
  <p:sldIdLst>
    <p:sldId id="256" r:id="rId2"/>
    <p:sldId id="283" r:id="rId3"/>
    <p:sldId id="344" r:id="rId4"/>
    <p:sldId id="542" r:id="rId5"/>
    <p:sldId id="543" r:id="rId6"/>
    <p:sldId id="544" r:id="rId7"/>
    <p:sldId id="545" r:id="rId8"/>
    <p:sldId id="546" r:id="rId9"/>
    <p:sldId id="547" r:id="rId10"/>
    <p:sldId id="548" r:id="rId11"/>
    <p:sldId id="549" r:id="rId12"/>
    <p:sldId id="550" r:id="rId13"/>
    <p:sldId id="551" r:id="rId14"/>
    <p:sldId id="552" r:id="rId15"/>
    <p:sldId id="553" r:id="rId16"/>
    <p:sldId id="436" r:id="rId17"/>
    <p:sldId id="554" r:id="rId18"/>
    <p:sldId id="555" r:id="rId19"/>
    <p:sldId id="556" r:id="rId20"/>
    <p:sldId id="557" r:id="rId21"/>
    <p:sldId id="558" r:id="rId22"/>
    <p:sldId id="559" r:id="rId23"/>
    <p:sldId id="560" r:id="rId24"/>
    <p:sldId id="561" r:id="rId25"/>
    <p:sldId id="562" r:id="rId26"/>
    <p:sldId id="563" r:id="rId27"/>
    <p:sldId id="564" r:id="rId28"/>
    <p:sldId id="565" r:id="rId29"/>
    <p:sldId id="541" r:id="rId30"/>
    <p:sldId id="566" r:id="rId31"/>
    <p:sldId id="567" r:id="rId32"/>
    <p:sldId id="568" r:id="rId33"/>
    <p:sldId id="569" r:id="rId34"/>
    <p:sldId id="570" r:id="rId35"/>
    <p:sldId id="571" r:id="rId36"/>
    <p:sldId id="572" r:id="rId37"/>
    <p:sldId id="401" r:id="rId38"/>
  </p:sldIdLst>
  <p:sldSz cx="9144000" cy="6858000" type="screen4x3"/>
  <p:notesSz cx="6858000" cy="987425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A107856-5554-42FB-B03E-39F5DBC370BA}" styleName="Střední styl 4 – zvýraznění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99" autoAdjust="0"/>
    <p:restoredTop sz="85649" autoAdjust="0"/>
  </p:normalViewPr>
  <p:slideViewPr>
    <p:cSldViewPr>
      <p:cViewPr varScale="1">
        <p:scale>
          <a:sx n="97" d="100"/>
          <a:sy n="97" d="100"/>
        </p:scale>
        <p:origin x="2004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4" d="100"/>
          <a:sy n="54" d="100"/>
        </p:scale>
        <p:origin x="2652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FBAB288-3D02-4A9B-8BC5-A50650B3A212}" type="doc">
      <dgm:prSet loTypeId="urn:microsoft.com/office/officeart/2005/8/layout/default" loCatId="list" qsTypeId="urn:microsoft.com/office/officeart/2005/8/quickstyle/simple3" qsCatId="simple" csTypeId="urn:microsoft.com/office/officeart/2005/8/colors/colorful1" csCatId="colorful" phldr="1"/>
      <dgm:spPr/>
      <dgm:t>
        <a:bodyPr/>
        <a:lstStyle/>
        <a:p>
          <a:endParaRPr lang="cs-CZ"/>
        </a:p>
      </dgm:t>
    </dgm:pt>
    <dgm:pt modelId="{2ADBA5A9-263B-4248-A21B-0F9BBE665DCD}">
      <dgm:prSet phldrT="[Text]"/>
      <dgm:spPr/>
      <dgm:t>
        <a:bodyPr/>
        <a:lstStyle/>
        <a:p>
          <a:r>
            <a:rPr lang="cs-CZ" dirty="0"/>
            <a:t>Smluvní základ</a:t>
          </a:r>
        </a:p>
      </dgm:t>
    </dgm:pt>
    <dgm:pt modelId="{E45A5D3F-A5AD-4C98-9FAE-9100269030CC}" type="parTrans" cxnId="{132188F5-D40E-4E88-B1E0-4E91BC5C6BD2}">
      <dgm:prSet/>
      <dgm:spPr/>
      <dgm:t>
        <a:bodyPr/>
        <a:lstStyle/>
        <a:p>
          <a:endParaRPr lang="cs-CZ"/>
        </a:p>
      </dgm:t>
    </dgm:pt>
    <dgm:pt modelId="{CE1E265E-9DE1-4E53-93C4-98213634C7BB}" type="sibTrans" cxnId="{132188F5-D40E-4E88-B1E0-4E91BC5C6BD2}">
      <dgm:prSet/>
      <dgm:spPr/>
      <dgm:t>
        <a:bodyPr/>
        <a:lstStyle/>
        <a:p>
          <a:endParaRPr lang="cs-CZ"/>
        </a:p>
      </dgm:t>
    </dgm:pt>
    <dgm:pt modelId="{5BC96050-8707-4E0E-9153-CFED7D5AEAF5}">
      <dgm:prSet phldrT="[Text]"/>
      <dgm:spPr/>
      <dgm:t>
        <a:bodyPr/>
        <a:lstStyle/>
        <a:p>
          <a:r>
            <a:rPr lang="cs-CZ" dirty="0"/>
            <a:t>Plán obstarávání</a:t>
          </a:r>
        </a:p>
      </dgm:t>
    </dgm:pt>
    <dgm:pt modelId="{F43C3CA3-4978-485D-B053-00850663CFCA}" type="parTrans" cxnId="{4A3D3BC0-D4E5-447C-8D34-54FE2E74FA29}">
      <dgm:prSet/>
      <dgm:spPr/>
      <dgm:t>
        <a:bodyPr/>
        <a:lstStyle/>
        <a:p>
          <a:endParaRPr lang="cs-CZ"/>
        </a:p>
      </dgm:t>
    </dgm:pt>
    <dgm:pt modelId="{9199A544-300A-4EB2-A465-18AF79247027}" type="sibTrans" cxnId="{4A3D3BC0-D4E5-447C-8D34-54FE2E74FA29}">
      <dgm:prSet/>
      <dgm:spPr/>
      <dgm:t>
        <a:bodyPr/>
        <a:lstStyle/>
        <a:p>
          <a:endParaRPr lang="cs-CZ"/>
        </a:p>
      </dgm:t>
    </dgm:pt>
    <dgm:pt modelId="{928640B3-94C2-4BD6-B5B9-08A61754C284}" type="pres">
      <dgm:prSet presAssocID="{AFBAB288-3D02-4A9B-8BC5-A50650B3A212}" presName="diagram" presStyleCnt="0">
        <dgm:presLayoutVars>
          <dgm:dir/>
          <dgm:resizeHandles val="exact"/>
        </dgm:presLayoutVars>
      </dgm:prSet>
      <dgm:spPr/>
    </dgm:pt>
    <dgm:pt modelId="{8AFF1C50-0DF9-4702-9B7D-B1D55FBF52BE}" type="pres">
      <dgm:prSet presAssocID="{2ADBA5A9-263B-4248-A21B-0F9BBE665DCD}" presName="node" presStyleLbl="node1" presStyleIdx="0" presStyleCnt="2">
        <dgm:presLayoutVars>
          <dgm:bulletEnabled val="1"/>
        </dgm:presLayoutVars>
      </dgm:prSet>
      <dgm:spPr/>
    </dgm:pt>
    <dgm:pt modelId="{6A90147B-9589-4446-B47D-E49CCB8B760A}" type="pres">
      <dgm:prSet presAssocID="{CE1E265E-9DE1-4E53-93C4-98213634C7BB}" presName="sibTrans" presStyleCnt="0"/>
      <dgm:spPr/>
    </dgm:pt>
    <dgm:pt modelId="{DEE02FE4-18AA-4063-97BB-2074DA0D7B31}" type="pres">
      <dgm:prSet presAssocID="{5BC96050-8707-4E0E-9153-CFED7D5AEAF5}" presName="node" presStyleLbl="node1" presStyleIdx="1" presStyleCnt="2">
        <dgm:presLayoutVars>
          <dgm:bulletEnabled val="1"/>
        </dgm:presLayoutVars>
      </dgm:prSet>
      <dgm:spPr/>
    </dgm:pt>
  </dgm:ptLst>
  <dgm:cxnLst>
    <dgm:cxn modelId="{2FF99A40-269E-4325-8969-70D38972FD83}" type="presOf" srcId="{AFBAB288-3D02-4A9B-8BC5-A50650B3A212}" destId="{928640B3-94C2-4BD6-B5B9-08A61754C284}" srcOrd="0" destOrd="0" presId="urn:microsoft.com/office/officeart/2005/8/layout/default"/>
    <dgm:cxn modelId="{1B6EE479-4C8C-4860-A4A5-CC884BBDDB88}" type="presOf" srcId="{2ADBA5A9-263B-4248-A21B-0F9BBE665DCD}" destId="{8AFF1C50-0DF9-4702-9B7D-B1D55FBF52BE}" srcOrd="0" destOrd="0" presId="urn:microsoft.com/office/officeart/2005/8/layout/default"/>
    <dgm:cxn modelId="{EF36218D-2449-49D5-B0B8-9A4D34186FEB}" type="presOf" srcId="{5BC96050-8707-4E0E-9153-CFED7D5AEAF5}" destId="{DEE02FE4-18AA-4063-97BB-2074DA0D7B31}" srcOrd="0" destOrd="0" presId="urn:microsoft.com/office/officeart/2005/8/layout/default"/>
    <dgm:cxn modelId="{4A3D3BC0-D4E5-447C-8D34-54FE2E74FA29}" srcId="{AFBAB288-3D02-4A9B-8BC5-A50650B3A212}" destId="{5BC96050-8707-4E0E-9153-CFED7D5AEAF5}" srcOrd="1" destOrd="0" parTransId="{F43C3CA3-4978-485D-B053-00850663CFCA}" sibTransId="{9199A544-300A-4EB2-A465-18AF79247027}"/>
    <dgm:cxn modelId="{132188F5-D40E-4E88-B1E0-4E91BC5C6BD2}" srcId="{AFBAB288-3D02-4A9B-8BC5-A50650B3A212}" destId="{2ADBA5A9-263B-4248-A21B-0F9BBE665DCD}" srcOrd="0" destOrd="0" parTransId="{E45A5D3F-A5AD-4C98-9FAE-9100269030CC}" sibTransId="{CE1E265E-9DE1-4E53-93C4-98213634C7BB}"/>
    <dgm:cxn modelId="{11F22709-5F60-420A-9860-12E615CEB4A6}" type="presParOf" srcId="{928640B3-94C2-4BD6-B5B9-08A61754C284}" destId="{8AFF1C50-0DF9-4702-9B7D-B1D55FBF52BE}" srcOrd="0" destOrd="0" presId="urn:microsoft.com/office/officeart/2005/8/layout/default"/>
    <dgm:cxn modelId="{AF1133A4-B148-4A2B-B1C7-8E652BEC4544}" type="presParOf" srcId="{928640B3-94C2-4BD6-B5B9-08A61754C284}" destId="{6A90147B-9589-4446-B47D-E49CCB8B760A}" srcOrd="1" destOrd="0" presId="urn:microsoft.com/office/officeart/2005/8/layout/default"/>
    <dgm:cxn modelId="{A14AFCF3-E65D-444E-9239-1108CCC04DD5}" type="presParOf" srcId="{928640B3-94C2-4BD6-B5B9-08A61754C284}" destId="{DEE02FE4-18AA-4063-97BB-2074DA0D7B31}" srcOrd="2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04C9441-30FE-46F0-BD71-B093021AEB9F}" type="doc">
      <dgm:prSet loTypeId="urn:microsoft.com/office/officeart/2005/8/layout/default" loCatId="list" qsTypeId="urn:microsoft.com/office/officeart/2005/8/quickstyle/simple3" qsCatId="simple" csTypeId="urn:microsoft.com/office/officeart/2005/8/colors/colorful1" csCatId="colorful" phldr="1"/>
      <dgm:spPr/>
      <dgm:t>
        <a:bodyPr/>
        <a:lstStyle/>
        <a:p>
          <a:endParaRPr lang="cs-CZ"/>
        </a:p>
      </dgm:t>
    </dgm:pt>
    <dgm:pt modelId="{68055BE8-C19A-4D43-8653-9CE525AFF327}">
      <dgm:prSet phldrT="[Text]"/>
      <dgm:spPr/>
      <dgm:t>
        <a:bodyPr/>
        <a:lstStyle/>
        <a:p>
          <a:r>
            <a:rPr lang="cs-CZ" dirty="0"/>
            <a:t>Pořizovací cena</a:t>
          </a:r>
        </a:p>
      </dgm:t>
    </dgm:pt>
    <dgm:pt modelId="{28A5608A-03B8-4C81-B531-72954A71CE6F}" type="parTrans" cxnId="{A4CD7D53-E40C-4983-B661-68FBDFB13FE1}">
      <dgm:prSet/>
      <dgm:spPr/>
      <dgm:t>
        <a:bodyPr/>
        <a:lstStyle/>
        <a:p>
          <a:endParaRPr lang="cs-CZ"/>
        </a:p>
      </dgm:t>
    </dgm:pt>
    <dgm:pt modelId="{2EFB109F-8411-45B7-BF3F-27A7209802D3}" type="sibTrans" cxnId="{A4CD7D53-E40C-4983-B661-68FBDFB13FE1}">
      <dgm:prSet/>
      <dgm:spPr/>
      <dgm:t>
        <a:bodyPr/>
        <a:lstStyle/>
        <a:p>
          <a:endParaRPr lang="cs-CZ"/>
        </a:p>
      </dgm:t>
    </dgm:pt>
    <dgm:pt modelId="{4F422990-B764-424C-911C-ABCB23262FD3}">
      <dgm:prSet phldrT="[Text]"/>
      <dgm:spPr/>
      <dgm:t>
        <a:bodyPr/>
        <a:lstStyle/>
        <a:p>
          <a:r>
            <a:rPr lang="cs-CZ" dirty="0"/>
            <a:t>Kalkulovaná cena</a:t>
          </a:r>
        </a:p>
      </dgm:t>
    </dgm:pt>
    <dgm:pt modelId="{4262DEE6-4D8E-4471-9008-76383264C0E1}" type="parTrans" cxnId="{098418B7-2D1B-4C05-9825-EF7ECA70E1E8}">
      <dgm:prSet/>
      <dgm:spPr/>
      <dgm:t>
        <a:bodyPr/>
        <a:lstStyle/>
        <a:p>
          <a:endParaRPr lang="cs-CZ"/>
        </a:p>
      </dgm:t>
    </dgm:pt>
    <dgm:pt modelId="{263899AB-5FEE-45FC-BD9C-87008B00C89F}" type="sibTrans" cxnId="{098418B7-2D1B-4C05-9825-EF7ECA70E1E8}">
      <dgm:prSet/>
      <dgm:spPr/>
      <dgm:t>
        <a:bodyPr/>
        <a:lstStyle/>
        <a:p>
          <a:endParaRPr lang="cs-CZ"/>
        </a:p>
      </dgm:t>
    </dgm:pt>
    <dgm:pt modelId="{B0CE591B-6B36-4A6F-AD33-29B6F67018E4}">
      <dgm:prSet phldrT="[Text]"/>
      <dgm:spPr/>
      <dgm:t>
        <a:bodyPr/>
        <a:lstStyle/>
        <a:p>
          <a:r>
            <a:rPr lang="cs-CZ" dirty="0"/>
            <a:t>Celková cena</a:t>
          </a:r>
        </a:p>
      </dgm:t>
    </dgm:pt>
    <dgm:pt modelId="{92B7EDB7-D0BE-49E0-B28A-00E7B2109B94}" type="parTrans" cxnId="{744DDA25-1396-4C1F-B2A4-0424F25DDAC5}">
      <dgm:prSet/>
      <dgm:spPr/>
      <dgm:t>
        <a:bodyPr/>
        <a:lstStyle/>
        <a:p>
          <a:endParaRPr lang="cs-CZ"/>
        </a:p>
      </dgm:t>
    </dgm:pt>
    <dgm:pt modelId="{686D3919-E2DC-4563-B26B-8E63328D1F1C}" type="sibTrans" cxnId="{744DDA25-1396-4C1F-B2A4-0424F25DDAC5}">
      <dgm:prSet/>
      <dgm:spPr/>
      <dgm:t>
        <a:bodyPr/>
        <a:lstStyle/>
        <a:p>
          <a:endParaRPr lang="cs-CZ"/>
        </a:p>
      </dgm:t>
    </dgm:pt>
    <dgm:pt modelId="{EF2A031F-70DD-4DEA-829B-1DEEDA25684D}" type="pres">
      <dgm:prSet presAssocID="{604C9441-30FE-46F0-BD71-B093021AEB9F}" presName="diagram" presStyleCnt="0">
        <dgm:presLayoutVars>
          <dgm:dir/>
          <dgm:resizeHandles val="exact"/>
        </dgm:presLayoutVars>
      </dgm:prSet>
      <dgm:spPr/>
    </dgm:pt>
    <dgm:pt modelId="{5F015095-0A9C-4321-B403-4CB5B3855DB2}" type="pres">
      <dgm:prSet presAssocID="{68055BE8-C19A-4D43-8653-9CE525AFF327}" presName="node" presStyleLbl="node1" presStyleIdx="0" presStyleCnt="3">
        <dgm:presLayoutVars>
          <dgm:bulletEnabled val="1"/>
        </dgm:presLayoutVars>
      </dgm:prSet>
      <dgm:spPr/>
    </dgm:pt>
    <dgm:pt modelId="{460BBDDF-198C-4607-AF16-719081027AF9}" type="pres">
      <dgm:prSet presAssocID="{2EFB109F-8411-45B7-BF3F-27A7209802D3}" presName="sibTrans" presStyleCnt="0"/>
      <dgm:spPr/>
    </dgm:pt>
    <dgm:pt modelId="{21AED10B-B75C-49E1-96F0-FB21C14E4D03}" type="pres">
      <dgm:prSet presAssocID="{4F422990-B764-424C-911C-ABCB23262FD3}" presName="node" presStyleLbl="node1" presStyleIdx="1" presStyleCnt="3">
        <dgm:presLayoutVars>
          <dgm:bulletEnabled val="1"/>
        </dgm:presLayoutVars>
      </dgm:prSet>
      <dgm:spPr/>
    </dgm:pt>
    <dgm:pt modelId="{339A8179-E64C-4DB8-8798-A6351BC696B4}" type="pres">
      <dgm:prSet presAssocID="{263899AB-5FEE-45FC-BD9C-87008B00C89F}" presName="sibTrans" presStyleCnt="0"/>
      <dgm:spPr/>
    </dgm:pt>
    <dgm:pt modelId="{E5A3DEBD-A6C4-4367-8C25-119C247AB483}" type="pres">
      <dgm:prSet presAssocID="{B0CE591B-6B36-4A6F-AD33-29B6F67018E4}" presName="node" presStyleLbl="node1" presStyleIdx="2" presStyleCnt="3">
        <dgm:presLayoutVars>
          <dgm:bulletEnabled val="1"/>
        </dgm:presLayoutVars>
      </dgm:prSet>
      <dgm:spPr/>
    </dgm:pt>
  </dgm:ptLst>
  <dgm:cxnLst>
    <dgm:cxn modelId="{744DDA25-1396-4C1F-B2A4-0424F25DDAC5}" srcId="{604C9441-30FE-46F0-BD71-B093021AEB9F}" destId="{B0CE591B-6B36-4A6F-AD33-29B6F67018E4}" srcOrd="2" destOrd="0" parTransId="{92B7EDB7-D0BE-49E0-B28A-00E7B2109B94}" sibTransId="{686D3919-E2DC-4563-B26B-8E63328D1F1C}"/>
    <dgm:cxn modelId="{A4CD7D53-E40C-4983-B661-68FBDFB13FE1}" srcId="{604C9441-30FE-46F0-BD71-B093021AEB9F}" destId="{68055BE8-C19A-4D43-8653-9CE525AFF327}" srcOrd="0" destOrd="0" parTransId="{28A5608A-03B8-4C81-B531-72954A71CE6F}" sibTransId="{2EFB109F-8411-45B7-BF3F-27A7209802D3}"/>
    <dgm:cxn modelId="{996A5481-FA5C-4AF3-9931-97969B2AEFE4}" type="presOf" srcId="{68055BE8-C19A-4D43-8653-9CE525AFF327}" destId="{5F015095-0A9C-4321-B403-4CB5B3855DB2}" srcOrd="0" destOrd="0" presId="urn:microsoft.com/office/officeart/2005/8/layout/default"/>
    <dgm:cxn modelId="{BDFCC28E-330A-406E-98D7-C428C9B54D49}" type="presOf" srcId="{604C9441-30FE-46F0-BD71-B093021AEB9F}" destId="{EF2A031F-70DD-4DEA-829B-1DEEDA25684D}" srcOrd="0" destOrd="0" presId="urn:microsoft.com/office/officeart/2005/8/layout/default"/>
    <dgm:cxn modelId="{6670E9A4-BC24-4A1D-B25E-55110F888032}" type="presOf" srcId="{4F422990-B764-424C-911C-ABCB23262FD3}" destId="{21AED10B-B75C-49E1-96F0-FB21C14E4D03}" srcOrd="0" destOrd="0" presId="urn:microsoft.com/office/officeart/2005/8/layout/default"/>
    <dgm:cxn modelId="{098418B7-2D1B-4C05-9825-EF7ECA70E1E8}" srcId="{604C9441-30FE-46F0-BD71-B093021AEB9F}" destId="{4F422990-B764-424C-911C-ABCB23262FD3}" srcOrd="1" destOrd="0" parTransId="{4262DEE6-4D8E-4471-9008-76383264C0E1}" sibTransId="{263899AB-5FEE-45FC-BD9C-87008B00C89F}"/>
    <dgm:cxn modelId="{9AB565FB-D00F-4021-8267-4F956C438E28}" type="presOf" srcId="{B0CE591B-6B36-4A6F-AD33-29B6F67018E4}" destId="{E5A3DEBD-A6C4-4367-8C25-119C247AB483}" srcOrd="0" destOrd="0" presId="urn:microsoft.com/office/officeart/2005/8/layout/default"/>
    <dgm:cxn modelId="{15583B0B-BFE3-4B52-B227-BBE41CC7034D}" type="presParOf" srcId="{EF2A031F-70DD-4DEA-829B-1DEEDA25684D}" destId="{5F015095-0A9C-4321-B403-4CB5B3855DB2}" srcOrd="0" destOrd="0" presId="urn:microsoft.com/office/officeart/2005/8/layout/default"/>
    <dgm:cxn modelId="{A7D206C8-1D0F-46CC-92FD-A548879A5428}" type="presParOf" srcId="{EF2A031F-70DD-4DEA-829B-1DEEDA25684D}" destId="{460BBDDF-198C-4607-AF16-719081027AF9}" srcOrd="1" destOrd="0" presId="urn:microsoft.com/office/officeart/2005/8/layout/default"/>
    <dgm:cxn modelId="{FCDE5B51-1528-4819-9685-E5E86F28624B}" type="presParOf" srcId="{EF2A031F-70DD-4DEA-829B-1DEEDA25684D}" destId="{21AED10B-B75C-49E1-96F0-FB21C14E4D03}" srcOrd="2" destOrd="0" presId="urn:microsoft.com/office/officeart/2005/8/layout/default"/>
    <dgm:cxn modelId="{AA6900DC-3B18-4583-A656-B5ED490C1119}" type="presParOf" srcId="{EF2A031F-70DD-4DEA-829B-1DEEDA25684D}" destId="{339A8179-E64C-4DB8-8798-A6351BC696B4}" srcOrd="3" destOrd="0" presId="urn:microsoft.com/office/officeart/2005/8/layout/default"/>
    <dgm:cxn modelId="{AAA1A7FC-3821-4909-8CBF-88D308613F18}" type="presParOf" srcId="{EF2A031F-70DD-4DEA-829B-1DEEDA25684D}" destId="{E5A3DEBD-A6C4-4367-8C25-119C247AB483}" srcOrd="4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CEBC7B0-AEFD-4FE7-93D0-DB864BF4D0FB}" type="doc">
      <dgm:prSet loTypeId="urn:microsoft.com/office/officeart/2005/8/layout/default" loCatId="list" qsTypeId="urn:microsoft.com/office/officeart/2005/8/quickstyle/simple3" qsCatId="simple" csTypeId="urn:microsoft.com/office/officeart/2005/8/colors/colorful1" csCatId="colorful" phldr="1"/>
      <dgm:spPr/>
      <dgm:t>
        <a:bodyPr/>
        <a:lstStyle/>
        <a:p>
          <a:endParaRPr lang="cs-CZ"/>
        </a:p>
      </dgm:t>
    </dgm:pt>
    <dgm:pt modelId="{BB4737C7-B419-4963-BD53-E3384108AC6F}">
      <dgm:prSet phldrT="[Text]"/>
      <dgm:spPr/>
      <dgm:t>
        <a:bodyPr/>
        <a:lstStyle/>
        <a:p>
          <a:r>
            <a:rPr lang="cs-CZ" dirty="0"/>
            <a:t>Studium symptomů krize</a:t>
          </a:r>
        </a:p>
      </dgm:t>
    </dgm:pt>
    <dgm:pt modelId="{A82B343F-9D19-4B65-911B-5A2F8C96D3A1}" type="parTrans" cxnId="{F69A770A-E741-442B-9B3D-78F23FB02B4D}">
      <dgm:prSet/>
      <dgm:spPr/>
      <dgm:t>
        <a:bodyPr/>
        <a:lstStyle/>
        <a:p>
          <a:endParaRPr lang="cs-CZ"/>
        </a:p>
      </dgm:t>
    </dgm:pt>
    <dgm:pt modelId="{8A293777-0627-4E38-A2A2-2506F3B76B61}" type="sibTrans" cxnId="{F69A770A-E741-442B-9B3D-78F23FB02B4D}">
      <dgm:prSet/>
      <dgm:spPr/>
      <dgm:t>
        <a:bodyPr/>
        <a:lstStyle/>
        <a:p>
          <a:endParaRPr lang="cs-CZ"/>
        </a:p>
      </dgm:t>
    </dgm:pt>
    <dgm:pt modelId="{810EA139-3867-4E0A-A4DF-AAB03DBCC091}">
      <dgm:prSet phldrT="[Text]"/>
      <dgm:spPr/>
      <dgm:t>
        <a:bodyPr/>
        <a:lstStyle/>
        <a:p>
          <a:r>
            <a:rPr lang="cs-CZ" dirty="0"/>
            <a:t>Akutní stádium krize</a:t>
          </a:r>
        </a:p>
      </dgm:t>
    </dgm:pt>
    <dgm:pt modelId="{25204C3F-168C-455D-AFA2-84E36A0E146E}" type="parTrans" cxnId="{8AAE275D-0AE5-4BF5-B2AE-792D13065E1A}">
      <dgm:prSet/>
      <dgm:spPr/>
      <dgm:t>
        <a:bodyPr/>
        <a:lstStyle/>
        <a:p>
          <a:endParaRPr lang="cs-CZ"/>
        </a:p>
      </dgm:t>
    </dgm:pt>
    <dgm:pt modelId="{7855CECF-919A-4AB8-B475-9A9158352C6D}" type="sibTrans" cxnId="{8AAE275D-0AE5-4BF5-B2AE-792D13065E1A}">
      <dgm:prSet/>
      <dgm:spPr/>
      <dgm:t>
        <a:bodyPr/>
        <a:lstStyle/>
        <a:p>
          <a:endParaRPr lang="cs-CZ"/>
        </a:p>
      </dgm:t>
    </dgm:pt>
    <dgm:pt modelId="{9ECF25FE-AF4C-4A7E-B125-EF007F4FAB46}">
      <dgm:prSet phldrT="[Text]"/>
      <dgm:spPr/>
      <dgm:t>
        <a:bodyPr/>
        <a:lstStyle/>
        <a:p>
          <a:r>
            <a:rPr lang="cs-CZ" dirty="0"/>
            <a:t>Chronické stádium krize</a:t>
          </a:r>
        </a:p>
      </dgm:t>
    </dgm:pt>
    <dgm:pt modelId="{D553EF39-1EC5-45E0-BFB9-ACA8F302C967}" type="parTrans" cxnId="{03154C00-40CA-475E-80BF-7E23B7C6FF30}">
      <dgm:prSet/>
      <dgm:spPr/>
      <dgm:t>
        <a:bodyPr/>
        <a:lstStyle/>
        <a:p>
          <a:endParaRPr lang="cs-CZ"/>
        </a:p>
      </dgm:t>
    </dgm:pt>
    <dgm:pt modelId="{636B6F22-818C-4831-8825-B7510C6EA82A}" type="sibTrans" cxnId="{03154C00-40CA-475E-80BF-7E23B7C6FF30}">
      <dgm:prSet/>
      <dgm:spPr/>
      <dgm:t>
        <a:bodyPr/>
        <a:lstStyle/>
        <a:p>
          <a:endParaRPr lang="cs-CZ"/>
        </a:p>
      </dgm:t>
    </dgm:pt>
    <dgm:pt modelId="{4CA65FAD-066A-43CA-B358-D8B65C2BE101}">
      <dgm:prSet phldrT="[Text]"/>
      <dgm:spPr/>
      <dgm:t>
        <a:bodyPr/>
        <a:lstStyle/>
        <a:p>
          <a:r>
            <a:rPr lang="cs-CZ" dirty="0"/>
            <a:t>Stádium řešení krize</a:t>
          </a:r>
        </a:p>
      </dgm:t>
    </dgm:pt>
    <dgm:pt modelId="{67D899F0-7C2D-4F9F-BAC8-AA36BD6F3616}" type="parTrans" cxnId="{77575ED8-25E2-43D6-9A46-829626203726}">
      <dgm:prSet/>
      <dgm:spPr/>
      <dgm:t>
        <a:bodyPr/>
        <a:lstStyle/>
        <a:p>
          <a:endParaRPr lang="cs-CZ"/>
        </a:p>
      </dgm:t>
    </dgm:pt>
    <dgm:pt modelId="{73D415BE-DB7F-41DA-B85C-ACE12E2B1AA2}" type="sibTrans" cxnId="{77575ED8-25E2-43D6-9A46-829626203726}">
      <dgm:prSet/>
      <dgm:spPr/>
      <dgm:t>
        <a:bodyPr/>
        <a:lstStyle/>
        <a:p>
          <a:endParaRPr lang="cs-CZ"/>
        </a:p>
      </dgm:t>
    </dgm:pt>
    <dgm:pt modelId="{34304E69-287D-487F-9394-B0687F5AE6A8}" type="pres">
      <dgm:prSet presAssocID="{5CEBC7B0-AEFD-4FE7-93D0-DB864BF4D0FB}" presName="diagram" presStyleCnt="0">
        <dgm:presLayoutVars>
          <dgm:dir/>
          <dgm:resizeHandles val="exact"/>
        </dgm:presLayoutVars>
      </dgm:prSet>
      <dgm:spPr/>
    </dgm:pt>
    <dgm:pt modelId="{DC2E749F-BA12-4F09-B4D9-F1CCCB224FEC}" type="pres">
      <dgm:prSet presAssocID="{BB4737C7-B419-4963-BD53-E3384108AC6F}" presName="node" presStyleLbl="node1" presStyleIdx="0" presStyleCnt="4">
        <dgm:presLayoutVars>
          <dgm:bulletEnabled val="1"/>
        </dgm:presLayoutVars>
      </dgm:prSet>
      <dgm:spPr/>
    </dgm:pt>
    <dgm:pt modelId="{15644649-F783-42B6-826F-EE75AA8D3F6E}" type="pres">
      <dgm:prSet presAssocID="{8A293777-0627-4E38-A2A2-2506F3B76B61}" presName="sibTrans" presStyleCnt="0"/>
      <dgm:spPr/>
    </dgm:pt>
    <dgm:pt modelId="{9179A52B-5C93-4D90-AADA-28D96B0B8B1A}" type="pres">
      <dgm:prSet presAssocID="{810EA139-3867-4E0A-A4DF-AAB03DBCC091}" presName="node" presStyleLbl="node1" presStyleIdx="1" presStyleCnt="4">
        <dgm:presLayoutVars>
          <dgm:bulletEnabled val="1"/>
        </dgm:presLayoutVars>
      </dgm:prSet>
      <dgm:spPr/>
    </dgm:pt>
    <dgm:pt modelId="{DFB74E41-81BE-49E2-93C6-735FCB235E41}" type="pres">
      <dgm:prSet presAssocID="{7855CECF-919A-4AB8-B475-9A9158352C6D}" presName="sibTrans" presStyleCnt="0"/>
      <dgm:spPr/>
    </dgm:pt>
    <dgm:pt modelId="{9D0A3F46-F360-4A2A-B7A2-60C8D365D319}" type="pres">
      <dgm:prSet presAssocID="{9ECF25FE-AF4C-4A7E-B125-EF007F4FAB46}" presName="node" presStyleLbl="node1" presStyleIdx="2" presStyleCnt="4">
        <dgm:presLayoutVars>
          <dgm:bulletEnabled val="1"/>
        </dgm:presLayoutVars>
      </dgm:prSet>
      <dgm:spPr/>
    </dgm:pt>
    <dgm:pt modelId="{8E70AAB4-5AFC-4091-9E5D-78BACD7E3028}" type="pres">
      <dgm:prSet presAssocID="{636B6F22-818C-4831-8825-B7510C6EA82A}" presName="sibTrans" presStyleCnt="0"/>
      <dgm:spPr/>
    </dgm:pt>
    <dgm:pt modelId="{40D152AD-D158-4301-A643-AD201651CEEF}" type="pres">
      <dgm:prSet presAssocID="{4CA65FAD-066A-43CA-B358-D8B65C2BE101}" presName="node" presStyleLbl="node1" presStyleIdx="3" presStyleCnt="4">
        <dgm:presLayoutVars>
          <dgm:bulletEnabled val="1"/>
        </dgm:presLayoutVars>
      </dgm:prSet>
      <dgm:spPr/>
    </dgm:pt>
  </dgm:ptLst>
  <dgm:cxnLst>
    <dgm:cxn modelId="{03154C00-40CA-475E-80BF-7E23B7C6FF30}" srcId="{5CEBC7B0-AEFD-4FE7-93D0-DB864BF4D0FB}" destId="{9ECF25FE-AF4C-4A7E-B125-EF007F4FAB46}" srcOrd="2" destOrd="0" parTransId="{D553EF39-1EC5-45E0-BFB9-ACA8F302C967}" sibTransId="{636B6F22-818C-4831-8825-B7510C6EA82A}"/>
    <dgm:cxn modelId="{F69A770A-E741-442B-9B3D-78F23FB02B4D}" srcId="{5CEBC7B0-AEFD-4FE7-93D0-DB864BF4D0FB}" destId="{BB4737C7-B419-4963-BD53-E3384108AC6F}" srcOrd="0" destOrd="0" parTransId="{A82B343F-9D19-4B65-911B-5A2F8C96D3A1}" sibTransId="{8A293777-0627-4E38-A2A2-2506F3B76B61}"/>
    <dgm:cxn modelId="{76028F25-C085-4738-8F11-AF09845635A0}" type="presOf" srcId="{BB4737C7-B419-4963-BD53-E3384108AC6F}" destId="{DC2E749F-BA12-4F09-B4D9-F1CCCB224FEC}" srcOrd="0" destOrd="0" presId="urn:microsoft.com/office/officeart/2005/8/layout/default"/>
    <dgm:cxn modelId="{3016E35C-A509-4E80-8087-029B9A7D0D07}" type="presOf" srcId="{810EA139-3867-4E0A-A4DF-AAB03DBCC091}" destId="{9179A52B-5C93-4D90-AADA-28D96B0B8B1A}" srcOrd="0" destOrd="0" presId="urn:microsoft.com/office/officeart/2005/8/layout/default"/>
    <dgm:cxn modelId="{8AAE275D-0AE5-4BF5-B2AE-792D13065E1A}" srcId="{5CEBC7B0-AEFD-4FE7-93D0-DB864BF4D0FB}" destId="{810EA139-3867-4E0A-A4DF-AAB03DBCC091}" srcOrd="1" destOrd="0" parTransId="{25204C3F-168C-455D-AFA2-84E36A0E146E}" sibTransId="{7855CECF-919A-4AB8-B475-9A9158352C6D}"/>
    <dgm:cxn modelId="{2F977989-68DE-4181-9C0D-39B10EC8D955}" type="presOf" srcId="{5CEBC7B0-AEFD-4FE7-93D0-DB864BF4D0FB}" destId="{34304E69-287D-487F-9394-B0687F5AE6A8}" srcOrd="0" destOrd="0" presId="urn:microsoft.com/office/officeart/2005/8/layout/default"/>
    <dgm:cxn modelId="{696179B2-69AD-4847-B17D-EDFEA20776E7}" type="presOf" srcId="{9ECF25FE-AF4C-4A7E-B125-EF007F4FAB46}" destId="{9D0A3F46-F360-4A2A-B7A2-60C8D365D319}" srcOrd="0" destOrd="0" presId="urn:microsoft.com/office/officeart/2005/8/layout/default"/>
    <dgm:cxn modelId="{77575ED8-25E2-43D6-9A46-829626203726}" srcId="{5CEBC7B0-AEFD-4FE7-93D0-DB864BF4D0FB}" destId="{4CA65FAD-066A-43CA-B358-D8B65C2BE101}" srcOrd="3" destOrd="0" parTransId="{67D899F0-7C2D-4F9F-BAC8-AA36BD6F3616}" sibTransId="{73D415BE-DB7F-41DA-B85C-ACE12E2B1AA2}"/>
    <dgm:cxn modelId="{832CCAFB-66DC-44C9-8526-D6938AA22AA5}" type="presOf" srcId="{4CA65FAD-066A-43CA-B358-D8B65C2BE101}" destId="{40D152AD-D158-4301-A643-AD201651CEEF}" srcOrd="0" destOrd="0" presId="urn:microsoft.com/office/officeart/2005/8/layout/default"/>
    <dgm:cxn modelId="{F9765197-B7CA-4772-A3D8-4EF3FBAD62BE}" type="presParOf" srcId="{34304E69-287D-487F-9394-B0687F5AE6A8}" destId="{DC2E749F-BA12-4F09-B4D9-F1CCCB224FEC}" srcOrd="0" destOrd="0" presId="urn:microsoft.com/office/officeart/2005/8/layout/default"/>
    <dgm:cxn modelId="{682FE5C3-F98E-42B7-969D-37EEA16A06F2}" type="presParOf" srcId="{34304E69-287D-487F-9394-B0687F5AE6A8}" destId="{15644649-F783-42B6-826F-EE75AA8D3F6E}" srcOrd="1" destOrd="0" presId="urn:microsoft.com/office/officeart/2005/8/layout/default"/>
    <dgm:cxn modelId="{C2B872C6-055B-4BA5-8864-A7EE2448596C}" type="presParOf" srcId="{34304E69-287D-487F-9394-B0687F5AE6A8}" destId="{9179A52B-5C93-4D90-AADA-28D96B0B8B1A}" srcOrd="2" destOrd="0" presId="urn:microsoft.com/office/officeart/2005/8/layout/default"/>
    <dgm:cxn modelId="{4C1DB074-310D-49D8-9472-5CB8E6C16DBD}" type="presParOf" srcId="{34304E69-287D-487F-9394-B0687F5AE6A8}" destId="{DFB74E41-81BE-49E2-93C6-735FCB235E41}" srcOrd="3" destOrd="0" presId="urn:microsoft.com/office/officeart/2005/8/layout/default"/>
    <dgm:cxn modelId="{D781B294-EA10-4B9F-8574-AF0686752539}" type="presParOf" srcId="{34304E69-287D-487F-9394-B0687F5AE6A8}" destId="{9D0A3F46-F360-4A2A-B7A2-60C8D365D319}" srcOrd="4" destOrd="0" presId="urn:microsoft.com/office/officeart/2005/8/layout/default"/>
    <dgm:cxn modelId="{BBF52732-7793-4F7A-9032-0B0A8787F373}" type="presParOf" srcId="{34304E69-287D-487F-9394-B0687F5AE6A8}" destId="{8E70AAB4-5AFC-4091-9E5D-78BACD7E3028}" srcOrd="5" destOrd="0" presId="urn:microsoft.com/office/officeart/2005/8/layout/default"/>
    <dgm:cxn modelId="{D4BD11FB-6FF0-4E26-BFD8-BC3494BA6412}" type="presParOf" srcId="{34304E69-287D-487F-9394-B0687F5AE6A8}" destId="{40D152AD-D158-4301-A643-AD201651CEEF}" srcOrd="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AFF1C50-0DF9-4702-9B7D-B1D55FBF52BE}">
      <dsp:nvSpPr>
        <dsp:cNvPr id="0" name=""/>
        <dsp:cNvSpPr/>
      </dsp:nvSpPr>
      <dsp:spPr>
        <a:xfrm>
          <a:off x="1004" y="1087611"/>
          <a:ext cx="3917900" cy="2350740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20980" tIns="220980" rIns="220980" bIns="220980" numCol="1" spcCol="1270" anchor="ctr" anchorCtr="0">
          <a:noAutofit/>
        </a:bodyPr>
        <a:lstStyle/>
        <a:p>
          <a:pPr marL="0" lvl="0" indent="0" algn="ctr" defTabSz="2578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5800" kern="1200" dirty="0"/>
            <a:t>Smluvní základ</a:t>
          </a:r>
        </a:p>
      </dsp:txBody>
      <dsp:txXfrm>
        <a:off x="1004" y="1087611"/>
        <a:ext cx="3917900" cy="2350740"/>
      </dsp:txXfrm>
    </dsp:sp>
    <dsp:sp modelId="{DEE02FE4-18AA-4063-97BB-2074DA0D7B31}">
      <dsp:nvSpPr>
        <dsp:cNvPr id="0" name=""/>
        <dsp:cNvSpPr/>
      </dsp:nvSpPr>
      <dsp:spPr>
        <a:xfrm>
          <a:off x="4310695" y="1087611"/>
          <a:ext cx="3917900" cy="2350740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3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20980" tIns="220980" rIns="220980" bIns="220980" numCol="1" spcCol="1270" anchor="ctr" anchorCtr="0">
          <a:noAutofit/>
        </a:bodyPr>
        <a:lstStyle/>
        <a:p>
          <a:pPr marL="0" lvl="0" indent="0" algn="ctr" defTabSz="2578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5800" kern="1200" dirty="0"/>
            <a:t>Plán obstarávání</a:t>
          </a:r>
        </a:p>
      </dsp:txBody>
      <dsp:txXfrm>
        <a:off x="4310695" y="1087611"/>
        <a:ext cx="3917900" cy="235074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F015095-0A9C-4321-B403-4CB5B3855DB2}">
      <dsp:nvSpPr>
        <dsp:cNvPr id="0" name=""/>
        <dsp:cNvSpPr/>
      </dsp:nvSpPr>
      <dsp:spPr>
        <a:xfrm>
          <a:off x="460905" y="1047"/>
          <a:ext cx="3479899" cy="2087939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90500" tIns="190500" rIns="190500" bIns="190500" numCol="1" spcCol="1270" anchor="ctr" anchorCtr="0">
          <a:noAutofit/>
        </a:bodyPr>
        <a:lstStyle/>
        <a:p>
          <a:pPr marL="0" lvl="0" indent="0" algn="ctr" defTabSz="2222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5000" kern="1200" dirty="0"/>
            <a:t>Pořizovací cena</a:t>
          </a:r>
        </a:p>
      </dsp:txBody>
      <dsp:txXfrm>
        <a:off x="460905" y="1047"/>
        <a:ext cx="3479899" cy="2087939"/>
      </dsp:txXfrm>
    </dsp:sp>
    <dsp:sp modelId="{21AED10B-B75C-49E1-96F0-FB21C14E4D03}">
      <dsp:nvSpPr>
        <dsp:cNvPr id="0" name=""/>
        <dsp:cNvSpPr/>
      </dsp:nvSpPr>
      <dsp:spPr>
        <a:xfrm>
          <a:off x="4288794" y="1047"/>
          <a:ext cx="3479899" cy="2087939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3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90500" tIns="190500" rIns="190500" bIns="190500" numCol="1" spcCol="1270" anchor="ctr" anchorCtr="0">
          <a:noAutofit/>
        </a:bodyPr>
        <a:lstStyle/>
        <a:p>
          <a:pPr marL="0" lvl="0" indent="0" algn="ctr" defTabSz="2222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5000" kern="1200" dirty="0"/>
            <a:t>Kalkulovaná cena</a:t>
          </a:r>
        </a:p>
      </dsp:txBody>
      <dsp:txXfrm>
        <a:off x="4288794" y="1047"/>
        <a:ext cx="3479899" cy="2087939"/>
      </dsp:txXfrm>
    </dsp:sp>
    <dsp:sp modelId="{E5A3DEBD-A6C4-4367-8C25-119C247AB483}">
      <dsp:nvSpPr>
        <dsp:cNvPr id="0" name=""/>
        <dsp:cNvSpPr/>
      </dsp:nvSpPr>
      <dsp:spPr>
        <a:xfrm>
          <a:off x="2374850" y="2436976"/>
          <a:ext cx="3479899" cy="2087939"/>
        </a:xfrm>
        <a:prstGeom prst="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4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90500" tIns="190500" rIns="190500" bIns="190500" numCol="1" spcCol="1270" anchor="ctr" anchorCtr="0">
          <a:noAutofit/>
        </a:bodyPr>
        <a:lstStyle/>
        <a:p>
          <a:pPr marL="0" lvl="0" indent="0" algn="ctr" defTabSz="2222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5000" kern="1200" dirty="0"/>
            <a:t>Celková cena</a:t>
          </a:r>
        </a:p>
      </dsp:txBody>
      <dsp:txXfrm>
        <a:off x="2374850" y="2436976"/>
        <a:ext cx="3479899" cy="208793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C2E749F-BA12-4F09-B4D9-F1CCCB224FEC}">
      <dsp:nvSpPr>
        <dsp:cNvPr id="0" name=""/>
        <dsp:cNvSpPr/>
      </dsp:nvSpPr>
      <dsp:spPr>
        <a:xfrm>
          <a:off x="460905" y="1047"/>
          <a:ext cx="3479899" cy="2087939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60020" tIns="160020" rIns="160020" bIns="160020" numCol="1" spcCol="1270" anchor="ctr" anchorCtr="0">
          <a:noAutofit/>
        </a:bodyPr>
        <a:lstStyle/>
        <a:p>
          <a:pPr marL="0" lvl="0" indent="0" algn="ct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4200" kern="1200" dirty="0"/>
            <a:t>Studium symptomů krize</a:t>
          </a:r>
        </a:p>
      </dsp:txBody>
      <dsp:txXfrm>
        <a:off x="460905" y="1047"/>
        <a:ext cx="3479899" cy="2087939"/>
      </dsp:txXfrm>
    </dsp:sp>
    <dsp:sp modelId="{9179A52B-5C93-4D90-AADA-28D96B0B8B1A}">
      <dsp:nvSpPr>
        <dsp:cNvPr id="0" name=""/>
        <dsp:cNvSpPr/>
      </dsp:nvSpPr>
      <dsp:spPr>
        <a:xfrm>
          <a:off x="4288794" y="1047"/>
          <a:ext cx="3479899" cy="2087939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3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60020" tIns="160020" rIns="160020" bIns="160020" numCol="1" spcCol="1270" anchor="ctr" anchorCtr="0">
          <a:noAutofit/>
        </a:bodyPr>
        <a:lstStyle/>
        <a:p>
          <a:pPr marL="0" lvl="0" indent="0" algn="ct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4200" kern="1200" dirty="0"/>
            <a:t>Akutní stádium krize</a:t>
          </a:r>
        </a:p>
      </dsp:txBody>
      <dsp:txXfrm>
        <a:off x="4288794" y="1047"/>
        <a:ext cx="3479899" cy="2087939"/>
      </dsp:txXfrm>
    </dsp:sp>
    <dsp:sp modelId="{9D0A3F46-F360-4A2A-B7A2-60C8D365D319}">
      <dsp:nvSpPr>
        <dsp:cNvPr id="0" name=""/>
        <dsp:cNvSpPr/>
      </dsp:nvSpPr>
      <dsp:spPr>
        <a:xfrm>
          <a:off x="460905" y="2436976"/>
          <a:ext cx="3479899" cy="2087939"/>
        </a:xfrm>
        <a:prstGeom prst="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4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60020" tIns="160020" rIns="160020" bIns="160020" numCol="1" spcCol="1270" anchor="ctr" anchorCtr="0">
          <a:noAutofit/>
        </a:bodyPr>
        <a:lstStyle/>
        <a:p>
          <a:pPr marL="0" lvl="0" indent="0" algn="ct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4200" kern="1200" dirty="0"/>
            <a:t>Chronické stádium krize</a:t>
          </a:r>
        </a:p>
      </dsp:txBody>
      <dsp:txXfrm>
        <a:off x="460905" y="2436976"/>
        <a:ext cx="3479899" cy="2087939"/>
      </dsp:txXfrm>
    </dsp:sp>
    <dsp:sp modelId="{40D152AD-D158-4301-A643-AD201651CEEF}">
      <dsp:nvSpPr>
        <dsp:cNvPr id="0" name=""/>
        <dsp:cNvSpPr/>
      </dsp:nvSpPr>
      <dsp:spPr>
        <a:xfrm>
          <a:off x="4288794" y="2436976"/>
          <a:ext cx="3479899" cy="2087939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5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60020" tIns="160020" rIns="160020" bIns="160020" numCol="1" spcCol="1270" anchor="ctr" anchorCtr="0">
          <a:noAutofit/>
        </a:bodyPr>
        <a:lstStyle/>
        <a:p>
          <a:pPr marL="0" lvl="0" indent="0" algn="ct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4200" kern="1200" dirty="0"/>
            <a:t>Stádium řešení krize</a:t>
          </a:r>
        </a:p>
      </dsp:txBody>
      <dsp:txXfrm>
        <a:off x="4288794" y="2436976"/>
        <a:ext cx="3479899" cy="208793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71800" cy="493712"/>
          </a:xfrm>
          <a:prstGeom prst="rect">
            <a:avLst/>
          </a:prstGeom>
        </p:spPr>
        <p:txBody>
          <a:bodyPr vert="horz" lIns="91577" tIns="45789" rIns="91577" bIns="45789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5" y="1"/>
            <a:ext cx="2971800" cy="493712"/>
          </a:xfrm>
          <a:prstGeom prst="rect">
            <a:avLst/>
          </a:prstGeom>
        </p:spPr>
        <p:txBody>
          <a:bodyPr vert="horz" lIns="91577" tIns="45789" rIns="91577" bIns="45789" rtlCol="0"/>
          <a:lstStyle>
            <a:lvl1pPr algn="r">
              <a:defRPr sz="1200"/>
            </a:lvl1pPr>
          </a:lstStyle>
          <a:p>
            <a:fld id="{FECE56CB-4852-4F29-AE05-AFA7CC3A4DEE}" type="datetimeFigureOut">
              <a:rPr lang="cs-CZ" smtClean="0"/>
              <a:pPr/>
              <a:t>09.12.2021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378825"/>
            <a:ext cx="2971800" cy="493712"/>
          </a:xfrm>
          <a:prstGeom prst="rect">
            <a:avLst/>
          </a:prstGeom>
        </p:spPr>
        <p:txBody>
          <a:bodyPr vert="horz" lIns="91577" tIns="45789" rIns="91577" bIns="45789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5" y="9378825"/>
            <a:ext cx="2971800" cy="493712"/>
          </a:xfrm>
          <a:prstGeom prst="rect">
            <a:avLst/>
          </a:prstGeom>
        </p:spPr>
        <p:txBody>
          <a:bodyPr vert="horz" lIns="91577" tIns="45789" rIns="91577" bIns="45789" rtlCol="0" anchor="b"/>
          <a:lstStyle>
            <a:lvl1pPr algn="r">
              <a:defRPr sz="1200"/>
            </a:lvl1pPr>
          </a:lstStyle>
          <a:p>
            <a:fld id="{CCF02509-37B8-48EA-907C-9E7B5BD19E2F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8117708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72335" cy="493712"/>
          </a:xfrm>
          <a:prstGeom prst="rect">
            <a:avLst/>
          </a:prstGeom>
        </p:spPr>
        <p:txBody>
          <a:bodyPr vert="horz" lIns="91577" tIns="45789" rIns="91577" bIns="45789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065" y="1"/>
            <a:ext cx="2972335" cy="493712"/>
          </a:xfrm>
          <a:prstGeom prst="rect">
            <a:avLst/>
          </a:prstGeom>
        </p:spPr>
        <p:txBody>
          <a:bodyPr vert="horz" lIns="91577" tIns="45789" rIns="91577" bIns="45789" rtlCol="0"/>
          <a:lstStyle>
            <a:lvl1pPr algn="r">
              <a:defRPr sz="1200"/>
            </a:lvl1pPr>
          </a:lstStyle>
          <a:p>
            <a:fld id="{FB8207E3-F483-4B60-BFA2-2CFB4706CE96}" type="datetimeFigureOut">
              <a:rPr lang="cs-CZ" smtClean="0"/>
              <a:pPr/>
              <a:t>09.12.2021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60438" y="739775"/>
            <a:ext cx="4937125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77" tIns="45789" rIns="91577" bIns="45789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1" y="4690269"/>
            <a:ext cx="5486400" cy="4443412"/>
          </a:xfrm>
          <a:prstGeom prst="rect">
            <a:avLst/>
          </a:prstGeom>
        </p:spPr>
        <p:txBody>
          <a:bodyPr vert="horz" lIns="91577" tIns="45789" rIns="91577" bIns="45789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1" y="9378956"/>
            <a:ext cx="2972335" cy="493712"/>
          </a:xfrm>
          <a:prstGeom prst="rect">
            <a:avLst/>
          </a:prstGeom>
        </p:spPr>
        <p:txBody>
          <a:bodyPr vert="horz" lIns="91577" tIns="45789" rIns="91577" bIns="45789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065" y="9378956"/>
            <a:ext cx="2972335" cy="493712"/>
          </a:xfrm>
          <a:prstGeom prst="rect">
            <a:avLst/>
          </a:prstGeom>
        </p:spPr>
        <p:txBody>
          <a:bodyPr vert="horz" lIns="91577" tIns="45789" rIns="91577" bIns="45789" rtlCol="0" anchor="b"/>
          <a:lstStyle>
            <a:lvl1pPr algn="r">
              <a:defRPr sz="1200"/>
            </a:lvl1pPr>
          </a:lstStyle>
          <a:p>
            <a:fld id="{C7FA91E9-D67A-406C-9C72-6918C31F284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724366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FA91E9-D67A-406C-9C72-6918C31F2844}" type="slidenum">
              <a:rPr lang="cs-CZ" smtClean="0"/>
              <a:pPr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165050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FA91E9-D67A-406C-9C72-6918C31F2844}" type="slidenum">
              <a:rPr lang="cs-CZ" smtClean="0"/>
              <a:pPr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42231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FA91E9-D67A-406C-9C72-6918C31F2844}" type="slidenum">
              <a:rPr lang="cs-CZ" smtClean="0"/>
              <a:pPr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6772010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7FA91E9-D67A-406C-9C72-6918C31F2844}" type="slidenum">
              <a:rPr lang="cs-CZ" smtClean="0"/>
              <a:pPr/>
              <a:t>37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871562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8DAFA-A624-4C3C-A227-AD9B66895426}" type="datetimeFigureOut">
              <a:rPr lang="cs-CZ" smtClean="0"/>
              <a:pPr/>
              <a:t>09.12.2021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4542-44CF-4617-A2F2-3B8574119C9B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237243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8DAFA-A624-4C3C-A227-AD9B66895426}" type="datetimeFigureOut">
              <a:rPr lang="cs-CZ" smtClean="0"/>
              <a:pPr/>
              <a:t>09.12.2021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4542-44CF-4617-A2F2-3B8574119C9B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098226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8DAFA-A624-4C3C-A227-AD9B66895426}" type="datetimeFigureOut">
              <a:rPr lang="cs-CZ" smtClean="0"/>
              <a:pPr/>
              <a:t>09.12.2021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4542-44CF-4617-A2F2-3B8574119C9B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380586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Vlastní rozlože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86C4542-44CF-4617-A2F2-3B8574119C9B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5" name="Zástupný symbol pro text 2"/>
          <p:cNvSpPr>
            <a:spLocks noGrp="1"/>
          </p:cNvSpPr>
          <p:nvPr>
            <p:ph idx="1"/>
          </p:nvPr>
        </p:nvSpPr>
        <p:spPr>
          <a:xfrm>
            <a:off x="395536" y="1844824"/>
            <a:ext cx="8615065" cy="43204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59139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8DAFA-A624-4C3C-A227-AD9B66895426}" type="datetimeFigureOut">
              <a:rPr lang="cs-CZ" smtClean="0"/>
              <a:pPr/>
              <a:t>09.12.2021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4542-44CF-4617-A2F2-3B8574119C9B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068077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8DAFA-A624-4C3C-A227-AD9B66895426}" type="datetimeFigureOut">
              <a:rPr lang="cs-CZ" smtClean="0"/>
              <a:pPr/>
              <a:t>09.12.2021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4542-44CF-4617-A2F2-3B8574119C9B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050234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8DAFA-A624-4C3C-A227-AD9B66895426}" type="datetimeFigureOut">
              <a:rPr lang="cs-CZ" smtClean="0"/>
              <a:pPr/>
              <a:t>09.12.2021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4542-44CF-4617-A2F2-3B8574119C9B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548747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8DAFA-A624-4C3C-A227-AD9B66895426}" type="datetimeFigureOut">
              <a:rPr lang="cs-CZ" smtClean="0"/>
              <a:pPr/>
              <a:t>09.12.2021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4542-44CF-4617-A2F2-3B8574119C9B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252235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8DAFA-A624-4C3C-A227-AD9B66895426}" type="datetimeFigureOut">
              <a:rPr lang="cs-CZ" smtClean="0"/>
              <a:pPr/>
              <a:t>09.12.2021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4542-44CF-4617-A2F2-3B8574119C9B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146510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8DAFA-A624-4C3C-A227-AD9B66895426}" type="datetimeFigureOut">
              <a:rPr lang="cs-CZ" smtClean="0"/>
              <a:pPr/>
              <a:t>09.12.2021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4542-44CF-4617-A2F2-3B8574119C9B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31002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8DAFA-A624-4C3C-A227-AD9B66895426}" type="datetimeFigureOut">
              <a:rPr lang="cs-CZ" smtClean="0"/>
              <a:pPr/>
              <a:t>09.12.2021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4542-44CF-4617-A2F2-3B8574119C9B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643783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8DAFA-A624-4C3C-A227-AD9B66895426}" type="datetimeFigureOut">
              <a:rPr lang="cs-CZ" smtClean="0"/>
              <a:pPr/>
              <a:t>09.12.2021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4542-44CF-4617-A2F2-3B8574119C9B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896019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B8DAFA-A624-4C3C-A227-AD9B66895426}" type="datetimeFigureOut">
              <a:rPr lang="cs-CZ" smtClean="0"/>
              <a:pPr/>
              <a:t>09.12.2021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6C4542-44CF-4617-A2F2-3B8574119C9B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570487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Relationship Id="rId4" Type="http://schemas.openxmlformats.org/officeDocument/2006/relationships/image" Target="../media/image1.pn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/>
              <a:t>Projektový a dotační management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600450"/>
            <a:ext cx="6400800" cy="2448272"/>
          </a:xfrm>
        </p:spPr>
        <p:txBody>
          <a:bodyPr>
            <a:noAutofit/>
          </a:bodyPr>
          <a:lstStyle/>
          <a:p>
            <a:r>
              <a:rPr lang="cs-CZ" sz="2400" dirty="0">
                <a:solidFill>
                  <a:schemeClr val="tx1"/>
                </a:solidFill>
              </a:rPr>
              <a:t>Přednáška 2</a:t>
            </a:r>
          </a:p>
          <a:p>
            <a:r>
              <a:rPr lang="cs-CZ" sz="2400" dirty="0">
                <a:solidFill>
                  <a:schemeClr val="tx1"/>
                </a:solidFill>
              </a:rPr>
              <a:t>Úvod do projektového managementu II</a:t>
            </a:r>
          </a:p>
          <a:p>
            <a:r>
              <a:rPr lang="cs-CZ" sz="2400" dirty="0"/>
              <a:t>Ing. Pavel Kološ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0DC2079-8E58-4B8B-826D-E07BC2ADF2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Plán </a:t>
            </a:r>
            <a:r>
              <a:rPr lang="cs-CZ" dirty="0" err="1"/>
              <a:t>obstrarávání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E93DBDF-21DF-4F78-B518-44652DA327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Rozhodnutí, co nakoupit a co si „vyrobit sami“.</a:t>
            </a:r>
          </a:p>
          <a:p>
            <a:r>
              <a:rPr lang="cs-CZ" dirty="0"/>
              <a:t>Způsoby výběru dodavatelů.</a:t>
            </a:r>
          </a:p>
          <a:p>
            <a:r>
              <a:rPr lang="cs-CZ" dirty="0"/>
              <a:t>Řízení uzavřených smluv.</a:t>
            </a:r>
          </a:p>
          <a:p>
            <a:r>
              <a:rPr lang="cs-CZ" dirty="0"/>
              <a:t>Ukončování daných smluvních vztahů.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533400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146ADBF-0F10-405B-A88B-83F15D3DBB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Celková cena nákupu</a:t>
            </a:r>
          </a:p>
        </p:txBody>
      </p:sp>
      <p:graphicFrame>
        <p:nvGraphicFramePr>
          <p:cNvPr id="4" name="Zástupný symbol pro obsah 3">
            <a:extLst>
              <a:ext uri="{FF2B5EF4-FFF2-40B4-BE49-F238E27FC236}">
                <a16:creationId xmlns:a16="http://schemas.microsoft.com/office/drawing/2014/main" id="{DECDED52-3D66-42ED-9264-A92E08DBD40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92057884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7106277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FF27DE4-9220-42F3-BFB2-1FD78E4FFA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Celková cena nákupu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59EA217-011F-4D99-8A4F-00EFB18457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b="1" dirty="0">
                <a:solidFill>
                  <a:srgbClr val="FF0000"/>
                </a:solidFill>
              </a:rPr>
              <a:t>Pořizovací cena </a:t>
            </a:r>
            <a:r>
              <a:rPr lang="cs-CZ" dirty="0"/>
              <a:t>– ovlivněna N a P, fázi životního cyklu, zájmem dodavatele dodat.</a:t>
            </a:r>
          </a:p>
          <a:p>
            <a:r>
              <a:rPr lang="cs-CZ" b="1" dirty="0">
                <a:solidFill>
                  <a:srgbClr val="FF0000"/>
                </a:solidFill>
              </a:rPr>
              <a:t>Kalkulovaná cena </a:t>
            </a:r>
            <a:r>
              <a:rPr lang="cs-CZ" dirty="0"/>
              <a:t>– pořizovací cena + cena doprovodných výkonů (doprava, celní, manipulační, skladovací výkony, zkoušení, revize) + náklady na proces nákupu (přímé a režijní náklady).</a:t>
            </a:r>
          </a:p>
          <a:p>
            <a:r>
              <a:rPr lang="cs-CZ" b="1" dirty="0">
                <a:solidFill>
                  <a:srgbClr val="FF0000"/>
                </a:solidFill>
              </a:rPr>
              <a:t>Celková cena </a:t>
            </a:r>
            <a:r>
              <a:rPr lang="cs-CZ" dirty="0"/>
              <a:t>– kalkulovaná cena + cena provozních nákladů po celou dobu životnosti projektu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4964534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71EBF17-CC7E-4E82-9394-D9C986D27F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Výběr dodavatele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F00E71A-90D6-4AE2-91AB-22B2A6B9C2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b="1" dirty="0">
                <a:solidFill>
                  <a:srgbClr val="FF0000"/>
                </a:solidFill>
              </a:rPr>
              <a:t>Jednání uchazečů </a:t>
            </a:r>
            <a:r>
              <a:rPr lang="cs-CZ" b="1" dirty="0"/>
              <a:t>- </a:t>
            </a:r>
            <a:r>
              <a:rPr lang="cs-CZ" dirty="0"/>
              <a:t>setkání zadavatele a všech potencionálních uchazečů o danou zakázku ještě před podáním nabídek. Cílem je zajistit porozumění požadavků zadavatele ze strany uchazečů. U veřejných zakázek se vše řídí legislativou. </a:t>
            </a:r>
          </a:p>
          <a:p>
            <a:r>
              <a:rPr lang="cs-CZ" b="1" dirty="0">
                <a:solidFill>
                  <a:srgbClr val="FF0000"/>
                </a:solidFill>
              </a:rPr>
              <a:t>Nezávislé odhady </a:t>
            </a:r>
            <a:r>
              <a:rPr lang="cs-CZ" dirty="0"/>
              <a:t>– nezávislý odhad ceny, který je následně porovnán s nabídkami.</a:t>
            </a:r>
          </a:p>
          <a:p>
            <a:r>
              <a:rPr lang="cs-CZ" b="1" dirty="0">
                <a:solidFill>
                  <a:srgbClr val="FF0000"/>
                </a:solidFill>
              </a:rPr>
              <a:t>Vícekriteriální výběr </a:t>
            </a:r>
            <a:r>
              <a:rPr lang="cs-CZ" dirty="0"/>
              <a:t>– pomocí více kritérií s určenými vahami důležitosti hodnotíme a výběr probíhá na základě souhrnného hodnocení. Nutným požadavkem na kritéria je </a:t>
            </a:r>
            <a:r>
              <a:rPr lang="cs-CZ" b="1" i="1" dirty="0"/>
              <a:t>objektivita a měřitelnost</a:t>
            </a:r>
            <a:r>
              <a:rPr lang="cs-CZ" dirty="0"/>
              <a:t>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9728796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D49D66E-6089-40CA-A15B-F3F6DF9101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Integrované operativní řízení projektu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6C4C13B-B46D-4C10-9BF5-062F1FF935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/>
              <a:t>Nutno provádět komplexně z hlediska:</a:t>
            </a:r>
          </a:p>
          <a:p>
            <a:pPr lvl="1"/>
            <a:r>
              <a:rPr lang="cs-CZ" dirty="0"/>
              <a:t>času,</a:t>
            </a:r>
          </a:p>
          <a:p>
            <a:pPr lvl="1"/>
            <a:r>
              <a:rPr lang="cs-CZ" dirty="0"/>
              <a:t>nákladů,</a:t>
            </a:r>
          </a:p>
          <a:p>
            <a:pPr lvl="1"/>
            <a:r>
              <a:rPr lang="cs-CZ" dirty="0"/>
              <a:t>zdrojů</a:t>
            </a:r>
          </a:p>
          <a:p>
            <a:pPr lvl="1"/>
            <a:r>
              <a:rPr lang="cs-CZ" dirty="0"/>
              <a:t>kvality. </a:t>
            </a:r>
          </a:p>
          <a:p>
            <a:r>
              <a:rPr lang="cs-CZ" dirty="0"/>
              <a:t>Vzájemně propojená kontrola, řízení a podávání zpráv o projektu pro veškeré projektové cíle a související kritéria v průběhu všech fází projektu. </a:t>
            </a:r>
          </a:p>
          <a:p>
            <a:r>
              <a:rPr lang="cs-CZ" dirty="0"/>
              <a:t>Obvykle navázáno na firemní controlling.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8557441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32E73E7-B227-4EB6-9D0D-9D20B9996E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Zásady správného řízení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13E7666-4D6F-4F5C-B359-B3B179C0A2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cs-CZ" dirty="0"/>
              <a:t>Zprávy o skutečném stavu řízeného objektu </a:t>
            </a:r>
            <a:r>
              <a:rPr lang="cs-CZ" dirty="0">
                <a:solidFill>
                  <a:srgbClr val="FF0000"/>
                </a:solidFill>
              </a:rPr>
              <a:t>musí</a:t>
            </a:r>
            <a:r>
              <a:rPr lang="cs-CZ" dirty="0"/>
              <a:t> co nejpřesněji </a:t>
            </a:r>
            <a:r>
              <a:rPr lang="cs-CZ" dirty="0">
                <a:solidFill>
                  <a:srgbClr val="FF0000"/>
                </a:solidFill>
              </a:rPr>
              <a:t>zachycovat skutečnost</a:t>
            </a:r>
            <a:r>
              <a:rPr lang="cs-CZ" dirty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Zprávy o skutečném stavu </a:t>
            </a:r>
            <a:r>
              <a:rPr lang="cs-CZ" dirty="0">
                <a:solidFill>
                  <a:srgbClr val="FF0000"/>
                </a:solidFill>
              </a:rPr>
              <a:t>se nesmějí zpožďovat </a:t>
            </a:r>
            <a:r>
              <a:rPr lang="cs-CZ" dirty="0"/>
              <a:t>a </a:t>
            </a:r>
            <a:r>
              <a:rPr lang="cs-CZ" dirty="0">
                <a:solidFill>
                  <a:srgbClr val="FF0000"/>
                </a:solidFill>
              </a:rPr>
              <a:t>nesmí být zkreslovány</a:t>
            </a:r>
            <a:r>
              <a:rPr lang="cs-CZ" dirty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Zjištění </a:t>
            </a:r>
            <a:r>
              <a:rPr lang="cs-CZ" dirty="0">
                <a:solidFill>
                  <a:srgbClr val="FF0000"/>
                </a:solidFill>
              </a:rPr>
              <a:t>odchylek </a:t>
            </a:r>
            <a:r>
              <a:rPr lang="cs-CZ" dirty="0"/>
              <a:t>musí být provedeno </a:t>
            </a:r>
            <a:r>
              <a:rPr lang="cs-CZ" dirty="0">
                <a:solidFill>
                  <a:srgbClr val="FF0000"/>
                </a:solidFill>
              </a:rPr>
              <a:t>včas.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>
                <a:solidFill>
                  <a:srgbClr val="FF0000"/>
                </a:solidFill>
              </a:rPr>
              <a:t>Řídící zásahy</a:t>
            </a:r>
            <a:r>
              <a:rPr lang="cs-CZ" dirty="0"/>
              <a:t> musí být provedeny </a:t>
            </a:r>
            <a:r>
              <a:rPr lang="cs-CZ" dirty="0">
                <a:solidFill>
                  <a:srgbClr val="FF0000"/>
                </a:solidFill>
              </a:rPr>
              <a:t>proti smyslu hodnoty</a:t>
            </a:r>
            <a:r>
              <a:rPr lang="cs-CZ" dirty="0"/>
              <a:t> zjištěné odchylky (princip záporné zpětné vazby).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Zásahy musí být proporcionální zjištěné odchylce.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Smyčka musí být stála „uzavřená“. Nesmí nastat její přerušení.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2461548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C9378F1-52F1-4211-94E8-78FCBF8E0C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420888"/>
            <a:ext cx="8229600" cy="1143000"/>
          </a:xfrm>
        </p:spPr>
        <p:txBody>
          <a:bodyPr>
            <a:normAutofit/>
          </a:bodyPr>
          <a:lstStyle/>
          <a:p>
            <a:r>
              <a:rPr lang="cs-CZ" b="1" dirty="0"/>
              <a:t>26. Proces realizace projektu</a:t>
            </a:r>
          </a:p>
        </p:txBody>
      </p:sp>
    </p:spTree>
    <p:extLst>
      <p:ext uri="{BB962C8B-B14F-4D97-AF65-F5344CB8AC3E}">
        <p14:creationId xmlns:p14="http://schemas.microsoft.com/office/powerpoint/2010/main" val="419490614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9085C61-D28F-4FD7-869B-E7082C48AC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Realizace projektu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A71F9FA-D98E-4F35-880F-6F34E4CDD4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cs-CZ" dirty="0"/>
              <a:t>Směrné plány – harmonogram, rozpočet a WBS.</a:t>
            </a:r>
          </a:p>
          <a:p>
            <a:r>
              <a:rPr lang="cs-CZ" dirty="0"/>
              <a:t>Zahájení vlastní realizace na setkání důležitých zainteresovaných stran.</a:t>
            </a:r>
          </a:p>
          <a:p>
            <a:pPr lvl="1"/>
            <a:r>
              <a:rPr lang="cs-CZ" dirty="0"/>
              <a:t>Agenda setkání:</a:t>
            </a:r>
          </a:p>
          <a:p>
            <a:pPr lvl="2"/>
            <a:r>
              <a:rPr lang="cs-CZ" dirty="0"/>
              <a:t>Představení členů projektového týmu;</a:t>
            </a:r>
          </a:p>
          <a:p>
            <a:pPr lvl="2"/>
            <a:r>
              <a:rPr lang="cs-CZ" dirty="0"/>
              <a:t>Název a cíl projektu;</a:t>
            </a:r>
          </a:p>
          <a:p>
            <a:pPr lvl="2"/>
            <a:r>
              <a:rPr lang="cs-CZ" dirty="0"/>
              <a:t>Výstupy projektu;</a:t>
            </a:r>
          </a:p>
          <a:p>
            <a:pPr lvl="2"/>
            <a:r>
              <a:rPr lang="cs-CZ" dirty="0"/>
              <a:t>Proč je projekt realizován a jaké by měl mít přínosy;</a:t>
            </a:r>
          </a:p>
          <a:p>
            <a:pPr lvl="2"/>
            <a:r>
              <a:rPr lang="cs-CZ" dirty="0"/>
              <a:t>Hlavní harmonogram;</a:t>
            </a:r>
          </a:p>
          <a:p>
            <a:pPr lvl="2"/>
            <a:r>
              <a:rPr lang="cs-CZ" dirty="0"/>
              <a:t>Rozpočet;</a:t>
            </a:r>
          </a:p>
          <a:p>
            <a:pPr lvl="2"/>
            <a:r>
              <a:rPr lang="cs-CZ" dirty="0"/>
              <a:t>Matice zodpovědnosti projektu;</a:t>
            </a:r>
          </a:p>
          <a:p>
            <a:pPr lvl="2"/>
            <a:r>
              <a:rPr lang="cs-CZ" dirty="0"/>
              <a:t>Hlavní rizika a omezení;</a:t>
            </a:r>
          </a:p>
          <a:p>
            <a:pPr lvl="2"/>
            <a:r>
              <a:rPr lang="cs-CZ" dirty="0"/>
              <a:t>Jak bude probíhat sledování a kontrola projektu;</a:t>
            </a:r>
          </a:p>
          <a:p>
            <a:pPr lvl="2"/>
            <a:r>
              <a:rPr lang="cs-CZ" dirty="0"/>
              <a:t>Jak budou probíhat změny;</a:t>
            </a:r>
          </a:p>
          <a:p>
            <a:pPr lvl="2"/>
            <a:r>
              <a:rPr lang="cs-CZ" dirty="0"/>
              <a:t>Jak bude probíhat komunikace na projektu.</a:t>
            </a:r>
          </a:p>
          <a:p>
            <a:pPr lvl="1"/>
            <a:r>
              <a:rPr lang="cs-CZ" dirty="0"/>
              <a:t>V průběhu realizace  - řízení, sledování a porovnávání průběhu s plánem.</a:t>
            </a:r>
          </a:p>
          <a:p>
            <a:pPr lvl="1"/>
            <a:r>
              <a:rPr lang="cs-CZ" dirty="0"/>
              <a:t>Na základě zjištěných odchylek korekční opatření nebo tvorba nového směrného plánu; </a:t>
            </a:r>
            <a:r>
              <a:rPr lang="cs-CZ" b="1" i="1" dirty="0"/>
              <a:t>řízení podle odchylek</a:t>
            </a:r>
            <a:r>
              <a:rPr lang="cs-CZ" dirty="0"/>
              <a:t>.</a:t>
            </a:r>
          </a:p>
          <a:p>
            <a:pPr lvl="1"/>
            <a:r>
              <a:rPr lang="cs-CZ" dirty="0"/>
              <a:t>Na závěr realizace – předávání a akceptace jednotlivých výstupů.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2304375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C05FBD9-6CA9-43BD-A1E4-ED2AE2EF1C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Reporting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E9B6031-1FDF-4661-9A5C-9BE8B030FE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Podávání zprav o průběhu jednotlivých činností projektu.</a:t>
            </a:r>
          </a:p>
          <a:p>
            <a:r>
              <a:rPr lang="cs-CZ" dirty="0"/>
              <a:t>Pro efektivní reporting je vhodné stanovit:</a:t>
            </a:r>
          </a:p>
          <a:p>
            <a:pPr lvl="1"/>
            <a:r>
              <a:rPr lang="cs-CZ" dirty="0"/>
              <a:t>Kdo bude podávat zprávy;</a:t>
            </a:r>
          </a:p>
          <a:p>
            <a:pPr lvl="1"/>
            <a:r>
              <a:rPr lang="cs-CZ" dirty="0"/>
              <a:t>Komu budou zprávy podávány;</a:t>
            </a:r>
          </a:p>
          <a:p>
            <a:pPr lvl="1"/>
            <a:r>
              <a:rPr lang="cs-CZ" dirty="0"/>
              <a:t>Jaký bude obsah zpráv;</a:t>
            </a:r>
          </a:p>
          <a:p>
            <a:pPr lvl="1"/>
            <a:r>
              <a:rPr lang="cs-CZ" dirty="0"/>
              <a:t>Jaká bude forma zpráv;</a:t>
            </a:r>
          </a:p>
          <a:p>
            <a:pPr lvl="1"/>
            <a:r>
              <a:rPr lang="cs-CZ" dirty="0"/>
              <a:t>Kdy budou zprávy podány;</a:t>
            </a:r>
          </a:p>
          <a:p>
            <a:pPr lvl="1"/>
            <a:r>
              <a:rPr lang="cs-CZ" dirty="0"/>
              <a:t>Jakým způsobem budou zprávy předány.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1219375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AB45A142-4255-493C-8284-5D566C121B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252663" y="321177"/>
            <a:ext cx="3249230" cy="6179552"/>
          </a:xfrm>
          <a:prstGeom prst="rect">
            <a:avLst/>
          </a:prstGeom>
          <a:solidFill>
            <a:srgbClr val="404040">
              <a:alpha val="89804"/>
            </a:srgbClr>
          </a:solidFill>
          <a:ln w="127000" cap="sq" cmpd="thinThick">
            <a:solidFill>
              <a:srgbClr val="595959">
                <a:alpha val="8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73D61ACB-52FF-4206-89BE-66D9DD1CEB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5677" y="914400"/>
            <a:ext cx="2743200" cy="2887579"/>
          </a:xfrm>
        </p:spPr>
        <p:txBody>
          <a:bodyPr vert="horz" lIns="91440" tIns="45720" rIns="91440" bIns="45720" rtlCol="0" anchor="b">
            <a:normAutofit/>
          </a:bodyPr>
          <a:lstStyle/>
          <a:p>
            <a:pPr defTabSz="914400">
              <a:lnSpc>
                <a:spcPct val="90000"/>
              </a:lnSpc>
            </a:pPr>
            <a:r>
              <a:rPr lang="en-US" sz="42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Příklad formuláře pro reporting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38FB9660-F42F-4313-BBC4-47C007FE484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93344" y="3910267"/>
            <a:ext cx="1940093" cy="0"/>
          </a:xfrm>
          <a:prstGeom prst="line">
            <a:avLst/>
          </a:prstGeom>
          <a:ln w="22225"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Zástupný symbol pro obsah 3">
            <a:extLst>
              <a:ext uri="{FF2B5EF4-FFF2-40B4-BE49-F238E27FC236}">
                <a16:creationId xmlns:a16="http://schemas.microsoft.com/office/drawing/2014/main" id="{28543511-8793-475E-8591-BFDE4717B43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487505" y="347128"/>
            <a:ext cx="5682700" cy="61434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44999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Plán přednášky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 startAt="25"/>
            </a:pPr>
            <a:r>
              <a:rPr lang="cs-CZ" dirty="0"/>
              <a:t>Řízení komunikace a obstarávání projektu a operativní řízení projektu</a:t>
            </a:r>
          </a:p>
          <a:p>
            <a:pPr marL="514350" indent="-514350">
              <a:buFont typeface="+mj-lt"/>
              <a:buAutoNum type="arabicPeriod" startAt="25"/>
            </a:pPr>
            <a:r>
              <a:rPr lang="cs-CZ" dirty="0"/>
              <a:t>Proces realizace projektu</a:t>
            </a:r>
          </a:p>
          <a:p>
            <a:pPr marL="514350" indent="-514350">
              <a:buFont typeface="+mj-lt"/>
              <a:buAutoNum type="arabicPeriod" startAt="25"/>
            </a:pPr>
            <a:r>
              <a:rPr lang="cs-CZ" dirty="0"/>
              <a:t>Proces ukončení projektu</a:t>
            </a:r>
          </a:p>
        </p:txBody>
      </p:sp>
    </p:spTree>
    <p:extLst>
      <p:ext uri="{BB962C8B-B14F-4D97-AF65-F5344CB8AC3E}">
        <p14:creationId xmlns:p14="http://schemas.microsoft.com/office/powerpoint/2010/main" val="949663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9C18FE8-F98A-4AC0-997A-09EF096A89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Metody k porovnání plánu se skutečností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5AE5E69-016A-483E-88BA-ACFF2EFD78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Metody procentuálního plnění;</a:t>
            </a:r>
          </a:p>
          <a:p>
            <a:r>
              <a:rPr lang="cs-CZ" dirty="0"/>
              <a:t>Stavové metody sledování projektu;</a:t>
            </a:r>
          </a:p>
          <a:p>
            <a:r>
              <a:rPr lang="cs-CZ" dirty="0"/>
              <a:t>Metody řízení dosažené hodnoty EVM;</a:t>
            </a:r>
          </a:p>
          <a:p>
            <a:r>
              <a:rPr lang="cs-CZ" dirty="0"/>
              <a:t>Milníková metoda MTA;</a:t>
            </a:r>
          </a:p>
          <a:p>
            <a:r>
              <a:rPr lang="cs-CZ" dirty="0"/>
              <a:t>Různé specializované firemní metody navržené k vyhodnocení stavu projektu;</a:t>
            </a:r>
          </a:p>
          <a:p>
            <a:r>
              <a:rPr lang="cs-CZ" dirty="0"/>
              <a:t>Metody určené pro specializované projekty.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1251717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8D07B08-79D2-43A6-B06D-04FFDCDBF4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Provádění řídících zásahů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03F6A1F-4893-452F-B63B-D5566A6C87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/>
              <a:t>Hledání opatření k odstranění zjištěných odchylek.</a:t>
            </a:r>
          </a:p>
          <a:p>
            <a:r>
              <a:rPr lang="cs-CZ" dirty="0"/>
              <a:t>Je přípustné zvážení změny plánu.</a:t>
            </a:r>
          </a:p>
          <a:p>
            <a:r>
              <a:rPr lang="cs-CZ" dirty="0"/>
              <a:t>Usilovat o co nejrychlejší prosazení přijatého řešení. </a:t>
            </a:r>
          </a:p>
          <a:p>
            <a:pPr lvl="1"/>
            <a:r>
              <a:rPr lang="cs-CZ" dirty="0"/>
              <a:t>Důkladně popsat opatření;</a:t>
            </a:r>
          </a:p>
          <a:p>
            <a:pPr lvl="1"/>
            <a:r>
              <a:rPr lang="cs-CZ" dirty="0"/>
              <a:t>Termínovat provedení.</a:t>
            </a:r>
          </a:p>
          <a:p>
            <a:r>
              <a:rPr lang="cs-CZ" dirty="0"/>
              <a:t>Adekvátní reakce vzhledem k zjištěné odchylce.</a:t>
            </a:r>
          </a:p>
          <a:p>
            <a:r>
              <a:rPr lang="cs-CZ" dirty="0"/>
              <a:t>Kontrolní činnost:</a:t>
            </a:r>
          </a:p>
          <a:p>
            <a:pPr lvl="1"/>
            <a:r>
              <a:rPr lang="cs-CZ" dirty="0"/>
              <a:t>Předání pokynů na místo určení;</a:t>
            </a:r>
          </a:p>
          <a:p>
            <a:pPr lvl="1"/>
            <a:r>
              <a:rPr lang="cs-CZ" dirty="0"/>
              <a:t>Plnění vydaných příkazů;</a:t>
            </a:r>
          </a:p>
          <a:p>
            <a:pPr lvl="1"/>
            <a:r>
              <a:rPr lang="cs-CZ" dirty="0"/>
              <a:t>Sankcionovat zjištěné nedostatky.</a:t>
            </a:r>
          </a:p>
          <a:p>
            <a:r>
              <a:rPr lang="cs-CZ" dirty="0"/>
              <a:t>Nutnost disponování příslušných pravomocí.</a:t>
            </a:r>
          </a:p>
        </p:txBody>
      </p:sp>
    </p:spTree>
    <p:extLst>
      <p:ext uri="{BB962C8B-B14F-4D97-AF65-F5344CB8AC3E}">
        <p14:creationId xmlns:p14="http://schemas.microsoft.com/office/powerpoint/2010/main" val="152241266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BEA6EAF-9B23-4CA9-BAA3-6C87758D6F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Seznam bodů k řešení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F1FEBFE-5898-4FA8-9A4A-EBC17C72C4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Nástroj sloužící k zaznamenání problémů a bodů k řešení bezprostředně po svém vzniku. </a:t>
            </a:r>
          </a:p>
          <a:p>
            <a:r>
              <a:rPr lang="cs-CZ" dirty="0"/>
              <a:t>Do seznamu zapisují všichni členové týmu.</a:t>
            </a:r>
          </a:p>
          <a:p>
            <a:r>
              <a:rPr lang="cs-CZ" dirty="0"/>
              <a:t>O seznam se stará projektový manažer.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1853495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2F3797B-03EA-4E5B-861C-307C911085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Postup administrace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7C86F1D-964D-4326-A54C-BA7B5633B0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cs-CZ" dirty="0"/>
              <a:t>Novému úkole jsou přiřazeny identifikační údaje (např. číslo, název, popis, zadavatel, datum zadání);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Definuje se dopad problému a stanovuje se jeho priorita;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Řešení problému přiřazeno odpovědnému pracovníkovi;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Stanovení termínu pro vyřešení problému;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Aktualizace průběžného stavu předchozích úkolů;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Úkoly se nemažou pouze se mění stavy.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8683340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93B8137-D7B1-43DD-AF38-A394308985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Akceptace a předávání výstupů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3F7C81B-5872-44E2-B41F-4F8D2016DA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/>
              <a:t>Příjemce by si měl ověřit bezvadnost a správnost daného výstupu, načež jej plně přebírá a zbavuje jeho tvůrce za věc další zodpovědnosti.</a:t>
            </a:r>
          </a:p>
          <a:p>
            <a:r>
              <a:rPr lang="cs-CZ" b="1" dirty="0">
                <a:solidFill>
                  <a:srgbClr val="FF0000"/>
                </a:solidFill>
              </a:rPr>
              <a:t>Předáním</a:t>
            </a:r>
            <a:r>
              <a:rPr lang="cs-CZ" dirty="0"/>
              <a:t> konstatujeme, že věc fyzicky existuje a máme k ní přístup, nikoliv, že funguje nebo že souhlasíme s provedením. </a:t>
            </a:r>
          </a:p>
          <a:p>
            <a:r>
              <a:rPr lang="cs-CZ" dirty="0"/>
              <a:t>Před </a:t>
            </a:r>
            <a:r>
              <a:rPr lang="cs-CZ" b="1" dirty="0">
                <a:solidFill>
                  <a:srgbClr val="FF0000"/>
                </a:solidFill>
              </a:rPr>
              <a:t>akceptací </a:t>
            </a:r>
            <a:r>
              <a:rPr lang="cs-CZ" dirty="0"/>
              <a:t>výstupy bychom měli ověřit jeho funkčnost a kvalitu. </a:t>
            </a:r>
          </a:p>
          <a:p>
            <a:r>
              <a:rPr lang="cs-CZ" b="1" dirty="0">
                <a:solidFill>
                  <a:srgbClr val="FF0000"/>
                </a:solidFill>
              </a:rPr>
              <a:t>Předávací protokol </a:t>
            </a:r>
            <a:r>
              <a:rPr lang="cs-CZ" dirty="0"/>
              <a:t>přesně specifikuje předmět předání ve vazbě na smlouvu; dokument sloužící jako důkaze, že předání proběhlo. </a:t>
            </a:r>
          </a:p>
          <a:p>
            <a:r>
              <a:rPr lang="cs-CZ" dirty="0"/>
              <a:t>Akceptace (převzetí) je právním aktem objednatele, který potvrzuje dokončení díla, popř. části, jeho správnost a kvalitu, s výjimkou výhrad uvedených v protokolu. </a:t>
            </a:r>
          </a:p>
          <a:p>
            <a:r>
              <a:rPr lang="cs-CZ" b="1" dirty="0">
                <a:solidFill>
                  <a:srgbClr val="FF0000"/>
                </a:solidFill>
              </a:rPr>
              <a:t>Akceptační protokol </a:t>
            </a:r>
            <a:r>
              <a:rPr lang="cs-CZ" dirty="0"/>
              <a:t>je dokladem o provedení akceptační procedury</a:t>
            </a:r>
          </a:p>
        </p:txBody>
      </p:sp>
    </p:spTree>
    <p:extLst>
      <p:ext uri="{BB962C8B-B14F-4D97-AF65-F5344CB8AC3E}">
        <p14:creationId xmlns:p14="http://schemas.microsoft.com/office/powerpoint/2010/main" val="237779896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F171C8F-05D9-4B58-AC61-25EA2BF840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Krize projektu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7C9D613-51AE-4EE0-AE91-3E79EAFAC7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Krize – mimořádně složitá, obtížná a tísnivá situace, kdy je zásadně narušeno fungování běžných procesů a dochází k rozhodujícím změnám směrem k velmi špatné až nebezpečné situaci. </a:t>
            </a:r>
          </a:p>
          <a:p>
            <a:r>
              <a:rPr lang="cs-CZ" dirty="0"/>
              <a:t>Potřeba stanovení indikátorů krize, systémy včasného varování. </a:t>
            </a:r>
          </a:p>
          <a:p>
            <a:r>
              <a:rPr lang="cs-CZ" b="1" dirty="0">
                <a:solidFill>
                  <a:srgbClr val="FF0000"/>
                </a:solidFill>
              </a:rPr>
              <a:t>Nejhorší reakcí na krizi je tento stav popírat, zapírat a ignorovat!</a:t>
            </a:r>
          </a:p>
          <a:p>
            <a:r>
              <a:rPr lang="cs-CZ" dirty="0"/>
              <a:t>Ustanovení krizového štábu včele se zkušeným manažerem cestou ke zdolání krize.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3692280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BAC91A2-F73B-4A85-921E-74161AB2AF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Stádia krize</a:t>
            </a:r>
          </a:p>
        </p:txBody>
      </p:sp>
      <p:graphicFrame>
        <p:nvGraphicFramePr>
          <p:cNvPr id="4" name="Zástupný symbol pro obsah 3">
            <a:extLst>
              <a:ext uri="{FF2B5EF4-FFF2-40B4-BE49-F238E27FC236}">
                <a16:creationId xmlns:a16="http://schemas.microsoft.com/office/drawing/2014/main" id="{E672D40D-E653-4545-B550-15E89D7432E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34839077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3727560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4AD6A9B-223F-4114-B0B6-CD13B7D695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Kroky krizového štábu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9418C97-2643-4082-8B97-C004ED0B8E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cs-CZ" dirty="0"/>
              <a:t>Zastavení zhoubného působení krize;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Identifikace příčin krize;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Odstranění příčin krize a dopadů krize;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Navození běžného operativního řízení projektu;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Zpracování opatření na zamezení dalších, podobných krizí.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1407989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F9C1A63-81D0-49C8-A707-3C567B28CE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Desatero krizového manažera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9145614-2545-445B-90E3-1CCE2E8006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cs-CZ" dirty="0"/>
              <a:t>Uklidněte sebe, uklidněte ostatní.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/>
              <a:t>Blesková analýza situace.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/>
              <a:t>Plán akce.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/>
              <a:t>Informování nadřízeného.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/>
              <a:t>Zbavení se všeho, co nemusíme teď hned.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/>
              <a:t>Připravit si krizovou komunikaci.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/>
              <a:t>Sestavit tým krizového managementu.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/>
              <a:t>Dát se do práce, monitorovat pokrok, přijímat rychlá rozhodnutí.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/>
              <a:t>Připravovat řešení po krizi.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/>
              <a:t>Ukončit krizi správně a připravit se na další.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16272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F29F855-AB49-4AA9-8535-2179BCAF3F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08920"/>
            <a:ext cx="8229600" cy="1143000"/>
          </a:xfrm>
        </p:spPr>
        <p:txBody>
          <a:bodyPr>
            <a:normAutofit/>
          </a:bodyPr>
          <a:lstStyle/>
          <a:p>
            <a:r>
              <a:rPr lang="cs-CZ" b="1" dirty="0"/>
              <a:t>27. Proces ukončení projektu</a:t>
            </a:r>
          </a:p>
        </p:txBody>
      </p:sp>
    </p:spTree>
    <p:extLst>
      <p:ext uri="{BB962C8B-B14F-4D97-AF65-F5344CB8AC3E}">
        <p14:creationId xmlns:p14="http://schemas.microsoft.com/office/powerpoint/2010/main" val="18966923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539552" y="2130425"/>
            <a:ext cx="7918648" cy="1470025"/>
          </a:xfrm>
        </p:spPr>
        <p:txBody>
          <a:bodyPr>
            <a:normAutofit fontScale="90000"/>
          </a:bodyPr>
          <a:lstStyle/>
          <a:p>
            <a:r>
              <a:rPr lang="cs-CZ" b="1" dirty="0"/>
              <a:t>25. Řízení komunikace a obstarávání projektu a operativní řízení projektu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96884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6A2FE38-9931-4D80-9832-C6939FD223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Ukončení projektu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F4F35AB-3BF1-4703-BD50-C99BF115F8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Vypracování závěrečné zprávy o projektu.</a:t>
            </a:r>
          </a:p>
          <a:p>
            <a:r>
              <a:rPr lang="cs-CZ" dirty="0"/>
              <a:t>Rozpuštění projektového týmu.</a:t>
            </a:r>
          </a:p>
          <a:p>
            <a:r>
              <a:rPr lang="cs-CZ" dirty="0"/>
              <a:t>Ukončení veškerých procesů projektu.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6810576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7ECD6A8-14E7-428A-B01A-2D6688C1FB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Ukončení projektu jako proces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CAE8C35-3FD5-4432-9AA9-E3C46847C9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Konečné vyhodnocení finanční stránky projektu, vypořádání všech závazků, finanční ukončení projektu;</a:t>
            </a:r>
          </a:p>
          <a:p>
            <a:r>
              <a:rPr lang="cs-CZ" dirty="0"/>
              <a:t>Závěrečná zpráva projektového týmu;</a:t>
            </a:r>
          </a:p>
          <a:p>
            <a:r>
              <a:rPr lang="cs-CZ" dirty="0"/>
              <a:t>Seznam položek k dořešení;</a:t>
            </a:r>
          </a:p>
          <a:p>
            <a:r>
              <a:rPr lang="cs-CZ" dirty="0"/>
              <a:t>Uzavření dohody o následném režimu provozu projektových výstupů.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2737746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A7FE485-1845-45C1-8988-1B456983D0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Postup při stanovování kvantifikovatelných úspěchu může být: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7F98170-3F10-45FA-A5EF-ED5F6F9155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cs-CZ" dirty="0"/>
              <a:t>Orientace na potřeby zákazníka projektu.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Stanovení očekáváných parametrů z hlediska uživatele daného projektového výstupu.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Stanovení minimální konfigurace, jež bude považována za provozuschopnou a může být akceptována.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Vhodná metoda, která může s výše uvedeným pomoci je metoda LOGICKÉHO RÁMCE</a:t>
            </a:r>
          </a:p>
        </p:txBody>
      </p:sp>
    </p:spTree>
    <p:extLst>
      <p:ext uri="{BB962C8B-B14F-4D97-AF65-F5344CB8AC3E}">
        <p14:creationId xmlns:p14="http://schemas.microsoft.com/office/powerpoint/2010/main" val="97565726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70B6C59-27D2-4D11-A53D-AFE292E420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Ukončení etap a fází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D24CD44-6F8E-4D18-B57D-C1F4A60184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 případě ukončování dílčích částí projektu bude ukončení etap méně formální.</a:t>
            </a:r>
          </a:p>
          <a:p>
            <a:r>
              <a:rPr lang="cs-CZ" dirty="0"/>
              <a:t>Je vodné provést ověření plánu následujících etap.</a:t>
            </a:r>
          </a:p>
        </p:txBody>
      </p:sp>
    </p:spTree>
    <p:extLst>
      <p:ext uri="{BB962C8B-B14F-4D97-AF65-F5344CB8AC3E}">
        <p14:creationId xmlns:p14="http://schemas.microsoft.com/office/powerpoint/2010/main" val="353374232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D2633FE-1447-463B-8435-099803CEEA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Mimořádné ukončení projektu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C88B286-8822-44FE-8444-F0E93D20DD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Ukončení projektu, aniž by byla splněna podmínka ukončení projektu.</a:t>
            </a:r>
          </a:p>
          <a:p>
            <a:r>
              <a:rPr lang="cs-CZ" dirty="0"/>
              <a:t>Pravomoc mimořádně ukončit projekt má sponzor projektu, který podepsal listinu zakládající projekt, případně musí souhlasit řídící výbor.</a:t>
            </a:r>
          </a:p>
          <a:p>
            <a:r>
              <a:rPr lang="cs-CZ" dirty="0"/>
              <a:t>Jestliže je projekt předmětem smluvního vztahu, musí s mimořádným ukončením projektu souhlasit smluvní strany.</a:t>
            </a:r>
          </a:p>
        </p:txBody>
      </p:sp>
    </p:spTree>
    <p:extLst>
      <p:ext uri="{BB962C8B-B14F-4D97-AF65-F5344CB8AC3E}">
        <p14:creationId xmlns:p14="http://schemas.microsoft.com/office/powerpoint/2010/main" val="216668440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A03F226-A3B8-4D4C-B3D6-11C870B517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Důvody mimořádného ukončení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5A8BDF4-DF62-4549-A098-3447366B3F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cs-CZ" dirty="0"/>
              <a:t>Pominul důvod dosáhnout cíl.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Rozhodnutí vedení např. v důsledku změny firemní strategie.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Cíl projektu a podmínky realizace jsou nereálné, či byly špatně nastaveny.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Neperspektivní či nesprávný způsob řešení.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Vyšší moc (např. válka, náboženské střety)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Zásadně se změnil cíl nebo podmínky cesty k cíli.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Katastrofická událost.</a:t>
            </a:r>
          </a:p>
          <a:p>
            <a:pPr marL="514350" indent="-514350">
              <a:buFont typeface="+mj-lt"/>
              <a:buAutoNum type="arabicPeriod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393196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85F47BA-4F6B-48E9-8F55-71CFBBB3DA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Je ukončení koncem?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B85DAE8-C9BB-497C-BCD4-766AEB7EAD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 ukončení projektu nastává fáze provozu, používání vytvořených výsledků.</a:t>
            </a:r>
          </a:p>
          <a:p>
            <a:r>
              <a:rPr lang="cs-CZ" dirty="0"/>
              <a:t>Projektový tým by měl provést vlastní ohlédnutí zpět a vyhodnotit průběh projektu.</a:t>
            </a:r>
          </a:p>
        </p:txBody>
      </p:sp>
    </p:spTree>
    <p:extLst>
      <p:ext uri="{BB962C8B-B14F-4D97-AF65-F5344CB8AC3E}">
        <p14:creationId xmlns:p14="http://schemas.microsoft.com/office/powerpoint/2010/main" val="2623113855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8">
            <a:extLst>
              <a:ext uri="{FF2B5EF4-FFF2-40B4-BE49-F238E27FC236}">
                <a16:creationId xmlns:a16="http://schemas.microsoft.com/office/drawing/2014/main" id="{C0B27210-D0CA-4654-B3E3-9ABB4F178E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A04D4423-5424-4732-8601-9344B894A6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59971" y="1783959"/>
            <a:ext cx="3483937" cy="2889114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l" defTabSz="914400">
              <a:lnSpc>
                <a:spcPct val="90000"/>
              </a:lnSpc>
            </a:pPr>
            <a:r>
              <a:rPr lang="en-US" sz="6000" kern="1200">
                <a:solidFill>
                  <a:schemeClr val="bg1"/>
                </a:solidFill>
                <a:latin typeface="+mj-lt"/>
                <a:ea typeface="+mj-ea"/>
                <a:cs typeface="+mj-cs"/>
              </a:rPr>
              <a:t>Děkuji za pozornost.</a:t>
            </a:r>
          </a:p>
        </p:txBody>
      </p:sp>
      <p:sp>
        <p:nvSpPr>
          <p:cNvPr id="15" name="Freeform: Shape 10">
            <a:extLst>
              <a:ext uri="{FF2B5EF4-FFF2-40B4-BE49-F238E27FC236}">
                <a16:creationId xmlns:a16="http://schemas.microsoft.com/office/drawing/2014/main" id="{1DB7C82F-AB7E-4F0C-B829-FA1B9C4151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4629586" cy="6858000"/>
          </a:xfrm>
          <a:custGeom>
            <a:avLst/>
            <a:gdLst>
              <a:gd name="connsiteX0" fmla="*/ 6172782 w 6172782"/>
              <a:gd name="connsiteY0" fmla="*/ 0 h 6858000"/>
              <a:gd name="connsiteX1" fmla="*/ 69075 w 6172782"/>
              <a:gd name="connsiteY1" fmla="*/ 0 h 6858000"/>
              <a:gd name="connsiteX2" fmla="*/ 35131 w 6172782"/>
              <a:gd name="connsiteY2" fmla="*/ 267128 h 6858000"/>
              <a:gd name="connsiteX3" fmla="*/ 0 w 6172782"/>
              <a:gd name="connsiteY3" fmla="*/ 962845 h 6858000"/>
              <a:gd name="connsiteX4" fmla="*/ 3276103 w 6172782"/>
              <a:gd name="connsiteY4" fmla="*/ 6782205 h 6858000"/>
              <a:gd name="connsiteX5" fmla="*/ 3407923 w 6172782"/>
              <a:gd name="connsiteY5" fmla="*/ 6858000 h 6858000"/>
              <a:gd name="connsiteX6" fmla="*/ 6172782 w 6172782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172782" h="6858000">
                <a:moveTo>
                  <a:pt x="6172782" y="0"/>
                </a:moveTo>
                <a:lnTo>
                  <a:pt x="69075" y="0"/>
                </a:lnTo>
                <a:lnTo>
                  <a:pt x="35131" y="267128"/>
                </a:lnTo>
                <a:cubicBezTo>
                  <a:pt x="11901" y="495874"/>
                  <a:pt x="0" y="727970"/>
                  <a:pt x="0" y="962845"/>
                </a:cubicBezTo>
                <a:cubicBezTo>
                  <a:pt x="0" y="3429034"/>
                  <a:pt x="1312002" y="5588789"/>
                  <a:pt x="3276103" y="6782205"/>
                </a:cubicBezTo>
                <a:lnTo>
                  <a:pt x="3407923" y="6858000"/>
                </a:lnTo>
                <a:lnTo>
                  <a:pt x="6172782" y="6858000"/>
                </a:lnTo>
                <a:close/>
              </a:path>
            </a:pathLst>
          </a:cu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70B66945-4967-4040-926D-DCA44313CD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518115" cy="6858000"/>
          </a:xfrm>
          <a:custGeom>
            <a:avLst/>
            <a:gdLst>
              <a:gd name="connsiteX0" fmla="*/ 0 w 6024154"/>
              <a:gd name="connsiteY0" fmla="*/ 0 h 6858000"/>
              <a:gd name="connsiteX1" fmla="*/ 5953780 w 6024154"/>
              <a:gd name="connsiteY1" fmla="*/ 0 h 6858000"/>
              <a:gd name="connsiteX2" fmla="*/ 5989880 w 6024154"/>
              <a:gd name="connsiteY2" fmla="*/ 284091 h 6858000"/>
              <a:gd name="connsiteX3" fmla="*/ 6024154 w 6024154"/>
              <a:gd name="connsiteY3" fmla="*/ 962844 h 6858000"/>
              <a:gd name="connsiteX4" fmla="*/ 2549934 w 6024154"/>
              <a:gd name="connsiteY4" fmla="*/ 6800152 h 6858000"/>
              <a:gd name="connsiteX5" fmla="*/ 2436987 w 6024154"/>
              <a:gd name="connsiteY5" fmla="*/ 6858000 h 6858000"/>
              <a:gd name="connsiteX6" fmla="*/ 0 w 6024154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24154" h="6858000">
                <a:moveTo>
                  <a:pt x="0" y="0"/>
                </a:moveTo>
                <a:lnTo>
                  <a:pt x="5953780" y="0"/>
                </a:lnTo>
                <a:lnTo>
                  <a:pt x="5989880" y="284091"/>
                </a:lnTo>
                <a:cubicBezTo>
                  <a:pt x="6012544" y="507260"/>
                  <a:pt x="6024154" y="733696"/>
                  <a:pt x="6024154" y="962844"/>
                </a:cubicBezTo>
                <a:cubicBezTo>
                  <a:pt x="6024154" y="3483472"/>
                  <a:pt x="4619336" y="5675986"/>
                  <a:pt x="2549934" y="6800152"/>
                </a:cubicBezTo>
                <a:lnTo>
                  <a:pt x="2436987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3727E684-859A-44F9-9365-7663BF0677E4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14536" y="1155447"/>
            <a:ext cx="3035882" cy="31789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29140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4E9264F-20E4-45A9-BF14-461AEAA620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Řízení komunikace projektu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7985B7B-FC93-4AD9-BECF-1921956399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Dobře zvládnutá komunikace je základem pro úspěšný projekt!</a:t>
            </a:r>
          </a:p>
          <a:p>
            <a:r>
              <a:rPr lang="cs-CZ" dirty="0"/>
              <a:t>Řízení komunikace zahrnuje:</a:t>
            </a:r>
          </a:p>
          <a:p>
            <a:pPr lvl="1"/>
            <a:r>
              <a:rPr lang="cs-CZ" dirty="0"/>
              <a:t>plánování, </a:t>
            </a:r>
          </a:p>
          <a:p>
            <a:pPr lvl="1"/>
            <a:r>
              <a:rPr lang="cs-CZ" dirty="0"/>
              <a:t>sběr, </a:t>
            </a:r>
          </a:p>
          <a:p>
            <a:pPr lvl="1"/>
            <a:r>
              <a:rPr lang="cs-CZ" dirty="0"/>
              <a:t>distribuci,			projektových informací </a:t>
            </a:r>
          </a:p>
          <a:p>
            <a:pPr lvl="1"/>
            <a:r>
              <a:rPr lang="cs-CZ" dirty="0"/>
              <a:t>sledování, </a:t>
            </a:r>
          </a:p>
          <a:p>
            <a:pPr lvl="1"/>
            <a:r>
              <a:rPr lang="cs-CZ" dirty="0"/>
              <a:t>ukládání</a:t>
            </a:r>
          </a:p>
        </p:txBody>
      </p:sp>
      <p:sp>
        <p:nvSpPr>
          <p:cNvPr id="4" name="Pravá složená závorka 3">
            <a:extLst>
              <a:ext uri="{FF2B5EF4-FFF2-40B4-BE49-F238E27FC236}">
                <a16:creationId xmlns:a16="http://schemas.microsoft.com/office/drawing/2014/main" id="{2D786D83-8AFA-4BEF-8C07-7E1CD3DA915F}"/>
              </a:ext>
            </a:extLst>
          </p:cNvPr>
          <p:cNvSpPr/>
          <p:nvPr/>
        </p:nvSpPr>
        <p:spPr>
          <a:xfrm>
            <a:off x="2987824" y="3429000"/>
            <a:ext cx="360040" cy="2232248"/>
          </a:xfrm>
          <a:prstGeom prst="rightBrace">
            <a:avLst/>
          </a:prstGeom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628699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8A2B1C8-6359-4A58-B623-BF59EBA8CC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Formy a podoby komunikace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5C3E5AA-ED99-400B-A0EB-D24DFF5442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Interní a externí komunikace;</a:t>
            </a:r>
          </a:p>
          <a:p>
            <a:r>
              <a:rPr lang="cs-CZ" dirty="0"/>
              <a:t>Formální a neformální komunikace;</a:t>
            </a:r>
          </a:p>
          <a:p>
            <a:r>
              <a:rPr lang="cs-CZ" dirty="0"/>
              <a:t>Komunikace po vertikále a po horizontále;</a:t>
            </a:r>
          </a:p>
          <a:p>
            <a:r>
              <a:rPr lang="cs-CZ" dirty="0"/>
              <a:t>Oficiální a neoficiální komunikace;</a:t>
            </a:r>
          </a:p>
          <a:p>
            <a:r>
              <a:rPr lang="cs-CZ" dirty="0"/>
              <a:t>Písemná, verbální a neverbální komunikace.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556995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3DB6473-9E8B-439E-A82A-63225DF4B0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Komunikační plán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5B9EB54-04EF-41E0-A1CE-FCE7ADCDC4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Dokument, který určuje:</a:t>
            </a:r>
          </a:p>
          <a:p>
            <a:pPr lvl="1"/>
            <a:r>
              <a:rPr lang="cs-CZ" dirty="0"/>
              <a:t>řízené toky informací,</a:t>
            </a:r>
          </a:p>
          <a:p>
            <a:pPr lvl="1"/>
            <a:r>
              <a:rPr lang="cs-CZ" dirty="0"/>
              <a:t>zodpovědnost za daný tok informací,</a:t>
            </a:r>
          </a:p>
          <a:p>
            <a:pPr lvl="1"/>
            <a:r>
              <a:rPr lang="cs-CZ" dirty="0"/>
              <a:t>technologii použitou ke komunikaci.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776636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32227FB-DE14-4687-B607-5F4BC92E4C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Komunikační technologie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D47CF2A-7D5A-40C9-9B35-E1A4F2C282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b="1" dirty="0"/>
              <a:t>Projektový tým </a:t>
            </a:r>
            <a:r>
              <a:rPr lang="cs-CZ" dirty="0"/>
              <a:t>– schůzky, porady, intranet, </a:t>
            </a:r>
            <a:r>
              <a:rPr lang="cs-CZ" dirty="0" err="1"/>
              <a:t>newsletter</a:t>
            </a:r>
            <a:r>
              <a:rPr lang="cs-CZ" dirty="0"/>
              <a:t>, sociální síť;</a:t>
            </a:r>
          </a:p>
          <a:p>
            <a:r>
              <a:rPr lang="cs-CZ" b="1" dirty="0"/>
              <a:t>Řídicí výbor </a:t>
            </a:r>
            <a:r>
              <a:rPr lang="cs-CZ" dirty="0"/>
              <a:t>– kontrolní dny, formální reporty;</a:t>
            </a:r>
          </a:p>
          <a:p>
            <a:r>
              <a:rPr lang="cs-CZ" b="1" dirty="0"/>
              <a:t>Cílové skupiny (zákazníci, široká veřejnost) </a:t>
            </a:r>
            <a:r>
              <a:rPr lang="cs-CZ" dirty="0"/>
              <a:t>– tiskové zprávy, webové stránky, marketingové kampaně.</a:t>
            </a:r>
          </a:p>
          <a:p>
            <a:endParaRPr lang="cs-CZ" dirty="0"/>
          </a:p>
          <a:p>
            <a:r>
              <a:rPr lang="cs-CZ" dirty="0"/>
              <a:t>Šablony a formuláře pro zápisy z  porad, reporting, apod. </a:t>
            </a:r>
          </a:p>
          <a:p>
            <a:r>
              <a:rPr lang="cs-CZ" dirty="0"/>
              <a:t>Komunikační schémata a mapy.</a:t>
            </a:r>
          </a:p>
          <a:p>
            <a:r>
              <a:rPr lang="cs-CZ" dirty="0" err="1"/>
              <a:t>Workflow</a:t>
            </a:r>
            <a:r>
              <a:rPr lang="cs-CZ" dirty="0"/>
              <a:t> při schvalování dokumentů.</a:t>
            </a:r>
          </a:p>
          <a:p>
            <a:r>
              <a:rPr lang="cs-CZ" dirty="0"/>
              <a:t>Pravidla formální reportingu.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946790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B736C96-1C78-4452-A289-37CFDD0796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Řízení obstarávání v projektu</a:t>
            </a:r>
          </a:p>
        </p:txBody>
      </p:sp>
      <p:graphicFrame>
        <p:nvGraphicFramePr>
          <p:cNvPr id="4" name="Zástupný symbol pro obsah 3">
            <a:extLst>
              <a:ext uri="{FF2B5EF4-FFF2-40B4-BE49-F238E27FC236}">
                <a16:creationId xmlns:a16="http://schemas.microsoft.com/office/drawing/2014/main" id="{B330FD36-A515-4064-B329-468A88E8809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0534231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573584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922598A-AE3C-41BF-B13E-AC98BA4BF2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Smluvní základ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0FDB837-036A-41CA-96EC-F75F14C7D8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Primárně u externích vztahů</a:t>
            </a:r>
          </a:p>
          <a:p>
            <a:r>
              <a:rPr lang="cs-CZ" dirty="0">
                <a:solidFill>
                  <a:srgbClr val="FF0000"/>
                </a:solidFill>
              </a:rPr>
              <a:t>Pevná cena </a:t>
            </a:r>
            <a:r>
              <a:rPr lang="cs-CZ" dirty="0"/>
              <a:t>– dodání definovaného produktu za předem domluvenou cenu;</a:t>
            </a:r>
          </a:p>
          <a:p>
            <a:r>
              <a:rPr lang="cs-CZ" dirty="0">
                <a:solidFill>
                  <a:srgbClr val="FF0000"/>
                </a:solidFill>
              </a:rPr>
              <a:t>Úhrada nákladů </a:t>
            </a:r>
            <a:r>
              <a:rPr lang="cs-CZ" dirty="0"/>
              <a:t>– dodavateli náleží veškeré prokazatelně vynaložené náklady + zisk.</a:t>
            </a:r>
          </a:p>
          <a:p>
            <a:r>
              <a:rPr lang="cs-CZ" dirty="0">
                <a:solidFill>
                  <a:srgbClr val="FF0000"/>
                </a:solidFill>
              </a:rPr>
              <a:t>Čas a materiál </a:t>
            </a:r>
            <a:r>
              <a:rPr lang="cs-CZ" dirty="0"/>
              <a:t>– přesné částky za jednotku, počet jednotek není přesní definován.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765771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37</TotalTime>
  <Words>1490</Words>
  <Application>Microsoft Office PowerPoint</Application>
  <PresentationFormat>On-screen Show (4:3)</PresentationFormat>
  <Paragraphs>209</Paragraphs>
  <Slides>37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37</vt:i4>
      </vt:variant>
    </vt:vector>
  </HeadingPairs>
  <TitlesOfParts>
    <vt:vector size="40" baseType="lpstr">
      <vt:lpstr>Arial</vt:lpstr>
      <vt:lpstr>Calibri</vt:lpstr>
      <vt:lpstr>Office Theme</vt:lpstr>
      <vt:lpstr>Projektový a dotační management</vt:lpstr>
      <vt:lpstr>Plán přednášky</vt:lpstr>
      <vt:lpstr>25. Řízení komunikace a obstarávání projektu a operativní řízení projektu</vt:lpstr>
      <vt:lpstr>Řízení komunikace projektu</vt:lpstr>
      <vt:lpstr>Formy a podoby komunikace</vt:lpstr>
      <vt:lpstr>Komunikační plán</vt:lpstr>
      <vt:lpstr>Komunikační technologie</vt:lpstr>
      <vt:lpstr>Řízení obstarávání v projektu</vt:lpstr>
      <vt:lpstr>Smluvní základ</vt:lpstr>
      <vt:lpstr>Plán obstrarávání</vt:lpstr>
      <vt:lpstr>Celková cena nákupu</vt:lpstr>
      <vt:lpstr>Celková cena nákupu</vt:lpstr>
      <vt:lpstr>Výběr dodavatele</vt:lpstr>
      <vt:lpstr>Integrované operativní řízení projektu</vt:lpstr>
      <vt:lpstr>Zásady správného řízení</vt:lpstr>
      <vt:lpstr>26. Proces realizace projektu</vt:lpstr>
      <vt:lpstr>Realizace projektu</vt:lpstr>
      <vt:lpstr>Reporting</vt:lpstr>
      <vt:lpstr>Příklad formuláře pro reporting</vt:lpstr>
      <vt:lpstr>Metody k porovnání plánu se skutečností</vt:lpstr>
      <vt:lpstr>Provádění řídících zásahů</vt:lpstr>
      <vt:lpstr>Seznam bodů k řešení</vt:lpstr>
      <vt:lpstr>Postup administrace</vt:lpstr>
      <vt:lpstr>Akceptace a předávání výstupů</vt:lpstr>
      <vt:lpstr>Krize projektu</vt:lpstr>
      <vt:lpstr>Stádia krize</vt:lpstr>
      <vt:lpstr>Kroky krizového štábu</vt:lpstr>
      <vt:lpstr>Desatero krizového manažera</vt:lpstr>
      <vt:lpstr>27. Proces ukončení projektu</vt:lpstr>
      <vt:lpstr>Ukončení projektu</vt:lpstr>
      <vt:lpstr>Ukončení projektu jako proces</vt:lpstr>
      <vt:lpstr>Postup při stanovování kvantifikovatelných úspěchu může být:</vt:lpstr>
      <vt:lpstr>Ukončení etap a fází</vt:lpstr>
      <vt:lpstr>Mimořádné ukončení projektu</vt:lpstr>
      <vt:lpstr>Důvody mimořádného ukončení</vt:lpstr>
      <vt:lpstr>Je ukončení koncem?</vt:lpstr>
      <vt:lpstr>Děkuji za pozornost.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Procesní a projektový management</dc:title>
  <dc:creator>Jaroslav Hubacek</dc:creator>
  <cp:lastModifiedBy>Kolos, Pavel (ISC Eng)</cp:lastModifiedBy>
  <cp:revision>7</cp:revision>
  <dcterms:created xsi:type="dcterms:W3CDTF">2018-11-18T17:01:50Z</dcterms:created>
  <dcterms:modified xsi:type="dcterms:W3CDTF">2021-12-09T08:41:02Z</dcterms:modified>
</cp:coreProperties>
</file>