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1.xml" ContentType="application/vnd.openxmlformats-officedocument.themeOverride+xml"/>
  <Override PartName="/ppt/notesSlides/notesSlide27.xml" ContentType="application/vnd.openxmlformats-officedocument.presentationml.notesSlide+xml"/>
  <Override PartName="/ppt/theme/themeOverride2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4.xml" ContentType="application/vnd.openxmlformats-officedocument.themeOverride+xml"/>
  <Override PartName="/ppt/notesSlides/notesSlide32.xml" ContentType="application/vnd.openxmlformats-officedocument.presentationml.notesSlide+xml"/>
  <Override PartName="/ppt/theme/themeOverride25.xml" ContentType="application/vnd.openxmlformats-officedocument.themeOverride+xml"/>
  <Override PartName="/ppt/notesSlides/notesSlide33.xml" ContentType="application/vnd.openxmlformats-officedocument.presentationml.notesSlide+xml"/>
  <Override PartName="/ppt/theme/themeOverride26.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4" r:id="rId3"/>
    <p:sldId id="299" r:id="rId4"/>
    <p:sldId id="300" r:id="rId5"/>
    <p:sldId id="298"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301" r:id="rId26"/>
    <p:sldId id="302" r:id="rId27"/>
    <p:sldId id="280" r:id="rId28"/>
    <p:sldId id="279" r:id="rId29"/>
    <p:sldId id="296" r:id="rId30"/>
    <p:sldId id="281" r:id="rId31"/>
    <p:sldId id="297" r:id="rId32"/>
    <p:sldId id="282" r:id="rId33"/>
    <p:sldId id="283" r:id="rId34"/>
    <p:sldId id="284" r:id="rId35"/>
    <p:sldId id="303" r:id="rId36"/>
    <p:sldId id="304" r:id="rId37"/>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97" autoAdjust="0"/>
  </p:normalViewPr>
  <p:slideViewPr>
    <p:cSldViewPr>
      <p:cViewPr varScale="1">
        <p:scale>
          <a:sx n="75" d="100"/>
          <a:sy n="75" d="100"/>
        </p:scale>
        <p:origin x="-20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247AF57-C9B6-46A2-97AE-05E4AB259325}" type="datetimeFigureOut">
              <a:rPr lang="cs-CZ" smtClean="0"/>
              <a:t>30.3.2017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E67DEE-ECE7-4E0B-832B-F5087CED8AEB}" type="slidenum">
              <a:rPr lang="cs-CZ" smtClean="0"/>
              <a:t>‹#›</a:t>
            </a:fld>
            <a:endParaRPr lang="cs-CZ"/>
          </a:p>
        </p:txBody>
      </p:sp>
    </p:spTree>
    <p:extLst>
      <p:ext uri="{BB962C8B-B14F-4D97-AF65-F5344CB8AC3E}">
        <p14:creationId xmlns:p14="http://schemas.microsoft.com/office/powerpoint/2010/main" val="221588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a:t>
            </a:fld>
            <a:endParaRPr lang="cs-CZ"/>
          </a:p>
        </p:txBody>
      </p:sp>
    </p:spTree>
    <p:extLst>
      <p:ext uri="{BB962C8B-B14F-4D97-AF65-F5344CB8AC3E}">
        <p14:creationId xmlns:p14="http://schemas.microsoft.com/office/powerpoint/2010/main" val="225482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10</a:t>
            </a:fld>
            <a:endParaRPr lang="cs-CZ"/>
          </a:p>
        </p:txBody>
      </p:sp>
    </p:spTree>
    <p:extLst>
      <p:ext uri="{BB962C8B-B14F-4D97-AF65-F5344CB8AC3E}">
        <p14:creationId xmlns:p14="http://schemas.microsoft.com/office/powerpoint/2010/main" val="225338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11</a:t>
            </a:fld>
            <a:endParaRPr lang="cs-CZ"/>
          </a:p>
        </p:txBody>
      </p:sp>
    </p:spTree>
    <p:extLst>
      <p:ext uri="{BB962C8B-B14F-4D97-AF65-F5344CB8AC3E}">
        <p14:creationId xmlns:p14="http://schemas.microsoft.com/office/powerpoint/2010/main" val="344459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12</a:t>
            </a:fld>
            <a:endParaRPr lang="cs-CZ"/>
          </a:p>
        </p:txBody>
      </p:sp>
    </p:spTree>
    <p:extLst>
      <p:ext uri="{BB962C8B-B14F-4D97-AF65-F5344CB8AC3E}">
        <p14:creationId xmlns:p14="http://schemas.microsoft.com/office/powerpoint/2010/main" val="336792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13</a:t>
            </a:fld>
            <a:endParaRPr lang="cs-CZ"/>
          </a:p>
        </p:txBody>
      </p:sp>
    </p:spTree>
    <p:extLst>
      <p:ext uri="{BB962C8B-B14F-4D97-AF65-F5344CB8AC3E}">
        <p14:creationId xmlns:p14="http://schemas.microsoft.com/office/powerpoint/2010/main" val="271756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14</a:t>
            </a:fld>
            <a:endParaRPr lang="cs-CZ"/>
          </a:p>
        </p:txBody>
      </p:sp>
    </p:spTree>
    <p:extLst>
      <p:ext uri="{BB962C8B-B14F-4D97-AF65-F5344CB8AC3E}">
        <p14:creationId xmlns:p14="http://schemas.microsoft.com/office/powerpoint/2010/main" val="26712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15</a:t>
            </a:fld>
            <a:endParaRPr lang="cs-CZ"/>
          </a:p>
        </p:txBody>
      </p:sp>
    </p:spTree>
    <p:extLst>
      <p:ext uri="{BB962C8B-B14F-4D97-AF65-F5344CB8AC3E}">
        <p14:creationId xmlns:p14="http://schemas.microsoft.com/office/powerpoint/2010/main" val="319027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16</a:t>
            </a:fld>
            <a:endParaRPr lang="cs-CZ"/>
          </a:p>
        </p:txBody>
      </p:sp>
    </p:spTree>
    <p:extLst>
      <p:ext uri="{BB962C8B-B14F-4D97-AF65-F5344CB8AC3E}">
        <p14:creationId xmlns:p14="http://schemas.microsoft.com/office/powerpoint/2010/main" val="343415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17</a:t>
            </a:fld>
            <a:endParaRPr lang="cs-CZ"/>
          </a:p>
        </p:txBody>
      </p:sp>
    </p:spTree>
    <p:extLst>
      <p:ext uri="{BB962C8B-B14F-4D97-AF65-F5344CB8AC3E}">
        <p14:creationId xmlns:p14="http://schemas.microsoft.com/office/powerpoint/2010/main" val="309349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18</a:t>
            </a:fld>
            <a:endParaRPr lang="cs-CZ"/>
          </a:p>
        </p:txBody>
      </p:sp>
    </p:spTree>
    <p:extLst>
      <p:ext uri="{BB962C8B-B14F-4D97-AF65-F5344CB8AC3E}">
        <p14:creationId xmlns:p14="http://schemas.microsoft.com/office/powerpoint/2010/main" val="1468158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19</a:t>
            </a:fld>
            <a:endParaRPr lang="cs-CZ"/>
          </a:p>
        </p:txBody>
      </p:sp>
    </p:spTree>
    <p:extLst>
      <p:ext uri="{BB962C8B-B14F-4D97-AF65-F5344CB8AC3E}">
        <p14:creationId xmlns:p14="http://schemas.microsoft.com/office/powerpoint/2010/main" val="7265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a:t>
            </a:fld>
            <a:endParaRPr lang="cs-CZ"/>
          </a:p>
        </p:txBody>
      </p:sp>
    </p:spTree>
    <p:extLst>
      <p:ext uri="{BB962C8B-B14F-4D97-AF65-F5344CB8AC3E}">
        <p14:creationId xmlns:p14="http://schemas.microsoft.com/office/powerpoint/2010/main" val="380790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20</a:t>
            </a:fld>
            <a:endParaRPr lang="cs-CZ"/>
          </a:p>
        </p:txBody>
      </p:sp>
    </p:spTree>
    <p:extLst>
      <p:ext uri="{BB962C8B-B14F-4D97-AF65-F5344CB8AC3E}">
        <p14:creationId xmlns:p14="http://schemas.microsoft.com/office/powerpoint/2010/main" val="298683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21</a:t>
            </a:fld>
            <a:endParaRPr lang="cs-CZ"/>
          </a:p>
        </p:txBody>
      </p:sp>
    </p:spTree>
    <p:extLst>
      <p:ext uri="{BB962C8B-B14F-4D97-AF65-F5344CB8AC3E}">
        <p14:creationId xmlns:p14="http://schemas.microsoft.com/office/powerpoint/2010/main" val="237588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22</a:t>
            </a:fld>
            <a:endParaRPr lang="cs-CZ"/>
          </a:p>
        </p:txBody>
      </p:sp>
    </p:spTree>
    <p:extLst>
      <p:ext uri="{BB962C8B-B14F-4D97-AF65-F5344CB8AC3E}">
        <p14:creationId xmlns:p14="http://schemas.microsoft.com/office/powerpoint/2010/main" val="2631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23</a:t>
            </a:fld>
            <a:endParaRPr lang="cs-CZ"/>
          </a:p>
        </p:txBody>
      </p:sp>
    </p:spTree>
    <p:extLst>
      <p:ext uri="{BB962C8B-B14F-4D97-AF65-F5344CB8AC3E}">
        <p14:creationId xmlns:p14="http://schemas.microsoft.com/office/powerpoint/2010/main" val="200418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24</a:t>
            </a:fld>
            <a:endParaRPr lang="cs-CZ"/>
          </a:p>
        </p:txBody>
      </p:sp>
    </p:spTree>
    <p:extLst>
      <p:ext uri="{BB962C8B-B14F-4D97-AF65-F5344CB8AC3E}">
        <p14:creationId xmlns:p14="http://schemas.microsoft.com/office/powerpoint/2010/main" val="3293679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zachycuje pohyb pracovníka v jistém časovém období, kdy se o layoutu</a:t>
            </a:r>
          </a:p>
          <a:p>
            <a:r>
              <a:rPr lang="cs-CZ" dirty="0" smtClean="0"/>
              <a:t>pracoviště zachycují jeho veškeré pohyby. Obvykle v půdorysném schématu výrobní plochy,</a:t>
            </a:r>
          </a:p>
          <a:p>
            <a:r>
              <a:rPr lang="cs-CZ" dirty="0" smtClean="0"/>
              <a:t>zhotoveném v měřítku, jsou označena místa, kde jsou vykonávány sledované činnosti.</a:t>
            </a:r>
          </a:p>
          <a:p>
            <a:r>
              <a:rPr lang="cs-CZ" dirty="0" smtClean="0"/>
              <a:t>Podle počtu čar mezi jednotlivými pracovními místy se dá usuzovat na počet a frekvenci</a:t>
            </a:r>
          </a:p>
          <a:p>
            <a:r>
              <a:rPr lang="cs-CZ" dirty="0" smtClean="0"/>
              <a:t>pracovních a manipulačních činností. Studium a hledání možností zlepšení se pak zaměřuje</a:t>
            </a:r>
          </a:p>
          <a:p>
            <a:r>
              <a:rPr lang="cs-CZ" dirty="0" smtClean="0"/>
              <a:t>zejména na místa s velkým počtem čar, která prokazují velkou frekvenci činností, zejména</a:t>
            </a:r>
          </a:p>
          <a:p>
            <a:r>
              <a:rPr lang="pl-PL" dirty="0" smtClean="0"/>
              <a:t>manipulačních. Odhalí se tak množství chůze jak po pracovišti, tak i mimo něj. Je tedy</a:t>
            </a:r>
          </a:p>
          <a:p>
            <a:r>
              <a:rPr lang="cs-CZ" dirty="0" smtClean="0"/>
              <a:t>dobrým podkladem pro změny v layoutu [7], [14].</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25</a:t>
            </a:fld>
            <a:endParaRPr lang="cs-CZ"/>
          </a:p>
        </p:txBody>
      </p:sp>
    </p:spTree>
    <p:extLst>
      <p:ext uri="{BB962C8B-B14F-4D97-AF65-F5344CB8AC3E}">
        <p14:creationId xmlns:p14="http://schemas.microsoft.com/office/powerpoint/2010/main" val="24848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26</a:t>
            </a:fld>
            <a:endParaRPr lang="cs-CZ"/>
          </a:p>
        </p:txBody>
      </p:sp>
    </p:spTree>
    <p:extLst>
      <p:ext uri="{BB962C8B-B14F-4D97-AF65-F5344CB8AC3E}">
        <p14:creationId xmlns:p14="http://schemas.microsoft.com/office/powerpoint/2010/main" val="328563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27</a:t>
            </a:fld>
            <a:endParaRPr lang="cs-CZ"/>
          </a:p>
        </p:txBody>
      </p:sp>
    </p:spTree>
    <p:extLst>
      <p:ext uri="{BB962C8B-B14F-4D97-AF65-F5344CB8AC3E}">
        <p14:creationId xmlns:p14="http://schemas.microsoft.com/office/powerpoint/2010/main" val="4294626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28</a:t>
            </a:fld>
            <a:endParaRPr lang="cs-CZ"/>
          </a:p>
        </p:txBody>
      </p:sp>
    </p:spTree>
    <p:extLst>
      <p:ext uri="{BB962C8B-B14F-4D97-AF65-F5344CB8AC3E}">
        <p14:creationId xmlns:p14="http://schemas.microsoft.com/office/powerpoint/2010/main" val="16449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29</a:t>
            </a:fld>
            <a:endParaRPr lang="cs-CZ"/>
          </a:p>
        </p:txBody>
      </p:sp>
    </p:spTree>
    <p:extLst>
      <p:ext uri="{BB962C8B-B14F-4D97-AF65-F5344CB8AC3E}">
        <p14:creationId xmlns:p14="http://schemas.microsoft.com/office/powerpoint/2010/main" val="184473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generel organizace </a:t>
            </a:r>
            <a:r>
              <a:rPr lang="cs-CZ" dirty="0" smtClean="0"/>
              <a:t>– komplexní situační rozmístění výrobních, skladovacích, energetických a ostatních objektů, příjezdových cest, vnitrozávodních komunikací apod.,</a:t>
            </a:r>
          </a:p>
          <a:p>
            <a:r>
              <a:rPr lang="cs-CZ" i="1" dirty="0" smtClean="0"/>
              <a:t>síť komunikací horizontálního i vertikálního charakteru</a:t>
            </a:r>
            <a:r>
              <a:rPr lang="cs-CZ" dirty="0" smtClean="0"/>
              <a:t>,</a:t>
            </a:r>
          </a:p>
          <a:p>
            <a:r>
              <a:rPr lang="cs-CZ" i="1" dirty="0" smtClean="0"/>
              <a:t>charakter budov </a:t>
            </a:r>
            <a:r>
              <a:rPr lang="cs-CZ" dirty="0" smtClean="0"/>
              <a:t>– účel objektu, podlahová plocha, prostorové a půdorysné řešení,</a:t>
            </a:r>
          </a:p>
          <a:p>
            <a:r>
              <a:rPr lang="cs-CZ" dirty="0" smtClean="0"/>
              <a:t>umístění dveří a vrat apod.,</a:t>
            </a:r>
          </a:p>
          <a:p>
            <a:r>
              <a:rPr lang="cs-CZ" i="1" dirty="0" smtClean="0"/>
              <a:t>inženýrské sítě </a:t>
            </a:r>
            <a:r>
              <a:rPr lang="cs-CZ" dirty="0" smtClean="0"/>
              <a:t>– rozvody vody, páry, plynu, elektrické energie, kanalizační síť,</a:t>
            </a:r>
          </a:p>
          <a:p>
            <a:r>
              <a:rPr lang="cs-CZ" i="1" dirty="0" smtClean="0"/>
              <a:t>typ výroby </a:t>
            </a:r>
            <a:r>
              <a:rPr lang="cs-CZ" dirty="0" smtClean="0"/>
              <a:t>– předurčuje rozmístění pracovišť – od nižších typů výroby směrem</a:t>
            </a:r>
          </a:p>
          <a:p>
            <a:r>
              <a:rPr lang="cs-CZ" dirty="0" smtClean="0"/>
              <a:t>k vyšším rostou požadavky na dokonalejší uspořádání výroby</a:t>
            </a:r>
          </a:p>
          <a:p>
            <a:r>
              <a:rPr lang="cs-CZ" i="1" dirty="0" smtClean="0"/>
              <a:t>vnitropodniková specializace</a:t>
            </a:r>
            <a:r>
              <a:rPr lang="cs-CZ" dirty="0" smtClean="0"/>
              <a:t>,</a:t>
            </a:r>
          </a:p>
          <a:p>
            <a:r>
              <a:rPr lang="cs-CZ" i="1" dirty="0" smtClean="0"/>
              <a:t>manipulační prostředky – </a:t>
            </a:r>
            <a:r>
              <a:rPr lang="cs-CZ" dirty="0" smtClean="0"/>
              <a:t>jeřáby s pevnými dráhami, železniční vlečky a další stabilní zařízení,</a:t>
            </a:r>
          </a:p>
          <a:p>
            <a:r>
              <a:rPr lang="cs-CZ" i="1" dirty="0" smtClean="0"/>
              <a:t>technologický postup výroby</a:t>
            </a:r>
            <a:r>
              <a:rPr lang="cs-CZ" dirty="0" smtClean="0"/>
              <a:t>.</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a:t>
            </a:fld>
            <a:endParaRPr lang="cs-CZ"/>
          </a:p>
        </p:txBody>
      </p:sp>
    </p:spTree>
    <p:extLst>
      <p:ext uri="{BB962C8B-B14F-4D97-AF65-F5344CB8AC3E}">
        <p14:creationId xmlns:p14="http://schemas.microsoft.com/office/powerpoint/2010/main" val="288167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Katakana-muda</a:t>
            </a:r>
            <a:r>
              <a:rPr lang="cs-CZ" dirty="0" smtClean="0"/>
              <a:t>: vše, co není pro pracovní postup nutné a co lze ihned, bez velkých zásahů eliminovat. Je to např. čekání, hledání, odkládání, přemýšlení, dvojí práce, rovnání součástí, odstraňovaní balicího materiálu, cesta pro přinesení součástí, odklizení třísek apod. Jedná se o nejsnadněji poznatelné plýtvání.</a:t>
            </a:r>
          </a:p>
          <a:p>
            <a:r>
              <a:rPr lang="cs-CZ" dirty="0" err="1" smtClean="0"/>
              <a:t>Kanji-muda</a:t>
            </a:r>
            <a:r>
              <a:rPr lang="cs-CZ" dirty="0" smtClean="0"/>
              <a:t>: plýtvání, které se vztahuje ke strojům a dalším zařízením. Např. dlouhé přísunové cesty, prázdné zpáteční cesty, nevyužití kapacity nástrojů apod. Projevuje se tak, že různé výkony jsou prováděny v různém rytmu, pracovník nebo stroj čeká. Tyto nedostatky může rozeznat zodpovědný manažer pracoviště, příp. je možno využit analytických metod.</a:t>
            </a:r>
          </a:p>
          <a:p>
            <a:r>
              <a:rPr lang="cs-CZ" dirty="0" smtClean="0"/>
              <a:t>Hiragana-</a:t>
            </a:r>
            <a:r>
              <a:rPr lang="cs-CZ" dirty="0" err="1" smtClean="0"/>
              <a:t>muda</a:t>
            </a:r>
            <a:r>
              <a:rPr lang="cs-CZ" dirty="0" smtClean="0"/>
              <a:t>: nedostatky, které jsou dány stávajícími podmínkami, v nichž pracovní proces probíhá. Jde o plýtvání, </a:t>
            </a:r>
            <a:r>
              <a:rPr lang="cs-CZ" dirty="0" err="1" smtClean="0"/>
              <a:t>vztahujicí</a:t>
            </a:r>
            <a:r>
              <a:rPr lang="cs-CZ" dirty="0" smtClean="0"/>
              <a:t> se k tělesným pohybům pracovníků. Např. nevhodné umístění ovladačů, čištění ploch atd.</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30</a:t>
            </a:fld>
            <a:endParaRPr lang="cs-CZ"/>
          </a:p>
        </p:txBody>
      </p:sp>
    </p:spTree>
    <p:extLst>
      <p:ext uri="{BB962C8B-B14F-4D97-AF65-F5344CB8AC3E}">
        <p14:creationId xmlns:p14="http://schemas.microsoft.com/office/powerpoint/2010/main" val="426187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31</a:t>
            </a:fld>
            <a:endParaRPr lang="cs-CZ"/>
          </a:p>
        </p:txBody>
      </p:sp>
    </p:spTree>
    <p:extLst>
      <p:ext uri="{BB962C8B-B14F-4D97-AF65-F5344CB8AC3E}">
        <p14:creationId xmlns:p14="http://schemas.microsoft.com/office/powerpoint/2010/main" val="2382794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32</a:t>
            </a:fld>
            <a:endParaRPr lang="cs-CZ"/>
          </a:p>
        </p:txBody>
      </p:sp>
    </p:spTree>
    <p:extLst>
      <p:ext uri="{BB962C8B-B14F-4D97-AF65-F5344CB8AC3E}">
        <p14:creationId xmlns:p14="http://schemas.microsoft.com/office/powerpoint/2010/main" val="1210170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33</a:t>
            </a:fld>
            <a:endParaRPr lang="cs-CZ"/>
          </a:p>
        </p:txBody>
      </p:sp>
    </p:spTree>
    <p:extLst>
      <p:ext uri="{BB962C8B-B14F-4D97-AF65-F5344CB8AC3E}">
        <p14:creationId xmlns:p14="http://schemas.microsoft.com/office/powerpoint/2010/main" val="60338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34</a:t>
            </a:fld>
            <a:endParaRPr lang="cs-CZ"/>
          </a:p>
        </p:txBody>
      </p:sp>
    </p:spTree>
    <p:extLst>
      <p:ext uri="{BB962C8B-B14F-4D97-AF65-F5344CB8AC3E}">
        <p14:creationId xmlns:p14="http://schemas.microsoft.com/office/powerpoint/2010/main" val="598923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Therblig</a:t>
            </a:r>
            <a:r>
              <a:rPr lang="cs-CZ" dirty="0" smtClean="0"/>
              <a:t> je přesmyčkou jména </a:t>
            </a:r>
            <a:r>
              <a:rPr lang="cs-CZ" dirty="0" err="1" smtClean="0"/>
              <a:t>Gilbreth</a:t>
            </a:r>
            <a:r>
              <a:rPr lang="cs-CZ" dirty="0" smtClean="0"/>
              <a:t>. 58 </a:t>
            </a:r>
          </a:p>
          <a:p>
            <a:endParaRPr lang="cs-CZ" dirty="0" smtClean="0"/>
          </a:p>
          <a:p>
            <a:r>
              <a:rPr lang="cs-CZ" dirty="0" smtClean="0"/>
              <a:t>Jednotlivé </a:t>
            </a:r>
            <a:r>
              <a:rPr lang="cs-CZ" dirty="0" err="1" smtClean="0"/>
              <a:t>therbligy</a:t>
            </a:r>
            <a:r>
              <a:rPr lang="cs-CZ" dirty="0" smtClean="0"/>
              <a:t> pak mohly být zakresleny příslušnými barvami do grafu simultánního cyklu pohybu (</a:t>
            </a:r>
            <a:r>
              <a:rPr lang="cs-CZ" dirty="0" err="1" smtClean="0"/>
              <a:t>simultaneous</a:t>
            </a:r>
            <a:r>
              <a:rPr lang="cs-CZ" dirty="0" smtClean="0"/>
              <a:t> </a:t>
            </a:r>
            <a:r>
              <a:rPr lang="cs-CZ" dirty="0" err="1" smtClean="0"/>
              <a:t>motion</a:t>
            </a:r>
            <a:r>
              <a:rPr lang="cs-CZ" dirty="0" smtClean="0"/>
              <a:t> chart neboli SIMO chart). Jde o graf, který zachycuje současně probíhající pohyby zvlášť pro každou ruku, kdy na vertikální časové ose jsou vyznačeny zkratky či symboly </a:t>
            </a:r>
            <a:r>
              <a:rPr lang="cs-CZ" dirty="0" err="1" smtClean="0"/>
              <a:t>therbligů</a:t>
            </a:r>
            <a:r>
              <a:rPr lang="cs-CZ" dirty="0" smtClean="0"/>
              <a:t> spolu se stručným popisem jednotlivých úkonů tak, jak jdou ve výrobním procesu za sebou. Tyto prvky pak zaujímají na ose takové rozpětí, jaké odpovídá času potřebného pro jejich provedení59 (ukázka SIMO chart viz příloha č. 7). Uvedeným způsobem sestavený graf poukazuje na zbytečné časové prodlevy a také na to, který prvek pohybu trvá nejdéle, přičemž následným zkoumáním lze trvání daného </a:t>
            </a:r>
            <a:r>
              <a:rPr lang="cs-CZ" dirty="0" err="1" smtClean="0"/>
              <a:t>therbligu</a:t>
            </a:r>
            <a:r>
              <a:rPr lang="cs-CZ" dirty="0" smtClean="0"/>
              <a:t> zkrátit nebo jej racionalizací pracovního postupu úplně odstranit. Manželé </a:t>
            </a:r>
            <a:r>
              <a:rPr lang="cs-CZ" dirty="0" err="1" smtClean="0"/>
              <a:t>Gilbrethovi</a:t>
            </a:r>
            <a:r>
              <a:rPr lang="cs-CZ" dirty="0" smtClean="0"/>
              <a:t> nikdy neuvedli časové hodnoty pro jednotlivé </a:t>
            </a:r>
            <a:r>
              <a:rPr lang="cs-CZ" dirty="0" err="1" smtClean="0"/>
              <a:t>therbligy</a:t>
            </a:r>
            <a:r>
              <a:rPr lang="cs-CZ" dirty="0" smtClean="0"/>
              <a:t> či pracovní úkoly, neboť se domnívali, že se zdokonalujícími se metodami práce se bude čas potřebný pro provedení jednotlivých prvků pohybů a operací neustále snižovat.60 Pro studium pohybů </a:t>
            </a:r>
            <a:r>
              <a:rPr lang="cs-CZ" dirty="0" err="1" smtClean="0"/>
              <a:t>Gilbreth</a:t>
            </a:r>
            <a:r>
              <a:rPr lang="cs-CZ" dirty="0" smtClean="0"/>
              <a:t> doporučoval využít fotografického či filmového přístroje. Sám upřednostňoval druhý způsob, neboť na filmový záznam se pak dalo dívat zpomaleně, což dopomohlo k důkladné analýze každého jednotlivého pohybového prvku a k posouzení jeho mechaniky.61 </a:t>
            </a:r>
            <a:r>
              <a:rPr lang="cs-CZ" dirty="0" err="1" smtClean="0"/>
              <a:t>Gilbreth</a:t>
            </a:r>
            <a:r>
              <a:rPr lang="cs-CZ" dirty="0" smtClean="0"/>
              <a:t> také stanovil postup, jak studium účinně provést:62 • Pozorovat nejlepší práci nejlepších dělníků, • Fotografovat a zapisovat jejich použité pracovní metody, • Vést evidenci výkonů a spotřebovaných nákladů, • Vyvodit pracovní předpisy, • Zřídit laboratoře pro testování zjištěných předpisů, • Zpracovat otestované předpisy do instrukcí (ukázka vzorové instrukce pro stavbu cihlové zdi s využitím racionalizace práce a studia pohybů podle manželů </a:t>
            </a:r>
            <a:r>
              <a:rPr lang="cs-CZ" dirty="0" err="1" smtClean="0"/>
              <a:t>Gilbrethových</a:t>
            </a:r>
            <a:r>
              <a:rPr lang="cs-CZ" dirty="0" smtClean="0"/>
              <a:t> je uvedena v příloze č. 8), • Výsledky studií veřejně publikovat a učit jim následující generace. Manželé </a:t>
            </a:r>
            <a:r>
              <a:rPr lang="cs-CZ" dirty="0" err="1" smtClean="0"/>
              <a:t>Gilbrethovi</a:t>
            </a:r>
            <a:r>
              <a:rPr lang="cs-CZ" dirty="0" smtClean="0"/>
              <a:t> při svých zkoumáních dospěli k názoru, že pohybové studie závisí na vlivech prostředí, neboť tyto determinují psychiku pracovníka, a tím i jeho celkovou výkonnost. Zaměřili se proto i na racionalizaci pracovního prostředí a organizaci podmínek práce. F. B. </a:t>
            </a:r>
            <a:r>
              <a:rPr lang="cs-CZ" dirty="0" err="1" smtClean="0"/>
              <a:t>Gilbreth</a:t>
            </a:r>
            <a:r>
              <a:rPr lang="cs-CZ" dirty="0" smtClean="0"/>
              <a:t> vynalezl například pohyblivé lešení, čímž se mu podařilo odstranit práci v nevhodných a unavujících polohách, nebo způsob dopravy cihel v sádkách. Cihly v nich byly pomocnými pracovníky uspořádány podle kvality tak, aby je dělníci mohli uchopit a zvednout jedním pohybem bez nutnosti přebírání a hledání cihel potřebné jakosti. Objevil také určitou hustotu malty, která dělníkům umožňovala pouhé vtlačení cihly rukou do vrstvy takto husté malty bez potřeby obvyklého poklepání. Pro maximální výkonnost </a:t>
            </a:r>
            <a:r>
              <a:rPr lang="cs-CZ" dirty="0" err="1" smtClean="0"/>
              <a:t>Gilbreth</a:t>
            </a:r>
            <a:r>
              <a:rPr lang="cs-CZ" dirty="0" smtClean="0"/>
              <a:t> doporučoval, aby byly dělníkům zajištěny co nejpříznivější pracovní podmínky, aby dělníci potřebovali co nejkratší odpočinek pro překonání únavy. Tyto podmínky spolu s dalšími vlivy 59 Simo chart. In: </a:t>
            </a:r>
            <a:r>
              <a:rPr lang="cs-CZ" dirty="0" err="1" smtClean="0"/>
              <a:t>Dictionary</a:t>
            </a:r>
            <a:r>
              <a:rPr lang="cs-CZ" dirty="0" smtClean="0"/>
              <a:t>, </a:t>
            </a:r>
            <a:r>
              <a:rPr lang="cs-CZ" dirty="0" err="1" smtClean="0"/>
              <a:t>Encyclopedia</a:t>
            </a:r>
            <a:r>
              <a:rPr lang="cs-CZ" dirty="0" smtClean="0"/>
              <a:t> and Thesaurus - </a:t>
            </a:r>
            <a:r>
              <a:rPr lang="cs-CZ" dirty="0" err="1" smtClean="0"/>
              <a:t>The</a:t>
            </a:r>
            <a:r>
              <a:rPr lang="cs-CZ" dirty="0" smtClean="0"/>
              <a:t> Free </a:t>
            </a:r>
            <a:r>
              <a:rPr lang="cs-CZ" dirty="0" err="1" smtClean="0"/>
              <a:t>Dictionary</a:t>
            </a:r>
            <a:r>
              <a:rPr lang="cs-CZ" dirty="0" smtClean="0"/>
              <a:t> [online]. © 2014 [cit. 2014-03- 29]. Dostupné z: http://encyclopedia2.thefreedictionary.com/</a:t>
            </a:r>
            <a:r>
              <a:rPr lang="cs-CZ" dirty="0" err="1" smtClean="0"/>
              <a:t>simo+chart</a:t>
            </a:r>
            <a:r>
              <a:rPr lang="cs-CZ" dirty="0" smtClean="0"/>
              <a:t>. 60 FERGUSON, David. </a:t>
            </a:r>
            <a:r>
              <a:rPr lang="cs-CZ" dirty="0" err="1" smtClean="0"/>
              <a:t>Therbligs</a:t>
            </a:r>
            <a:r>
              <a:rPr lang="cs-CZ" dirty="0" smtClean="0"/>
              <a:t>: </a:t>
            </a:r>
            <a:r>
              <a:rPr lang="cs-CZ" dirty="0" err="1" smtClean="0"/>
              <a:t>The</a:t>
            </a:r>
            <a:r>
              <a:rPr lang="cs-CZ" dirty="0" smtClean="0"/>
              <a:t> </a:t>
            </a:r>
            <a:r>
              <a:rPr lang="cs-CZ" dirty="0" err="1" smtClean="0"/>
              <a:t>Keys</a:t>
            </a:r>
            <a:r>
              <a:rPr lang="cs-CZ" dirty="0" smtClean="0"/>
              <a:t> to </a:t>
            </a:r>
            <a:r>
              <a:rPr lang="cs-CZ" dirty="0" err="1" smtClean="0"/>
              <a:t>Simplifying</a:t>
            </a:r>
            <a:r>
              <a:rPr lang="cs-CZ" dirty="0" smtClean="0"/>
              <a:t> </a:t>
            </a:r>
            <a:r>
              <a:rPr lang="cs-CZ" dirty="0" err="1" smtClean="0"/>
              <a:t>Work</a:t>
            </a:r>
            <a:r>
              <a:rPr lang="cs-CZ" dirty="0" smtClean="0"/>
              <a:t>. In: Massachusetts Institute </a:t>
            </a:r>
            <a:r>
              <a:rPr lang="cs-CZ" dirty="0" err="1" smtClean="0"/>
              <a:t>of</a:t>
            </a:r>
            <a:r>
              <a:rPr lang="cs-CZ" dirty="0" smtClean="0"/>
              <a:t> Technology [online]. 1999 [cit. 2014-03-29]. Dostupné z: http://web.mit.edu/</a:t>
            </a:r>
            <a:r>
              <a:rPr lang="cs-CZ" dirty="0" err="1" smtClean="0"/>
              <a:t>allanmc</a:t>
            </a:r>
            <a:r>
              <a:rPr lang="cs-CZ" dirty="0" smtClean="0"/>
              <a:t>/www/Therblgs.pdf, str. 1. 61 MUSIL, Josef. Časové a pohybové studium. ŠPAČEK, Stanislav. Encyklopedie výkonnosti 2: Výroba. Praha: SFINX, 1932, 657 stran. ISBN X, str. 358. 62 GILBRETH, Frank B. </a:t>
            </a:r>
            <a:r>
              <a:rPr lang="cs-CZ" dirty="0" err="1" smtClean="0"/>
              <a:t>Motion</a:t>
            </a:r>
            <a:r>
              <a:rPr lang="cs-CZ" dirty="0" smtClean="0"/>
              <a:t> study: A </a:t>
            </a:r>
            <a:r>
              <a:rPr lang="cs-CZ" dirty="0" err="1" smtClean="0"/>
              <a:t>method</a:t>
            </a:r>
            <a:r>
              <a:rPr lang="cs-CZ" dirty="0" smtClean="0"/>
              <a:t> </a:t>
            </a:r>
            <a:r>
              <a:rPr lang="cs-CZ" dirty="0" err="1" smtClean="0"/>
              <a:t>for</a:t>
            </a:r>
            <a:r>
              <a:rPr lang="cs-CZ" dirty="0" smtClean="0"/>
              <a:t> </a:t>
            </a:r>
            <a:r>
              <a:rPr lang="cs-CZ" dirty="0" err="1" smtClean="0"/>
              <a:t>increasing</a:t>
            </a:r>
            <a:r>
              <a:rPr lang="cs-CZ" dirty="0" smtClean="0"/>
              <a:t> </a:t>
            </a:r>
            <a:r>
              <a:rPr lang="cs-CZ" dirty="0" err="1" smtClean="0"/>
              <a:t>the</a:t>
            </a:r>
            <a:r>
              <a:rPr lang="cs-CZ" dirty="0" smtClean="0"/>
              <a:t> </a:t>
            </a:r>
            <a:r>
              <a:rPr lang="cs-CZ" dirty="0" err="1" smtClean="0"/>
              <a:t>efficiency</a:t>
            </a:r>
            <a:r>
              <a:rPr lang="cs-CZ" dirty="0" smtClean="0"/>
              <a:t> </a:t>
            </a:r>
            <a:r>
              <a:rPr lang="cs-CZ" dirty="0" err="1" smtClean="0"/>
              <a:t>of</a:t>
            </a:r>
            <a:r>
              <a:rPr lang="cs-CZ" dirty="0" smtClean="0"/>
              <a:t> </a:t>
            </a:r>
            <a:r>
              <a:rPr lang="cs-CZ" dirty="0" err="1" smtClean="0"/>
              <a:t>the</a:t>
            </a:r>
            <a:r>
              <a:rPr lang="cs-CZ" dirty="0" smtClean="0"/>
              <a:t> </a:t>
            </a:r>
            <a:r>
              <a:rPr lang="cs-CZ" dirty="0" err="1" smtClean="0"/>
              <a:t>workman</a:t>
            </a:r>
            <a:r>
              <a:rPr lang="cs-CZ" dirty="0" smtClean="0"/>
              <a:t>. New York: D. Van </a:t>
            </a:r>
            <a:r>
              <a:rPr lang="cs-CZ" dirty="0" err="1" smtClean="0"/>
              <a:t>Nostrand</a:t>
            </a:r>
            <a:r>
              <a:rPr lang="cs-CZ" dirty="0" smtClean="0"/>
              <a:t> </a:t>
            </a:r>
            <a:r>
              <a:rPr lang="cs-CZ" dirty="0" err="1" smtClean="0"/>
              <a:t>Company</a:t>
            </a:r>
            <a:r>
              <a:rPr lang="cs-CZ" dirty="0" smtClean="0"/>
              <a:t>, 1921, 116 stran. ISBN X. Dostupné z: https://archive.org/</a:t>
            </a:r>
            <a:r>
              <a:rPr lang="cs-CZ" dirty="0" err="1" smtClean="0"/>
              <a:t>stream</a:t>
            </a:r>
            <a:r>
              <a:rPr lang="cs-CZ" dirty="0" smtClean="0"/>
              <a:t>/motionstudymetho00gilbrich#page/n0/mode/2up, str. 102-103. 34 musely být zahrnuty do analýzy pohybů, neboť od nich se odvíjel počet a délka prováděných pohybů.63 </a:t>
            </a:r>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35</a:t>
            </a:fld>
            <a:endParaRPr lang="cs-CZ"/>
          </a:p>
        </p:txBody>
      </p:sp>
    </p:spTree>
    <p:extLst>
      <p:ext uri="{BB962C8B-B14F-4D97-AF65-F5344CB8AC3E}">
        <p14:creationId xmlns:p14="http://schemas.microsoft.com/office/powerpoint/2010/main" val="173586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Prostorové uspořádání pracovišť ve výrobě, a tedy i rozmístění jednotlivých pracovišť, je</a:t>
            </a:r>
          </a:p>
          <a:p>
            <a:r>
              <a:rPr lang="cs-CZ" dirty="0" smtClean="0"/>
              <a:t>ve velké míře ovlivněno i materiálovými toky. Hlavními kritérii optimálního uspořádání</a:t>
            </a:r>
          </a:p>
          <a:p>
            <a:r>
              <a:rPr lang="cs-CZ" dirty="0" smtClean="0"/>
              <a:t>výroby jsou přímočarost, nejkratší délka a plynulost materiálového toku.</a:t>
            </a:r>
          </a:p>
          <a:p>
            <a:endParaRPr lang="cs-CZ" dirty="0"/>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4</a:t>
            </a:fld>
            <a:endParaRPr lang="cs-CZ"/>
          </a:p>
        </p:txBody>
      </p:sp>
    </p:spTree>
    <p:extLst>
      <p:ext uri="{BB962C8B-B14F-4D97-AF65-F5344CB8AC3E}">
        <p14:creationId xmlns:p14="http://schemas.microsoft.com/office/powerpoint/2010/main" val="257539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5</a:t>
            </a:fld>
            <a:endParaRPr lang="cs-CZ"/>
          </a:p>
        </p:txBody>
      </p:sp>
    </p:spTree>
    <p:extLst>
      <p:ext uri="{BB962C8B-B14F-4D97-AF65-F5344CB8AC3E}">
        <p14:creationId xmlns:p14="http://schemas.microsoft.com/office/powerpoint/2010/main" val="30282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Zásady uplatňované při řešení prostorového uspořádání jsou následující:</a:t>
            </a:r>
          </a:p>
          <a:p>
            <a:r>
              <a:rPr lang="cs-CZ" dirty="0" smtClean="0"/>
              <a:t>• vytvářet předpoklady pro bezporuchový a spolehlivý chod provozu a výroby,</a:t>
            </a:r>
          </a:p>
          <a:p>
            <a:r>
              <a:rPr lang="cs-CZ" dirty="0" smtClean="0"/>
              <a:t>• respektovat charakter výroby,</a:t>
            </a:r>
          </a:p>
          <a:p>
            <a:r>
              <a:rPr lang="cs-CZ" dirty="0" smtClean="0"/>
              <a:t>• vytvářet předpoklady pro vytváření pružných změn,</a:t>
            </a:r>
          </a:p>
          <a:p>
            <a:r>
              <a:rPr lang="cs-CZ" dirty="0" smtClean="0"/>
              <a:t>• minimalizovat náklady na instalaci, </a:t>
            </a:r>
            <a:r>
              <a:rPr lang="cs-CZ" dirty="0" err="1" smtClean="0"/>
              <a:t>deinstalaci</a:t>
            </a:r>
            <a:r>
              <a:rPr lang="cs-CZ" dirty="0" smtClean="0"/>
              <a:t> a demontáž,</a:t>
            </a:r>
          </a:p>
          <a:p>
            <a:r>
              <a:rPr lang="cs-CZ" dirty="0" smtClean="0"/>
              <a:t>• minimalizovat materiálové toky a dopravní výkony,</a:t>
            </a:r>
          </a:p>
          <a:p>
            <a:r>
              <a:rPr lang="cs-CZ" dirty="0" smtClean="0"/>
              <a:t>• optimalizovat vnitropodnikové dopravní sítě,</a:t>
            </a:r>
          </a:p>
          <a:p>
            <a:r>
              <a:rPr lang="cs-CZ" dirty="0" smtClean="0"/>
              <a:t>• optimalizovat rozmístění dílčích ploch v rámci základní plochy,</a:t>
            </a:r>
          </a:p>
          <a:p>
            <a:r>
              <a:rPr lang="cs-CZ" dirty="0" smtClean="0"/>
              <a:t>• vyvarovat se případným možným kolizím v toku materiálu mezi jednotlivými dílčími</a:t>
            </a:r>
          </a:p>
          <a:p>
            <a:r>
              <a:rPr lang="cs-CZ" dirty="0" smtClean="0"/>
              <a:t>plochami,</a:t>
            </a:r>
          </a:p>
          <a:p>
            <a:r>
              <a:rPr lang="cs-CZ" dirty="0" smtClean="0"/>
              <a:t>• provádět interní optimalizaci v rámci jednotlivých dílčích ploch.</a:t>
            </a:r>
          </a:p>
          <a:p>
            <a:r>
              <a:rPr lang="cs-CZ" dirty="0" smtClean="0"/>
              <a:t>Za optimální řešení se považuje takové, u kterého zpracovávaný výrobek prochází nejkratší</a:t>
            </a:r>
          </a:p>
          <a:p>
            <a:r>
              <a:rPr lang="cs-CZ" dirty="0" smtClean="0"/>
              <a:t>cestou, čímž řešíme </a:t>
            </a:r>
            <a:r>
              <a:rPr lang="cs-CZ" i="1" dirty="0" smtClean="0"/>
              <a:t>minimalizaci dopravních nákladů.</a:t>
            </a:r>
          </a:p>
          <a:p>
            <a:r>
              <a:rPr lang="cs-CZ" dirty="0" smtClean="0"/>
              <a:t>Hlavní roli při návrhu rozmístění objektů (strojů, skladů apod.) hraje zejména </a:t>
            </a:r>
            <a:r>
              <a:rPr lang="cs-CZ" i="1" dirty="0" smtClean="0"/>
              <a:t>velikost</a:t>
            </a:r>
          </a:p>
          <a:p>
            <a:r>
              <a:rPr lang="cs-CZ" i="1" dirty="0" smtClean="0"/>
              <a:t>materiálového toku v závislosti na délce trasy.</a:t>
            </a:r>
          </a:p>
          <a:p>
            <a:r>
              <a:rPr lang="cs-CZ" i="1" dirty="0" smtClean="0"/>
              <a:t>Vhodnost rozmístění objektů v závislosti na </a:t>
            </a:r>
            <a:r>
              <a:rPr lang="cs-CZ" dirty="0" smtClean="0"/>
              <a:t>výrobní návaznost, včetně eliminace možného</a:t>
            </a:r>
          </a:p>
          <a:p>
            <a:r>
              <a:rPr lang="cs-CZ" dirty="0" smtClean="0"/>
              <a:t>křížení materiálu, lze posoudit různými metodami a také individuálním přístupem.</a:t>
            </a:r>
          </a:p>
          <a:p>
            <a:endParaRPr lang="cs-CZ" dirty="0"/>
          </a:p>
        </p:txBody>
      </p:sp>
      <p:sp>
        <p:nvSpPr>
          <p:cNvPr id="4" name="Zástupný symbol pro číslo snímku 3"/>
          <p:cNvSpPr>
            <a:spLocks noGrp="1"/>
          </p:cNvSpPr>
          <p:nvPr>
            <p:ph type="sldNum" sz="quarter" idx="10"/>
          </p:nvPr>
        </p:nvSpPr>
        <p:spPr/>
        <p:txBody>
          <a:bodyPr/>
          <a:lstStyle/>
          <a:p>
            <a:fld id="{B6432233-E7FB-47F2-8913-98E8F600C952}" type="slidenum">
              <a:rPr lang="cs-CZ" smtClean="0"/>
              <a:t>6</a:t>
            </a:fld>
            <a:endParaRPr lang="cs-CZ"/>
          </a:p>
        </p:txBody>
      </p:sp>
    </p:spTree>
    <p:extLst>
      <p:ext uri="{BB962C8B-B14F-4D97-AF65-F5344CB8AC3E}">
        <p14:creationId xmlns:p14="http://schemas.microsoft.com/office/powerpoint/2010/main" val="31347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smtClean="0">
                <a:solidFill>
                  <a:schemeClr val="tx1"/>
                </a:solidFill>
                <a:latin typeface="+mn-lt"/>
                <a:ea typeface="+mn-ea"/>
                <a:cs typeface="+mn-cs"/>
              </a:rPr>
              <a:t>Sankeyův</a:t>
            </a:r>
            <a:r>
              <a:rPr lang="cs-CZ" sz="1200" b="1" i="0" u="none" strike="noStrike" kern="1200" baseline="0" dirty="0" smtClean="0">
                <a:solidFill>
                  <a:schemeClr val="tx1"/>
                </a:solidFill>
                <a:latin typeface="+mn-lt"/>
                <a:ea typeface="+mn-ea"/>
                <a:cs typeface="+mn-cs"/>
              </a:rPr>
              <a:t> diagram </a:t>
            </a:r>
            <a:r>
              <a:rPr lang="cs-CZ" sz="1200" b="0" i="0" u="none" strike="noStrike" kern="1200" baseline="0" dirty="0" smtClean="0">
                <a:solidFill>
                  <a:schemeClr val="tx1"/>
                </a:solidFill>
                <a:latin typeface="+mn-lt"/>
                <a:ea typeface="+mn-ea"/>
                <a:cs typeface="+mn-cs"/>
              </a:rPr>
              <a:t>je metoda umožňující na základě půdorysného plánku objektu a</a:t>
            </a:r>
          </a:p>
          <a:p>
            <a:r>
              <a:rPr lang="cs-CZ" sz="1200" b="0" i="0" u="none" strike="noStrike" kern="1200" baseline="0" dirty="0" smtClean="0">
                <a:solidFill>
                  <a:schemeClr val="tx1"/>
                </a:solidFill>
                <a:latin typeface="+mn-lt"/>
                <a:ea typeface="+mn-ea"/>
                <a:cs typeface="+mn-cs"/>
              </a:rPr>
              <a:t>šachovnicové tabulky graficky znázornit tok materiálu mezi jednotlivými pracovišti. Pro</a:t>
            </a:r>
          </a:p>
          <a:p>
            <a:r>
              <a:rPr lang="cs-CZ" sz="1200" b="0" i="0" u="none" strike="noStrike" kern="1200" baseline="0" dirty="0" smtClean="0">
                <a:solidFill>
                  <a:schemeClr val="tx1"/>
                </a:solidFill>
                <a:latin typeface="+mn-lt"/>
                <a:ea typeface="+mn-ea"/>
                <a:cs typeface="+mn-cs"/>
              </a:rPr>
              <a:t>grafické znázornění je vhodné použít </a:t>
            </a:r>
            <a:r>
              <a:rPr lang="cs-CZ" sz="1200" b="0" i="1" u="none" strike="noStrike" kern="1200" baseline="0" dirty="0" smtClean="0">
                <a:solidFill>
                  <a:schemeClr val="tx1"/>
                </a:solidFill>
                <a:latin typeface="+mn-lt"/>
                <a:ea typeface="+mn-ea"/>
                <a:cs typeface="+mn-cs"/>
              </a:rPr>
              <a:t>maticovou tabulku vstup – výstup</a:t>
            </a:r>
            <a:r>
              <a:rPr lang="cs-CZ" sz="1200" b="0" i="0" u="none" strike="noStrike" kern="1200" baseline="0" dirty="0" smtClean="0">
                <a:solidFill>
                  <a:schemeClr val="tx1"/>
                </a:solidFill>
                <a:latin typeface="+mn-lt"/>
                <a:ea typeface="+mn-ea"/>
                <a:cs typeface="+mn-cs"/>
              </a:rPr>
              <a:t>, která udává</a:t>
            </a:r>
          </a:p>
          <a:p>
            <a:r>
              <a:rPr lang="cs-CZ" sz="1200" b="0" i="0" u="none" strike="noStrike" kern="1200" baseline="0" dirty="0" smtClean="0">
                <a:solidFill>
                  <a:schemeClr val="tx1"/>
                </a:solidFill>
                <a:latin typeface="+mn-lt"/>
                <a:ea typeface="+mn-ea"/>
                <a:cs typeface="+mn-cs"/>
              </a:rPr>
              <a:t>přepočtené množství přepravovaného materiálu mezi pracovišti ve zvolených jednotkách.</a:t>
            </a:r>
          </a:p>
          <a:p>
            <a:r>
              <a:rPr lang="cs-CZ" sz="1200" b="0" i="0" u="none" strike="noStrike" kern="1200" baseline="0" dirty="0" smtClean="0">
                <a:solidFill>
                  <a:schemeClr val="tx1"/>
                </a:solidFill>
                <a:latin typeface="+mn-lt"/>
                <a:ea typeface="+mn-ea"/>
                <a:cs typeface="+mn-cs"/>
              </a:rPr>
              <a:t>Takto zjištěné množství materiálu je v </a:t>
            </a:r>
            <a:r>
              <a:rPr lang="cs-CZ" sz="1200" b="0" i="0" u="none" strike="noStrike" kern="1200" baseline="0" dirty="0" err="1" smtClean="0">
                <a:solidFill>
                  <a:schemeClr val="tx1"/>
                </a:solidFill>
                <a:latin typeface="+mn-lt"/>
                <a:ea typeface="+mn-ea"/>
                <a:cs typeface="+mn-cs"/>
              </a:rPr>
              <a:t>Sankeyově</a:t>
            </a:r>
            <a:r>
              <a:rPr lang="cs-CZ" sz="1200" b="0" i="0" u="none" strike="noStrike" kern="1200" baseline="0" dirty="0" smtClean="0">
                <a:solidFill>
                  <a:schemeClr val="tx1"/>
                </a:solidFill>
                <a:latin typeface="+mn-lt"/>
                <a:ea typeface="+mn-ea"/>
                <a:cs typeface="+mn-cs"/>
              </a:rPr>
              <a:t> diagramu znázorněno šířkou plných šipek,</a:t>
            </a:r>
          </a:p>
          <a:p>
            <a:r>
              <a:rPr lang="cs-CZ" sz="1200" b="0" i="0" u="none" strike="noStrike" kern="1200" baseline="0" dirty="0" smtClean="0">
                <a:solidFill>
                  <a:schemeClr val="tx1"/>
                </a:solidFill>
                <a:latin typeface="+mn-lt"/>
                <a:ea typeface="+mn-ea"/>
                <a:cs typeface="+mn-cs"/>
              </a:rPr>
              <a:t>které současně označují směr toku materiálu. Pro větší názornost lze odlišit pohyb</a:t>
            </a:r>
          </a:p>
          <a:p>
            <a:r>
              <a:rPr lang="cs-CZ" sz="1200" b="0" i="0" u="none" strike="noStrike" kern="1200" baseline="0" dirty="0" smtClean="0">
                <a:solidFill>
                  <a:schemeClr val="tx1"/>
                </a:solidFill>
                <a:latin typeface="+mn-lt"/>
                <a:ea typeface="+mn-ea"/>
                <a:cs typeface="+mn-cs"/>
              </a:rPr>
              <a:t>jednotlivých druhů materiálu barevně.</a:t>
            </a:r>
          </a:p>
          <a:p>
            <a:r>
              <a:rPr lang="cs-CZ" sz="1200" b="1" i="0" u="none" strike="noStrike" kern="1200" baseline="0" dirty="0" smtClean="0">
                <a:solidFill>
                  <a:schemeClr val="tx1"/>
                </a:solidFill>
                <a:latin typeface="+mn-lt"/>
                <a:ea typeface="+mn-ea"/>
                <a:cs typeface="+mn-cs"/>
              </a:rPr>
              <a:t>Šachovnicovou tabulku </a:t>
            </a:r>
            <a:r>
              <a:rPr lang="cs-CZ" sz="1200" b="0" i="0" u="none" strike="noStrike" kern="1200" baseline="0" dirty="0" smtClean="0">
                <a:solidFill>
                  <a:schemeClr val="tx1"/>
                </a:solidFill>
                <a:latin typeface="+mn-lt"/>
                <a:ea typeface="+mn-ea"/>
                <a:cs typeface="+mn-cs"/>
              </a:rPr>
              <a:t>lze s výhodou použít pro rozbor materiálových toků nebo pro návrh</a:t>
            </a:r>
          </a:p>
          <a:p>
            <a:r>
              <a:rPr lang="cs-CZ" sz="1200" b="0" i="0" u="none" strike="noStrike" kern="1200" baseline="0" dirty="0" smtClean="0">
                <a:solidFill>
                  <a:schemeClr val="tx1"/>
                </a:solidFill>
                <a:latin typeface="+mn-lt"/>
                <a:ea typeface="+mn-ea"/>
                <a:cs typeface="+mn-cs"/>
              </a:rPr>
              <a:t>předpokládaného rozmístění výrobních zařízení na základě přijaté zásady, aby pracoviště s</a:t>
            </a:r>
          </a:p>
          <a:p>
            <a:r>
              <a:rPr lang="cs-CZ" sz="1200" b="0" i="0" u="none" strike="noStrike" kern="1200" baseline="0" dirty="0" smtClean="0">
                <a:solidFill>
                  <a:schemeClr val="tx1"/>
                </a:solidFill>
                <a:latin typeface="+mn-lt"/>
                <a:ea typeface="+mn-ea"/>
                <a:cs typeface="+mn-cs"/>
              </a:rPr>
              <a:t>největším počtem kontaktů nebo s největším objemem dopravovaných materiálů, byla co</a:t>
            </a:r>
          </a:p>
          <a:p>
            <a:r>
              <a:rPr lang="cs-CZ" sz="1200" b="0" i="0" u="none" strike="noStrike" kern="1200" baseline="0" dirty="0" smtClean="0">
                <a:solidFill>
                  <a:schemeClr val="tx1"/>
                </a:solidFill>
                <a:latin typeface="+mn-lt"/>
                <a:ea typeface="+mn-ea"/>
                <a:cs typeface="+mn-cs"/>
              </a:rPr>
              <a:t>nejblíže u sebe.</a:t>
            </a:r>
          </a:p>
          <a:p>
            <a:r>
              <a:rPr lang="cs-CZ" sz="1200" b="0" i="0" u="none" strike="noStrike" kern="1200" baseline="0" dirty="0" smtClean="0">
                <a:solidFill>
                  <a:schemeClr val="tx1"/>
                </a:solidFill>
                <a:latin typeface="+mn-lt"/>
                <a:ea typeface="+mn-ea"/>
                <a:cs typeface="+mn-cs"/>
              </a:rPr>
              <a:t>Postup při sestavování </a:t>
            </a:r>
            <a:r>
              <a:rPr lang="cs-CZ" sz="1200" b="1" i="0" u="none" strike="noStrike" kern="1200" baseline="0" dirty="0" smtClean="0">
                <a:solidFill>
                  <a:schemeClr val="tx1"/>
                </a:solidFill>
                <a:latin typeface="+mn-lt"/>
                <a:ea typeface="+mn-ea"/>
                <a:cs typeface="+mn-cs"/>
              </a:rPr>
              <a:t>trojúhelníkové metody </a:t>
            </a:r>
            <a:r>
              <a:rPr lang="cs-CZ" sz="1200" b="0" i="0" u="none" strike="noStrike" kern="1200" baseline="0" dirty="0" smtClean="0">
                <a:solidFill>
                  <a:schemeClr val="tx1"/>
                </a:solidFill>
                <a:latin typeface="+mn-lt"/>
                <a:ea typeface="+mn-ea"/>
                <a:cs typeface="+mn-cs"/>
              </a:rPr>
              <a:t>je takový, že se vyberou dvě pracoviště s</a:t>
            </a:r>
          </a:p>
          <a:p>
            <a:r>
              <a:rPr lang="cs-CZ" sz="1200" b="0" i="0" u="none" strike="noStrike" kern="1200" baseline="0" dirty="0" smtClean="0">
                <a:solidFill>
                  <a:schemeClr val="tx1"/>
                </a:solidFill>
                <a:latin typeface="+mn-lt"/>
                <a:ea typeface="+mn-ea"/>
                <a:cs typeface="+mn-cs"/>
              </a:rPr>
              <a:t>největším počtem kontaktů nebo s největším množstvím přepravovaného materiálu. Tato</a:t>
            </a:r>
          </a:p>
          <a:p>
            <a:r>
              <a:rPr lang="cs-CZ" sz="1200" b="0" i="0" u="none" strike="noStrike" kern="1200" baseline="0" dirty="0" smtClean="0">
                <a:solidFill>
                  <a:schemeClr val="tx1"/>
                </a:solidFill>
                <a:latin typeface="+mn-lt"/>
                <a:ea typeface="+mn-ea"/>
                <a:cs typeface="+mn-cs"/>
              </a:rPr>
              <a:t>pracoviště vytvoří základnu prvního trojúhelníku. Na vrchol trojúhelníku se přikreslí</a:t>
            </a:r>
          </a:p>
          <a:p>
            <a:r>
              <a:rPr lang="cs-CZ" sz="1200" b="0" i="0" u="none" strike="noStrike" kern="1200" baseline="0" dirty="0" smtClean="0">
                <a:solidFill>
                  <a:schemeClr val="tx1"/>
                </a:solidFill>
                <a:latin typeface="+mn-lt"/>
                <a:ea typeface="+mn-ea"/>
                <a:cs typeface="+mn-cs"/>
              </a:rPr>
              <a:t>pracoviště, které má s původními pracovišti největší počet kontaktů nebo největší množství</a:t>
            </a:r>
          </a:p>
          <a:p>
            <a:r>
              <a:rPr lang="cs-CZ" sz="1200" b="0" i="0" u="none" strike="noStrike" kern="1200" baseline="0" dirty="0" smtClean="0">
                <a:solidFill>
                  <a:schemeClr val="tx1"/>
                </a:solidFill>
                <a:latin typeface="+mn-lt"/>
                <a:ea typeface="+mn-ea"/>
                <a:cs typeface="+mn-cs"/>
              </a:rPr>
              <a:t>přepravovaného materiálu. Spojením vzniklého vrcholu s původními dvěma pracovišti tvořící</a:t>
            </a:r>
          </a:p>
          <a:p>
            <a:r>
              <a:rPr lang="cs-CZ" sz="1200" b="0" i="0" u="none" strike="noStrike" kern="1200" baseline="0" dirty="0" smtClean="0">
                <a:solidFill>
                  <a:schemeClr val="tx1"/>
                </a:solidFill>
                <a:latin typeface="+mn-lt"/>
                <a:ea typeface="+mn-ea"/>
                <a:cs typeface="+mn-cs"/>
              </a:rPr>
              <a:t>základnu, vznikne rovnostranný trojúhelník. Následně se vybere kterákoliv strana</a:t>
            </a:r>
          </a:p>
          <a:p>
            <a:r>
              <a:rPr lang="cs-CZ" sz="1200" b="0" i="0" u="none" strike="noStrike" kern="1200" baseline="0" dirty="0" smtClean="0">
                <a:solidFill>
                  <a:schemeClr val="tx1"/>
                </a:solidFill>
                <a:latin typeface="+mn-lt"/>
                <a:ea typeface="+mn-ea"/>
                <a:cs typeface="+mn-cs"/>
              </a:rPr>
              <a:t>vytvořeného trojúhelníka jako další základna a hledá se vrchol jako další pracoviště s</a:t>
            </a:r>
          </a:p>
          <a:p>
            <a:r>
              <a:rPr lang="cs-CZ" sz="1200" b="0" i="0" u="none" strike="noStrike" kern="1200" baseline="0" dirty="0" smtClean="0">
                <a:solidFill>
                  <a:schemeClr val="tx1"/>
                </a:solidFill>
                <a:latin typeface="+mn-lt"/>
                <a:ea typeface="+mn-ea"/>
                <a:cs typeface="+mn-cs"/>
              </a:rPr>
              <a:t>největším počtem kontaktů s těmito dvěma pracovišti. Spojením s vrcholem dostaneme další</a:t>
            </a:r>
          </a:p>
          <a:p>
            <a:r>
              <a:rPr lang="cs-CZ" sz="1200" b="0" i="0" u="none" strike="noStrike" kern="1200" baseline="0" dirty="0" smtClean="0">
                <a:solidFill>
                  <a:schemeClr val="tx1"/>
                </a:solidFill>
                <a:latin typeface="+mn-lt"/>
                <a:ea typeface="+mn-ea"/>
                <a:cs typeface="+mn-cs"/>
              </a:rPr>
              <a:t>trojúhelník. Tímto způsobem se pokračuje až do rozmístění všech pracovišť.</a:t>
            </a:r>
          </a:p>
          <a:p>
            <a:r>
              <a:rPr lang="cs-CZ" sz="1200" b="0" i="0" u="none" strike="noStrike" kern="1200" baseline="0" dirty="0" smtClean="0">
                <a:solidFill>
                  <a:schemeClr val="tx1"/>
                </a:solidFill>
                <a:latin typeface="+mn-lt"/>
                <a:ea typeface="+mn-ea"/>
                <a:cs typeface="+mn-cs"/>
              </a:rPr>
              <a:t>Použitím metody </a:t>
            </a:r>
            <a:r>
              <a:rPr lang="cs-CZ" sz="1200" b="1" i="0" u="none" strike="noStrike" kern="1200" baseline="0" dirty="0" smtClean="0">
                <a:solidFill>
                  <a:schemeClr val="tx1"/>
                </a:solidFill>
                <a:latin typeface="+mn-lt"/>
                <a:ea typeface="+mn-ea"/>
                <a:cs typeface="+mn-cs"/>
              </a:rPr>
              <a:t>CRAFT </a:t>
            </a:r>
            <a:r>
              <a:rPr lang="cs-CZ" sz="1200" b="0" i="0" u="none" strike="noStrike" kern="1200" baseline="0" dirty="0" smtClean="0">
                <a:solidFill>
                  <a:schemeClr val="tx1"/>
                </a:solidFill>
                <a:latin typeface="+mn-lt"/>
                <a:ea typeface="+mn-ea"/>
                <a:cs typeface="+mn-cs"/>
              </a:rPr>
              <a:t>lze nalézt takové uspořádání pracovišť, které ve svém důsledku</a:t>
            </a:r>
          </a:p>
          <a:p>
            <a:r>
              <a:rPr lang="cs-CZ" sz="1200" b="0" i="0" u="none" strike="noStrike" kern="1200" baseline="0" dirty="0" smtClean="0">
                <a:solidFill>
                  <a:schemeClr val="tx1"/>
                </a:solidFill>
                <a:latin typeface="+mn-lt"/>
                <a:ea typeface="+mn-ea"/>
                <a:cs typeface="+mn-cs"/>
              </a:rPr>
              <a:t>minimalizuje náklady na manipulaci. Chceme tedy určit optimální vzájemnou polohu různých</a:t>
            </a:r>
          </a:p>
          <a:p>
            <a:r>
              <a:rPr lang="cs-CZ" sz="1200" b="0" i="0" u="none" strike="noStrike" kern="1200" baseline="0" dirty="0" smtClean="0">
                <a:solidFill>
                  <a:schemeClr val="tx1"/>
                </a:solidFill>
                <a:latin typeface="+mn-lt"/>
                <a:ea typeface="+mn-ea"/>
                <a:cs typeface="+mn-cs"/>
              </a:rPr>
              <a:t>prvků při uspořádání celku.</a:t>
            </a:r>
          </a:p>
          <a:p>
            <a:r>
              <a:rPr lang="cs-CZ" sz="1200" b="0" i="0" u="none" strike="noStrike" kern="1200" baseline="0" dirty="0" smtClean="0">
                <a:solidFill>
                  <a:schemeClr val="tx1"/>
                </a:solidFill>
                <a:latin typeface="+mn-lt"/>
                <a:ea typeface="+mn-ea"/>
                <a:cs typeface="+mn-cs"/>
              </a:rPr>
              <a:t>Matematicky lze problém optimalizace vzájemné polohy prvků při uspořádání celku</a:t>
            </a:r>
          </a:p>
          <a:p>
            <a:r>
              <a:rPr lang="cs-CZ" sz="1200" b="0" i="0" u="none" strike="noStrike" kern="1200" baseline="0" dirty="0" smtClean="0">
                <a:solidFill>
                  <a:schemeClr val="tx1"/>
                </a:solidFill>
                <a:latin typeface="+mn-lt"/>
                <a:ea typeface="+mn-ea"/>
                <a:cs typeface="+mn-cs"/>
              </a:rPr>
              <a:t>formulovat jako součin nákladů a počet jednotek, což lze vyjádřit:</a:t>
            </a:r>
          </a:p>
          <a:p>
            <a:r>
              <a:rPr lang="nl-NL" sz="1200" b="0" i="1" u="none" strike="noStrike" kern="1200" baseline="0" dirty="0" smtClean="0">
                <a:solidFill>
                  <a:schemeClr val="tx1"/>
                </a:solidFill>
                <a:latin typeface="+mn-lt"/>
                <a:ea typeface="+mn-ea"/>
                <a:cs typeface="+mn-cs"/>
              </a:rPr>
              <a:t>c ij </a:t>
            </a:r>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u ij </a:t>
            </a:r>
            <a:r>
              <a:rPr lang="nl-NL" sz="1200" b="0" i="0" u="none" strike="noStrike" kern="1200" baseline="0" dirty="0" smtClean="0">
                <a:solidFill>
                  <a:schemeClr val="tx1"/>
                </a:solidFill>
                <a:latin typeface="+mn-lt"/>
                <a:ea typeface="+mn-ea"/>
                <a:cs typeface="+mn-cs"/>
              </a:rPr>
              <a:t>.</a:t>
            </a:r>
            <a:r>
              <a:rPr lang="nl-NL" sz="1200" b="0" i="1" u="none" strike="noStrike" kern="1200" baseline="0" dirty="0" smtClean="0">
                <a:solidFill>
                  <a:schemeClr val="tx1"/>
                </a:solidFill>
                <a:latin typeface="+mn-lt"/>
                <a:ea typeface="+mn-ea"/>
                <a:cs typeface="+mn-cs"/>
              </a:rPr>
              <a:t>v ij</a:t>
            </a:r>
          </a:p>
          <a:p>
            <a:r>
              <a:rPr lang="cs-CZ" sz="1200" b="0" i="0" u="none" strike="noStrike" kern="1200" baseline="0" dirty="0" smtClean="0">
                <a:solidFill>
                  <a:schemeClr val="tx1"/>
                </a:solidFill>
                <a:latin typeface="+mn-lt"/>
                <a:ea typeface="+mn-ea"/>
                <a:cs typeface="+mn-cs"/>
              </a:rPr>
              <a:t>kde značí: </a:t>
            </a:r>
            <a:r>
              <a:rPr lang="cs-CZ" sz="1200" b="0" i="0" u="none" strike="noStrike" kern="1200" baseline="0" dirty="0" err="1" smtClean="0">
                <a:solidFill>
                  <a:schemeClr val="tx1"/>
                </a:solidFill>
                <a:latin typeface="+mn-lt"/>
                <a:ea typeface="+mn-ea"/>
                <a:cs typeface="+mn-cs"/>
              </a:rPr>
              <a:t>uij</a:t>
            </a:r>
            <a:r>
              <a:rPr lang="cs-CZ" sz="1200" b="0" i="0" u="none" strike="noStrike" kern="1200" baseline="0" dirty="0" smtClean="0">
                <a:solidFill>
                  <a:schemeClr val="tx1"/>
                </a:solidFill>
                <a:latin typeface="+mn-lt"/>
                <a:ea typeface="+mn-ea"/>
                <a:cs typeface="+mn-cs"/>
              </a:rPr>
              <a:t> – náklady spojené s přesunem hmotnostních jednotek vztažených na</a:t>
            </a:r>
          </a:p>
          <a:p>
            <a:r>
              <a:rPr lang="cs-CZ" sz="1200" b="0" i="0" u="none" strike="noStrike" kern="1200" baseline="0" dirty="0" smtClean="0">
                <a:solidFill>
                  <a:schemeClr val="tx1"/>
                </a:solidFill>
                <a:latin typeface="+mn-lt"/>
                <a:ea typeface="+mn-ea"/>
                <a:cs typeface="+mn-cs"/>
              </a:rPr>
              <a:t>jednotku času</a:t>
            </a:r>
          </a:p>
          <a:p>
            <a:r>
              <a:rPr lang="cs-CZ" sz="1200" b="0" i="0" u="none" strike="noStrike" kern="1200" baseline="0" dirty="0" smtClean="0">
                <a:solidFill>
                  <a:schemeClr val="tx1"/>
                </a:solidFill>
                <a:latin typeface="+mn-lt"/>
                <a:ea typeface="+mn-ea"/>
                <a:cs typeface="+mn-cs"/>
              </a:rPr>
              <a:t>vij - počet hmotnostních jednotek pohybující se mezi objekty </a:t>
            </a:r>
            <a:r>
              <a:rPr lang="cs-CZ" sz="1200" b="0" i="1" u="none" strike="noStrike" kern="1200" baseline="0" dirty="0" smtClean="0">
                <a:solidFill>
                  <a:schemeClr val="tx1"/>
                </a:solidFill>
                <a:latin typeface="+mn-lt"/>
                <a:ea typeface="+mn-ea"/>
                <a:cs typeface="+mn-cs"/>
              </a:rPr>
              <a:t>i, j</a:t>
            </a:r>
          </a:p>
          <a:p>
            <a:r>
              <a:rPr lang="cs-CZ" sz="1200" b="0" i="0" u="none" strike="noStrike" kern="1200" baseline="0" dirty="0" smtClean="0">
                <a:solidFill>
                  <a:schemeClr val="tx1"/>
                </a:solidFill>
                <a:latin typeface="+mn-lt"/>
                <a:ea typeface="+mn-ea"/>
                <a:cs typeface="+mn-cs"/>
              </a:rPr>
              <a:t>Princip </a:t>
            </a:r>
            <a:r>
              <a:rPr lang="cs-CZ" sz="1200" b="1" i="0" u="none" strike="noStrike" kern="1200" baseline="0" dirty="0" smtClean="0">
                <a:solidFill>
                  <a:schemeClr val="tx1"/>
                </a:solidFill>
                <a:latin typeface="+mn-lt"/>
                <a:ea typeface="+mn-ea"/>
                <a:cs typeface="+mn-cs"/>
              </a:rPr>
              <a:t>metody těžiště </a:t>
            </a:r>
            <a:r>
              <a:rPr lang="cs-CZ" sz="1200" b="0" i="0" u="none" strike="noStrike" kern="1200" baseline="0" dirty="0" smtClean="0">
                <a:solidFill>
                  <a:schemeClr val="tx1"/>
                </a:solidFill>
                <a:latin typeface="+mn-lt"/>
                <a:ea typeface="+mn-ea"/>
                <a:cs typeface="+mn-cs"/>
              </a:rPr>
              <a:t>je založen na výpočtech používaných v mechanice. Sled jednotlivých</a:t>
            </a:r>
          </a:p>
          <a:p>
            <a:r>
              <a:rPr lang="cs-CZ" sz="1200" b="0" i="0" u="none" strike="noStrike" kern="1200" baseline="0" dirty="0" smtClean="0">
                <a:solidFill>
                  <a:schemeClr val="tx1"/>
                </a:solidFill>
                <a:latin typeface="+mn-lt"/>
                <a:ea typeface="+mn-ea"/>
                <a:cs typeface="+mn-cs"/>
              </a:rPr>
              <a:t>pracovišť určíme pomocí momentů.</a:t>
            </a:r>
          </a:p>
          <a:p>
            <a:r>
              <a:rPr lang="cs-CZ" sz="1200" b="1" i="1" u="none" strike="noStrike" kern="1200" baseline="0" dirty="0" smtClean="0">
                <a:solidFill>
                  <a:schemeClr val="tx1"/>
                </a:solidFill>
                <a:latin typeface="+mn-lt"/>
                <a:ea typeface="+mn-ea"/>
                <a:cs typeface="+mn-cs"/>
              </a:rPr>
              <a:t>Moment </a:t>
            </a:r>
            <a:r>
              <a:rPr lang="cs-CZ" sz="1200" b="0" i="0" u="none" strike="noStrike" kern="1200" baseline="0" dirty="0" smtClean="0">
                <a:solidFill>
                  <a:schemeClr val="tx1"/>
                </a:solidFill>
                <a:latin typeface="+mn-lt"/>
                <a:ea typeface="+mn-ea"/>
                <a:cs typeface="+mn-cs"/>
              </a:rPr>
              <a:t>je dán součinem velikosti materiálového toku směřujícího na dané pracoviště a</a:t>
            </a:r>
          </a:p>
          <a:p>
            <a:r>
              <a:rPr lang="cs-CZ" sz="1200" b="0" i="0" u="none" strike="noStrike" kern="1200" baseline="0" dirty="0" smtClean="0">
                <a:solidFill>
                  <a:schemeClr val="tx1"/>
                </a:solidFill>
                <a:latin typeface="+mn-lt"/>
                <a:ea typeface="+mn-ea"/>
                <a:cs typeface="+mn-cs"/>
              </a:rPr>
              <a:t>vzdáleností od daného pracoviště. Velikost materiálového toku je dána součinem hmotnosti</a:t>
            </a:r>
          </a:p>
          <a:p>
            <a:r>
              <a:rPr lang="cs-CZ" sz="1200" b="0" i="0" u="none" strike="noStrike" kern="1200" baseline="0" dirty="0" smtClean="0">
                <a:solidFill>
                  <a:schemeClr val="tx1"/>
                </a:solidFill>
                <a:latin typeface="+mn-lt"/>
                <a:ea typeface="+mn-ea"/>
                <a:cs typeface="+mn-cs"/>
              </a:rPr>
              <a:t>přepravovaných produktů a vzdáleností.</a:t>
            </a:r>
          </a:p>
          <a:p>
            <a:r>
              <a:rPr lang="cs-CZ" sz="1200" b="0" i="1" u="none" strike="noStrike" kern="1200" baseline="0" dirty="0" smtClean="0">
                <a:solidFill>
                  <a:schemeClr val="tx1"/>
                </a:solidFill>
                <a:latin typeface="+mn-lt"/>
                <a:ea typeface="+mn-ea"/>
                <a:cs typeface="+mn-cs"/>
              </a:rPr>
              <a:t>M </a:t>
            </a:r>
            <a:r>
              <a:rPr lang="cs-CZ"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Σ</a:t>
            </a:r>
            <a:r>
              <a:rPr lang="cs-CZ" sz="1200" b="0" i="1" u="none" strike="noStrike" kern="1200" baseline="0" dirty="0" smtClean="0">
                <a:solidFill>
                  <a:schemeClr val="tx1"/>
                </a:solidFill>
                <a:latin typeface="+mn-lt"/>
                <a:ea typeface="+mn-ea"/>
                <a:cs typeface="+mn-cs"/>
              </a:rPr>
              <a:t>Ml </a:t>
            </a:r>
            <a:r>
              <a:rPr lang="cs-CZ"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Σ</a:t>
            </a:r>
            <a:r>
              <a:rPr lang="cs-CZ" sz="1200" b="0" i="1" u="none" strike="noStrike" kern="1200" baseline="0" dirty="0" smtClean="0">
                <a:solidFill>
                  <a:schemeClr val="tx1"/>
                </a:solidFill>
                <a:latin typeface="+mn-lt"/>
                <a:ea typeface="+mn-ea"/>
                <a:cs typeface="+mn-cs"/>
              </a:rPr>
              <a:t>Mp </a:t>
            </a:r>
            <a:r>
              <a:rPr lang="cs-CZ" sz="1200" b="0" i="0" u="none" strike="noStrike" kern="1200" baseline="0" dirty="0" smtClean="0">
                <a:solidFill>
                  <a:schemeClr val="tx1"/>
                </a:solidFill>
                <a:latin typeface="+mn-lt"/>
                <a:ea typeface="+mn-ea"/>
                <a:cs typeface="+mn-cs"/>
              </a:rPr>
              <a:t>/</a:t>
            </a:r>
          </a:p>
          <a:p>
            <a:r>
              <a:rPr lang="cs-CZ" sz="1200" b="0" i="0" u="none" strike="noStrike" kern="1200" baseline="0" dirty="0" smtClean="0">
                <a:solidFill>
                  <a:schemeClr val="tx1"/>
                </a:solidFill>
                <a:latin typeface="+mn-lt"/>
                <a:ea typeface="+mn-ea"/>
                <a:cs typeface="+mn-cs"/>
              </a:rPr>
              <a:t>kde značí: Ml – moment levotočivý</a:t>
            </a:r>
          </a:p>
          <a:p>
            <a:r>
              <a:rPr lang="cs-CZ" sz="1200" b="0" i="0" u="none" strike="noStrike" kern="1200" baseline="0" dirty="0" smtClean="0">
                <a:solidFill>
                  <a:schemeClr val="tx1"/>
                </a:solidFill>
                <a:latin typeface="+mn-lt"/>
                <a:ea typeface="+mn-ea"/>
                <a:cs typeface="+mn-cs"/>
              </a:rPr>
              <a:t>Mp – moment pravotočivý</a:t>
            </a:r>
          </a:p>
          <a:p>
            <a:r>
              <a:rPr lang="cs-CZ" sz="1200" b="0" i="1" u="none" strike="noStrike" kern="1200" baseline="0" dirty="0" smtClean="0">
                <a:solidFill>
                  <a:schemeClr val="tx1"/>
                </a:solidFill>
                <a:latin typeface="+mn-lt"/>
                <a:ea typeface="+mn-ea"/>
                <a:cs typeface="+mn-cs"/>
              </a:rPr>
              <a:t>Mi(p) </a:t>
            </a:r>
            <a:r>
              <a:rPr lang="cs-CZ" sz="1200" b="0" i="0" u="none" strike="noStrike" kern="1200" baseline="0" dirty="0" smtClean="0">
                <a:solidFill>
                  <a:schemeClr val="tx1"/>
                </a:solidFill>
                <a:latin typeface="+mn-lt"/>
                <a:ea typeface="+mn-ea"/>
                <a:cs typeface="+mn-cs"/>
              </a:rPr>
              <a:t>= </a:t>
            </a:r>
            <a:r>
              <a:rPr lang="cs-CZ" sz="1200" b="0" i="1" u="none" strike="noStrike" kern="1200" baseline="0" dirty="0" smtClean="0">
                <a:solidFill>
                  <a:schemeClr val="tx1"/>
                </a:solidFill>
                <a:latin typeface="+mn-lt"/>
                <a:ea typeface="+mn-ea"/>
                <a:cs typeface="+mn-cs"/>
              </a:rPr>
              <a:t>Q 1a1 </a:t>
            </a:r>
            <a:r>
              <a:rPr lang="cs-CZ" sz="1200" b="0" i="0" u="none" strike="noStrike" kern="1200" baseline="0" dirty="0" smtClean="0">
                <a:solidFill>
                  <a:schemeClr val="tx1"/>
                </a:solidFill>
                <a:latin typeface="+mn-lt"/>
                <a:ea typeface="+mn-ea"/>
                <a:cs typeface="+mn-cs"/>
              </a:rPr>
              <a:t>+ </a:t>
            </a:r>
            <a:r>
              <a:rPr lang="cs-CZ" sz="1200" b="0" i="1" u="none" strike="noStrike" kern="1200" baseline="0" dirty="0" smtClean="0">
                <a:solidFill>
                  <a:schemeClr val="tx1"/>
                </a:solidFill>
                <a:latin typeface="+mn-lt"/>
                <a:ea typeface="+mn-ea"/>
                <a:cs typeface="+mn-cs"/>
              </a:rPr>
              <a:t>Q2 a2 </a:t>
            </a:r>
            <a:r>
              <a:rPr lang="cs-CZ" sz="1200" b="0" i="0" u="none" strike="noStrike" kern="1200" baseline="0" dirty="0" smtClean="0">
                <a:solidFill>
                  <a:schemeClr val="tx1"/>
                </a:solidFill>
                <a:latin typeface="+mn-lt"/>
                <a:ea typeface="+mn-ea"/>
                <a:cs typeface="+mn-cs"/>
              </a:rPr>
              <a:t>+ ....... + </a:t>
            </a:r>
            <a:r>
              <a:rPr lang="cs-CZ" sz="1200" b="0" i="1" u="none" strike="noStrike" kern="1200" baseline="0" dirty="0" err="1" smtClean="0">
                <a:solidFill>
                  <a:schemeClr val="tx1"/>
                </a:solidFill>
                <a:latin typeface="+mn-lt"/>
                <a:ea typeface="+mn-ea"/>
                <a:cs typeface="+mn-cs"/>
              </a:rPr>
              <a:t>Qn</a:t>
            </a:r>
            <a:r>
              <a:rPr lang="cs-CZ" sz="1200" b="0" i="1" u="none" strike="noStrike" kern="1200" baseline="0" dirty="0" smtClean="0">
                <a:solidFill>
                  <a:schemeClr val="tx1"/>
                </a:solidFill>
                <a:latin typeface="+mn-lt"/>
                <a:ea typeface="+mn-ea"/>
                <a:cs typeface="+mn-cs"/>
              </a:rPr>
              <a:t> </a:t>
            </a:r>
            <a:r>
              <a:rPr lang="cs-CZ" sz="1200" b="0" i="1" u="none" strike="noStrike" kern="1200" baseline="0" dirty="0" err="1" smtClean="0">
                <a:solidFill>
                  <a:schemeClr val="tx1"/>
                </a:solidFill>
                <a:latin typeface="+mn-lt"/>
                <a:ea typeface="+mn-ea"/>
                <a:cs typeface="+mn-cs"/>
              </a:rPr>
              <a:t>an</a:t>
            </a:r>
            <a:endParaRPr lang="cs-CZ" sz="1200" b="0" i="1"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kde značí: Q1, Q2 …..</a:t>
            </a:r>
            <a:r>
              <a:rPr lang="cs-CZ" sz="1200" b="0" i="0" u="none" strike="noStrike" kern="1200" baseline="0" dirty="0" err="1" smtClean="0">
                <a:solidFill>
                  <a:schemeClr val="tx1"/>
                </a:solidFill>
                <a:latin typeface="+mn-lt"/>
                <a:ea typeface="+mn-ea"/>
                <a:cs typeface="+mn-cs"/>
              </a:rPr>
              <a:t>Qn</a:t>
            </a:r>
            <a:r>
              <a:rPr lang="cs-CZ" sz="1200" b="0" i="0" u="none" strike="noStrike" kern="1200" baseline="0" dirty="0" smtClean="0">
                <a:solidFill>
                  <a:schemeClr val="tx1"/>
                </a:solidFill>
                <a:latin typeface="+mn-lt"/>
                <a:ea typeface="+mn-ea"/>
                <a:cs typeface="+mn-cs"/>
              </a:rPr>
              <a:t> - je hmotnost materiálu [ t ]</a:t>
            </a:r>
          </a:p>
          <a:p>
            <a:r>
              <a:rPr lang="pt-BR" sz="1200" b="0" i="0" u="none" strike="noStrike" kern="1200" baseline="0" dirty="0" smtClean="0">
                <a:solidFill>
                  <a:schemeClr val="tx1"/>
                </a:solidFill>
                <a:latin typeface="+mn-lt"/>
                <a:ea typeface="+mn-ea"/>
                <a:cs typeface="+mn-cs"/>
              </a:rPr>
              <a:t>a1, a2 , …. an - jsou ramena momentů podle vzdálenosti dané operace od místa</a:t>
            </a:r>
          </a:p>
          <a:p>
            <a:r>
              <a:rPr lang="cs-CZ" sz="1200" b="0" i="0" u="none" strike="noStrike" kern="1200" baseline="0" dirty="0" smtClean="0">
                <a:solidFill>
                  <a:schemeClr val="tx1"/>
                </a:solidFill>
                <a:latin typeface="+mn-lt"/>
                <a:ea typeface="+mn-ea"/>
                <a:cs typeface="+mn-cs"/>
              </a:rPr>
              <a:t>umístění stroje</a:t>
            </a:r>
          </a:p>
          <a:p>
            <a:r>
              <a:rPr lang="cs-CZ" sz="1200" b="0" i="0" u="none" strike="noStrike" kern="1200" baseline="0" dirty="0" smtClean="0">
                <a:solidFill>
                  <a:schemeClr val="tx1"/>
                </a:solidFill>
                <a:latin typeface="+mn-lt"/>
                <a:ea typeface="+mn-ea"/>
                <a:cs typeface="+mn-cs"/>
              </a:rPr>
              <a:t>Při použití metody těžiště postupujeme tak, že vytvoříme tabulku, do jejichž řádků zapisujeme</a:t>
            </a:r>
          </a:p>
          <a:p>
            <a:r>
              <a:rPr lang="cs-CZ" sz="1200" b="0" i="0" u="none" strike="noStrike" kern="1200" baseline="0" dirty="0" smtClean="0">
                <a:solidFill>
                  <a:schemeClr val="tx1"/>
                </a:solidFill>
                <a:latin typeface="+mn-lt"/>
                <a:ea typeface="+mn-ea"/>
                <a:cs typeface="+mn-cs"/>
              </a:rPr>
              <a:t>jednotlivé stroje a do sloupců zapisujeme pořadí výrobních operací. Počet sloupců se tedy</a:t>
            </a:r>
          </a:p>
          <a:p>
            <a:r>
              <a:rPr lang="cs-CZ" sz="1200" b="0" i="0" u="none" strike="noStrike" kern="1200" baseline="0" dirty="0" smtClean="0">
                <a:solidFill>
                  <a:schemeClr val="tx1"/>
                </a:solidFill>
                <a:latin typeface="+mn-lt"/>
                <a:ea typeface="+mn-ea"/>
                <a:cs typeface="+mn-cs"/>
              </a:rPr>
              <a:t>rovná počtu výrobních operací.</a:t>
            </a:r>
          </a:p>
          <a:p>
            <a:r>
              <a:rPr lang="cs-CZ" sz="1200" b="0" i="0" u="none" strike="noStrike" kern="1200" baseline="0" dirty="0" smtClean="0">
                <a:solidFill>
                  <a:schemeClr val="tx1"/>
                </a:solidFill>
                <a:latin typeface="+mn-lt"/>
                <a:ea typeface="+mn-ea"/>
                <a:cs typeface="+mn-cs"/>
              </a:rPr>
              <a:t>Do tabulky se dále zapisuje označení součástí a jejich celková hmotnost zpracovávaná za</a:t>
            </a:r>
          </a:p>
          <a:p>
            <a:r>
              <a:rPr lang="cs-CZ" sz="1200" b="0" i="0" u="none" strike="noStrike" kern="1200" baseline="0" dirty="0" smtClean="0">
                <a:solidFill>
                  <a:schemeClr val="tx1"/>
                </a:solidFill>
                <a:latin typeface="+mn-lt"/>
                <a:ea typeface="+mn-ea"/>
                <a:cs typeface="+mn-cs"/>
              </a:rPr>
              <a:t>jednotku času. Tyto údaje se pak stávají podkladem pro určení nejvhodnějšího umístění</a:t>
            </a:r>
          </a:p>
          <a:p>
            <a:r>
              <a:rPr lang="cs-CZ" sz="1200" b="0" i="0" u="none" strike="noStrike" kern="1200" baseline="0" dirty="0" smtClean="0">
                <a:solidFill>
                  <a:schemeClr val="tx1"/>
                </a:solidFill>
                <a:latin typeface="+mn-lt"/>
                <a:ea typeface="+mn-ea"/>
                <a:cs typeface="+mn-cs"/>
              </a:rPr>
              <a:t>každého stroje a to tak, že vycházíme ze vzorce pro výpočet výsledného momentu a stroj</a:t>
            </a:r>
          </a:p>
          <a:p>
            <a:r>
              <a:rPr lang="cs-CZ" sz="1200" b="0" i="0" u="none" strike="noStrike" kern="1200" baseline="0" dirty="0" smtClean="0">
                <a:solidFill>
                  <a:schemeClr val="tx1"/>
                </a:solidFill>
                <a:latin typeface="+mn-lt"/>
                <a:ea typeface="+mn-ea"/>
                <a:cs typeface="+mn-cs"/>
              </a:rPr>
              <a:t>umisťujeme do místa, které vykazuje absolutní hodnotu momentu minimální.</a:t>
            </a:r>
          </a:p>
          <a:p>
            <a:r>
              <a:rPr lang="cs-CZ" sz="1200" b="1" i="0" u="none" strike="noStrike" kern="1200" baseline="0" dirty="0" smtClean="0">
                <a:solidFill>
                  <a:schemeClr val="tx1"/>
                </a:solidFill>
                <a:latin typeface="+mn-lt"/>
                <a:ea typeface="+mn-ea"/>
                <a:cs typeface="+mn-cs"/>
              </a:rPr>
              <a:t>Metoda layoutu </a:t>
            </a:r>
            <a:r>
              <a:rPr lang="cs-CZ" sz="1200" b="0" i="0" u="none" strike="noStrike" kern="1200" baseline="0" dirty="0" smtClean="0">
                <a:solidFill>
                  <a:schemeClr val="tx1"/>
                </a:solidFill>
                <a:latin typeface="+mn-lt"/>
                <a:ea typeface="+mn-ea"/>
                <a:cs typeface="+mn-cs"/>
              </a:rPr>
              <a:t>spočívá ve zhotovení půdorysného náčrtu daného pracoviště se všemi</a:t>
            </a:r>
          </a:p>
          <a:p>
            <a:r>
              <a:rPr lang="cs-CZ" sz="1200" b="0" i="0" u="none" strike="noStrike" kern="1200" baseline="0" dirty="0" smtClean="0">
                <a:solidFill>
                  <a:schemeClr val="tx1"/>
                </a:solidFill>
                <a:latin typeface="+mn-lt"/>
                <a:ea typeface="+mn-ea"/>
                <a:cs typeface="+mn-cs"/>
              </a:rPr>
              <a:t>výrobními prostředky, skladovacími prostory, dopravními a obslužnými cestami. Náčrt musí</a:t>
            </a:r>
          </a:p>
          <a:p>
            <a:r>
              <a:rPr lang="cs-CZ" sz="1200" b="0" i="0" u="none" strike="noStrike" kern="1200" baseline="0" dirty="0" smtClean="0">
                <a:solidFill>
                  <a:schemeClr val="tx1"/>
                </a:solidFill>
                <a:latin typeface="+mn-lt"/>
                <a:ea typeface="+mn-ea"/>
                <a:cs typeface="+mn-cs"/>
              </a:rPr>
              <a:t>být zhotoven ve vhodně zvoleném měřítku. Do takto zhotoveného náčrtu se následně zakreslí</a:t>
            </a:r>
          </a:p>
          <a:p>
            <a:r>
              <a:rPr lang="cs-CZ" sz="1200" b="0" i="0" u="none" strike="noStrike" kern="1200" baseline="0" dirty="0" smtClean="0">
                <a:solidFill>
                  <a:schemeClr val="tx1"/>
                </a:solidFill>
                <a:latin typeface="+mn-lt"/>
                <a:ea typeface="+mn-ea"/>
                <a:cs typeface="+mn-cs"/>
              </a:rPr>
              <a:t>tok materiálu včetně možných variant v souvislosti s možnostmi různého uspořádání</a:t>
            </a:r>
          </a:p>
          <a:p>
            <a:r>
              <a:rPr lang="cs-CZ" sz="1200" b="0" i="0" u="none" strike="noStrike" kern="1200" baseline="0" dirty="0" smtClean="0">
                <a:solidFill>
                  <a:schemeClr val="tx1"/>
                </a:solidFill>
                <a:latin typeface="+mn-lt"/>
                <a:ea typeface="+mn-ea"/>
                <a:cs typeface="+mn-cs"/>
              </a:rPr>
              <a:t>některých strojů. Při hledání optimálního řešení prostorového uspořádání lze s výhodou využít</a:t>
            </a:r>
          </a:p>
          <a:p>
            <a:r>
              <a:rPr lang="cs-CZ" sz="1200" b="0" i="0" u="none" strike="noStrike" kern="1200" baseline="0" dirty="0" err="1" smtClean="0">
                <a:solidFill>
                  <a:schemeClr val="tx1"/>
                </a:solidFill>
                <a:latin typeface="+mn-lt"/>
                <a:ea typeface="+mn-ea"/>
                <a:cs typeface="+mn-cs"/>
              </a:rPr>
              <a:t>Sankeyova</a:t>
            </a:r>
            <a:r>
              <a:rPr lang="cs-CZ" sz="1200" b="0" i="0" u="none" strike="noStrike" kern="1200" baseline="0" dirty="0" smtClean="0">
                <a:solidFill>
                  <a:schemeClr val="tx1"/>
                </a:solidFill>
                <a:latin typeface="+mn-lt"/>
                <a:ea typeface="+mn-ea"/>
                <a:cs typeface="+mn-cs"/>
              </a:rPr>
              <a:t> diagramu, ve kterém je znázorněna hustota materiálového toku.</a:t>
            </a:r>
          </a:p>
          <a:p>
            <a:r>
              <a:rPr lang="cs-CZ" sz="1200" b="0" i="0" u="none" strike="noStrike" kern="1200" baseline="0" dirty="0" smtClean="0">
                <a:solidFill>
                  <a:schemeClr val="tx1"/>
                </a:solidFill>
                <a:latin typeface="+mn-lt"/>
                <a:ea typeface="+mn-ea"/>
                <a:cs typeface="+mn-cs"/>
              </a:rPr>
              <a:t>Z layoutu procesního uspořádání je zřejmý nesouvislý tok materiálu. Dochází k nežádoucímu</a:t>
            </a:r>
          </a:p>
          <a:p>
            <a:r>
              <a:rPr lang="cs-CZ" sz="1200" b="0" i="0" u="none" strike="noStrike" kern="1200" baseline="0" dirty="0" smtClean="0">
                <a:solidFill>
                  <a:schemeClr val="tx1"/>
                </a:solidFill>
                <a:latin typeface="+mn-lt"/>
                <a:ea typeface="+mn-ea"/>
                <a:cs typeface="+mn-cs"/>
              </a:rPr>
              <a:t>křížení dopravních cest, což vyplývá z uspořádání strojů a technologického postupu.</a:t>
            </a:r>
          </a:p>
          <a:p>
            <a:r>
              <a:rPr lang="cs-CZ" sz="1200" b="0" i="0" u="none" strike="noStrike" kern="1200" baseline="0" dirty="0" smtClean="0">
                <a:solidFill>
                  <a:schemeClr val="tx1"/>
                </a:solidFill>
                <a:latin typeface="+mn-lt"/>
                <a:ea typeface="+mn-ea"/>
                <a:cs typeface="+mn-cs"/>
              </a:rPr>
              <a:t>Layout s výrobkovou orientací působí uspořádaným dojmem s plynulým tokem materiálu.</a:t>
            </a:r>
          </a:p>
          <a:p>
            <a:r>
              <a:rPr lang="cs-CZ" sz="1200" b="0" i="0" u="none" strike="noStrike" kern="1200" baseline="0" dirty="0" smtClean="0">
                <a:solidFill>
                  <a:schemeClr val="tx1"/>
                </a:solidFill>
                <a:latin typeface="+mn-lt"/>
                <a:ea typeface="+mn-ea"/>
                <a:cs typeface="+mn-cs"/>
              </a:rPr>
              <a:t>Plynulý materiálový tok zkracuje průběžné výrobní časy. Případné nedostatky, které se</a:t>
            </a:r>
          </a:p>
          <a:p>
            <a:r>
              <a:rPr lang="cs-CZ" sz="1200" b="0" i="0" u="none" strike="noStrike" kern="1200" baseline="0" dirty="0" smtClean="0">
                <a:solidFill>
                  <a:schemeClr val="tx1"/>
                </a:solidFill>
                <a:latin typeface="+mn-lt"/>
                <a:ea typeface="+mn-ea"/>
                <a:cs typeface="+mn-cs"/>
              </a:rPr>
              <a:t>mohou vyskytnout, jsou snadno napravitelné.</a:t>
            </a:r>
            <a:endParaRPr lang="cs-CZ" dirty="0"/>
          </a:p>
        </p:txBody>
      </p:sp>
      <p:sp>
        <p:nvSpPr>
          <p:cNvPr id="4" name="Zástupný symbol pro číslo snímku 3"/>
          <p:cNvSpPr>
            <a:spLocks noGrp="1"/>
          </p:cNvSpPr>
          <p:nvPr>
            <p:ph type="sldNum" sz="quarter" idx="10"/>
          </p:nvPr>
        </p:nvSpPr>
        <p:spPr/>
        <p:txBody>
          <a:bodyPr/>
          <a:lstStyle/>
          <a:p>
            <a:fld id="{B6432233-E7FB-47F2-8913-98E8F600C952}" type="slidenum">
              <a:rPr lang="cs-CZ" smtClean="0"/>
              <a:t>7</a:t>
            </a:fld>
            <a:endParaRPr lang="cs-CZ"/>
          </a:p>
        </p:txBody>
      </p:sp>
    </p:spTree>
    <p:extLst>
      <p:ext uri="{BB962C8B-B14F-4D97-AF65-F5344CB8AC3E}">
        <p14:creationId xmlns:p14="http://schemas.microsoft.com/office/powerpoint/2010/main" val="224643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8</a:t>
            </a:fld>
            <a:endParaRPr lang="cs-CZ"/>
          </a:p>
        </p:txBody>
      </p:sp>
    </p:spTree>
    <p:extLst>
      <p:ext uri="{BB962C8B-B14F-4D97-AF65-F5344CB8AC3E}">
        <p14:creationId xmlns:p14="http://schemas.microsoft.com/office/powerpoint/2010/main" val="276051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67DEE-ECE7-4E0B-832B-F5087CED8AEB}" type="slidenum">
              <a:rPr lang="cs-CZ" smtClean="0"/>
              <a:t>9</a:t>
            </a:fld>
            <a:endParaRPr lang="cs-CZ"/>
          </a:p>
        </p:txBody>
      </p:sp>
    </p:spTree>
    <p:extLst>
      <p:ext uri="{BB962C8B-B14F-4D97-AF65-F5344CB8AC3E}">
        <p14:creationId xmlns:p14="http://schemas.microsoft.com/office/powerpoint/2010/main" val="55168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30.3.2017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30.3.2017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30.3.2017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40591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smtClean="0"/>
              <a:t>Klepnutím lze upravit styl předlohy nadpisů.</a:t>
            </a:r>
            <a:endParaRPr lang="cs-CZ"/>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30.3.2017</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1182688" y="2017713"/>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5088" y="2017713"/>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fld id="{95EC1D4A-A796-47C3-A63E-CE236FB377E2}" type="datetimeFigureOut">
              <a:rPr lang="cs-CZ" smtClean="0"/>
              <a:t>30.3.2017</a:t>
            </a:fld>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fld id="{AC57A5DF-1266-40EA-9282-1E66B9DE06C0}" type="slidenum">
              <a:rPr lang="cs-CZ" smtClean="0"/>
              <a:t>‹#›</a:t>
            </a:fld>
            <a:endParaRPr lang="cs-CZ"/>
          </a:p>
        </p:txBody>
      </p:sp>
    </p:spTree>
    <p:extLst>
      <p:ext uri="{BB962C8B-B14F-4D97-AF65-F5344CB8AC3E}">
        <p14:creationId xmlns:p14="http://schemas.microsoft.com/office/powerpoint/2010/main" val="270091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871538" y="192088"/>
            <a:ext cx="8162925" cy="14319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12813" y="1905000"/>
            <a:ext cx="8110537" cy="20193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912813" y="4076700"/>
            <a:ext cx="8110537" cy="20193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091"/>
          <p:cNvSpPr>
            <a:spLocks noGrp="1" noChangeArrowheads="1"/>
          </p:cNvSpPr>
          <p:nvPr>
            <p:ph type="dt" sz="half" idx="10"/>
          </p:nvPr>
        </p:nvSpPr>
        <p:spPr>
          <a:ln/>
        </p:spPr>
        <p:txBody>
          <a:bodyPr/>
          <a:lstStyle>
            <a:lvl1pPr>
              <a:defRPr/>
            </a:lvl1pPr>
          </a:lstStyle>
          <a:p>
            <a:fld id="{95EC1D4A-A796-47C3-A63E-CE236FB377E2}" type="datetimeFigureOut">
              <a:rPr lang="cs-CZ" smtClean="0"/>
              <a:t>30.3.2017</a:t>
            </a:fld>
            <a:endParaRPr lang="cs-CZ"/>
          </a:p>
        </p:txBody>
      </p:sp>
      <p:sp>
        <p:nvSpPr>
          <p:cNvPr id="6" name="Rectangle 1092"/>
          <p:cNvSpPr>
            <a:spLocks noGrp="1" noChangeArrowheads="1"/>
          </p:cNvSpPr>
          <p:nvPr>
            <p:ph type="ftr" sz="quarter" idx="11"/>
          </p:nvPr>
        </p:nvSpPr>
        <p:spPr>
          <a:ln/>
        </p:spPr>
        <p:txBody>
          <a:bodyPr/>
          <a:lstStyle>
            <a:lvl1pPr>
              <a:defRPr/>
            </a:lvl1pPr>
          </a:lstStyle>
          <a:p>
            <a:endParaRPr lang="cs-CZ"/>
          </a:p>
        </p:txBody>
      </p:sp>
      <p:sp>
        <p:nvSpPr>
          <p:cNvPr id="7" name="Rectangle 1093"/>
          <p:cNvSpPr>
            <a:spLocks noGrp="1" noChangeArrowheads="1"/>
          </p:cNvSpPr>
          <p:nvPr>
            <p:ph type="sldNum" sz="quarter" idx="12"/>
          </p:nvPr>
        </p:nvSpPr>
        <p:spPr>
          <a:ln/>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4938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30.3.2017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30.3.2017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30.3.2017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30.3.2017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30.3.2017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30.3.2017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30.3.2017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30.3.2017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30.3.2017</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notesSlide" Target="../notesSlides/notesSlide12.xml"/><Relationship Id="rId9"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1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17.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
            </a:r>
            <a:br>
              <a:rPr lang="cs-CZ" b="1" dirty="0" smtClean="0"/>
            </a:br>
            <a:r>
              <a:rPr lang="cs-CZ" b="1" dirty="0" smtClean="0"/>
              <a:t>Layout. Synchronizace práce</a:t>
            </a:r>
            <a:endParaRPr lang="cs-CZ" b="1" dirty="0"/>
          </a:p>
        </p:txBody>
      </p:sp>
      <p:sp>
        <p:nvSpPr>
          <p:cNvPr id="3" name="Podnadpis 2"/>
          <p:cNvSpPr>
            <a:spLocks noGrp="1"/>
          </p:cNvSpPr>
          <p:nvPr>
            <p:ph type="subTitle" idx="1"/>
          </p:nvPr>
        </p:nvSpPr>
        <p:spPr/>
        <p:txBody>
          <a:bodyPr/>
          <a:lstStyle/>
          <a:p>
            <a:r>
              <a:rPr lang="cs-CZ" dirty="0" smtClean="0"/>
              <a:t>VII. seminář</a:t>
            </a:r>
            <a:endParaRPr lang="cs-CZ" dirty="0"/>
          </a:p>
        </p:txBody>
      </p:sp>
    </p:spTree>
    <p:extLst>
      <p:ext uri="{BB962C8B-B14F-4D97-AF65-F5344CB8AC3E}">
        <p14:creationId xmlns:p14="http://schemas.microsoft.com/office/powerpoint/2010/main" val="129496868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a:t>
            </a:r>
          </a:p>
        </p:txBody>
      </p:sp>
      <p:sp>
        <p:nvSpPr>
          <p:cNvPr id="3" name="Zástupný symbol pro obsah 2"/>
          <p:cNvSpPr>
            <a:spLocks noGrp="1"/>
          </p:cNvSpPr>
          <p:nvPr>
            <p:ph idx="1"/>
          </p:nvPr>
        </p:nvSpPr>
        <p:spPr/>
        <p:txBody>
          <a:bodyPr/>
          <a:lstStyle/>
          <a:p>
            <a:endParaRPr lang="cs-CZ" dirty="0"/>
          </a:p>
          <a:p>
            <a:r>
              <a:rPr lang="cs-CZ" dirty="0"/>
              <a:t>Souřadnice umístění centrálního objektu (X, Y) se určí matematicky jako vážený aritmetický průměr podle vzorců . </a:t>
            </a:r>
            <a:endParaRPr lang="cs-CZ" dirty="0" smtClean="0"/>
          </a:p>
          <a:p>
            <a:endParaRPr lang="cs-CZ"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861048"/>
            <a:ext cx="8748464"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3632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1: Metoda souřadnic</a:t>
            </a:r>
            <a:endParaRPr lang="cs-CZ" b="1"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283160954"/>
              </p:ext>
            </p:extLst>
          </p:nvPr>
        </p:nvGraphicFramePr>
        <p:xfrm>
          <a:off x="755576" y="2924946"/>
          <a:ext cx="5391225" cy="2211340"/>
        </p:xfrm>
        <a:graphic>
          <a:graphicData uri="http://schemas.openxmlformats.org/drawingml/2006/table">
            <a:tbl>
              <a:tblPr firstRow="1" firstCol="1" bandRow="1">
                <a:tableStyleId>{9D7B26C5-4107-4FEC-AEDC-1716B250A1EF}</a:tableStyleId>
              </a:tblPr>
              <a:tblGrid>
                <a:gridCol w="1043463"/>
                <a:gridCol w="1608672"/>
                <a:gridCol w="1695627"/>
                <a:gridCol w="1043463"/>
              </a:tblGrid>
              <a:tr h="576062">
                <a:tc>
                  <a:txBody>
                    <a:bodyPr/>
                    <a:lstStyle/>
                    <a:p>
                      <a:pPr>
                        <a:lnSpc>
                          <a:spcPct val="115000"/>
                        </a:lnSpc>
                        <a:spcAft>
                          <a:spcPts val="0"/>
                        </a:spcAft>
                      </a:pPr>
                      <a:r>
                        <a:rPr lang="cs-CZ" sz="1600" dirty="0">
                          <a:effectLst/>
                        </a:rPr>
                        <a:t>Provoz</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dirty="0">
                          <a:effectLst/>
                        </a:rPr>
                        <a:t>Souřadnice </a:t>
                      </a:r>
                      <a:r>
                        <a:rPr lang="cs-CZ" sz="1600" dirty="0" err="1">
                          <a:effectLst/>
                        </a:rPr>
                        <a:t>Xi</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dirty="0">
                          <a:effectLst/>
                        </a:rPr>
                        <a:t>Souřadnice </a:t>
                      </a:r>
                      <a:r>
                        <a:rPr lang="cs-CZ" sz="1600" dirty="0" err="1">
                          <a:effectLst/>
                        </a:rPr>
                        <a:t>Yi</a:t>
                      </a:r>
                      <a:endParaRPr lang="cs-CZ"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cs-CZ" sz="1600">
                          <a:effectLst/>
                        </a:rPr>
                        <a:t>Činitele hmotností (t/den)</a:t>
                      </a:r>
                      <a:endParaRPr lang="cs-CZ" sz="1600">
                        <a:effectLst/>
                        <a:latin typeface="Calibri"/>
                        <a:ea typeface="Calibri"/>
                        <a:cs typeface="Times New Roman"/>
                      </a:endParaRPr>
                    </a:p>
                  </a:txBody>
                  <a:tcPr marL="44450" marR="44450" marT="0" marB="0" anchor="b"/>
                </a:tc>
              </a:tr>
              <a:tr h="342523">
                <a:tc>
                  <a:txBody>
                    <a:bodyPr/>
                    <a:lstStyle/>
                    <a:p>
                      <a:pPr>
                        <a:lnSpc>
                          <a:spcPct val="115000"/>
                        </a:lnSpc>
                        <a:spcAft>
                          <a:spcPts val="0"/>
                        </a:spcAft>
                      </a:pPr>
                      <a:r>
                        <a:rPr lang="cs-CZ" sz="1600">
                          <a:effectLst/>
                        </a:rPr>
                        <a:t>A</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7</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2</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900</a:t>
                      </a:r>
                      <a:endParaRPr lang="cs-CZ" sz="1600">
                        <a:effectLst/>
                        <a:latin typeface="Calibri"/>
                        <a:ea typeface="Calibri"/>
                        <a:cs typeface="Times New Roman"/>
                      </a:endParaRPr>
                    </a:p>
                  </a:txBody>
                  <a:tcPr marL="44450" marR="44450" marT="0" marB="0" anchor="b"/>
                </a:tc>
              </a:tr>
              <a:tr h="342523">
                <a:tc>
                  <a:txBody>
                    <a:bodyPr/>
                    <a:lstStyle/>
                    <a:p>
                      <a:pPr>
                        <a:lnSpc>
                          <a:spcPct val="115000"/>
                        </a:lnSpc>
                        <a:spcAft>
                          <a:spcPts val="0"/>
                        </a:spcAft>
                      </a:pPr>
                      <a:r>
                        <a:rPr lang="cs-CZ" sz="1600">
                          <a:effectLst/>
                        </a:rPr>
                        <a:t>B</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3</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5</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600</a:t>
                      </a:r>
                      <a:endParaRPr lang="cs-CZ" sz="1600">
                        <a:effectLst/>
                        <a:latin typeface="Calibri"/>
                        <a:ea typeface="Calibri"/>
                        <a:cs typeface="Times New Roman"/>
                      </a:endParaRPr>
                    </a:p>
                  </a:txBody>
                  <a:tcPr marL="44450" marR="44450" marT="0" marB="0" anchor="b"/>
                </a:tc>
              </a:tr>
              <a:tr h="342523">
                <a:tc>
                  <a:txBody>
                    <a:bodyPr/>
                    <a:lstStyle/>
                    <a:p>
                      <a:pPr>
                        <a:lnSpc>
                          <a:spcPct val="115000"/>
                        </a:lnSpc>
                        <a:spcAft>
                          <a:spcPts val="0"/>
                        </a:spcAft>
                      </a:pPr>
                      <a:r>
                        <a:rPr lang="cs-CZ" sz="1600">
                          <a:effectLst/>
                        </a:rPr>
                        <a:t>C</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2</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4</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1200</a:t>
                      </a:r>
                      <a:endParaRPr lang="cs-CZ" sz="1600">
                        <a:effectLst/>
                        <a:latin typeface="Calibri"/>
                        <a:ea typeface="Calibri"/>
                        <a:cs typeface="Times New Roman"/>
                      </a:endParaRPr>
                    </a:p>
                  </a:txBody>
                  <a:tcPr marL="44450" marR="44450" marT="0" marB="0" anchor="b"/>
                </a:tc>
              </a:tr>
              <a:tr h="342523">
                <a:tc>
                  <a:txBody>
                    <a:bodyPr/>
                    <a:lstStyle/>
                    <a:p>
                      <a:pPr>
                        <a:lnSpc>
                          <a:spcPct val="115000"/>
                        </a:lnSpc>
                        <a:spcAft>
                          <a:spcPts val="0"/>
                        </a:spcAft>
                      </a:pPr>
                      <a:r>
                        <a:rPr lang="cs-CZ" sz="1600">
                          <a:effectLst/>
                        </a:rPr>
                        <a:t>D</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a:effectLst/>
                        </a:rPr>
                        <a:t>6</a:t>
                      </a:r>
                      <a:endParaRPr lang="cs-CZ"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10</a:t>
                      </a:r>
                      <a:endParaRPr lang="cs-CZ"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cs-CZ" sz="1600" dirty="0">
                          <a:effectLst/>
                        </a:rPr>
                        <a:t>1500</a:t>
                      </a:r>
                      <a:endParaRPr lang="cs-CZ" sz="1600" dirty="0">
                        <a:effectLst/>
                        <a:latin typeface="Calibri"/>
                        <a:ea typeface="Calibri"/>
                        <a:cs typeface="Times New Roman"/>
                      </a:endParaRPr>
                    </a:p>
                  </a:txBody>
                  <a:tcPr marL="44450" marR="44450" marT="0" marB="0" anchor="b"/>
                </a:tc>
              </a:tr>
            </a:tbl>
          </a:graphicData>
        </a:graphic>
      </p:graphicFrame>
      <p:sp>
        <p:nvSpPr>
          <p:cNvPr id="5" name="Rectangle 1"/>
          <p:cNvSpPr>
            <a:spLocks noChangeArrowheads="1"/>
          </p:cNvSpPr>
          <p:nvPr/>
        </p:nvSpPr>
        <p:spPr bwMode="auto">
          <a:xfrm>
            <a:off x="251520" y="1946275"/>
            <a:ext cx="7848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Najděte optimální umístění centrálního skladu pro 4 různě rozmístěné odebírající provozy</a:t>
            </a:r>
            <a:endParaRPr kumimoji="0" lang="cs-CZ" altLang="cs-CZ"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525434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smtClean="0"/>
              <a:t>souřadnic- příklad</a:t>
            </a:r>
            <a:endParaRPr lang="cs-CZ" b="1" dirty="0"/>
          </a:p>
        </p:txBody>
      </p:sp>
      <p:sp>
        <p:nvSpPr>
          <p:cNvPr id="3" name="Zástupný symbol pro obsah 2"/>
          <p:cNvSpPr>
            <a:spLocks noGrp="1"/>
          </p:cNvSpPr>
          <p:nvPr>
            <p:ph idx="1"/>
          </p:nvPr>
        </p:nvSpPr>
        <p:spPr/>
        <p:txBody>
          <a:bodyPr/>
          <a:lstStyle/>
          <a:p>
            <a:endParaRPr lang="cs-CZ" dirty="0"/>
          </a:p>
          <a:p>
            <a:pPr marL="0" indent="0">
              <a:buNone/>
            </a:pPr>
            <a:r>
              <a:rPr lang="cs-CZ" i="1" dirty="0" smtClean="0"/>
              <a:t>Souřadnice </a:t>
            </a:r>
            <a:r>
              <a:rPr lang="cs-CZ" i="1" dirty="0"/>
              <a:t>umístění centrálního skladu vypočítáme takto </a:t>
            </a:r>
            <a:endParaRPr lang="cs-CZ" i="1" dirty="0" smtClean="0"/>
          </a:p>
          <a:p>
            <a:endParaRPr lang="cs-CZ" dirty="0"/>
          </a:p>
        </p:txBody>
      </p:sp>
      <p:graphicFrame>
        <p:nvGraphicFramePr>
          <p:cNvPr id="4" name="Objekt 3"/>
          <p:cNvGraphicFramePr>
            <a:graphicFrameLocks noChangeAspect="1"/>
          </p:cNvGraphicFramePr>
          <p:nvPr>
            <p:extLst>
              <p:ext uri="{D42A27DB-BD31-4B8C-83A1-F6EECF244321}">
                <p14:modId xmlns:p14="http://schemas.microsoft.com/office/powerpoint/2010/main" val="2757458751"/>
              </p:ext>
            </p:extLst>
          </p:nvPr>
        </p:nvGraphicFramePr>
        <p:xfrm>
          <a:off x="2051719" y="4005064"/>
          <a:ext cx="5182961" cy="678557"/>
        </p:xfrm>
        <a:graphic>
          <a:graphicData uri="http://schemas.openxmlformats.org/presentationml/2006/ole">
            <mc:AlternateContent xmlns:mc="http://schemas.openxmlformats.org/markup-compatibility/2006">
              <mc:Choice xmlns:v="urn:schemas-microsoft-com:vml" Requires="v">
                <p:oleObj spid="_x0000_s1072" name="Equation" r:id="rId6" imgW="2895480" imgH="393480" progId="Equation.3">
                  <p:embed/>
                </p:oleObj>
              </mc:Choice>
              <mc:Fallback>
                <p:oleObj name="Equation" r:id="rId6" imgW="2895480" imgH="393480" progId="Equation.3">
                  <p:embed/>
                  <p:pic>
                    <p:nvPicPr>
                      <p:cNvPr id="0" name=""/>
                      <p:cNvPicPr>
                        <a:picLocks noChangeAspect="1" noChangeArrowheads="1"/>
                      </p:cNvPicPr>
                      <p:nvPr/>
                    </p:nvPicPr>
                    <p:blipFill>
                      <a:blip r:embed="rId7"/>
                      <a:srcRect/>
                      <a:stretch>
                        <a:fillRect/>
                      </a:stretch>
                    </p:blipFill>
                    <p:spPr bwMode="auto">
                      <a:xfrm>
                        <a:off x="2051719" y="4005064"/>
                        <a:ext cx="5182961" cy="678557"/>
                      </a:xfrm>
                      <a:prstGeom prst="rect">
                        <a:avLst/>
                      </a:prstGeom>
                      <a:solidFill>
                        <a:srgbClr val="FFFFFF"/>
                      </a:solidFill>
                      <a:ln w="9525">
                        <a:solidFill>
                          <a:srgbClr val="000000"/>
                        </a:solidFill>
                        <a:miter lim="800000"/>
                        <a:headEnd/>
                        <a:tailEnd/>
                      </a:ln>
                      <a:effec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468190230"/>
              </p:ext>
            </p:extLst>
          </p:nvPr>
        </p:nvGraphicFramePr>
        <p:xfrm>
          <a:off x="2051720" y="5229199"/>
          <a:ext cx="5112568" cy="665445"/>
        </p:xfrm>
        <a:graphic>
          <a:graphicData uri="http://schemas.openxmlformats.org/presentationml/2006/ole">
            <mc:AlternateContent xmlns:mc="http://schemas.openxmlformats.org/markup-compatibility/2006">
              <mc:Choice xmlns:v="urn:schemas-microsoft-com:vml" Requires="v">
                <p:oleObj spid="_x0000_s1073" name="Equation" r:id="rId8" imgW="2908080" imgH="393480" progId="Equation.3">
                  <p:embed/>
                </p:oleObj>
              </mc:Choice>
              <mc:Fallback>
                <p:oleObj name="Equation" r:id="rId8" imgW="29080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229199"/>
                        <a:ext cx="5112568" cy="665445"/>
                      </a:xfrm>
                      <a:prstGeom prst="rect">
                        <a:avLst/>
                      </a:prstGeom>
                      <a:solidFill>
                        <a:srgbClr val="FFFFFF"/>
                      </a:solidFill>
                      <a:ln w="952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928139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smtClean="0"/>
              <a:t>souřadnic- příklad</a:t>
            </a:r>
            <a:endParaRPr lang="cs-CZ" b="1"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628800"/>
            <a:ext cx="4688954" cy="418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817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smtClean="0"/>
              <a:t>trojúhelniková</a:t>
            </a:r>
            <a:endParaRPr lang="cs-CZ" b="1" dirty="0"/>
          </a:p>
        </p:txBody>
      </p:sp>
      <p:pic>
        <p:nvPicPr>
          <p:cNvPr id="614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27584" y="1988840"/>
            <a:ext cx="2952000"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852936"/>
            <a:ext cx="4658738" cy="331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9183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endParaRPr lang="cs-CZ" b="1"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pt-BR" dirty="0"/>
              <a:t>Tato metoda se používá ve dvou verzích : </a:t>
            </a:r>
          </a:p>
          <a:p>
            <a:r>
              <a:rPr lang="cs-CZ" dirty="0" smtClean="0"/>
              <a:t> </a:t>
            </a:r>
            <a:r>
              <a:rPr lang="cs-CZ" dirty="0"/>
              <a:t>zpaměti (bez výpočtu) - u jednoduchých případů s malým počtem prvků o výpočtem (exaktní) </a:t>
            </a:r>
          </a:p>
          <a:p>
            <a:r>
              <a:rPr lang="cs-CZ" dirty="0" smtClean="0"/>
              <a:t>složitých </a:t>
            </a:r>
            <a:r>
              <a:rPr lang="cs-CZ" dirty="0"/>
              <a:t>systémů s větším počtem prvků </a:t>
            </a:r>
          </a:p>
          <a:p>
            <a:endParaRPr lang="cs-CZ" dirty="0"/>
          </a:p>
          <a:p>
            <a:pPr marL="0" indent="0">
              <a:buNone/>
            </a:pPr>
            <a:r>
              <a:rPr lang="cs-CZ" dirty="0"/>
              <a:t>Tato metoda se používá tam, kde jeden vztah (např. množství přepravovaného materiálu </a:t>
            </a:r>
            <a:r>
              <a:rPr lang="cs-CZ" dirty="0" smtClean="0"/>
              <a:t>mezi pracovišti</a:t>
            </a:r>
            <a:r>
              <a:rPr lang="cs-CZ" dirty="0"/>
              <a:t>) je výrazně rozhodující a ostatní vztahy jsou podřadné. </a:t>
            </a:r>
          </a:p>
        </p:txBody>
      </p:sp>
    </p:spTree>
    <p:extLst>
      <p:ext uri="{BB962C8B-B14F-4D97-AF65-F5344CB8AC3E}">
        <p14:creationId xmlns:p14="http://schemas.microsoft.com/office/powerpoint/2010/main" val="8818089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a:t>trojúhelniková</a:t>
            </a:r>
            <a:endParaRPr lang="cs-CZ" b="1" dirty="0"/>
          </a:p>
        </p:txBody>
      </p:sp>
      <p:sp>
        <p:nvSpPr>
          <p:cNvPr id="3" name="Zástupný symbol pro obsah 2"/>
          <p:cNvSpPr>
            <a:spLocks noGrp="1"/>
          </p:cNvSpPr>
          <p:nvPr>
            <p:ph idx="1"/>
          </p:nvPr>
        </p:nvSpPr>
        <p:spPr/>
        <p:txBody>
          <a:bodyPr>
            <a:normAutofit/>
          </a:bodyPr>
          <a:lstStyle/>
          <a:p>
            <a:endParaRPr lang="cs-CZ" dirty="0"/>
          </a:p>
          <a:p>
            <a:r>
              <a:rPr lang="cs-CZ" dirty="0"/>
              <a:t>Cíl: stroje s nejintenzivnějšími materiálovými toky mají být umístěny co nejblíže u sebe. </a:t>
            </a:r>
          </a:p>
        </p:txBody>
      </p:sp>
    </p:spTree>
    <p:extLst>
      <p:ext uri="{BB962C8B-B14F-4D97-AF65-F5344CB8AC3E}">
        <p14:creationId xmlns:p14="http://schemas.microsoft.com/office/powerpoint/2010/main" val="21397406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smtClean="0"/>
              <a:t>trojúhelníková- příklad</a:t>
            </a:r>
            <a:endParaRPr lang="cs-CZ" b="1" dirty="0"/>
          </a:p>
        </p:txBody>
      </p:sp>
      <p:sp>
        <p:nvSpPr>
          <p:cNvPr id="3" name="Zástupný symbol pro obsah 2"/>
          <p:cNvSpPr>
            <a:spLocks noGrp="1"/>
          </p:cNvSpPr>
          <p:nvPr>
            <p:ph idx="1"/>
          </p:nvPr>
        </p:nvSpPr>
        <p:spPr>
          <a:xfrm>
            <a:off x="395536" y="1700808"/>
            <a:ext cx="8229600" cy="4525963"/>
          </a:xfrm>
        </p:spPr>
        <p:txBody>
          <a:bodyPr/>
          <a:lstStyle/>
          <a:p>
            <a:endParaRPr lang="cs-CZ" dirty="0"/>
          </a:p>
          <a:p>
            <a:r>
              <a:rPr lang="cs-CZ" dirty="0"/>
              <a:t>Očíslujeme-li si pracoviště čísly 1,2,3...n, bude tabulka vypadat takto: </a:t>
            </a:r>
            <a:endParaRPr lang="cs-CZ" dirty="0" smtClean="0"/>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906030892"/>
              </p:ext>
            </p:extLst>
          </p:nvPr>
        </p:nvGraphicFramePr>
        <p:xfrm>
          <a:off x="755576" y="3789040"/>
          <a:ext cx="7560840" cy="1083945"/>
        </p:xfrm>
        <a:graphic>
          <a:graphicData uri="http://schemas.openxmlformats.org/drawingml/2006/table">
            <a:tbl>
              <a:tblPr>
                <a:tableStyleId>{5C22544A-7EE6-4342-B048-85BDC9FD1C3A}</a:tableStyleId>
              </a:tblPr>
              <a:tblGrid>
                <a:gridCol w="756084"/>
                <a:gridCol w="756084"/>
                <a:gridCol w="756084"/>
                <a:gridCol w="756084"/>
                <a:gridCol w="756084"/>
                <a:gridCol w="756084"/>
                <a:gridCol w="756084"/>
                <a:gridCol w="756084"/>
                <a:gridCol w="756084"/>
                <a:gridCol w="756084"/>
              </a:tblGrid>
              <a:tr h="190500">
                <a:tc gridSpan="2">
                  <a:txBody>
                    <a:bodyPr/>
                    <a:lstStyle/>
                    <a:p>
                      <a:pPr algn="ctr" fontAlgn="b"/>
                      <a:r>
                        <a:rPr lang="cs-CZ" sz="1100" u="none" strike="noStrike" dirty="0">
                          <a:effectLst/>
                        </a:rPr>
                        <a:t>pořadí </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r>
              <a:tr h="190500">
                <a:tc rowSpan="2">
                  <a:txBody>
                    <a:bodyPr/>
                    <a:lstStyle/>
                    <a:p>
                      <a:pPr algn="ctr" fontAlgn="b"/>
                      <a:r>
                        <a:rPr lang="cs-CZ" sz="1100" u="none" strike="noStrike" dirty="0">
                          <a:effectLst/>
                        </a:rPr>
                        <a:t>posuzované </a:t>
                      </a:r>
                      <a:r>
                        <a:rPr lang="cs-CZ" sz="1100" u="none" strike="noStrike" dirty="0" smtClean="0">
                          <a:effectLst/>
                        </a:rPr>
                        <a:t>pracoviště</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č. pracoviště</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a:t>
                      </a:r>
                      <a:endParaRPr lang="cs-CZ" sz="1100" b="0" i="0" u="none" strike="noStrike">
                        <a:solidFill>
                          <a:srgbClr val="000000"/>
                        </a:solidFill>
                        <a:effectLst/>
                        <a:latin typeface="Calibri"/>
                      </a:endParaRPr>
                    </a:p>
                  </a:txBody>
                  <a:tcPr marL="9525" marR="9525" marT="9525" marB="0" anchor="b"/>
                </a:tc>
              </a:tr>
              <a:tr h="190500">
                <a:tc vMerge="1">
                  <a:txBody>
                    <a:bodyPr/>
                    <a:lstStyle/>
                    <a:p>
                      <a:endParaRPr lang="cs-CZ"/>
                    </a:p>
                  </a:txBody>
                  <a:tcPr/>
                </a:tc>
                <a:tc>
                  <a:txBody>
                    <a:bodyPr/>
                    <a:lstStyle/>
                    <a:p>
                      <a:pPr algn="l" fontAlgn="b"/>
                      <a:r>
                        <a:rPr lang="cs-CZ" sz="1100" u="none" strike="noStrike" dirty="0">
                          <a:effectLst/>
                        </a:rPr>
                        <a:t>č. pracoviště</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dirty="0">
                          <a:effectLst/>
                        </a:rPr>
                        <a:t>6</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6</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7</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6</a:t>
                      </a:r>
                      <a:endParaRPr lang="cs-CZ" sz="1100" b="0" i="0" u="none" strike="noStrike" dirty="0">
                        <a:solidFill>
                          <a:srgbClr val="000000"/>
                        </a:solidFill>
                        <a:effectLst/>
                        <a:latin typeface="Calibri"/>
                      </a:endParaRPr>
                    </a:p>
                  </a:txBody>
                  <a:tcPr marL="9525" marR="9525" marT="9525" marB="0" anchor="b"/>
                </a:tc>
              </a:tr>
              <a:tr h="190500">
                <a:tc gridSpan="2">
                  <a:txBody>
                    <a:bodyPr/>
                    <a:lstStyle/>
                    <a:p>
                      <a:pPr algn="ctr" fontAlgn="b"/>
                      <a:r>
                        <a:rPr lang="cs-CZ" sz="1100" u="none" strike="noStrike" dirty="0">
                          <a:effectLst/>
                        </a:rPr>
                        <a:t>velikost vztahu (tun přepravovaného materiálu)</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r" fontAlgn="b"/>
                      <a:r>
                        <a:rPr lang="cs-CZ" sz="1100" u="none" strike="noStrike" dirty="0">
                          <a:effectLst/>
                        </a:rPr>
                        <a:t>9000</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7000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6400</a:t>
                      </a:r>
                      <a:endParaRPr lang="cs-CZ" sz="1100" b="0" i="0" u="none" strike="noStrike" dirty="0">
                        <a:solidFill>
                          <a:srgbClr val="000000"/>
                        </a:solidFill>
                        <a:effectLst/>
                        <a:latin typeface="Calibri"/>
                      </a:endParaRPr>
                    </a:p>
                  </a:txBody>
                  <a:tcPr marL="9525" marR="9525" marT="9525" marB="0" anchor="b"/>
                </a:tc>
                <a:tc>
                  <a:txBody>
                    <a:bodyPr/>
                    <a:lstStyle/>
                    <a:p>
                      <a:pPr algn="r" fontAlgn="b"/>
                      <a:r>
                        <a:rPr lang="cs-CZ" sz="1100" u="none" strike="noStrike">
                          <a:effectLst/>
                        </a:rPr>
                        <a:t>6200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5500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5000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a:effectLst/>
                        </a:rPr>
                        <a:t>4200</a:t>
                      </a:r>
                      <a:endParaRPr lang="cs-CZ" sz="1100" b="0" i="0" u="none" strike="noStrike">
                        <a:solidFill>
                          <a:srgbClr val="000000"/>
                        </a:solidFill>
                        <a:effectLst/>
                        <a:latin typeface="Calibri"/>
                      </a:endParaRPr>
                    </a:p>
                  </a:txBody>
                  <a:tcPr marL="9525" marR="9525" marT="9525" marB="0" anchor="b"/>
                </a:tc>
                <a:tc>
                  <a:txBody>
                    <a:bodyPr/>
                    <a:lstStyle/>
                    <a:p>
                      <a:pPr algn="r" fontAlgn="b"/>
                      <a:r>
                        <a:rPr lang="cs-CZ" sz="1100" u="none" strike="noStrike" dirty="0">
                          <a:effectLst/>
                        </a:rPr>
                        <a:t>2000</a:t>
                      </a:r>
                      <a:endParaRPr lang="cs-CZ"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237182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smtClean="0"/>
              <a:t>trojúhelniková</a:t>
            </a:r>
            <a:r>
              <a:rPr lang="cs-CZ" b="1" dirty="0" smtClean="0"/>
              <a:t>- příklad</a:t>
            </a:r>
            <a:endParaRPr lang="cs-CZ" b="1" dirty="0"/>
          </a:p>
        </p:txBody>
      </p:sp>
      <p:sp>
        <p:nvSpPr>
          <p:cNvPr id="3" name="Zástupný symbol pro obsah 2"/>
          <p:cNvSpPr>
            <a:spLocks noGrp="1"/>
          </p:cNvSpPr>
          <p:nvPr>
            <p:ph idx="1"/>
          </p:nvPr>
        </p:nvSpPr>
        <p:spPr/>
        <p:txBody>
          <a:bodyPr/>
          <a:lstStyle/>
          <a:p>
            <a:endParaRPr lang="cs-CZ" dirty="0"/>
          </a:p>
          <a:p>
            <a:pPr marL="0" indent="0">
              <a:buNone/>
            </a:pPr>
            <a:r>
              <a:rPr lang="cs-CZ" dirty="0" smtClean="0"/>
              <a:t> </a:t>
            </a:r>
            <a:r>
              <a:rPr lang="cs-CZ" dirty="0"/>
              <a:t>Nejprve umístíme pracoviště s nejintenzivnější vazbou (největším vzájemným množstvím přepravovaného materiálu), zde tedy pracoviště 2 a 6 do dvou sousedících vrcholových bodů trojúhelníkové sítě. </a:t>
            </a:r>
          </a:p>
          <a:p>
            <a:endParaRPr lang="cs-CZ" dirty="0"/>
          </a:p>
        </p:txBody>
      </p:sp>
    </p:spTree>
    <p:extLst>
      <p:ext uri="{BB962C8B-B14F-4D97-AF65-F5344CB8AC3E}">
        <p14:creationId xmlns:p14="http://schemas.microsoft.com/office/powerpoint/2010/main" val="2628572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Trojúhelníková sí</a:t>
            </a:r>
            <a:r>
              <a:rPr lang="cs-CZ" b="1" dirty="0"/>
              <a:t>ť</a:t>
            </a:r>
          </a:p>
        </p:txBody>
      </p:sp>
      <p:pic>
        <p:nvPicPr>
          <p:cNvPr id="819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633537" y="2034381"/>
            <a:ext cx="58769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3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Layout</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5481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smtClean="0"/>
              <a:t>trojúhelniková</a:t>
            </a:r>
            <a:r>
              <a:rPr lang="cs-CZ" b="1" dirty="0" smtClean="0"/>
              <a:t> - příklad</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smtClean="0"/>
              <a:t>Na </a:t>
            </a:r>
            <a:r>
              <a:rPr lang="cs-CZ" dirty="0"/>
              <a:t>vrchol trojúhelníku se </a:t>
            </a:r>
            <a:r>
              <a:rPr lang="cs-CZ" dirty="0" smtClean="0"/>
              <a:t>přikreslí pracoviště</a:t>
            </a:r>
            <a:r>
              <a:rPr lang="cs-CZ" dirty="0"/>
              <a:t>, které má s původními pracovišti největší počet kontaktů nebo největší </a:t>
            </a:r>
            <a:r>
              <a:rPr lang="cs-CZ" dirty="0" smtClean="0"/>
              <a:t>množství přepravovaného </a:t>
            </a:r>
            <a:r>
              <a:rPr lang="cs-CZ" dirty="0"/>
              <a:t>materiálu. </a:t>
            </a:r>
            <a:endParaRPr lang="cs-CZ" dirty="0" smtClean="0"/>
          </a:p>
          <a:p>
            <a:pPr marL="0" indent="0">
              <a:buNone/>
            </a:pPr>
            <a:r>
              <a:rPr lang="cs-CZ" dirty="0" smtClean="0"/>
              <a:t>Spojením </a:t>
            </a:r>
            <a:r>
              <a:rPr lang="cs-CZ" dirty="0"/>
              <a:t>vzniklého vrcholu s původními dvěma pracovišti </a:t>
            </a:r>
            <a:r>
              <a:rPr lang="cs-CZ" dirty="0" smtClean="0"/>
              <a:t>tvořící základnu</a:t>
            </a:r>
            <a:r>
              <a:rPr lang="cs-CZ" dirty="0"/>
              <a:t>, vznikne rovnostranný trojúhelník. Následně se vybere kterákoliv </a:t>
            </a:r>
            <a:r>
              <a:rPr lang="cs-CZ" dirty="0" smtClean="0"/>
              <a:t>strana vytvořeného </a:t>
            </a:r>
            <a:r>
              <a:rPr lang="cs-CZ" dirty="0"/>
              <a:t>trojúhelníka jako další základna a hledá se vrchol jako další pracoviště </a:t>
            </a:r>
            <a:r>
              <a:rPr lang="cs-CZ" dirty="0" smtClean="0"/>
              <a:t>s největším </a:t>
            </a:r>
            <a:r>
              <a:rPr lang="cs-CZ" dirty="0"/>
              <a:t>počtem kontaktů s těmito dvěma pracovišti. Spojením s vrcholem dostaneme </a:t>
            </a:r>
            <a:r>
              <a:rPr lang="cs-CZ" dirty="0" smtClean="0"/>
              <a:t>další trojúhelník</a:t>
            </a:r>
            <a:r>
              <a:rPr lang="cs-CZ" dirty="0"/>
              <a:t>. Tímto způsobem se pokračuje až do rozmístění všech </a:t>
            </a:r>
            <a:r>
              <a:rPr lang="cs-CZ" dirty="0" smtClean="0"/>
              <a:t>pracovišť.</a:t>
            </a:r>
            <a:endParaRPr lang="cs-CZ" dirty="0"/>
          </a:p>
        </p:txBody>
      </p:sp>
    </p:spTree>
    <p:extLst>
      <p:ext uri="{BB962C8B-B14F-4D97-AF65-F5344CB8AC3E}">
        <p14:creationId xmlns:p14="http://schemas.microsoft.com/office/powerpoint/2010/main" val="2298439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a:t>
            </a:r>
            <a:r>
              <a:rPr lang="cs-CZ" b="1" dirty="0" err="1" smtClean="0"/>
              <a:t>trojúhelniková</a:t>
            </a:r>
            <a:r>
              <a:rPr lang="cs-CZ" b="1" dirty="0" smtClean="0"/>
              <a:t>- příklad</a:t>
            </a:r>
            <a:endParaRPr lang="cs-CZ" b="1" dirty="0"/>
          </a:p>
        </p:txBody>
      </p:sp>
      <p:pic>
        <p:nvPicPr>
          <p:cNvPr id="51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847850" y="2205831"/>
            <a:ext cx="54483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629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Metoda CRAFT</a:t>
            </a:r>
            <a:endParaRPr lang="cs-CZ" b="1" dirty="0"/>
          </a:p>
        </p:txBody>
      </p:sp>
      <p:sp>
        <p:nvSpPr>
          <p:cNvPr id="3" name="Zástupný symbol pro obsah 2"/>
          <p:cNvSpPr>
            <a:spLocks noGrp="1"/>
          </p:cNvSpPr>
          <p:nvPr>
            <p:ph idx="1"/>
          </p:nvPr>
        </p:nvSpPr>
        <p:spPr/>
        <p:txBody>
          <a:bodyPr/>
          <a:lstStyle/>
          <a:p>
            <a:endParaRPr lang="cs-CZ" dirty="0"/>
          </a:p>
          <a:p>
            <a:r>
              <a:rPr lang="cs-CZ" dirty="0"/>
              <a:t>Metoda CRAFT se používá pro určení optimální vzájemné polohy různých prvků při uspořádání celku. </a:t>
            </a:r>
          </a:p>
          <a:p>
            <a:r>
              <a:rPr lang="cs-CZ" dirty="0"/>
              <a:t>Cílem řešení je nalézt takové uspořádání celků, které by znamenalo sníženi nákladů na manipulaci s materiálem na minimum. </a:t>
            </a:r>
          </a:p>
        </p:txBody>
      </p:sp>
    </p:spTree>
    <p:extLst>
      <p:ext uri="{BB962C8B-B14F-4D97-AF65-F5344CB8AC3E}">
        <p14:creationId xmlns:p14="http://schemas.microsoft.com/office/powerpoint/2010/main" val="381807616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CRAFT</a:t>
            </a:r>
          </a:p>
        </p:txBody>
      </p:sp>
      <p:sp>
        <p:nvSpPr>
          <p:cNvPr id="3" name="Zástupný symbol pro obsah 2"/>
          <p:cNvSpPr>
            <a:spLocks noGrp="1"/>
          </p:cNvSpPr>
          <p:nvPr>
            <p:ph idx="1"/>
          </p:nvPr>
        </p:nvSpPr>
        <p:spPr/>
        <p:txBody>
          <a:bodyPr/>
          <a:lstStyle/>
          <a:p>
            <a:endParaRPr lang="cs-CZ" dirty="0"/>
          </a:p>
          <a:p>
            <a:pPr marL="0" indent="0">
              <a:buNone/>
            </a:pPr>
            <a:r>
              <a:rPr lang="cs-CZ" dirty="0"/>
              <a:t>Při řešení se používá diagram materiálových toků, tzv. </a:t>
            </a:r>
            <a:r>
              <a:rPr lang="cs-CZ" b="1" dirty="0" err="1"/>
              <a:t>Sankeyův</a:t>
            </a:r>
            <a:r>
              <a:rPr lang="cs-CZ" b="1" dirty="0"/>
              <a:t> diagram</a:t>
            </a:r>
            <a:r>
              <a:rPr lang="cs-CZ" dirty="0"/>
              <a:t>, ve kterém šířka šipky představuje objem přepravy a délka šipky pak vzdálenost přepravy. </a:t>
            </a:r>
          </a:p>
        </p:txBody>
      </p:sp>
    </p:spTree>
    <p:extLst>
      <p:ext uri="{BB962C8B-B14F-4D97-AF65-F5344CB8AC3E}">
        <p14:creationId xmlns:p14="http://schemas.microsoft.com/office/powerpoint/2010/main" val="139428038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Sankeyův</a:t>
            </a:r>
            <a:r>
              <a:rPr lang="cs-CZ" b="1" dirty="0"/>
              <a:t> diagram</a:t>
            </a:r>
            <a:endParaRPr lang="cs-CZ" dirty="0"/>
          </a:p>
        </p:txBody>
      </p:sp>
      <p:sp>
        <p:nvSpPr>
          <p:cNvPr id="3" name="Zástupný symbol pro obsah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1484784"/>
            <a:ext cx="8096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881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Špagetový diagram</a:t>
            </a:r>
          </a:p>
        </p:txBody>
      </p:sp>
      <p:sp>
        <p:nvSpPr>
          <p:cNvPr id="3" name="Zástupný symbol pro obsah 2"/>
          <p:cNvSpPr>
            <a:spLocks noGrp="1"/>
          </p:cNvSpPr>
          <p:nvPr>
            <p:ph idx="1"/>
          </p:nvPr>
        </p:nvSpPr>
        <p:spPr/>
        <p:txBody>
          <a:bodyPr>
            <a:normAutofit fontScale="85000" lnSpcReduction="10000"/>
          </a:bodyPr>
          <a:lstStyle/>
          <a:p>
            <a:r>
              <a:rPr lang="cs-CZ" b="1" i="1" dirty="0" smtClean="0"/>
              <a:t>zachycuje </a:t>
            </a:r>
            <a:r>
              <a:rPr lang="cs-CZ" b="1" i="1" dirty="0"/>
              <a:t>pohyb pracovníka</a:t>
            </a:r>
            <a:r>
              <a:rPr lang="cs-CZ" dirty="0"/>
              <a:t> v jistém časovém období, </a:t>
            </a:r>
            <a:endParaRPr lang="cs-CZ" dirty="0" smtClean="0"/>
          </a:p>
          <a:p>
            <a:r>
              <a:rPr lang="cs-CZ" dirty="0" smtClean="0"/>
              <a:t>v </a:t>
            </a:r>
            <a:r>
              <a:rPr lang="cs-CZ" dirty="0"/>
              <a:t>půdorysném schématu výrobní </a:t>
            </a:r>
            <a:r>
              <a:rPr lang="cs-CZ" dirty="0" smtClean="0"/>
              <a:t>plochy jsou </a:t>
            </a:r>
            <a:r>
              <a:rPr lang="cs-CZ" b="1" i="1" dirty="0"/>
              <a:t>označena místa, kde jsou vykonávány sledované činnosti</a:t>
            </a:r>
            <a:r>
              <a:rPr lang="cs-CZ" dirty="0"/>
              <a:t>.</a:t>
            </a:r>
          </a:p>
          <a:p>
            <a:r>
              <a:rPr lang="cs-CZ" dirty="0" smtClean="0"/>
              <a:t>Posuzuje se </a:t>
            </a:r>
            <a:r>
              <a:rPr lang="cs-CZ" b="1" i="1" dirty="0" smtClean="0"/>
              <a:t>počet </a:t>
            </a:r>
            <a:r>
              <a:rPr lang="cs-CZ" b="1" i="1" dirty="0"/>
              <a:t>a </a:t>
            </a:r>
            <a:r>
              <a:rPr lang="cs-CZ" b="1" i="1" dirty="0" smtClean="0"/>
              <a:t>frekvenci pracovních </a:t>
            </a:r>
            <a:r>
              <a:rPr lang="cs-CZ" b="1" i="1" dirty="0"/>
              <a:t>a manipulačních činností</a:t>
            </a:r>
            <a:r>
              <a:rPr lang="cs-CZ" dirty="0"/>
              <a:t>. </a:t>
            </a:r>
            <a:endParaRPr lang="cs-CZ" dirty="0" smtClean="0"/>
          </a:p>
          <a:p>
            <a:r>
              <a:rPr lang="cs-CZ" dirty="0" smtClean="0"/>
              <a:t>Studium </a:t>
            </a:r>
            <a:r>
              <a:rPr lang="cs-CZ" dirty="0"/>
              <a:t>a hledání možností zlepšení </a:t>
            </a:r>
            <a:r>
              <a:rPr lang="cs-CZ" b="1" i="1" dirty="0" smtClean="0"/>
              <a:t>se zaměřuje  </a:t>
            </a:r>
            <a:r>
              <a:rPr lang="cs-CZ" b="1" i="1" dirty="0"/>
              <a:t>na místa s velkým počtem </a:t>
            </a:r>
            <a:r>
              <a:rPr lang="cs-CZ" b="1" i="1" dirty="0" smtClean="0"/>
              <a:t>čar, manipulačních činností</a:t>
            </a:r>
            <a:r>
              <a:rPr lang="cs-CZ" dirty="0" smtClean="0"/>
              <a:t>.</a:t>
            </a:r>
          </a:p>
          <a:p>
            <a:r>
              <a:rPr lang="pl-PL" dirty="0" smtClean="0"/>
              <a:t>Odhalí </a:t>
            </a:r>
            <a:r>
              <a:rPr lang="pl-PL" dirty="0"/>
              <a:t>se tak </a:t>
            </a:r>
            <a:r>
              <a:rPr lang="pl-PL" b="1" i="1" dirty="0"/>
              <a:t>množství chůze jak po pracovišti, tak i mimo něj</a:t>
            </a:r>
            <a:r>
              <a:rPr lang="pl-PL" dirty="0"/>
              <a:t>. </a:t>
            </a:r>
            <a:endParaRPr lang="pl-PL" dirty="0" smtClean="0"/>
          </a:p>
          <a:p>
            <a:r>
              <a:rPr lang="pl-PL" dirty="0" smtClean="0"/>
              <a:t>Je tedy </a:t>
            </a:r>
            <a:r>
              <a:rPr lang="cs-CZ" dirty="0" smtClean="0"/>
              <a:t>podkladem </a:t>
            </a:r>
            <a:r>
              <a:rPr lang="cs-CZ" dirty="0"/>
              <a:t>pro změny v </a:t>
            </a:r>
            <a:r>
              <a:rPr lang="cs-CZ" dirty="0" smtClean="0"/>
              <a:t>layoutu</a:t>
            </a:r>
            <a:endParaRPr lang="cs-CZ" dirty="0"/>
          </a:p>
        </p:txBody>
      </p:sp>
      <p:sp>
        <p:nvSpPr>
          <p:cNvPr id="5" name="TextovéPole 4"/>
          <p:cNvSpPr txBox="1"/>
          <p:nvPr/>
        </p:nvSpPr>
        <p:spPr>
          <a:xfrm>
            <a:off x="251520" y="6211669"/>
            <a:ext cx="8892480" cy="646331"/>
          </a:xfrm>
          <a:prstGeom prst="rect">
            <a:avLst/>
          </a:prstGeom>
          <a:noFill/>
        </p:spPr>
        <p:txBody>
          <a:bodyPr wrap="square" rtlCol="0">
            <a:spAutoFit/>
          </a:bodyPr>
          <a:lstStyle/>
          <a:p>
            <a:r>
              <a:rPr lang="cs-CZ" dirty="0"/>
              <a:t>LHOTSKÝ, O. </a:t>
            </a:r>
            <a:r>
              <a:rPr lang="cs-CZ" i="1" dirty="0"/>
              <a:t>Organizace a normování práce v podniku. </a:t>
            </a:r>
            <a:r>
              <a:rPr lang="cs-CZ" dirty="0"/>
              <a:t>1. vyd. Praha: ASPI,</a:t>
            </a:r>
          </a:p>
          <a:p>
            <a:r>
              <a:rPr lang="de-DE" dirty="0"/>
              <a:t>2005. 104 s. ISBN 80-7357-095-5.</a:t>
            </a:r>
            <a:endParaRPr lang="cs-CZ" dirty="0"/>
          </a:p>
        </p:txBody>
      </p:sp>
    </p:spTree>
    <p:extLst>
      <p:ext uri="{BB962C8B-B14F-4D97-AF65-F5344CB8AC3E}">
        <p14:creationId xmlns:p14="http://schemas.microsoft.com/office/powerpoint/2010/main" val="107887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Ukázka špagetového diagramu</a:t>
            </a:r>
            <a:endParaRPr lang="cs-CZ" b="1"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412776"/>
            <a:ext cx="5112568" cy="4779389"/>
          </a:xfrm>
        </p:spPr>
      </p:pic>
      <p:sp>
        <p:nvSpPr>
          <p:cNvPr id="5" name="TextovéPole 4"/>
          <p:cNvSpPr txBox="1"/>
          <p:nvPr/>
        </p:nvSpPr>
        <p:spPr>
          <a:xfrm>
            <a:off x="1" y="6206453"/>
            <a:ext cx="9036496" cy="553998"/>
          </a:xfrm>
          <a:prstGeom prst="rect">
            <a:avLst/>
          </a:prstGeom>
          <a:noFill/>
        </p:spPr>
        <p:txBody>
          <a:bodyPr wrap="square" rtlCol="0">
            <a:spAutoFit/>
          </a:bodyPr>
          <a:lstStyle/>
          <a:p>
            <a:r>
              <a:rPr lang="cs-CZ" sz="1600" dirty="0" smtClean="0"/>
              <a:t>Pavelka M. 2015</a:t>
            </a:r>
            <a:r>
              <a:rPr lang="cs-CZ" sz="1600" dirty="0"/>
              <a:t>. Naučte se vidět a odstraňovat plýtvání. </a:t>
            </a:r>
            <a:r>
              <a:rPr lang="cs-CZ" sz="1600" i="1" dirty="0" smtClean="0"/>
              <a:t>MM</a:t>
            </a:r>
            <a:r>
              <a:rPr lang="cs-CZ" sz="1600" i="1" dirty="0"/>
              <a:t>. </a:t>
            </a:r>
            <a:r>
              <a:rPr lang="cs-CZ" sz="1600" i="1" dirty="0" smtClean="0"/>
              <a:t> </a:t>
            </a:r>
            <a:r>
              <a:rPr lang="cs-CZ" sz="1600" dirty="0" smtClean="0"/>
              <a:t>Vol:4</a:t>
            </a:r>
            <a:r>
              <a:rPr lang="cs-CZ" sz="1600" dirty="0"/>
              <a:t>. Dostupné na</a:t>
            </a:r>
            <a:r>
              <a:rPr lang="cs-CZ" sz="1400" dirty="0"/>
              <a:t>: http://</a:t>
            </a:r>
            <a:r>
              <a:rPr lang="cs-CZ" sz="1400" dirty="0" smtClean="0"/>
              <a:t>www.mmspektrum.com/clanek/naucte-se-videt-a-odstranovat-plytvani.html</a:t>
            </a:r>
            <a:endParaRPr lang="cs-CZ" sz="1400" dirty="0"/>
          </a:p>
        </p:txBody>
      </p:sp>
    </p:spTree>
    <p:extLst>
      <p:ext uri="{BB962C8B-B14F-4D97-AF65-F5344CB8AC3E}">
        <p14:creationId xmlns:p14="http://schemas.microsoft.com/office/powerpoint/2010/main" val="707219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Analýza synchronizace práce</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2822827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4744"/>
            <a:ext cx="8229600" cy="1143000"/>
          </a:xfrm>
        </p:spPr>
        <p:txBody>
          <a:bodyPr>
            <a:normAutofit fontScale="90000"/>
          </a:bodyPr>
          <a:lstStyle/>
          <a:p>
            <a:r>
              <a:rPr lang="cs-CZ" b="1" dirty="0" smtClean="0"/>
              <a:t>Synchronizace procesů a optimální uspořádaní procesů vedou k:</a:t>
            </a:r>
            <a:endParaRPr lang="cs-CZ" b="1" dirty="0"/>
          </a:p>
        </p:txBody>
      </p:sp>
      <p:sp>
        <p:nvSpPr>
          <p:cNvPr id="3" name="Zástupný symbol pro obsah 2"/>
          <p:cNvSpPr>
            <a:spLocks noGrp="1"/>
          </p:cNvSpPr>
          <p:nvPr>
            <p:ph idx="1"/>
          </p:nvPr>
        </p:nvSpPr>
        <p:spPr>
          <a:xfrm>
            <a:off x="457200" y="2996952"/>
            <a:ext cx="8229600" cy="3129211"/>
          </a:xfrm>
        </p:spPr>
        <p:txBody>
          <a:bodyPr>
            <a:normAutofit fontScale="92500" lnSpcReduction="20000"/>
          </a:bodyPr>
          <a:lstStyle/>
          <a:p>
            <a:r>
              <a:rPr lang="cs-CZ" dirty="0" smtClean="0"/>
              <a:t>Zkrácení průběžné doby výroby</a:t>
            </a:r>
          </a:p>
          <a:p>
            <a:r>
              <a:rPr lang="cs-CZ" dirty="0" smtClean="0"/>
              <a:t>Zajištění kvality procesu,</a:t>
            </a:r>
          </a:p>
          <a:p>
            <a:r>
              <a:rPr lang="cs-CZ" dirty="0" smtClean="0"/>
              <a:t>Zvýšení produktivity práce,</a:t>
            </a:r>
          </a:p>
          <a:p>
            <a:r>
              <a:rPr lang="cs-CZ" dirty="0" smtClean="0"/>
              <a:t>Zajištění bezpečnosti a odstranění namáhavosti práce,</a:t>
            </a:r>
          </a:p>
          <a:p>
            <a:r>
              <a:rPr lang="cs-CZ" dirty="0" smtClean="0"/>
              <a:t>V určitém smyslu i ke snížení zásob rozpracované, příp. nedokončené výroby.</a:t>
            </a:r>
            <a:endParaRPr lang="cs-CZ" dirty="0"/>
          </a:p>
        </p:txBody>
      </p:sp>
      <p:sp>
        <p:nvSpPr>
          <p:cNvPr id="4" name="TextovéPole 3"/>
          <p:cNvSpPr txBox="1"/>
          <p:nvPr/>
        </p:nvSpPr>
        <p:spPr>
          <a:xfrm>
            <a:off x="204288" y="6165304"/>
            <a:ext cx="8928992" cy="461665"/>
          </a:xfrm>
          <a:prstGeom prst="rect">
            <a:avLst/>
          </a:prstGeom>
          <a:noFill/>
        </p:spPr>
        <p:txBody>
          <a:bodyPr wrap="square" rtlCol="0">
            <a:spAutoFit/>
          </a:bodyPr>
          <a:lstStyle/>
          <a:p>
            <a:r>
              <a:rPr lang="cs-CZ" sz="1200" dirty="0" smtClean="0"/>
              <a:t>Tomek G., Vávrová V. 2014. </a:t>
            </a:r>
            <a:r>
              <a:rPr lang="cs-CZ" sz="1200" i="1" dirty="0" smtClean="0"/>
              <a:t>Integrované řízení výroby: od operativního řízení výroby k dodavatelskému řetězci</a:t>
            </a:r>
            <a:r>
              <a:rPr lang="cs-CZ" sz="1200" dirty="0" smtClean="0"/>
              <a:t>. Praha: </a:t>
            </a:r>
            <a:r>
              <a:rPr lang="cs-CZ" sz="1200" dirty="0" err="1" smtClean="0"/>
              <a:t>Grada</a:t>
            </a:r>
            <a:r>
              <a:rPr lang="cs-CZ" sz="1200" dirty="0" smtClean="0"/>
              <a:t> </a:t>
            </a:r>
            <a:r>
              <a:rPr lang="cs-CZ" sz="1200" dirty="0" err="1" smtClean="0"/>
              <a:t>Publishing</a:t>
            </a:r>
            <a:r>
              <a:rPr lang="cs-CZ" sz="1200" dirty="0" smtClean="0"/>
              <a:t>, a.s. 368s. ISBN 978-80-247-4486-5</a:t>
            </a:r>
            <a:endParaRPr lang="cs-CZ" sz="1200" dirty="0"/>
          </a:p>
        </p:txBody>
      </p:sp>
    </p:spTree>
    <p:extLst>
      <p:ext uri="{BB962C8B-B14F-4D97-AF65-F5344CB8AC3E}">
        <p14:creationId xmlns:p14="http://schemas.microsoft.com/office/powerpoint/2010/main" val="363888300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MUDA- plýtvání</a:t>
            </a:r>
            <a:endParaRPr lang="cs-CZ" b="1" dirty="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440478" cy="504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6242887"/>
            <a:ext cx="7488832" cy="338554"/>
          </a:xfrm>
          <a:prstGeom prst="rect">
            <a:avLst/>
          </a:prstGeom>
          <a:noFill/>
        </p:spPr>
        <p:txBody>
          <a:bodyPr wrap="square" rtlCol="0">
            <a:spAutoFit/>
          </a:bodyPr>
          <a:lstStyle/>
          <a:p>
            <a:r>
              <a:rPr lang="cs-CZ" sz="1600" dirty="0"/>
              <a:t>DEBNÁR, P. </a:t>
            </a:r>
            <a:r>
              <a:rPr lang="cs-CZ" sz="1600" i="1" dirty="0"/>
              <a:t>Štíhlý podnik</a:t>
            </a:r>
            <a:r>
              <a:rPr lang="cs-CZ" sz="1600" dirty="0"/>
              <a:t>. Školící materiál. Slaný: API, 2009. 104 s.</a:t>
            </a:r>
          </a:p>
        </p:txBody>
      </p:sp>
    </p:spTree>
    <p:extLst>
      <p:ext uri="{BB962C8B-B14F-4D97-AF65-F5344CB8AC3E}">
        <p14:creationId xmlns:p14="http://schemas.microsoft.com/office/powerpoint/2010/main" val="366884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smtClean="0"/>
              <a:t>Faktory, ovlivňující rozmístění pracovišť:</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generel organizace, </a:t>
            </a:r>
          </a:p>
          <a:p>
            <a:r>
              <a:rPr lang="cs-CZ" dirty="0" smtClean="0"/>
              <a:t>síť </a:t>
            </a:r>
            <a:r>
              <a:rPr lang="cs-CZ" dirty="0"/>
              <a:t>komunikací horizontálního i vertikálního charakteru,</a:t>
            </a:r>
          </a:p>
          <a:p>
            <a:r>
              <a:rPr lang="cs-CZ" dirty="0" smtClean="0"/>
              <a:t>charakter </a:t>
            </a:r>
            <a:r>
              <a:rPr lang="cs-CZ" dirty="0"/>
              <a:t>budov </a:t>
            </a:r>
            <a:r>
              <a:rPr lang="cs-CZ" dirty="0" smtClean="0"/>
              <a:t>,</a:t>
            </a:r>
          </a:p>
          <a:p>
            <a:r>
              <a:rPr lang="cs-CZ" dirty="0" smtClean="0"/>
              <a:t>inženýrské sítě, </a:t>
            </a:r>
          </a:p>
          <a:p>
            <a:r>
              <a:rPr lang="cs-CZ" dirty="0" smtClean="0"/>
              <a:t>typ výroby,</a:t>
            </a:r>
          </a:p>
          <a:p>
            <a:r>
              <a:rPr lang="cs-CZ" dirty="0" smtClean="0"/>
              <a:t>vnitropodniková </a:t>
            </a:r>
            <a:r>
              <a:rPr lang="cs-CZ" dirty="0"/>
              <a:t>specializace,</a:t>
            </a:r>
          </a:p>
          <a:p>
            <a:r>
              <a:rPr lang="cs-CZ" dirty="0" smtClean="0"/>
              <a:t>manipulační prostředky,</a:t>
            </a:r>
            <a:endParaRPr lang="cs-CZ" dirty="0"/>
          </a:p>
          <a:p>
            <a:r>
              <a:rPr lang="cs-CZ" dirty="0" smtClean="0"/>
              <a:t>technologický </a:t>
            </a:r>
            <a:r>
              <a:rPr lang="cs-CZ" dirty="0"/>
              <a:t>postup výroby.</a:t>
            </a:r>
          </a:p>
        </p:txBody>
      </p:sp>
      <p:sp>
        <p:nvSpPr>
          <p:cNvPr id="4" name="Obdélník 3"/>
          <p:cNvSpPr/>
          <p:nvPr/>
        </p:nvSpPr>
        <p:spPr>
          <a:xfrm>
            <a:off x="97787" y="6165304"/>
            <a:ext cx="8856984" cy="369332"/>
          </a:xfrm>
          <a:prstGeom prst="rect">
            <a:avLst/>
          </a:prstGeom>
        </p:spPr>
        <p:txBody>
          <a:bodyPr wrap="square">
            <a:spAutoFit/>
          </a:bodyPr>
          <a:lstStyle/>
          <a:p>
            <a:r>
              <a:rPr lang="cs-CZ" dirty="0"/>
              <a:t>TUČEK, D., BOBÁK, R</a:t>
            </a:r>
            <a:r>
              <a:rPr lang="cs-CZ" i="1" dirty="0"/>
              <a:t>. Výrobní systémy. </a:t>
            </a:r>
            <a:r>
              <a:rPr lang="cs-CZ" dirty="0"/>
              <a:t>2. vyd. Zlín: UTB, 2006. 298 s. </a:t>
            </a:r>
            <a:r>
              <a:rPr lang="cs-CZ" dirty="0" smtClean="0"/>
              <a:t>ISBN 80-7318-381-1</a:t>
            </a:r>
            <a:r>
              <a:rPr lang="cs-CZ" dirty="0"/>
              <a:t>.</a:t>
            </a:r>
          </a:p>
        </p:txBody>
      </p:sp>
    </p:spTree>
    <p:extLst>
      <p:ext uri="{BB962C8B-B14F-4D97-AF65-F5344CB8AC3E}">
        <p14:creationId xmlns:p14="http://schemas.microsoft.com/office/powerpoint/2010/main" val="364627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Úrovně plýtvání MUDA:</a:t>
            </a:r>
            <a:endParaRPr lang="cs-CZ" b="1" dirty="0"/>
          </a:p>
        </p:txBody>
      </p:sp>
      <p:sp>
        <p:nvSpPr>
          <p:cNvPr id="3" name="Zástupný symbol pro obsah 2"/>
          <p:cNvSpPr>
            <a:spLocks noGrp="1"/>
          </p:cNvSpPr>
          <p:nvPr>
            <p:ph idx="1"/>
          </p:nvPr>
        </p:nvSpPr>
        <p:spPr/>
        <p:txBody>
          <a:bodyPr>
            <a:normAutofit/>
          </a:bodyPr>
          <a:lstStyle/>
          <a:p>
            <a:r>
              <a:rPr lang="cs-CZ" b="1" dirty="0" err="1" smtClean="0"/>
              <a:t>Katakana-muda</a:t>
            </a:r>
            <a:r>
              <a:rPr lang="cs-CZ" b="1" dirty="0" smtClean="0"/>
              <a:t>: </a:t>
            </a:r>
            <a:r>
              <a:rPr lang="cs-CZ" dirty="0" smtClean="0"/>
              <a:t>vše, co není pro pracovní postup nutné a co lze ihned, bez velkých zásahů eliminovat.</a:t>
            </a:r>
          </a:p>
          <a:p>
            <a:r>
              <a:rPr lang="cs-CZ" b="1" dirty="0" err="1" smtClean="0"/>
              <a:t>Kanji-muda</a:t>
            </a:r>
            <a:r>
              <a:rPr lang="cs-CZ" b="1" dirty="0" smtClean="0"/>
              <a:t>: </a:t>
            </a:r>
            <a:r>
              <a:rPr lang="cs-CZ" dirty="0" smtClean="0"/>
              <a:t>plýtvání, které se vztahuje ke strojům a dalším zařízením. </a:t>
            </a:r>
          </a:p>
          <a:p>
            <a:r>
              <a:rPr lang="cs-CZ" b="1" dirty="0" smtClean="0"/>
              <a:t>Hiragana-</a:t>
            </a:r>
            <a:r>
              <a:rPr lang="cs-CZ" b="1" dirty="0" err="1" smtClean="0"/>
              <a:t>muda</a:t>
            </a:r>
            <a:r>
              <a:rPr lang="cs-CZ" b="1" dirty="0" smtClean="0"/>
              <a:t>: </a:t>
            </a:r>
            <a:r>
              <a:rPr lang="cs-CZ" dirty="0" smtClean="0"/>
              <a:t>nedostatky, které jsou dány stávajícími podmínkami, v nichž pracovní proces probíhá. </a:t>
            </a:r>
            <a:endParaRPr lang="cs-CZ" dirty="0"/>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smtClean="0"/>
              <a:t>Tomek G., Vávrová V. 2014. </a:t>
            </a:r>
            <a:r>
              <a:rPr lang="cs-CZ" sz="1200" i="1" dirty="0" smtClean="0"/>
              <a:t>Integrované řízení výroby: od operativního řízení výroby k dodavatelskému řetězci</a:t>
            </a:r>
            <a:r>
              <a:rPr lang="cs-CZ" sz="1200" dirty="0" smtClean="0"/>
              <a:t>. Praha: </a:t>
            </a:r>
            <a:r>
              <a:rPr lang="cs-CZ" sz="1200" dirty="0" err="1" smtClean="0"/>
              <a:t>Grada</a:t>
            </a:r>
            <a:r>
              <a:rPr lang="cs-CZ" sz="1200" dirty="0" smtClean="0"/>
              <a:t> </a:t>
            </a:r>
            <a:r>
              <a:rPr lang="cs-CZ" sz="1200" dirty="0" err="1" smtClean="0"/>
              <a:t>Publishing</a:t>
            </a:r>
            <a:r>
              <a:rPr lang="cs-CZ" sz="1200" dirty="0" smtClean="0"/>
              <a:t>, a.s. 368s. ISBN 978-80-247-4486-5</a:t>
            </a:r>
            <a:endParaRPr lang="cs-CZ" sz="1200" dirty="0"/>
          </a:p>
        </p:txBody>
      </p:sp>
    </p:spTree>
    <p:extLst>
      <p:ext uri="{BB962C8B-B14F-4D97-AF65-F5344CB8AC3E}">
        <p14:creationId xmlns:p14="http://schemas.microsoft.com/office/powerpoint/2010/main" val="31852572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Cesta k redukci plýtvání</a:t>
            </a:r>
            <a:endParaRPr lang="cs-CZ"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7685054" cy="240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42887"/>
            <a:ext cx="7488832" cy="338554"/>
          </a:xfrm>
          <a:prstGeom prst="rect">
            <a:avLst/>
          </a:prstGeom>
          <a:noFill/>
        </p:spPr>
        <p:txBody>
          <a:bodyPr wrap="square" rtlCol="0">
            <a:spAutoFit/>
          </a:bodyPr>
          <a:lstStyle/>
          <a:p>
            <a:r>
              <a:rPr lang="cs-CZ" sz="1600" dirty="0"/>
              <a:t>DEBNÁR, P. </a:t>
            </a:r>
            <a:r>
              <a:rPr lang="cs-CZ" sz="1600" i="1" dirty="0"/>
              <a:t>Štíhlý podnik</a:t>
            </a:r>
            <a:r>
              <a:rPr lang="cs-CZ" sz="1600" dirty="0"/>
              <a:t>. Školící materiál. Slaný: API, 2009. 104 s.</a:t>
            </a:r>
          </a:p>
        </p:txBody>
      </p:sp>
    </p:spTree>
    <p:extLst>
      <p:ext uri="{BB962C8B-B14F-4D97-AF65-F5344CB8AC3E}">
        <p14:creationId xmlns:p14="http://schemas.microsoft.com/office/powerpoint/2010/main" val="103200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261925"/>
            <a:ext cx="5688632" cy="478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4298" y="6046403"/>
            <a:ext cx="8928992" cy="461665"/>
          </a:xfrm>
          <a:prstGeom prst="rect">
            <a:avLst/>
          </a:prstGeom>
          <a:noFill/>
        </p:spPr>
        <p:txBody>
          <a:bodyPr wrap="square" rtlCol="0">
            <a:spAutoFit/>
          </a:bodyPr>
          <a:lstStyle/>
          <a:p>
            <a:r>
              <a:rPr lang="cs-CZ" sz="1200" dirty="0" smtClean="0"/>
              <a:t>Tomek G., Vávrová V. 2014. </a:t>
            </a:r>
            <a:r>
              <a:rPr lang="cs-CZ" sz="1200" i="1" dirty="0" smtClean="0"/>
              <a:t>Integrované řízení výroby: od operativního řízení výroby k dodavatelskému řetězci</a:t>
            </a:r>
            <a:r>
              <a:rPr lang="cs-CZ" sz="1200" dirty="0" smtClean="0"/>
              <a:t>. Praha: </a:t>
            </a:r>
            <a:r>
              <a:rPr lang="cs-CZ" sz="1200" dirty="0" err="1" smtClean="0"/>
              <a:t>Grada</a:t>
            </a:r>
            <a:r>
              <a:rPr lang="cs-CZ" sz="1200" dirty="0" smtClean="0"/>
              <a:t> </a:t>
            </a:r>
            <a:r>
              <a:rPr lang="cs-CZ" sz="1200" dirty="0" err="1" smtClean="0"/>
              <a:t>Publishing</a:t>
            </a:r>
            <a:r>
              <a:rPr lang="cs-CZ" sz="1200" dirty="0" smtClean="0"/>
              <a:t>, a.s. 368s. ISBN 978-80-247-4486-5</a:t>
            </a:r>
            <a:endParaRPr lang="cs-CZ" sz="1200" dirty="0"/>
          </a:p>
        </p:txBody>
      </p:sp>
      <p:sp>
        <p:nvSpPr>
          <p:cNvPr id="2" name="Nadpis 1"/>
          <p:cNvSpPr>
            <a:spLocks noGrp="1"/>
          </p:cNvSpPr>
          <p:nvPr>
            <p:ph type="title"/>
          </p:nvPr>
        </p:nvSpPr>
        <p:spPr>
          <a:xfrm>
            <a:off x="755576" y="260648"/>
            <a:ext cx="8075240" cy="1143000"/>
          </a:xfrm>
          <a:noFill/>
        </p:spPr>
        <p:txBody>
          <a:bodyPr/>
          <a:lstStyle/>
          <a:p>
            <a:r>
              <a:rPr lang="cs-CZ" b="1" dirty="0" smtClean="0"/>
              <a:t>Řešení plýtvání</a:t>
            </a:r>
            <a:endParaRPr lang="cs-CZ" b="1" dirty="0"/>
          </a:p>
        </p:txBody>
      </p:sp>
    </p:spTree>
    <p:extLst>
      <p:ext uri="{BB962C8B-B14F-4D97-AF65-F5344CB8AC3E}">
        <p14:creationId xmlns:p14="http://schemas.microsoft.com/office/powerpoint/2010/main" val="188828476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Klasické pohybové studie</a:t>
            </a:r>
            <a:endParaRPr lang="cs-CZ" b="1" dirty="0"/>
          </a:p>
        </p:txBody>
      </p:sp>
      <p:pic>
        <p:nvPicPr>
          <p:cNvPr id="3074"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996952"/>
            <a:ext cx="40372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1628800"/>
            <a:ext cx="4392488" cy="442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4977" y="6266929"/>
            <a:ext cx="8928992" cy="461665"/>
          </a:xfrm>
          <a:prstGeom prst="rect">
            <a:avLst/>
          </a:prstGeom>
          <a:noFill/>
        </p:spPr>
        <p:txBody>
          <a:bodyPr wrap="square" rtlCol="0">
            <a:spAutoFit/>
          </a:bodyPr>
          <a:lstStyle/>
          <a:p>
            <a:r>
              <a:rPr lang="cs-CZ" sz="1200" dirty="0" smtClean="0"/>
              <a:t>Tomek G., Vávrová V. 2014. </a:t>
            </a:r>
            <a:r>
              <a:rPr lang="cs-CZ" sz="1200" i="1" dirty="0" smtClean="0"/>
              <a:t>Integrované řízení výroby: od operativního řízení výroby k dodavatelskému řetězci</a:t>
            </a:r>
            <a:r>
              <a:rPr lang="cs-CZ" sz="1200" dirty="0" smtClean="0"/>
              <a:t>. Praha: </a:t>
            </a:r>
            <a:r>
              <a:rPr lang="cs-CZ" sz="1200" dirty="0" err="1" smtClean="0"/>
              <a:t>Grada</a:t>
            </a:r>
            <a:r>
              <a:rPr lang="cs-CZ" sz="1200" dirty="0" smtClean="0"/>
              <a:t> </a:t>
            </a:r>
            <a:r>
              <a:rPr lang="cs-CZ" sz="1200" dirty="0" err="1" smtClean="0"/>
              <a:t>Publishing</a:t>
            </a:r>
            <a:r>
              <a:rPr lang="cs-CZ" sz="1200" dirty="0" smtClean="0"/>
              <a:t>, a.s. 368s. ISBN 978-80-247-4486-5</a:t>
            </a:r>
            <a:endParaRPr lang="cs-CZ" sz="1200" dirty="0"/>
          </a:p>
        </p:txBody>
      </p:sp>
    </p:spTree>
    <p:extLst>
      <p:ext uri="{BB962C8B-B14F-4D97-AF65-F5344CB8AC3E}">
        <p14:creationId xmlns:p14="http://schemas.microsoft.com/office/powerpoint/2010/main" val="339426680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Mikropohybové</a:t>
            </a:r>
            <a:r>
              <a:rPr lang="cs-CZ" b="1" dirty="0" smtClean="0"/>
              <a:t> studie</a:t>
            </a:r>
            <a:endParaRPr lang="cs-CZ" b="1" dirty="0"/>
          </a:p>
        </p:txBody>
      </p:sp>
      <p:sp>
        <p:nvSpPr>
          <p:cNvPr id="3" name="Zástupný symbol pro obsah 2"/>
          <p:cNvSpPr>
            <a:spLocks noGrp="1"/>
          </p:cNvSpPr>
          <p:nvPr>
            <p:ph idx="1"/>
          </p:nvPr>
        </p:nvSpPr>
        <p:spPr/>
        <p:txBody>
          <a:bodyPr/>
          <a:lstStyle/>
          <a:p>
            <a:pPr marL="0" indent="0">
              <a:buNone/>
            </a:pPr>
            <a:r>
              <a:rPr lang="cs-CZ" b="1" dirty="0" smtClean="0"/>
              <a:t>Cíle:</a:t>
            </a:r>
          </a:p>
          <a:p>
            <a:r>
              <a:rPr lang="cs-CZ" dirty="0" smtClean="0"/>
              <a:t>Snížit počet pohybů, které tvoří pracovní činnosti a postupy,</a:t>
            </a:r>
          </a:p>
          <a:p>
            <a:r>
              <a:rPr lang="cs-CZ" dirty="0" smtClean="0"/>
              <a:t>Umožnit exaktnější stanovení normy času podle předem časově ohodnocených pohybů</a:t>
            </a:r>
          </a:p>
        </p:txBody>
      </p:sp>
      <p:sp>
        <p:nvSpPr>
          <p:cNvPr id="4" name="TextovéPole 3"/>
          <p:cNvSpPr txBox="1"/>
          <p:nvPr/>
        </p:nvSpPr>
        <p:spPr>
          <a:xfrm>
            <a:off x="35496" y="5805264"/>
            <a:ext cx="8928992" cy="461665"/>
          </a:xfrm>
          <a:prstGeom prst="rect">
            <a:avLst/>
          </a:prstGeom>
          <a:noFill/>
        </p:spPr>
        <p:txBody>
          <a:bodyPr wrap="square" rtlCol="0">
            <a:spAutoFit/>
          </a:bodyPr>
          <a:lstStyle/>
          <a:p>
            <a:r>
              <a:rPr lang="cs-CZ" sz="1200" dirty="0" smtClean="0"/>
              <a:t>Tomek G., Vávrová V. 2014. </a:t>
            </a:r>
            <a:r>
              <a:rPr lang="cs-CZ" sz="1200" i="1" dirty="0" smtClean="0"/>
              <a:t>Integrované řízení výroby: od operativního řízení výroby k dodavatelskému řetězci</a:t>
            </a:r>
            <a:r>
              <a:rPr lang="cs-CZ" sz="1200" dirty="0" smtClean="0"/>
              <a:t>. Praha: </a:t>
            </a:r>
            <a:r>
              <a:rPr lang="cs-CZ" sz="1200" dirty="0" err="1" smtClean="0"/>
              <a:t>Grada</a:t>
            </a:r>
            <a:r>
              <a:rPr lang="cs-CZ" sz="1200" dirty="0" smtClean="0"/>
              <a:t> </a:t>
            </a:r>
            <a:r>
              <a:rPr lang="cs-CZ" sz="1200" dirty="0" err="1" smtClean="0"/>
              <a:t>Publishing</a:t>
            </a:r>
            <a:r>
              <a:rPr lang="cs-CZ" sz="1200" dirty="0" smtClean="0"/>
              <a:t>, a.s. 368s. ISBN 978-80-247-4486-5</a:t>
            </a:r>
            <a:endParaRPr lang="cs-CZ" sz="1200" dirty="0"/>
          </a:p>
        </p:txBody>
      </p:sp>
    </p:spTree>
    <p:extLst>
      <p:ext uri="{BB962C8B-B14F-4D97-AF65-F5344CB8AC3E}">
        <p14:creationId xmlns:p14="http://schemas.microsoft.com/office/powerpoint/2010/main" val="345918713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188640"/>
            <a:ext cx="7793037" cy="1462087"/>
          </a:xfrm>
        </p:spPr>
        <p:txBody>
          <a:bodyPr/>
          <a:lstStyle/>
          <a:p>
            <a:r>
              <a:rPr lang="cs-CZ" b="1" dirty="0" err="1" smtClean="0"/>
              <a:t>Therbligy</a:t>
            </a:r>
            <a:endParaRPr lang="cs-CZ" b="1" dirty="0"/>
          </a:p>
        </p:txBody>
      </p:sp>
      <p:sp>
        <p:nvSpPr>
          <p:cNvPr id="4" name="Zástupný symbol pro text 3"/>
          <p:cNvSpPr>
            <a:spLocks noGrp="1"/>
          </p:cNvSpPr>
          <p:nvPr>
            <p:ph type="body" sz="half" idx="1"/>
          </p:nvPr>
        </p:nvSpPr>
        <p:spPr>
          <a:xfrm>
            <a:off x="179512" y="1628800"/>
            <a:ext cx="2736304" cy="4114800"/>
          </a:xfrm>
        </p:spPr>
        <p:txBody>
          <a:bodyPr>
            <a:normAutofit/>
          </a:bodyPr>
          <a:lstStyle/>
          <a:p>
            <a:pPr marL="0" indent="0">
              <a:buNone/>
            </a:pPr>
            <a:r>
              <a:rPr lang="cs-CZ" sz="1600" b="1" dirty="0"/>
              <a:t>elementární prvky pracovního </a:t>
            </a:r>
            <a:r>
              <a:rPr lang="cs-CZ" sz="1600" b="1" dirty="0" smtClean="0"/>
              <a:t>pohybu, </a:t>
            </a:r>
            <a:r>
              <a:rPr lang="cs-CZ" sz="1600" dirty="0" smtClean="0"/>
              <a:t>které </a:t>
            </a:r>
            <a:r>
              <a:rPr lang="cs-CZ" sz="1600" dirty="0"/>
              <a:t>popsal americký psycholog F. </a:t>
            </a:r>
            <a:r>
              <a:rPr lang="cs-CZ" sz="1600" dirty="0" err="1" smtClean="0"/>
              <a:t>Gilbreth</a:t>
            </a:r>
            <a:r>
              <a:rPr lang="cs-CZ" sz="1600" dirty="0" smtClean="0"/>
              <a:t> </a:t>
            </a:r>
            <a:r>
              <a:rPr lang="cs-CZ" sz="1600" dirty="0"/>
              <a:t>(1868-1924) </a:t>
            </a:r>
          </a:p>
          <a:p>
            <a:endParaRPr lang="cs-CZ" sz="1600" b="1" dirty="0"/>
          </a:p>
        </p:txBody>
      </p:sp>
      <p:sp>
        <p:nvSpPr>
          <p:cNvPr id="3" name="Zástupný symbol pro obsah 2"/>
          <p:cNvSpPr>
            <a:spLocks noGrp="1"/>
          </p:cNvSpPr>
          <p:nvPr>
            <p:ph sz="half" idx="2"/>
          </p:nvPr>
        </p:nvSpPr>
        <p:spPr>
          <a:xfrm>
            <a:off x="3195754" y="1628800"/>
            <a:ext cx="2952328" cy="4114800"/>
          </a:xfrm>
        </p:spPr>
        <p:txBody>
          <a:bodyPr>
            <a:noAutofit/>
          </a:bodyPr>
          <a:lstStyle/>
          <a:p>
            <a:r>
              <a:rPr lang="cs-CZ" sz="1400" dirty="0" smtClean="0"/>
              <a:t>Hledání </a:t>
            </a:r>
          </a:p>
          <a:p>
            <a:r>
              <a:rPr lang="cs-CZ" sz="1400" dirty="0" smtClean="0"/>
              <a:t>Nalezení </a:t>
            </a:r>
          </a:p>
          <a:p>
            <a:r>
              <a:rPr lang="cs-CZ" sz="1400" dirty="0" smtClean="0"/>
              <a:t>Připravení </a:t>
            </a:r>
            <a:r>
              <a:rPr lang="cs-CZ" sz="1400" dirty="0"/>
              <a:t>pro další operaci </a:t>
            </a:r>
            <a:endParaRPr lang="cs-CZ" sz="1400" dirty="0" smtClean="0"/>
          </a:p>
          <a:p>
            <a:r>
              <a:rPr lang="cs-CZ" sz="1400" dirty="0" smtClean="0"/>
              <a:t>Výběr </a:t>
            </a:r>
          </a:p>
          <a:p>
            <a:r>
              <a:rPr lang="cs-CZ" sz="1400" dirty="0" smtClean="0"/>
              <a:t>Puštění </a:t>
            </a:r>
            <a:r>
              <a:rPr lang="cs-CZ" sz="1400" dirty="0"/>
              <a:t>předmětu (odložení) </a:t>
            </a:r>
            <a:endParaRPr lang="cs-CZ" sz="1400" dirty="0" smtClean="0"/>
          </a:p>
          <a:p>
            <a:r>
              <a:rPr lang="cs-CZ" sz="1400" dirty="0" smtClean="0"/>
              <a:t>Uchopení </a:t>
            </a:r>
          </a:p>
          <a:p>
            <a:r>
              <a:rPr lang="cs-CZ" sz="1400" dirty="0" smtClean="0"/>
              <a:t>Přemístění </a:t>
            </a:r>
            <a:r>
              <a:rPr lang="cs-CZ" sz="1400" dirty="0"/>
              <a:t>prázdného </a:t>
            </a:r>
            <a:endParaRPr lang="cs-CZ" sz="1400" dirty="0" smtClean="0"/>
          </a:p>
          <a:p>
            <a:r>
              <a:rPr lang="cs-CZ" sz="1400" dirty="0" smtClean="0"/>
              <a:t>Přemístění </a:t>
            </a:r>
            <a:r>
              <a:rPr lang="cs-CZ" sz="1400" dirty="0"/>
              <a:t>plného (naloženého) </a:t>
            </a:r>
            <a:endParaRPr lang="cs-CZ" sz="1400" dirty="0" smtClean="0"/>
          </a:p>
          <a:p>
            <a:r>
              <a:rPr lang="cs-CZ" sz="1400" dirty="0" smtClean="0"/>
              <a:t>Odpočinek </a:t>
            </a:r>
            <a:r>
              <a:rPr lang="cs-CZ" sz="1400" dirty="0"/>
              <a:t>nutný k překonání únavy </a:t>
            </a:r>
            <a:endParaRPr lang="cs-CZ" sz="1400" dirty="0" smtClean="0"/>
          </a:p>
          <a:p>
            <a:r>
              <a:rPr lang="cs-CZ" sz="1400" dirty="0" smtClean="0"/>
              <a:t>Postavení </a:t>
            </a:r>
          </a:p>
          <a:p>
            <a:r>
              <a:rPr lang="cs-CZ" sz="1400" dirty="0" smtClean="0"/>
              <a:t>Nevyhnutelné </a:t>
            </a:r>
            <a:r>
              <a:rPr lang="cs-CZ" sz="1400" dirty="0"/>
              <a:t>prodlení </a:t>
            </a:r>
            <a:endParaRPr lang="cs-CZ" sz="1400" dirty="0" smtClean="0"/>
          </a:p>
          <a:p>
            <a:r>
              <a:rPr lang="cs-CZ" sz="1400" dirty="0" smtClean="0"/>
              <a:t>Zkompletování </a:t>
            </a:r>
          </a:p>
          <a:p>
            <a:r>
              <a:rPr lang="cs-CZ" sz="1400" dirty="0" smtClean="0"/>
              <a:t>Zbytečné </a:t>
            </a:r>
            <a:r>
              <a:rPr lang="cs-CZ" sz="1400" dirty="0"/>
              <a:t>prodlení </a:t>
            </a:r>
            <a:endParaRPr lang="cs-CZ" sz="1400" dirty="0" smtClean="0"/>
          </a:p>
          <a:p>
            <a:r>
              <a:rPr lang="cs-CZ" sz="1400" dirty="0" smtClean="0"/>
              <a:t>Použití</a:t>
            </a:r>
          </a:p>
          <a:p>
            <a:r>
              <a:rPr lang="cs-CZ" sz="1400" dirty="0" smtClean="0"/>
              <a:t> Plánování </a:t>
            </a:r>
            <a:r>
              <a:rPr lang="cs-CZ" sz="1400" dirty="0"/>
              <a:t>(příprava) </a:t>
            </a:r>
            <a:endParaRPr lang="cs-CZ" sz="1400" dirty="0" smtClean="0"/>
          </a:p>
          <a:p>
            <a:r>
              <a:rPr lang="cs-CZ" sz="1400" dirty="0" smtClean="0"/>
              <a:t>Rozmontování </a:t>
            </a:r>
          </a:p>
          <a:p>
            <a:r>
              <a:rPr lang="cs-CZ" sz="1400" dirty="0" smtClean="0"/>
              <a:t>Držení</a:t>
            </a:r>
            <a:endParaRPr lang="cs-CZ" sz="1400"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749" y="1772816"/>
            <a:ext cx="2988251" cy="3068960"/>
          </a:xfrm>
          <a:prstGeom prst="rect">
            <a:avLst/>
          </a:prstGeom>
        </p:spPr>
      </p:pic>
    </p:spTree>
    <p:extLst>
      <p:ext uri="{BB962C8B-B14F-4D97-AF65-F5344CB8AC3E}">
        <p14:creationId xmlns:p14="http://schemas.microsoft.com/office/powerpoint/2010/main" val="2686855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smtClean="0"/>
              <a:t>Příklad SIMO chartu</a:t>
            </a:r>
            <a:endParaRPr lang="cs-CZ" b="1" dirty="0"/>
          </a:p>
        </p:txBody>
      </p:sp>
      <p:pic>
        <p:nvPicPr>
          <p:cNvPr id="8" name="Zástupný symbol pro obsah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815" y="1600200"/>
            <a:ext cx="3044369" cy="4525963"/>
          </a:xfrm>
        </p:spPr>
      </p:pic>
    </p:spTree>
    <p:extLst>
      <p:ext uri="{BB962C8B-B14F-4D97-AF65-F5344CB8AC3E}">
        <p14:creationId xmlns:p14="http://schemas.microsoft.com/office/powerpoint/2010/main" val="16404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08720"/>
            <a:ext cx="8229600" cy="1143000"/>
          </a:xfrm>
        </p:spPr>
        <p:txBody>
          <a:bodyPr>
            <a:normAutofit fontScale="90000"/>
          </a:bodyPr>
          <a:lstStyle/>
          <a:p>
            <a:r>
              <a:rPr lang="cs-CZ" b="1" dirty="0" smtClean="0"/>
              <a:t>Hlavní kritéria optimálního uspořádaní materiálového toku ve  výrobě</a:t>
            </a:r>
            <a:endParaRPr lang="cs-CZ" b="1" dirty="0"/>
          </a:p>
        </p:txBody>
      </p:sp>
      <p:sp>
        <p:nvSpPr>
          <p:cNvPr id="3" name="Zástupný symbol pro obsah 2"/>
          <p:cNvSpPr>
            <a:spLocks noGrp="1"/>
          </p:cNvSpPr>
          <p:nvPr>
            <p:ph idx="1"/>
          </p:nvPr>
        </p:nvSpPr>
        <p:spPr>
          <a:xfrm>
            <a:off x="457200" y="2564904"/>
            <a:ext cx="8229600" cy="3561259"/>
          </a:xfrm>
        </p:spPr>
        <p:txBody>
          <a:bodyPr/>
          <a:lstStyle/>
          <a:p>
            <a:r>
              <a:rPr lang="cs-CZ" dirty="0" smtClean="0"/>
              <a:t>přímočarost</a:t>
            </a:r>
            <a:r>
              <a:rPr lang="cs-CZ" dirty="0"/>
              <a:t>, </a:t>
            </a:r>
            <a:endParaRPr lang="cs-CZ" dirty="0" smtClean="0"/>
          </a:p>
          <a:p>
            <a:r>
              <a:rPr lang="cs-CZ" dirty="0" smtClean="0"/>
              <a:t>nejkratší délka,</a:t>
            </a:r>
          </a:p>
          <a:p>
            <a:r>
              <a:rPr lang="cs-CZ" dirty="0" smtClean="0"/>
              <a:t>plynulost </a:t>
            </a:r>
            <a:r>
              <a:rPr lang="cs-CZ" dirty="0"/>
              <a:t>materiálového toku.</a:t>
            </a:r>
          </a:p>
        </p:txBody>
      </p:sp>
      <p:sp>
        <p:nvSpPr>
          <p:cNvPr id="4" name="Obdélník 3"/>
          <p:cNvSpPr/>
          <p:nvPr/>
        </p:nvSpPr>
        <p:spPr>
          <a:xfrm>
            <a:off x="1630" y="6211365"/>
            <a:ext cx="9143549" cy="369332"/>
          </a:xfrm>
          <a:prstGeom prst="rect">
            <a:avLst/>
          </a:prstGeom>
        </p:spPr>
        <p:txBody>
          <a:bodyPr wrap="square">
            <a:spAutoFit/>
          </a:bodyPr>
          <a:lstStyle/>
          <a:p>
            <a:r>
              <a:rPr lang="cs-CZ" dirty="0"/>
              <a:t>TUČEK, D., BOBÁK, R</a:t>
            </a:r>
            <a:r>
              <a:rPr lang="cs-CZ" i="1" dirty="0"/>
              <a:t>. Výrobní systémy. </a:t>
            </a:r>
            <a:r>
              <a:rPr lang="cs-CZ" dirty="0"/>
              <a:t>2. vyd. Zlín: UTB, 2006. 298 s. </a:t>
            </a:r>
            <a:r>
              <a:rPr lang="cs-CZ" dirty="0" smtClean="0"/>
              <a:t>ISBN 80-7318-381-1</a:t>
            </a:r>
            <a:r>
              <a:rPr lang="cs-CZ" dirty="0"/>
              <a:t>.</a:t>
            </a:r>
          </a:p>
        </p:txBody>
      </p:sp>
    </p:spTree>
    <p:extLst>
      <p:ext uri="{BB962C8B-B14F-4D97-AF65-F5344CB8AC3E}">
        <p14:creationId xmlns:p14="http://schemas.microsoft.com/office/powerpoint/2010/main" val="375602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Uspořádání pracovišť</a:t>
            </a:r>
            <a:endParaRPr lang="cs-CZ" b="1" dirty="0"/>
          </a:p>
        </p:txBody>
      </p:sp>
      <p:sp>
        <p:nvSpPr>
          <p:cNvPr id="3" name="Zástupný symbol pro obsah 2"/>
          <p:cNvSpPr>
            <a:spLocks noGrp="1"/>
          </p:cNvSpPr>
          <p:nvPr>
            <p:ph idx="1"/>
          </p:nvPr>
        </p:nvSpPr>
        <p:spPr/>
        <p:txBody>
          <a:bodyPr/>
          <a:lstStyle/>
          <a:p>
            <a:r>
              <a:rPr lang="cs-CZ" b="1" dirty="0" smtClean="0"/>
              <a:t>Individuální </a:t>
            </a:r>
            <a:r>
              <a:rPr lang="cs-CZ" dirty="0" smtClean="0"/>
              <a:t>(malý počet pracovišť, operace se neopakují. Příklad: laboratoře, prototypové dílny atd.)</a:t>
            </a:r>
          </a:p>
          <a:p>
            <a:r>
              <a:rPr lang="cs-CZ" b="1" dirty="0" smtClean="0"/>
              <a:t>Skupinové </a:t>
            </a:r>
            <a:r>
              <a:rPr lang="cs-CZ" dirty="0" smtClean="0"/>
              <a:t>(u složitějších výrob, dělba práce se odráží ve vyčleňovaní/ slučování pracovišť):</a:t>
            </a:r>
          </a:p>
          <a:p>
            <a:pPr lvl="1"/>
            <a:r>
              <a:rPr lang="cs-CZ" dirty="0" smtClean="0"/>
              <a:t>Technologické uspořádaní</a:t>
            </a:r>
          </a:p>
          <a:p>
            <a:pPr lvl="1"/>
            <a:r>
              <a:rPr lang="cs-CZ" dirty="0" smtClean="0"/>
              <a:t>Předmětné uspořádání </a:t>
            </a:r>
            <a:endParaRPr lang="cs-CZ" dirty="0"/>
          </a:p>
        </p:txBody>
      </p:sp>
    </p:spTree>
    <p:extLst>
      <p:ext uri="{BB962C8B-B14F-4D97-AF65-F5344CB8AC3E}">
        <p14:creationId xmlns:p14="http://schemas.microsoft.com/office/powerpoint/2010/main" val="174320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7780" y="476672"/>
            <a:ext cx="8229600" cy="1143000"/>
          </a:xfrm>
        </p:spPr>
        <p:txBody>
          <a:bodyPr>
            <a:normAutofit fontScale="90000"/>
          </a:bodyPr>
          <a:lstStyle/>
          <a:p>
            <a:r>
              <a:rPr lang="cs-CZ" b="1" dirty="0"/>
              <a:t>Zásady uplatňované při řešení prostorového </a:t>
            </a:r>
            <a:r>
              <a:rPr lang="cs-CZ" b="1" dirty="0" smtClean="0"/>
              <a:t>uspořádání</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 </a:t>
            </a:r>
            <a:r>
              <a:rPr lang="cs-CZ" dirty="0"/>
              <a:t>vytvářet předpoklady pro bezporuchový a spolehlivý chod provozu a výroby,</a:t>
            </a:r>
          </a:p>
          <a:p>
            <a:r>
              <a:rPr lang="cs-CZ" dirty="0" smtClean="0"/>
              <a:t>respektovat </a:t>
            </a:r>
            <a:r>
              <a:rPr lang="cs-CZ" dirty="0"/>
              <a:t>charakter výroby,</a:t>
            </a:r>
          </a:p>
          <a:p>
            <a:r>
              <a:rPr lang="cs-CZ" dirty="0" smtClean="0"/>
              <a:t>vytvářet </a:t>
            </a:r>
            <a:r>
              <a:rPr lang="cs-CZ" dirty="0"/>
              <a:t>předpoklady pro vytváření pružných změn,</a:t>
            </a:r>
          </a:p>
          <a:p>
            <a:r>
              <a:rPr lang="cs-CZ" dirty="0" smtClean="0"/>
              <a:t>minimalizovat </a:t>
            </a:r>
            <a:r>
              <a:rPr lang="cs-CZ" dirty="0"/>
              <a:t>náklady na instalaci, </a:t>
            </a:r>
            <a:r>
              <a:rPr lang="cs-CZ" dirty="0" err="1"/>
              <a:t>deinstalaci</a:t>
            </a:r>
            <a:r>
              <a:rPr lang="cs-CZ" dirty="0"/>
              <a:t> a demontáž,</a:t>
            </a:r>
          </a:p>
          <a:p>
            <a:r>
              <a:rPr lang="cs-CZ" dirty="0" smtClean="0"/>
              <a:t>minimalizovat </a:t>
            </a:r>
            <a:r>
              <a:rPr lang="cs-CZ" dirty="0"/>
              <a:t>materiálové toky a dopravní výkony,</a:t>
            </a:r>
          </a:p>
          <a:p>
            <a:r>
              <a:rPr lang="cs-CZ" dirty="0" smtClean="0"/>
              <a:t>optimalizovat </a:t>
            </a:r>
            <a:r>
              <a:rPr lang="cs-CZ" dirty="0"/>
              <a:t>vnitropodnikové dopravní sítě,</a:t>
            </a:r>
          </a:p>
          <a:p>
            <a:r>
              <a:rPr lang="cs-CZ" dirty="0" smtClean="0"/>
              <a:t>optimalizovat </a:t>
            </a:r>
            <a:r>
              <a:rPr lang="cs-CZ" dirty="0"/>
              <a:t>rozmístění dílčích ploch v rámci základní </a:t>
            </a:r>
            <a:r>
              <a:rPr lang="cs-CZ" dirty="0" smtClean="0"/>
              <a:t>plochy</a:t>
            </a:r>
            <a:r>
              <a:rPr lang="cs-CZ" dirty="0"/>
              <a:t> </a:t>
            </a:r>
            <a:r>
              <a:rPr lang="cs-CZ" dirty="0" smtClean="0"/>
              <a:t>atd.</a:t>
            </a:r>
          </a:p>
          <a:p>
            <a:pPr marL="0" indent="0">
              <a:buNone/>
            </a:pPr>
            <a:endParaRPr lang="cs-CZ" dirty="0" smtClean="0"/>
          </a:p>
          <a:p>
            <a:pPr marL="0" indent="0">
              <a:buNone/>
            </a:pPr>
            <a:endParaRPr lang="cs-CZ" dirty="0" smtClean="0"/>
          </a:p>
          <a:p>
            <a:pPr marL="0" indent="0">
              <a:buNone/>
            </a:pPr>
            <a:r>
              <a:rPr lang="cs-CZ" i="1" dirty="0" smtClean="0"/>
              <a:t>Optimální řešení- minimalizace </a:t>
            </a:r>
            <a:r>
              <a:rPr lang="cs-CZ" i="1" dirty="0"/>
              <a:t>dopravních </a:t>
            </a:r>
            <a:r>
              <a:rPr lang="cs-CZ" i="1" dirty="0" smtClean="0"/>
              <a:t>nákladů:</a:t>
            </a:r>
          </a:p>
          <a:p>
            <a:pPr>
              <a:buFontTx/>
              <a:buChar char="-"/>
            </a:pPr>
            <a:r>
              <a:rPr lang="cs-CZ" i="1" dirty="0" smtClean="0"/>
              <a:t>velikost materiálového </a:t>
            </a:r>
            <a:r>
              <a:rPr lang="cs-CZ" i="1" dirty="0"/>
              <a:t>toku v závislosti na délce </a:t>
            </a:r>
            <a:r>
              <a:rPr lang="cs-CZ" i="1" dirty="0" smtClean="0"/>
              <a:t>trasy. </a:t>
            </a:r>
          </a:p>
          <a:p>
            <a:pPr>
              <a:buFontTx/>
              <a:buChar char="-"/>
            </a:pPr>
            <a:r>
              <a:rPr lang="cs-CZ" i="1" dirty="0" smtClean="0"/>
              <a:t>eliminace možného křížení materiálu</a:t>
            </a:r>
            <a:endParaRPr lang="cs-CZ" i="1" dirty="0"/>
          </a:p>
        </p:txBody>
      </p:sp>
      <p:sp>
        <p:nvSpPr>
          <p:cNvPr id="4" name="Obdélník 3"/>
          <p:cNvSpPr/>
          <p:nvPr/>
        </p:nvSpPr>
        <p:spPr>
          <a:xfrm>
            <a:off x="172064" y="6021288"/>
            <a:ext cx="8568952" cy="646331"/>
          </a:xfrm>
          <a:prstGeom prst="rect">
            <a:avLst/>
          </a:prstGeom>
        </p:spPr>
        <p:txBody>
          <a:bodyPr wrap="square">
            <a:spAutoFit/>
          </a:bodyPr>
          <a:lstStyle/>
          <a:p>
            <a:r>
              <a:rPr lang="cs-CZ" sz="900" b="1" i="1" dirty="0" smtClean="0"/>
              <a:t>Zdroj: Vstup </a:t>
            </a:r>
            <a:r>
              <a:rPr lang="cs-CZ" sz="900" b="1" i="1" dirty="0"/>
              <a:t>a úkoly pro 6. kapitolu</a:t>
            </a:r>
          </a:p>
          <a:p>
            <a:r>
              <a:rPr lang="cs-CZ" sz="900" b="1" dirty="0"/>
              <a:t>PROSTOROVÉ USPOŘÁDÁNÍ PRACOVIŠŤ</a:t>
            </a:r>
            <a:r>
              <a:rPr lang="cs-CZ" sz="900" b="1" dirty="0" smtClean="0"/>
              <a:t>. </a:t>
            </a:r>
            <a:r>
              <a:rPr lang="cs-CZ" sz="900" dirty="0" smtClean="0"/>
              <a:t>http</a:t>
            </a:r>
            <a:r>
              <a:rPr lang="cs-CZ" sz="900" dirty="0"/>
              <a:t>://www.google.cz/url?sa=t&amp;rct=j&amp;q=&amp;esrc=s&amp;source=web&amp;cd=4&amp;cad=rja&amp;uact=8&amp;ved=0ahUKEwjPoYDTz5fMAhWLORQKHVhqDCsQFgg1MAM&amp;url=http%3A%2F%2Fwww.utb.cz%2Ffile%2F35257_1_1%2F&amp;usg=AFQjCNFbP4QVPG0fIPW0pvF9Kw1OBpdgTw&amp;sig2=Csk3BTzMYcvy6YEt8hEkKA&amp;bvm=bv.119745492,d.bGg</a:t>
            </a:r>
          </a:p>
        </p:txBody>
      </p:sp>
    </p:spTree>
    <p:extLst>
      <p:ext uri="{BB962C8B-B14F-4D97-AF65-F5344CB8AC3E}">
        <p14:creationId xmlns:p14="http://schemas.microsoft.com/office/powerpoint/2010/main" val="129322706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Základní analytické metody prostorového </a:t>
            </a:r>
            <a:r>
              <a:rPr lang="cs-CZ" b="1" dirty="0" smtClean="0"/>
              <a:t>uspořádání</a:t>
            </a:r>
            <a:endParaRPr lang="cs-CZ" dirty="0"/>
          </a:p>
        </p:txBody>
      </p:sp>
      <p:sp>
        <p:nvSpPr>
          <p:cNvPr id="3" name="Zástupný symbol pro obsah 2"/>
          <p:cNvSpPr>
            <a:spLocks noGrp="1"/>
          </p:cNvSpPr>
          <p:nvPr>
            <p:ph idx="1"/>
          </p:nvPr>
        </p:nvSpPr>
        <p:spPr/>
        <p:txBody>
          <a:bodyPr>
            <a:normAutofit lnSpcReduction="10000"/>
          </a:bodyPr>
          <a:lstStyle/>
          <a:p>
            <a:pPr marL="0" indent="0">
              <a:buNone/>
            </a:pPr>
            <a:endParaRPr lang="cs-CZ" dirty="0"/>
          </a:p>
          <a:p>
            <a:r>
              <a:rPr lang="cs-CZ" dirty="0" smtClean="0"/>
              <a:t>Šachovnicová </a:t>
            </a:r>
            <a:r>
              <a:rPr lang="cs-CZ" dirty="0"/>
              <a:t>tabulka,</a:t>
            </a:r>
          </a:p>
          <a:p>
            <a:r>
              <a:rPr lang="cs-CZ" dirty="0" smtClean="0"/>
              <a:t>Layout pracoviště,</a:t>
            </a:r>
          </a:p>
          <a:p>
            <a:r>
              <a:rPr lang="cs-CZ" dirty="0" smtClean="0"/>
              <a:t>Metoda </a:t>
            </a:r>
            <a:r>
              <a:rPr lang="cs-CZ" dirty="0"/>
              <a:t>souřadnic,</a:t>
            </a:r>
          </a:p>
          <a:p>
            <a:r>
              <a:rPr lang="cs-CZ" dirty="0" smtClean="0"/>
              <a:t>Trojúhelníková </a:t>
            </a:r>
            <a:r>
              <a:rPr lang="cs-CZ" dirty="0"/>
              <a:t>metoda,</a:t>
            </a:r>
          </a:p>
          <a:p>
            <a:r>
              <a:rPr lang="cs-CZ" dirty="0"/>
              <a:t>M</a:t>
            </a:r>
            <a:r>
              <a:rPr lang="cs-CZ" dirty="0" smtClean="0"/>
              <a:t>etoda </a:t>
            </a:r>
            <a:r>
              <a:rPr lang="cs-CZ" dirty="0"/>
              <a:t>CRAFT</a:t>
            </a:r>
            <a:r>
              <a:rPr lang="cs-CZ" dirty="0" smtClean="0"/>
              <a:t>,</a:t>
            </a:r>
          </a:p>
          <a:p>
            <a:r>
              <a:rPr lang="cs-CZ" dirty="0" err="1"/>
              <a:t>Sankeyův</a:t>
            </a:r>
            <a:r>
              <a:rPr lang="cs-CZ" dirty="0"/>
              <a:t> diagram,</a:t>
            </a:r>
          </a:p>
          <a:p>
            <a:r>
              <a:rPr lang="cs-CZ" dirty="0" smtClean="0"/>
              <a:t>Špagetový diagram atd.</a:t>
            </a:r>
            <a:endParaRPr lang="cs-CZ" dirty="0"/>
          </a:p>
        </p:txBody>
      </p:sp>
      <p:sp>
        <p:nvSpPr>
          <p:cNvPr id="4" name="Obdélník 3"/>
          <p:cNvSpPr/>
          <p:nvPr/>
        </p:nvSpPr>
        <p:spPr>
          <a:xfrm>
            <a:off x="107504" y="5877272"/>
            <a:ext cx="7848872" cy="707886"/>
          </a:xfrm>
          <a:prstGeom prst="rect">
            <a:avLst/>
          </a:prstGeom>
        </p:spPr>
        <p:txBody>
          <a:bodyPr wrap="square">
            <a:spAutoFit/>
          </a:bodyPr>
          <a:lstStyle/>
          <a:p>
            <a:r>
              <a:rPr lang="cs-CZ" sz="800" b="1" i="1" dirty="0"/>
              <a:t>Zdroj: Vstup a úkoly pro 6. kapitolu</a:t>
            </a:r>
          </a:p>
          <a:p>
            <a:r>
              <a:rPr lang="cs-CZ" sz="800" b="1" dirty="0"/>
              <a:t>PROSTOROVÉ USPOŘÁDÁNÍ PRACOVIŠŤ. </a:t>
            </a:r>
            <a:r>
              <a:rPr lang="cs-CZ" sz="800" dirty="0"/>
              <a:t>http://www.google.cz/url?sa=t&amp;rct=j&amp;q=&amp;</a:t>
            </a:r>
            <a:r>
              <a:rPr lang="cs-CZ" sz="800" dirty="0" smtClean="0"/>
              <a:t>esrc=s&amp;source=web&amp;cd=4&amp;cad=rja&amp;uact=8&amp;ved=0ahUKEwjPoYDTz5fMAhWLORQKHVhqDCsQFgg1MAM&amp;url=http%3A%2F%2Fwww.utb.cz%2Ffile%2F35257_1_1%2F&amp;usg=AFQjCNFbP4QVPG0fIPW0pvF9Kw1OBpdgTw&amp;sig2=Csk3BTzMYcvy6YEt8hEkKA&amp;bvm=bv.119745492,d.bGg</a:t>
            </a:r>
          </a:p>
          <a:p>
            <a:r>
              <a:rPr lang="cs-CZ" sz="800" dirty="0"/>
              <a:t>http://www.produktivita.cz/cs/nase-projekty/zkraceni-prubezne-doby-vyroby.html</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628800"/>
            <a:ext cx="3372619" cy="212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0413" y="3765273"/>
            <a:ext cx="3048000" cy="2257425"/>
          </a:xfrm>
          <a:prstGeom prst="rect">
            <a:avLst/>
          </a:prstGeom>
        </p:spPr>
      </p:pic>
    </p:spTree>
    <p:extLst>
      <p:ext uri="{BB962C8B-B14F-4D97-AF65-F5344CB8AC3E}">
        <p14:creationId xmlns:p14="http://schemas.microsoft.com/office/powerpoint/2010/main" val="982903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Metoda souřadnic</a:t>
            </a:r>
            <a:endParaRPr lang="cs-CZ" b="1" dirty="0"/>
          </a:p>
        </p:txBody>
      </p:sp>
      <p:sp>
        <p:nvSpPr>
          <p:cNvPr id="3" name="Zástupný symbol pro obsah 2"/>
          <p:cNvSpPr>
            <a:spLocks noGrp="1"/>
          </p:cNvSpPr>
          <p:nvPr>
            <p:ph idx="1"/>
          </p:nvPr>
        </p:nvSpPr>
        <p:spPr/>
        <p:txBody>
          <a:bodyPr/>
          <a:lstStyle/>
          <a:p>
            <a:endParaRPr lang="cs-CZ" dirty="0"/>
          </a:p>
          <a:p>
            <a:r>
              <a:rPr lang="cs-CZ" dirty="0"/>
              <a:t>Tato metoda je vhodná pro </a:t>
            </a:r>
            <a:r>
              <a:rPr lang="cs-CZ" b="1" dirty="0"/>
              <a:t>hledání optimálního prostorového umístění určitého centrálního objektu</a:t>
            </a:r>
            <a:r>
              <a:rPr lang="cs-CZ" dirty="0"/>
              <a:t>, který kooperuje s několika prostorově již umístěnými objekty. </a:t>
            </a:r>
          </a:p>
          <a:p>
            <a:r>
              <a:rPr lang="cs-CZ" dirty="0"/>
              <a:t>Cílem této metody je </a:t>
            </a:r>
            <a:r>
              <a:rPr lang="cs-CZ" b="1" dirty="0"/>
              <a:t>zajistit nejkratší toky materiálu při minimálních nákladech na dopravu</a:t>
            </a:r>
            <a:r>
              <a:rPr lang="cs-CZ" dirty="0"/>
              <a:t>. </a:t>
            </a:r>
          </a:p>
        </p:txBody>
      </p:sp>
    </p:spTree>
    <p:extLst>
      <p:ext uri="{BB962C8B-B14F-4D97-AF65-F5344CB8AC3E}">
        <p14:creationId xmlns:p14="http://schemas.microsoft.com/office/powerpoint/2010/main" val="23955795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Metoda souřadnic</a:t>
            </a:r>
          </a:p>
        </p:txBody>
      </p:sp>
      <p:sp>
        <p:nvSpPr>
          <p:cNvPr id="3" name="Zástupný symbol pro obsah 2"/>
          <p:cNvSpPr>
            <a:spLocks noGrp="1"/>
          </p:cNvSpPr>
          <p:nvPr>
            <p:ph idx="1"/>
          </p:nvPr>
        </p:nvSpPr>
        <p:spPr/>
        <p:txBody>
          <a:bodyPr>
            <a:normAutofit fontScale="92500"/>
          </a:bodyPr>
          <a:lstStyle/>
          <a:p>
            <a:endParaRPr lang="cs-CZ" dirty="0"/>
          </a:p>
          <a:p>
            <a:r>
              <a:rPr lang="cs-CZ" dirty="0"/>
              <a:t>Principem této metody je </a:t>
            </a:r>
            <a:r>
              <a:rPr lang="cs-CZ" b="1" dirty="0"/>
              <a:t>souřadnicová síť</a:t>
            </a:r>
            <a:r>
              <a:rPr lang="cs-CZ" dirty="0"/>
              <a:t>, ve které se pro každý objekt stanoví souřadnice </a:t>
            </a:r>
            <a:r>
              <a:rPr lang="cs-CZ" dirty="0" err="1"/>
              <a:t>xi</a:t>
            </a:r>
            <a:r>
              <a:rPr lang="cs-CZ" dirty="0"/>
              <a:t> a </a:t>
            </a:r>
            <a:r>
              <a:rPr lang="cs-CZ" dirty="0" err="1"/>
              <a:t>yi</a:t>
            </a:r>
            <a:r>
              <a:rPr lang="cs-CZ" dirty="0"/>
              <a:t> , které vymezují jeho vzdálenost od vhodně vzdáleného bodu o souřadnicích nulových a vzájemné prostorové umístění objektů. </a:t>
            </a:r>
          </a:p>
          <a:p>
            <a:r>
              <a:rPr lang="cs-CZ" dirty="0"/>
              <a:t>Vztahy každého objektu s centrálním objektem jsou charakterizovány </a:t>
            </a:r>
            <a:r>
              <a:rPr lang="cs-CZ" b="1" i="1" dirty="0"/>
              <a:t>hmotnostním činitelem </a:t>
            </a:r>
            <a:r>
              <a:rPr lang="cs-CZ" dirty="0" err="1"/>
              <a:t>qi</a:t>
            </a:r>
            <a:r>
              <a:rPr lang="cs-CZ" dirty="0"/>
              <a:t>, který vyjadřuje objem přepravy za jednotku času. </a:t>
            </a:r>
          </a:p>
        </p:txBody>
      </p:sp>
    </p:spTree>
    <p:extLst>
      <p:ext uri="{BB962C8B-B14F-4D97-AF65-F5344CB8AC3E}">
        <p14:creationId xmlns:p14="http://schemas.microsoft.com/office/powerpoint/2010/main" val="311191902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230</TotalTime>
  <Words>3182</Words>
  <Application>Microsoft Office PowerPoint</Application>
  <PresentationFormat>Předvádění na obrazovce (4:3)</PresentationFormat>
  <Paragraphs>349</Paragraphs>
  <Slides>36</Slides>
  <Notes>35</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38" baseType="lpstr">
      <vt:lpstr>1_Office Theme</vt:lpstr>
      <vt:lpstr>Equation</vt:lpstr>
      <vt:lpstr> Layout. Synchronizace práce</vt:lpstr>
      <vt:lpstr>Layout</vt:lpstr>
      <vt:lpstr>Faktory, ovlivňující rozmístění pracovišť:</vt:lpstr>
      <vt:lpstr>Hlavní kritéria optimálního uspořádaní materiálového toku ve  výrobě</vt:lpstr>
      <vt:lpstr>Uspořádání pracovišť</vt:lpstr>
      <vt:lpstr>Zásady uplatňované při řešení prostorového uspořádání</vt:lpstr>
      <vt:lpstr>Základní analytické metody prostorového uspořádání</vt:lpstr>
      <vt:lpstr>Metoda souřadnic</vt:lpstr>
      <vt:lpstr>Metoda souřadnic</vt:lpstr>
      <vt:lpstr>Metoda souřadnic</vt:lpstr>
      <vt:lpstr>Příklad 1: Metoda souřadnic</vt:lpstr>
      <vt:lpstr>Metoda souřadnic- příklad</vt:lpstr>
      <vt:lpstr>Metoda souřadnic- příklad</vt:lpstr>
      <vt:lpstr>Metoda trojúhelniková</vt:lpstr>
      <vt:lpstr>Metoda trojúhelniková</vt:lpstr>
      <vt:lpstr>Metoda trojúhelniková</vt:lpstr>
      <vt:lpstr>Metoda trojúhelníková- příklad</vt:lpstr>
      <vt:lpstr>Metoda trojúhelniková- příklad</vt:lpstr>
      <vt:lpstr>Trojúhelníková síť</vt:lpstr>
      <vt:lpstr>Metoda trojúhelniková - příklad</vt:lpstr>
      <vt:lpstr>Metoda trojúhelniková- příklad</vt:lpstr>
      <vt:lpstr>Metoda CRAFT</vt:lpstr>
      <vt:lpstr>Metoda CRAFT</vt:lpstr>
      <vt:lpstr>Sankeyův diagram</vt:lpstr>
      <vt:lpstr>Špagetový diagram</vt:lpstr>
      <vt:lpstr>Ukázka špagetového diagramu</vt:lpstr>
      <vt:lpstr>Analýza synchronizace práce</vt:lpstr>
      <vt:lpstr>Synchronizace procesů a optimální uspořádaní procesů vedou k:</vt:lpstr>
      <vt:lpstr>MUDA- plýtvání</vt:lpstr>
      <vt:lpstr>Úrovně plýtvání MUDA:</vt:lpstr>
      <vt:lpstr>Cesta k redukci plýtvání</vt:lpstr>
      <vt:lpstr>Řešení plýtvání</vt:lpstr>
      <vt:lpstr>Klasické pohybové studie</vt:lpstr>
      <vt:lpstr>Mikropohybové studie</vt:lpstr>
      <vt:lpstr>Therbligy</vt:lpstr>
      <vt:lpstr>Příklad SIMO chartu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Chytilová Ekaterina</dc:creator>
  <cp:lastModifiedBy>ChytilovaE</cp:lastModifiedBy>
  <cp:revision>29</cp:revision>
  <cp:lastPrinted>2017-03-27T08:17:15Z</cp:lastPrinted>
  <dcterms:created xsi:type="dcterms:W3CDTF">2016-10-10T08:12:52Z</dcterms:created>
  <dcterms:modified xsi:type="dcterms:W3CDTF">2017-03-30T10:01:32Z</dcterms:modified>
</cp:coreProperties>
</file>