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3.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Override4.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5.xml" ContentType="application/vnd.openxmlformats-officedocument.themeOverride+xml"/>
  <Override PartName="/ppt/notesSlides/notesSlide16.xml" ContentType="application/vnd.openxmlformats-officedocument.presentationml.notesSlide+xml"/>
  <Override PartName="/ppt/theme/themeOverride6.xml" ContentType="application/vnd.openxmlformats-officedocument.themeOverride+xml"/>
  <Override PartName="/ppt/notesSlides/notesSlide17.xml" ContentType="application/vnd.openxmlformats-officedocument.presentationml.notesSlide+xml"/>
  <Override PartName="/ppt/theme/themeOverride7.xml" ContentType="application/vnd.openxmlformats-officedocument.themeOverride+xml"/>
  <Override PartName="/ppt/notesSlides/notesSlide18.xml" ContentType="application/vnd.openxmlformats-officedocument.presentationml.notesSlide+xml"/>
  <Override PartName="/ppt/theme/themeOverride8.xml" ContentType="application/vnd.openxmlformats-officedocument.themeOverride+xml"/>
  <Override PartName="/ppt/notesSlides/notesSlide19.xml" ContentType="application/vnd.openxmlformats-officedocument.presentationml.notesSlide+xml"/>
  <Override PartName="/ppt/theme/themeOverride9.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82" r:id="rId3"/>
    <p:sldId id="283" r:id="rId4"/>
    <p:sldId id="284" r:id="rId5"/>
    <p:sldId id="285" r:id="rId6"/>
    <p:sldId id="286" r:id="rId7"/>
    <p:sldId id="288" r:id="rId8"/>
    <p:sldId id="287" r:id="rId9"/>
    <p:sldId id="289" r:id="rId10"/>
    <p:sldId id="271" r:id="rId11"/>
    <p:sldId id="291" r:id="rId12"/>
    <p:sldId id="272" r:id="rId13"/>
    <p:sldId id="293" r:id="rId14"/>
    <p:sldId id="273" r:id="rId15"/>
    <p:sldId id="294" r:id="rId16"/>
    <p:sldId id="274" r:id="rId17"/>
    <p:sldId id="275" r:id="rId18"/>
    <p:sldId id="276" r:id="rId19"/>
    <p:sldId id="277" r:id="rId20"/>
    <p:sldId id="278" r:id="rId21"/>
    <p:sldId id="290" r:id="rId22"/>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379" autoAdjust="0"/>
  </p:normalViewPr>
  <p:slideViewPr>
    <p:cSldViewPr>
      <p:cViewPr varScale="1">
        <p:scale>
          <a:sx n="80" d="100"/>
          <a:sy n="80" d="100"/>
        </p:scale>
        <p:origin x="251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F6E57B4-A792-4982-8BE1-408DC57B06F2}" type="datetimeFigureOut">
              <a:rPr lang="cs-CZ" smtClean="0"/>
              <a:t>30.10.2019</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7921781-4D33-4ADE-B5AE-DBBE2CF1792D}" type="slidenum">
              <a:rPr lang="cs-CZ" smtClean="0"/>
              <a:t>‹#›</a:t>
            </a:fld>
            <a:endParaRPr lang="cs-CZ"/>
          </a:p>
        </p:txBody>
      </p:sp>
    </p:spTree>
    <p:extLst>
      <p:ext uri="{BB962C8B-B14F-4D97-AF65-F5344CB8AC3E}">
        <p14:creationId xmlns:p14="http://schemas.microsoft.com/office/powerpoint/2010/main" val="3975919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a:t>
            </a:fld>
            <a:endParaRPr lang="cs-CZ"/>
          </a:p>
        </p:txBody>
      </p:sp>
    </p:spTree>
    <p:extLst>
      <p:ext uri="{BB962C8B-B14F-4D97-AF65-F5344CB8AC3E}">
        <p14:creationId xmlns:p14="http://schemas.microsoft.com/office/powerpoint/2010/main" val="2678057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10</a:t>
            </a:fld>
            <a:endParaRPr lang="cs-CZ"/>
          </a:p>
        </p:txBody>
      </p:sp>
    </p:spTree>
    <p:extLst>
      <p:ext uri="{BB962C8B-B14F-4D97-AF65-F5344CB8AC3E}">
        <p14:creationId xmlns:p14="http://schemas.microsoft.com/office/powerpoint/2010/main" val="2135516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11</a:t>
            </a:fld>
            <a:endParaRPr lang="cs-CZ"/>
          </a:p>
        </p:txBody>
      </p:sp>
    </p:spTree>
    <p:extLst>
      <p:ext uri="{BB962C8B-B14F-4D97-AF65-F5344CB8AC3E}">
        <p14:creationId xmlns:p14="http://schemas.microsoft.com/office/powerpoint/2010/main" val="730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12</a:t>
            </a:fld>
            <a:endParaRPr lang="cs-CZ"/>
          </a:p>
        </p:txBody>
      </p:sp>
    </p:spTree>
    <p:extLst>
      <p:ext uri="{BB962C8B-B14F-4D97-AF65-F5344CB8AC3E}">
        <p14:creationId xmlns:p14="http://schemas.microsoft.com/office/powerpoint/2010/main" val="2853584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Tento způsob je vhodný tam, kde jsou časy trvání jednotlivých operací stejné, popřípadě je na následující operaci čas zpracování vždy delší než na operaci předcházející. Jestliže však tyto předpoklady nejsou zachovány, dochází na pracovišti, kde je doba trvání operace proti předcházejícímu úseku kratší, k prostojům mezi jednotlivými dopravními dávkami. </a:t>
            </a:r>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13</a:t>
            </a:fld>
            <a:endParaRPr lang="cs-CZ"/>
          </a:p>
        </p:txBody>
      </p:sp>
    </p:spTree>
    <p:extLst>
      <p:ext uri="{BB962C8B-B14F-4D97-AF65-F5344CB8AC3E}">
        <p14:creationId xmlns:p14="http://schemas.microsoft.com/office/powerpoint/2010/main" val="3406672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14</a:t>
            </a:fld>
            <a:endParaRPr lang="cs-CZ"/>
          </a:p>
        </p:txBody>
      </p:sp>
    </p:spTree>
    <p:extLst>
      <p:ext uri="{BB962C8B-B14F-4D97-AF65-F5344CB8AC3E}">
        <p14:creationId xmlns:p14="http://schemas.microsoft.com/office/powerpoint/2010/main" val="3125657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15</a:t>
            </a:fld>
            <a:endParaRPr lang="cs-CZ"/>
          </a:p>
        </p:txBody>
      </p:sp>
    </p:spTree>
    <p:extLst>
      <p:ext uri="{BB962C8B-B14F-4D97-AF65-F5344CB8AC3E}">
        <p14:creationId xmlns:p14="http://schemas.microsoft.com/office/powerpoint/2010/main" val="39790140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16</a:t>
            </a:fld>
            <a:endParaRPr lang="cs-CZ"/>
          </a:p>
        </p:txBody>
      </p:sp>
    </p:spTree>
    <p:extLst>
      <p:ext uri="{BB962C8B-B14F-4D97-AF65-F5344CB8AC3E}">
        <p14:creationId xmlns:p14="http://schemas.microsoft.com/office/powerpoint/2010/main" val="1341856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17</a:t>
            </a:fld>
            <a:endParaRPr lang="cs-CZ"/>
          </a:p>
        </p:txBody>
      </p:sp>
    </p:spTree>
    <p:extLst>
      <p:ext uri="{BB962C8B-B14F-4D97-AF65-F5344CB8AC3E}">
        <p14:creationId xmlns:p14="http://schemas.microsoft.com/office/powerpoint/2010/main" val="1227112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18</a:t>
            </a:fld>
            <a:endParaRPr lang="cs-CZ"/>
          </a:p>
        </p:txBody>
      </p:sp>
    </p:spTree>
    <p:extLst>
      <p:ext uri="{BB962C8B-B14F-4D97-AF65-F5344CB8AC3E}">
        <p14:creationId xmlns:p14="http://schemas.microsoft.com/office/powerpoint/2010/main" val="3807726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19</a:t>
            </a:fld>
            <a:endParaRPr lang="cs-CZ"/>
          </a:p>
        </p:txBody>
      </p:sp>
    </p:spTree>
    <p:extLst>
      <p:ext uri="{BB962C8B-B14F-4D97-AF65-F5344CB8AC3E}">
        <p14:creationId xmlns:p14="http://schemas.microsoft.com/office/powerpoint/2010/main" val="3823453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2</a:t>
            </a:fld>
            <a:endParaRPr lang="cs-CZ"/>
          </a:p>
        </p:txBody>
      </p:sp>
    </p:spTree>
    <p:extLst>
      <p:ext uri="{BB962C8B-B14F-4D97-AF65-F5344CB8AC3E}">
        <p14:creationId xmlns:p14="http://schemas.microsoft.com/office/powerpoint/2010/main" val="2714039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20</a:t>
            </a:fld>
            <a:endParaRPr lang="cs-CZ"/>
          </a:p>
        </p:txBody>
      </p:sp>
    </p:spTree>
    <p:extLst>
      <p:ext uri="{BB962C8B-B14F-4D97-AF65-F5344CB8AC3E}">
        <p14:creationId xmlns:p14="http://schemas.microsoft.com/office/powerpoint/2010/main" val="506355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21</a:t>
            </a:fld>
            <a:endParaRPr lang="cs-CZ"/>
          </a:p>
        </p:txBody>
      </p:sp>
    </p:spTree>
    <p:extLst>
      <p:ext uri="{BB962C8B-B14F-4D97-AF65-F5344CB8AC3E}">
        <p14:creationId xmlns:p14="http://schemas.microsoft.com/office/powerpoint/2010/main" val="280255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3</a:t>
            </a:fld>
            <a:endParaRPr lang="cs-CZ"/>
          </a:p>
        </p:txBody>
      </p:sp>
    </p:spTree>
    <p:extLst>
      <p:ext uri="{BB962C8B-B14F-4D97-AF65-F5344CB8AC3E}">
        <p14:creationId xmlns:p14="http://schemas.microsoft.com/office/powerpoint/2010/main" val="411143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4</a:t>
            </a:fld>
            <a:endParaRPr lang="cs-CZ"/>
          </a:p>
        </p:txBody>
      </p:sp>
    </p:spTree>
    <p:extLst>
      <p:ext uri="{BB962C8B-B14F-4D97-AF65-F5344CB8AC3E}">
        <p14:creationId xmlns:p14="http://schemas.microsoft.com/office/powerpoint/2010/main" val="2123421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5</a:t>
            </a:fld>
            <a:endParaRPr lang="cs-CZ"/>
          </a:p>
        </p:txBody>
      </p:sp>
    </p:spTree>
    <p:extLst>
      <p:ext uri="{BB962C8B-B14F-4D97-AF65-F5344CB8AC3E}">
        <p14:creationId xmlns:p14="http://schemas.microsoft.com/office/powerpoint/2010/main" val="3779818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Průběžná doba výroby je určena časovým intervalem od okamžiku provedení první operace až do okamžiku odvedení výrobku do skladu hotových výrobku. Rozsah průběžné doby výroby odpovídá době nezbytně nutné pro určitý konkrétní výrobní úkol při daných technickoekonomických a </a:t>
            </a:r>
            <a:r>
              <a:rPr lang="cs-CZ" sz="1200" kern="1200" dirty="0" err="1">
                <a:solidFill>
                  <a:schemeClr val="tx1"/>
                </a:solidFill>
                <a:effectLst/>
                <a:latin typeface="+mn-lt"/>
                <a:ea typeface="+mn-ea"/>
                <a:cs typeface="+mn-cs"/>
              </a:rPr>
              <a:t>technicko</a:t>
            </a:r>
            <a:r>
              <a:rPr lang="cs-CZ" sz="1200" kern="1200" dirty="0">
                <a:solidFill>
                  <a:schemeClr val="tx1"/>
                </a:solidFill>
                <a:effectLst/>
                <a:latin typeface="+mn-lt"/>
                <a:ea typeface="+mn-ea"/>
                <a:cs typeface="+mn-cs"/>
              </a:rPr>
              <a:t> organizačních podmínkách bez ohledu na poruchy. V kontinuální výrobě je průběžná doba dána hlavně dobou potřebnou na uskutečnění technologických operací. V přerušované výrobě tuto dobu podstatně ovlivňují činitelé, kteří působí na vznik přestávek mezi jednotlivými operacemi. Pro výpočet se muže, jako všeobecně při normování, použít jak přesné analytické metody vycházející z výkonových a kapacitních technických  a hospodářských norem, tak metody statistické, vycházející ze srovnání s  minulým obdobím nebo založené na existenci obdobných výrobku, používá   se také odhad u. Používaní analytické metody jsou buď výpočtové nebo grafické.</a:t>
            </a:r>
          </a:p>
          <a:p>
            <a:endParaRPr lang="cs-CZ" dirty="0"/>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6</a:t>
            </a:fld>
            <a:endParaRPr lang="cs-CZ"/>
          </a:p>
        </p:txBody>
      </p:sp>
    </p:spTree>
    <p:extLst>
      <p:ext uri="{BB962C8B-B14F-4D97-AF65-F5344CB8AC3E}">
        <p14:creationId xmlns:p14="http://schemas.microsoft.com/office/powerpoint/2010/main" val="693443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7</a:t>
            </a:fld>
            <a:endParaRPr lang="cs-CZ"/>
          </a:p>
        </p:txBody>
      </p:sp>
    </p:spTree>
    <p:extLst>
      <p:ext uri="{BB962C8B-B14F-4D97-AF65-F5344CB8AC3E}">
        <p14:creationId xmlns:p14="http://schemas.microsoft.com/office/powerpoint/2010/main" val="2064669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8</a:t>
            </a:fld>
            <a:endParaRPr lang="cs-CZ"/>
          </a:p>
        </p:txBody>
      </p:sp>
    </p:spTree>
    <p:extLst>
      <p:ext uri="{BB962C8B-B14F-4D97-AF65-F5344CB8AC3E}">
        <p14:creationId xmlns:p14="http://schemas.microsoft.com/office/powerpoint/2010/main" val="2659153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dirty="0"/>
              <a:t>Normativní průběžná doba závisí na následujících podmínkách průběhu výrobního procesu:</a:t>
            </a:r>
          </a:p>
          <a:p>
            <a:pPr marL="0" indent="0">
              <a:buNone/>
            </a:pPr>
            <a:r>
              <a:rPr lang="cs-CZ" dirty="0"/>
              <a:t>1. organizaci výroby</a:t>
            </a:r>
          </a:p>
          <a:p>
            <a:pPr marL="0" indent="0">
              <a:buNone/>
            </a:pPr>
            <a:r>
              <a:rPr lang="cs-CZ" dirty="0"/>
              <a:t>2. způsobu přípravy pracoviště k provedení operace na výrobní dávce a její zakončení </a:t>
            </a:r>
          </a:p>
          <a:p>
            <a:pPr marL="0" indent="0">
              <a:buNone/>
            </a:pPr>
            <a:r>
              <a:rPr lang="cs-CZ" dirty="0"/>
              <a:t>3. způsobu předávání dávek dílu z operace na operaci</a:t>
            </a:r>
          </a:p>
          <a:p>
            <a:pPr marL="0" indent="0">
              <a:buNone/>
            </a:pPr>
            <a:r>
              <a:rPr lang="cs-CZ" dirty="0"/>
              <a:t> </a:t>
            </a:r>
          </a:p>
          <a:p>
            <a:pPr marL="0" indent="0">
              <a:buNone/>
            </a:pPr>
            <a:r>
              <a:rPr lang="cs-CZ" dirty="0"/>
              <a:t>Způsob přípravy pracoviště k provedení operace muže být:</a:t>
            </a:r>
          </a:p>
          <a:p>
            <a:r>
              <a:rPr lang="cs-CZ" i="1" dirty="0"/>
              <a:t>překrytý </a:t>
            </a:r>
            <a:r>
              <a:rPr lang="cs-CZ" dirty="0"/>
              <a:t>- čas přípravy a zakončení neprodlouží průběžnou dobu součásti,  příprava se provede ještě před příchodem výrobní dávky ke zpracování</a:t>
            </a:r>
          </a:p>
          <a:p>
            <a:r>
              <a:rPr lang="cs-CZ" i="1" dirty="0"/>
              <a:t>nepřekrytý </a:t>
            </a:r>
            <a:r>
              <a:rPr lang="cs-CZ" dirty="0"/>
              <a:t>- čas přípravy prodlouží průběžnou dobu výroby součástí v dávce,  příprava pracoviště se provede po přesunu dávky na pracoviště, kde má být operace provedena.</a:t>
            </a:r>
          </a:p>
          <a:p>
            <a:endParaRPr lang="cs-CZ" dirty="0"/>
          </a:p>
          <a:p>
            <a:endParaRPr lang="cs-CZ" dirty="0"/>
          </a:p>
        </p:txBody>
      </p:sp>
      <p:sp>
        <p:nvSpPr>
          <p:cNvPr id="4" name="Zástupný symbol pro číslo snímku 3"/>
          <p:cNvSpPr>
            <a:spLocks noGrp="1"/>
          </p:cNvSpPr>
          <p:nvPr>
            <p:ph type="sldNum" sz="quarter" idx="10"/>
          </p:nvPr>
        </p:nvSpPr>
        <p:spPr/>
        <p:txBody>
          <a:bodyPr/>
          <a:lstStyle/>
          <a:p>
            <a:fld id="{87921781-4D33-4ADE-B5AE-DBBE2CF1792D}" type="slidenum">
              <a:rPr lang="cs-CZ" smtClean="0"/>
              <a:t>9</a:t>
            </a:fld>
            <a:endParaRPr lang="cs-CZ"/>
          </a:p>
        </p:txBody>
      </p:sp>
    </p:spTree>
    <p:extLst>
      <p:ext uri="{BB962C8B-B14F-4D97-AF65-F5344CB8AC3E}">
        <p14:creationId xmlns:p14="http://schemas.microsoft.com/office/powerpoint/2010/main" val="3122750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0DC13EE6-63D8-4F0F-9C56-F8443F237E00}" type="datetimeFigureOut">
              <a:rPr lang="cs-CZ" smtClean="0"/>
              <a:t>30.10.2019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0DC13EE6-63D8-4F0F-9C56-F8443F237E00}" type="datetimeFigureOut">
              <a:rPr lang="cs-CZ" smtClean="0"/>
              <a:t>30.10.2019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0DC13EE6-63D8-4F0F-9C56-F8443F237E00}" type="datetimeFigureOut">
              <a:rPr lang="cs-CZ" smtClean="0"/>
              <a:t>30.10.2019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91F90F56-1DAD-45B2-A921-1FC88298D932}"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685800" y="2130425"/>
            <a:ext cx="7770813" cy="1468438"/>
          </a:xfrm>
        </p:spPr>
        <p:txBody>
          <a:bodyPr/>
          <a:lstStyle/>
          <a:p>
            <a:r>
              <a:rPr lang="cs-CZ"/>
              <a:t>Klepnutím lze upravit styl předlohy nadpisů.</a:t>
            </a:r>
          </a:p>
        </p:txBody>
      </p:sp>
      <p:sp>
        <p:nvSpPr>
          <p:cNvPr id="3" name="Zástupný symbol pro datum 2"/>
          <p:cNvSpPr>
            <a:spLocks noGrp="1"/>
          </p:cNvSpPr>
          <p:nvPr>
            <p:ph type="dt" idx="10"/>
          </p:nvPr>
        </p:nvSpPr>
        <p:spPr>
          <a:xfrm>
            <a:off x="457200" y="6356350"/>
            <a:ext cx="2132013" cy="363538"/>
          </a:xfrm>
        </p:spPr>
        <p:txBody>
          <a:bodyPr/>
          <a:lstStyle>
            <a:lvl1pPr>
              <a:defRPr/>
            </a:lvl1pPr>
          </a:lstStyle>
          <a:p>
            <a:fld id="{0DC13EE6-63D8-4F0F-9C56-F8443F237E00}" type="datetimeFigureOut">
              <a:rPr lang="cs-CZ" smtClean="0"/>
              <a:t>30.10.2019</a:t>
            </a:fld>
            <a:endParaRPr lang="cs-CZ"/>
          </a:p>
        </p:txBody>
      </p:sp>
      <p:sp>
        <p:nvSpPr>
          <p:cNvPr id="4" name="Zástupný symbol pro číslo snímku 3"/>
          <p:cNvSpPr>
            <a:spLocks noGrp="1"/>
          </p:cNvSpPr>
          <p:nvPr>
            <p:ph type="sldNum" idx="11"/>
          </p:nvPr>
        </p:nvSpPr>
        <p:spPr>
          <a:xfrm>
            <a:off x="6553200" y="6356350"/>
            <a:ext cx="2132013" cy="363538"/>
          </a:xfrm>
        </p:spPr>
        <p:txBody>
          <a:bodyPr/>
          <a:lstStyle>
            <a:lvl1pPr>
              <a:defRPr/>
            </a:lvl1pPr>
          </a:lstStyle>
          <a:p>
            <a:fld id="{91F90F56-1DAD-45B2-A921-1FC88298D932}" type="slidenum">
              <a:rPr lang="cs-CZ" smtClean="0"/>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1150938" y="214313"/>
            <a:ext cx="7793037" cy="1462087"/>
          </a:xfrm>
        </p:spPr>
        <p:txBody>
          <a:bodyPr/>
          <a:lstStyle/>
          <a:p>
            <a:r>
              <a:rPr lang="cs-CZ"/>
              <a:t>Kliknutím lze upravit styl.</a:t>
            </a:r>
          </a:p>
        </p:txBody>
      </p:sp>
      <p:sp>
        <p:nvSpPr>
          <p:cNvPr id="3" name="Zástupný symbol pro text 2"/>
          <p:cNvSpPr>
            <a:spLocks noGrp="1"/>
          </p:cNvSpPr>
          <p:nvPr>
            <p:ph type="body" sz="half" idx="1"/>
          </p:nvPr>
        </p:nvSpPr>
        <p:spPr>
          <a:xfrm>
            <a:off x="1182688" y="2017713"/>
            <a:ext cx="3810000" cy="4114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145088" y="2017713"/>
            <a:ext cx="3810000" cy="4114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1162050" y="6243638"/>
            <a:ext cx="1905000" cy="457200"/>
          </a:xfrm>
        </p:spPr>
        <p:txBody>
          <a:bodyPr/>
          <a:lstStyle>
            <a:lvl1pPr>
              <a:defRPr/>
            </a:lvl1pPr>
          </a:lstStyle>
          <a:p>
            <a:fld id="{0DC13EE6-63D8-4F0F-9C56-F8443F237E00}" type="datetimeFigureOut">
              <a:rPr lang="cs-CZ" smtClean="0"/>
              <a:t>30.10.2019</a:t>
            </a:fld>
            <a:endParaRPr lang="cs-CZ"/>
          </a:p>
        </p:txBody>
      </p:sp>
      <p:sp>
        <p:nvSpPr>
          <p:cNvPr id="6" name="Zástupný symbol pro zápatí 5"/>
          <p:cNvSpPr>
            <a:spLocks noGrp="1"/>
          </p:cNvSpPr>
          <p:nvPr>
            <p:ph type="ftr" sz="quarter" idx="11"/>
          </p:nvPr>
        </p:nvSpPr>
        <p:spPr>
          <a:xfrm>
            <a:off x="3657600" y="6243638"/>
            <a:ext cx="2895600" cy="457200"/>
          </a:xfrm>
        </p:spPr>
        <p:txBody>
          <a:bodyPr/>
          <a:lstStyle>
            <a:lvl1pPr>
              <a:defRPr/>
            </a:lvl1pPr>
          </a:lstStyle>
          <a:p>
            <a:endParaRPr lang="cs-CZ"/>
          </a:p>
        </p:txBody>
      </p:sp>
      <p:sp>
        <p:nvSpPr>
          <p:cNvPr id="7" name="Zástupný symbol pro číslo snímku 6"/>
          <p:cNvSpPr>
            <a:spLocks noGrp="1"/>
          </p:cNvSpPr>
          <p:nvPr>
            <p:ph type="sldNum" sz="quarter" idx="12"/>
          </p:nvPr>
        </p:nvSpPr>
        <p:spPr>
          <a:xfrm>
            <a:off x="7042150" y="6243638"/>
            <a:ext cx="1905000" cy="457200"/>
          </a:xfrm>
        </p:spPr>
        <p:txBody>
          <a:bodyPr/>
          <a:lstStyle>
            <a:lvl1pPr>
              <a:defRPr smtClean="0"/>
            </a:lvl1pPr>
          </a:lstStyle>
          <a:p>
            <a:fld id="{91F90F56-1DAD-45B2-A921-1FC88298D932}" type="slidenum">
              <a:rPr lang="cs-CZ" smtClean="0"/>
              <a:t>‹#›</a:t>
            </a:fld>
            <a:endParaRPr lang="cs-CZ"/>
          </a:p>
        </p:txBody>
      </p:sp>
    </p:spTree>
    <p:extLst>
      <p:ext uri="{BB962C8B-B14F-4D97-AF65-F5344CB8AC3E}">
        <p14:creationId xmlns:p14="http://schemas.microsoft.com/office/powerpoint/2010/main" val="2700913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cSld name="Nadpis a obsah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871538" y="192088"/>
            <a:ext cx="8162925" cy="1431925"/>
          </a:xfrm>
        </p:spPr>
        <p:txBody>
          <a:bodyPr/>
          <a:lstStyle/>
          <a:p>
            <a:r>
              <a:rPr lang="cs-CZ"/>
              <a:t>Kliknutím lze upravit styl.</a:t>
            </a:r>
          </a:p>
        </p:txBody>
      </p:sp>
      <p:sp>
        <p:nvSpPr>
          <p:cNvPr id="3" name="Zástupný symbol pro obsah 2"/>
          <p:cNvSpPr>
            <a:spLocks noGrp="1"/>
          </p:cNvSpPr>
          <p:nvPr>
            <p:ph sz="half" idx="1"/>
          </p:nvPr>
        </p:nvSpPr>
        <p:spPr>
          <a:xfrm>
            <a:off x="912813" y="1905000"/>
            <a:ext cx="8110537" cy="20193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912813" y="4076700"/>
            <a:ext cx="8110537" cy="20193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1091"/>
          <p:cNvSpPr>
            <a:spLocks noGrp="1" noChangeArrowheads="1"/>
          </p:cNvSpPr>
          <p:nvPr>
            <p:ph type="dt" sz="half" idx="10"/>
          </p:nvPr>
        </p:nvSpPr>
        <p:spPr>
          <a:ln/>
        </p:spPr>
        <p:txBody>
          <a:bodyPr/>
          <a:lstStyle>
            <a:lvl1pPr>
              <a:defRPr/>
            </a:lvl1pPr>
          </a:lstStyle>
          <a:p>
            <a:fld id="{0DC13EE6-63D8-4F0F-9C56-F8443F237E00}" type="datetimeFigureOut">
              <a:rPr lang="cs-CZ" smtClean="0"/>
              <a:t>30.10.2019</a:t>
            </a:fld>
            <a:endParaRPr lang="cs-CZ"/>
          </a:p>
        </p:txBody>
      </p:sp>
      <p:sp>
        <p:nvSpPr>
          <p:cNvPr id="6" name="Rectangle 1092"/>
          <p:cNvSpPr>
            <a:spLocks noGrp="1" noChangeArrowheads="1"/>
          </p:cNvSpPr>
          <p:nvPr>
            <p:ph type="ftr" sz="quarter" idx="11"/>
          </p:nvPr>
        </p:nvSpPr>
        <p:spPr>
          <a:ln/>
        </p:spPr>
        <p:txBody>
          <a:bodyPr/>
          <a:lstStyle>
            <a:lvl1pPr>
              <a:defRPr/>
            </a:lvl1pPr>
          </a:lstStyle>
          <a:p>
            <a:endParaRPr lang="cs-CZ"/>
          </a:p>
        </p:txBody>
      </p:sp>
      <p:sp>
        <p:nvSpPr>
          <p:cNvPr id="7" name="Rectangle 1093"/>
          <p:cNvSpPr>
            <a:spLocks noGrp="1" noChangeArrowheads="1"/>
          </p:cNvSpPr>
          <p:nvPr>
            <p:ph type="sldNum" sz="quarter" idx="12"/>
          </p:nvPr>
        </p:nvSpPr>
        <p:spPr>
          <a:ln/>
        </p:spPr>
        <p:txBody>
          <a:bodyPr/>
          <a:lstStyle>
            <a:lvl1pPr>
              <a:defRPr/>
            </a:lvl1pPr>
          </a:lstStyle>
          <a:p>
            <a:fld id="{91F90F56-1DAD-45B2-A921-1FC88298D932}" type="slidenum">
              <a:rPr lang="cs-CZ" smtClean="0"/>
              <a:t>‹#›</a:t>
            </a:fld>
            <a:endParaRPr lang="cs-CZ"/>
          </a:p>
        </p:txBody>
      </p:sp>
    </p:spTree>
    <p:extLst>
      <p:ext uri="{BB962C8B-B14F-4D97-AF65-F5344CB8AC3E}">
        <p14:creationId xmlns:p14="http://schemas.microsoft.com/office/powerpoint/2010/main" val="349381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0DC13EE6-63D8-4F0F-9C56-F8443F237E00}" type="datetimeFigureOut">
              <a:rPr lang="cs-CZ" smtClean="0"/>
              <a:t>30.10.2019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0DC13EE6-63D8-4F0F-9C56-F8443F237E00}" type="datetimeFigureOut">
              <a:rPr lang="cs-CZ" smtClean="0"/>
              <a:t>30.10.2019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0DC13EE6-63D8-4F0F-9C56-F8443F237E00}" type="datetimeFigureOut">
              <a:rPr lang="cs-CZ" smtClean="0"/>
              <a:t>30.10.2019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0DC13EE6-63D8-4F0F-9C56-F8443F237E00}" type="datetimeFigureOut">
              <a:rPr lang="cs-CZ" smtClean="0"/>
              <a:t>30.10.2019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0DC13EE6-63D8-4F0F-9C56-F8443F237E00}" type="datetimeFigureOut">
              <a:rPr lang="cs-CZ" smtClean="0"/>
              <a:t>30.10.2019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13EE6-63D8-4F0F-9C56-F8443F237E00}" type="datetimeFigureOut">
              <a:rPr lang="cs-CZ" smtClean="0"/>
              <a:t>30.10.2019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0DC13EE6-63D8-4F0F-9C56-F8443F237E00}" type="datetimeFigureOut">
              <a:rPr lang="cs-CZ" smtClean="0"/>
              <a:t>30.10.2019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0DC13EE6-63D8-4F0F-9C56-F8443F237E00}" type="datetimeFigureOut">
              <a:rPr lang="cs-CZ" smtClean="0"/>
              <a:t>30.10.2019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1F90F56-1DAD-45B2-A921-1FC88298D932}"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13EE6-63D8-4F0F-9C56-F8443F237E00}" type="datetimeFigureOut">
              <a:rPr lang="cs-CZ" smtClean="0"/>
              <a:t>30.10.2019</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90F56-1DAD-45B2-A921-1FC88298D932}"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slideLayout" Target="../slideLayouts/slideLayout6.xml"/><Relationship Id="rId7" Type="http://schemas.openxmlformats.org/officeDocument/2006/relationships/image" Target="../media/image4.wmf"/><Relationship Id="rId2" Type="http://schemas.openxmlformats.org/officeDocument/2006/relationships/vmlDrawing" Target="../drawings/vmlDrawing1.vml"/><Relationship Id="rId1" Type="http://schemas.openxmlformats.org/officeDocument/2006/relationships/themeOverride" Target="../theme/themeOverride3.xml"/><Relationship Id="rId6" Type="http://schemas.openxmlformats.org/officeDocument/2006/relationships/oleObject" Target="../embeddings/oleObject1.bin"/><Relationship Id="rId5" Type="http://schemas.openxmlformats.org/officeDocument/2006/relationships/image" Target="../media/image1.png"/><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slideLayout" Target="../slideLayouts/slideLayout6.xml"/><Relationship Id="rId7" Type="http://schemas.openxmlformats.org/officeDocument/2006/relationships/image" Target="../media/image6.wmf"/><Relationship Id="rId12" Type="http://schemas.openxmlformats.org/officeDocument/2006/relationships/image" Target="../media/image9.emf"/><Relationship Id="rId2" Type="http://schemas.openxmlformats.org/officeDocument/2006/relationships/vmlDrawing" Target="../drawings/vmlDrawing2.vml"/><Relationship Id="rId1" Type="http://schemas.openxmlformats.org/officeDocument/2006/relationships/themeOverride" Target="../theme/themeOverride4.xml"/><Relationship Id="rId6" Type="http://schemas.openxmlformats.org/officeDocument/2006/relationships/oleObject" Target="../embeddings/oleObject2.bin"/><Relationship Id="rId11" Type="http://schemas.openxmlformats.org/officeDocument/2006/relationships/image" Target="../media/image8.wmf"/><Relationship Id="rId5" Type="http://schemas.openxmlformats.org/officeDocument/2006/relationships/image" Target="../media/image1.png"/><Relationship Id="rId10" Type="http://schemas.openxmlformats.org/officeDocument/2006/relationships/oleObject" Target="../embeddings/oleObject4.bin"/><Relationship Id="rId4" Type="http://schemas.openxmlformats.org/officeDocument/2006/relationships/notesSlide" Target="../notesSlides/notesSlide14.xml"/><Relationship Id="rId9" Type="http://schemas.openxmlformats.org/officeDocument/2006/relationships/image" Target="../media/image7.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slideLayout" Target="../slideLayouts/slideLayout6.xml"/><Relationship Id="rId7" Type="http://schemas.openxmlformats.org/officeDocument/2006/relationships/image" Target="../media/image10.wmf"/><Relationship Id="rId2" Type="http://schemas.openxmlformats.org/officeDocument/2006/relationships/vmlDrawing" Target="../drawings/vmlDrawing3.vml"/><Relationship Id="rId1" Type="http://schemas.openxmlformats.org/officeDocument/2006/relationships/themeOverride" Target="../theme/themeOverride5.xml"/><Relationship Id="rId6" Type="http://schemas.openxmlformats.org/officeDocument/2006/relationships/oleObject" Target="../embeddings/oleObject5.bin"/><Relationship Id="rId5" Type="http://schemas.openxmlformats.org/officeDocument/2006/relationships/image" Target="../media/image1.png"/><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slideLayout" Target="../slideLayouts/slideLayout2.xml"/><Relationship Id="rId7" Type="http://schemas.openxmlformats.org/officeDocument/2006/relationships/oleObject" Target="../embeddings/oleObject6.bin"/><Relationship Id="rId2" Type="http://schemas.openxmlformats.org/officeDocument/2006/relationships/vmlDrawing" Target="../drawings/vmlDrawing4.vml"/><Relationship Id="rId1" Type="http://schemas.openxmlformats.org/officeDocument/2006/relationships/themeOverride" Target="../theme/themeOverride7.xml"/><Relationship Id="rId6" Type="http://schemas.openxmlformats.org/officeDocument/2006/relationships/image" Target="../media/image13.emf"/><Relationship Id="rId5" Type="http://schemas.openxmlformats.org/officeDocument/2006/relationships/image" Target="../media/image1.png"/><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slideLayout" Target="../slideLayouts/slideLayout2.xml"/><Relationship Id="rId7" Type="http://schemas.openxmlformats.org/officeDocument/2006/relationships/oleObject" Target="../embeddings/oleObject7.bin"/><Relationship Id="rId2" Type="http://schemas.openxmlformats.org/officeDocument/2006/relationships/vmlDrawing" Target="../drawings/vmlDrawing5.vml"/><Relationship Id="rId1" Type="http://schemas.openxmlformats.org/officeDocument/2006/relationships/themeOverride" Target="../theme/themeOverride8.xml"/><Relationship Id="rId6" Type="http://schemas.openxmlformats.org/officeDocument/2006/relationships/image" Target="../media/image15.emf"/><Relationship Id="rId5" Type="http://schemas.openxmlformats.org/officeDocument/2006/relationships/image" Target="../media/image1.png"/><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slideLayout" Target="../slideLayouts/slideLayout2.xml"/><Relationship Id="rId7" Type="http://schemas.openxmlformats.org/officeDocument/2006/relationships/oleObject" Target="../embeddings/oleObject8.bin"/><Relationship Id="rId2" Type="http://schemas.openxmlformats.org/officeDocument/2006/relationships/vmlDrawing" Target="../drawings/vmlDrawing6.vml"/><Relationship Id="rId1" Type="http://schemas.openxmlformats.org/officeDocument/2006/relationships/themeOverride" Target="../theme/themeOverride9.xml"/><Relationship Id="rId6" Type="http://schemas.openxmlformats.org/officeDocument/2006/relationships/image" Target="../media/image17.emf"/><Relationship Id="rId5" Type="http://schemas.openxmlformats.org/officeDocument/2006/relationships/image" Target="../media/image1.png"/><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Průběžná doba výroby komponent</a:t>
            </a:r>
          </a:p>
        </p:txBody>
      </p:sp>
      <p:sp>
        <p:nvSpPr>
          <p:cNvPr id="3" name="Podnadpis 2"/>
          <p:cNvSpPr>
            <a:spLocks noGrp="1"/>
          </p:cNvSpPr>
          <p:nvPr>
            <p:ph type="subTitle" idx="1"/>
          </p:nvPr>
        </p:nvSpPr>
        <p:spPr/>
        <p:txBody>
          <a:bodyPr/>
          <a:lstStyle/>
          <a:p>
            <a:r>
              <a:rPr lang="cs-CZ" dirty="0"/>
              <a:t>VI. seminář</a:t>
            </a:r>
          </a:p>
        </p:txBody>
      </p:sp>
    </p:spTree>
    <p:extLst>
      <p:ext uri="{BB962C8B-B14F-4D97-AF65-F5344CB8AC3E}">
        <p14:creationId xmlns:p14="http://schemas.microsoft.com/office/powerpoint/2010/main" val="168104281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74638" y="304800"/>
            <a:ext cx="8528050" cy="1143000"/>
          </a:xfrm>
        </p:spPr>
        <p:txBody>
          <a:bodyPr/>
          <a:lstStyle/>
          <a:p>
            <a:r>
              <a:rPr lang="cs-CZ" sz="4000" b="1" dirty="0"/>
              <a:t>Způsoby předávání komponent </a:t>
            </a:r>
          </a:p>
        </p:txBody>
      </p:sp>
      <p:sp>
        <p:nvSpPr>
          <p:cNvPr id="14339" name="Rectangle 3" descr="Rectangle: Click to edit Master text styles&#10;Second level&#10;Third level&#10;Fourth level&#10;Fifth level"/>
          <p:cNvSpPr>
            <a:spLocks noGrp="1" noChangeArrowheads="1"/>
          </p:cNvSpPr>
          <p:nvPr>
            <p:ph idx="1"/>
          </p:nvPr>
        </p:nvSpPr>
        <p:spPr/>
        <p:txBody>
          <a:bodyPr/>
          <a:lstStyle/>
          <a:p>
            <a:pPr marL="476250" indent="-476250"/>
            <a:r>
              <a:rPr lang="cs-CZ" dirty="0"/>
              <a:t>postupný způsob</a:t>
            </a:r>
          </a:p>
          <a:p>
            <a:pPr marL="476250" indent="-476250">
              <a:spcBef>
                <a:spcPct val="50000"/>
              </a:spcBef>
            </a:pPr>
            <a:r>
              <a:rPr lang="cs-CZ" dirty="0"/>
              <a:t>souběžný způsob</a:t>
            </a:r>
          </a:p>
          <a:p>
            <a:pPr marL="476250" indent="-476250">
              <a:spcBef>
                <a:spcPct val="50000"/>
              </a:spcBef>
            </a:pPr>
            <a:r>
              <a:rPr lang="cs-CZ" dirty="0"/>
              <a:t>smíšený způsob</a:t>
            </a:r>
          </a:p>
          <a:p>
            <a:pPr marL="476250" indent="-476250">
              <a:spcBef>
                <a:spcPct val="50000"/>
              </a:spcBef>
              <a:buFont typeface="Wingdings" pitchFamily="2" charset="2"/>
              <a:buNone/>
            </a:pPr>
            <a:endParaRPr lang="cs-CZ" dirty="0"/>
          </a:p>
        </p:txBody>
      </p:sp>
    </p:spTree>
    <p:extLst>
      <p:ext uri="{BB962C8B-B14F-4D97-AF65-F5344CB8AC3E}">
        <p14:creationId xmlns:p14="http://schemas.microsoft.com/office/powerpoint/2010/main" val="259897663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Postupný způsob předávávání dílů</a:t>
            </a:r>
          </a:p>
        </p:txBody>
      </p:sp>
      <p:sp>
        <p:nvSpPr>
          <p:cNvPr id="3" name="Zástupný symbol pro obsah 2"/>
          <p:cNvSpPr>
            <a:spLocks noGrp="1"/>
          </p:cNvSpPr>
          <p:nvPr>
            <p:ph idx="1"/>
          </p:nvPr>
        </p:nvSpPr>
        <p:spPr/>
        <p:txBody>
          <a:bodyPr/>
          <a:lstStyle/>
          <a:p>
            <a:pPr marL="0" indent="0">
              <a:buNone/>
            </a:pPr>
            <a:r>
              <a:rPr lang="cs-CZ" dirty="0"/>
              <a:t>Je organizován tak, že na </a:t>
            </a:r>
            <a:r>
              <a:rPr lang="cs-CZ" b="1" dirty="0"/>
              <a:t>následné pracoviště předávám celou výrobní dávku najednou a další operace započne až po skončení předchozí operace na všech kusech dávky výrobní</a:t>
            </a:r>
          </a:p>
        </p:txBody>
      </p:sp>
    </p:spTree>
    <p:extLst>
      <p:ext uri="{BB962C8B-B14F-4D97-AF65-F5344CB8AC3E}">
        <p14:creationId xmlns:p14="http://schemas.microsoft.com/office/powerpoint/2010/main" val="1409996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b="1" dirty="0"/>
              <a:t>Postupné předávání dílů</a:t>
            </a:r>
          </a:p>
        </p:txBody>
      </p:sp>
      <p:sp>
        <p:nvSpPr>
          <p:cNvPr id="16388" name="Rectangle 4"/>
          <p:cNvSpPr>
            <a:spLocks noChangeArrowheads="1"/>
          </p:cNvSpPr>
          <p:nvPr/>
        </p:nvSpPr>
        <p:spPr bwMode="auto">
          <a:xfrm>
            <a:off x="1914525" y="2305050"/>
            <a:ext cx="9144000" cy="0"/>
          </a:xfrm>
          <a:prstGeom prst="rect">
            <a:avLst/>
          </a:prstGeom>
          <a:noFill/>
          <a:ln w="9525">
            <a:noFill/>
            <a:miter lim="800000"/>
            <a:headEnd/>
            <a:tailEnd/>
          </a:ln>
          <a:effectLst/>
        </p:spPr>
        <p:txBody>
          <a:bodyPr>
            <a:spAutoFit/>
          </a:bodyPr>
          <a:lstStyle/>
          <a:p>
            <a:endParaRPr lang="cs-CZ"/>
          </a:p>
        </p:txBody>
      </p:sp>
      <p:graphicFrame>
        <p:nvGraphicFramePr>
          <p:cNvPr id="16390" name="Object 6"/>
          <p:cNvGraphicFramePr>
            <a:graphicFrameLocks noChangeAspect="1"/>
          </p:cNvGraphicFramePr>
          <p:nvPr>
            <p:extLst>
              <p:ext uri="{D42A27DB-BD31-4B8C-83A1-F6EECF244321}">
                <p14:modId xmlns:p14="http://schemas.microsoft.com/office/powerpoint/2010/main" val="811262658"/>
              </p:ext>
            </p:extLst>
          </p:nvPr>
        </p:nvGraphicFramePr>
        <p:xfrm>
          <a:off x="2647950" y="3733800"/>
          <a:ext cx="3771900" cy="681038"/>
        </p:xfrm>
        <a:graphic>
          <a:graphicData uri="http://schemas.openxmlformats.org/presentationml/2006/ole">
            <mc:AlternateContent xmlns:mc="http://schemas.openxmlformats.org/markup-compatibility/2006">
              <mc:Choice xmlns:v="urn:schemas-microsoft-com:vml" Requires="v">
                <p:oleObj spid="_x0000_s4118" name="Equation" r:id="rId6" imgW="2527200" imgH="457200" progId="Equation.3">
                  <p:embed/>
                </p:oleObj>
              </mc:Choice>
              <mc:Fallback>
                <p:oleObj name="Equation" r:id="rId6" imgW="2527200" imgH="457200" progId="Equation.3">
                  <p:embed/>
                  <p:pic>
                    <p:nvPicPr>
                      <p:cNvPr id="0" name=""/>
                      <p:cNvPicPr>
                        <a:picLocks noChangeAspect="1" noChangeArrowheads="1"/>
                      </p:cNvPicPr>
                      <p:nvPr/>
                    </p:nvPicPr>
                    <p:blipFill>
                      <a:blip r:embed="rId7"/>
                      <a:srcRect/>
                      <a:stretch>
                        <a:fillRect/>
                      </a:stretch>
                    </p:blipFill>
                    <p:spPr bwMode="auto">
                      <a:xfrm>
                        <a:off x="2647950" y="3733800"/>
                        <a:ext cx="3771900" cy="681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92" name="Text Box 8"/>
          <p:cNvSpPr txBox="1">
            <a:spLocks noChangeArrowheads="1"/>
          </p:cNvSpPr>
          <p:nvPr/>
        </p:nvSpPr>
        <p:spPr bwMode="auto">
          <a:xfrm>
            <a:off x="685800" y="4419600"/>
            <a:ext cx="7848600" cy="3086100"/>
          </a:xfrm>
          <a:prstGeom prst="rect">
            <a:avLst/>
          </a:prstGeom>
          <a:noFill/>
          <a:ln w="9525">
            <a:noFill/>
            <a:miter lim="800000"/>
            <a:headEnd/>
            <a:tailEnd/>
          </a:ln>
          <a:effectLst/>
        </p:spPr>
        <p:txBody>
          <a:bodyPr>
            <a:spAutoFit/>
          </a:bodyPr>
          <a:lstStyle/>
          <a:p>
            <a:pPr>
              <a:spcBef>
                <a:spcPct val="50000"/>
              </a:spcBef>
              <a:tabLst>
                <a:tab pos="476250" algn="l"/>
                <a:tab pos="952500" algn="l"/>
                <a:tab pos="1147763" algn="l"/>
              </a:tabLst>
            </a:pPr>
            <a:r>
              <a:rPr lang="cs-CZ" sz="1600" dirty="0"/>
              <a:t>kde	</a:t>
            </a:r>
            <a:r>
              <a:rPr lang="en-US" sz="1600" dirty="0" err="1">
                <a:latin typeface="Times New Roman" pitchFamily="18" charset="0"/>
                <a:cs typeface="Times New Roman" pitchFamily="18" charset="0"/>
              </a:rPr>
              <a:t>D</a:t>
            </a:r>
            <a:r>
              <a:rPr lang="en-US" sz="1600" baseline="-30000" dirty="0" err="1">
                <a:latin typeface="Times New Roman" pitchFamily="18" charset="0"/>
                <a:cs typeface="Times New Roman" pitchFamily="18" charset="0"/>
              </a:rPr>
              <a:t>po</a:t>
            </a:r>
            <a:r>
              <a:rPr lang="cs-CZ" sz="1600" dirty="0">
                <a:latin typeface="Times New Roman" pitchFamily="18" charset="0"/>
              </a:rPr>
              <a:t>	-	</a:t>
            </a:r>
            <a:r>
              <a:rPr lang="en-US" sz="1600" dirty="0" err="1">
                <a:latin typeface="Times New Roman" pitchFamily="18" charset="0"/>
                <a:cs typeface="Times New Roman" pitchFamily="18" charset="0"/>
              </a:rPr>
              <a:t>průběžná</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doba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výrobní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dávky</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předávané</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postupně</a:t>
            </a:r>
            <a:r>
              <a:rPr lang="en-US" sz="1600" dirty="0">
                <a:latin typeface="Times New Roman" pitchFamily="18" charset="0"/>
                <a:cs typeface="Times New Roman" pitchFamily="18" charset="0"/>
              </a:rPr>
              <a:t> z </a:t>
            </a:r>
            <a:r>
              <a:rPr lang="en-US" sz="1600" dirty="0" err="1">
                <a:latin typeface="Times New Roman" pitchFamily="18" charset="0"/>
                <a:cs typeface="Times New Roman" pitchFamily="18" charset="0"/>
              </a:rPr>
              <a:t>pracoviště</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pracoviště</a:t>
            </a:r>
            <a:endParaRPr lang="en-US" sz="1600" dirty="0">
              <a:latin typeface="Times New Roman" pitchFamily="18" charset="0"/>
              <a:cs typeface="Times New Roman" pitchFamily="18" charset="0"/>
            </a:endParaRPr>
          </a:p>
          <a:p>
            <a:pPr>
              <a:spcBef>
                <a:spcPct val="10000"/>
              </a:spcBef>
              <a:tabLst>
                <a:tab pos="476250" algn="l"/>
                <a:tab pos="952500" algn="l"/>
                <a:tab pos="1147763" algn="l"/>
              </a:tabLst>
            </a:pPr>
            <a:r>
              <a:rPr lang="cs-CZ" sz="1600" baseline="-30000" dirty="0">
                <a:latin typeface="Times New Roman" pitchFamily="18" charset="0"/>
              </a:rPr>
              <a:t>	</a:t>
            </a:r>
            <a:r>
              <a:rPr lang="en-US" sz="1600" dirty="0">
                <a:latin typeface="Times New Roman" pitchFamily="18" charset="0"/>
                <a:cs typeface="Times New Roman" pitchFamily="18" charset="0"/>
              </a:rPr>
              <a:t>D</a:t>
            </a:r>
            <a:r>
              <a:rPr lang="en-US" sz="1600" baseline="-30000" dirty="0">
                <a:latin typeface="Times New Roman" pitchFamily="18" charset="0"/>
                <a:cs typeface="Times New Roman" pitchFamily="18" charset="0"/>
              </a:rPr>
              <a:t>s</a:t>
            </a:r>
            <a:r>
              <a:rPr lang="cs-CZ" sz="1600" dirty="0">
                <a:latin typeface="Times New Roman" pitchFamily="18" charset="0"/>
              </a:rPr>
              <a:t>	-	</a:t>
            </a:r>
            <a:r>
              <a:rPr lang="en-US" sz="1600" dirty="0" err="1">
                <a:latin typeface="Times New Roman" pitchFamily="18" charset="0"/>
                <a:cs typeface="Times New Roman" pitchFamily="18" charset="0"/>
              </a:rPr>
              <a:t>doba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potřebná</a:t>
            </a:r>
            <a:r>
              <a:rPr lang="en-US" sz="1600" dirty="0">
                <a:latin typeface="Times New Roman" pitchFamily="18" charset="0"/>
                <a:cs typeface="Times New Roman" pitchFamily="18" charset="0"/>
              </a:rPr>
              <a:t> pro </a:t>
            </a:r>
            <a:r>
              <a:rPr lang="en-US" sz="1600" dirty="0" err="1">
                <a:latin typeface="Times New Roman" pitchFamily="18" charset="0"/>
                <a:cs typeface="Times New Roman" pitchFamily="18" charset="0"/>
              </a:rPr>
              <a:t>seřízení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pracovišť</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pokud</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seřizovací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doba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ovlivňuje</a:t>
            </a:r>
            <a:r>
              <a:rPr lang="en-US" sz="1600" dirty="0">
                <a:latin typeface="Times New Roman" pitchFamily="18" charset="0"/>
                <a:cs typeface="Times New Roman" pitchFamily="18" charset="0"/>
              </a:rPr>
              <a:t> </a:t>
            </a:r>
            <a:r>
              <a:rPr lang="cs-CZ" sz="1600" dirty="0">
                <a:latin typeface="Times New Roman" pitchFamily="18" charset="0"/>
              </a:rPr>
              <a:t>				</a:t>
            </a:r>
            <a:r>
              <a:rPr lang="en-US" sz="1600" dirty="0" err="1">
                <a:latin typeface="Times New Roman" pitchFamily="18" charset="0"/>
                <a:cs typeface="Times New Roman" pitchFamily="18" charset="0"/>
              </a:rPr>
              <a:t>celkovou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průběžnou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dobu</a:t>
            </a:r>
            <a:r>
              <a:rPr lang="en-US" sz="1600" dirty="0">
                <a:latin typeface="Times New Roman" pitchFamily="18" charset="0"/>
                <a:cs typeface="Times New Roman" pitchFamily="18" charset="0"/>
              </a:rPr>
              <a:t>)</a:t>
            </a:r>
            <a:endParaRPr lang="cs-CZ" sz="1600" dirty="0">
              <a:latin typeface="Times New Roman" pitchFamily="18" charset="0"/>
            </a:endParaRPr>
          </a:p>
          <a:p>
            <a:pPr>
              <a:spcBef>
                <a:spcPct val="10000"/>
              </a:spcBef>
              <a:tabLst>
                <a:tab pos="476250" algn="l"/>
                <a:tab pos="952500" algn="l"/>
                <a:tab pos="1147763" algn="l"/>
              </a:tabLst>
            </a:pPr>
            <a:r>
              <a:rPr lang="cs-CZ" sz="1600" dirty="0">
                <a:latin typeface="Times New Roman" pitchFamily="18" charset="0"/>
              </a:rPr>
              <a:t>	q	-	počet pracovišť</a:t>
            </a:r>
            <a:endParaRPr lang="en-US" sz="1600" dirty="0">
              <a:latin typeface="Times New Roman" pitchFamily="18" charset="0"/>
            </a:endParaRPr>
          </a:p>
          <a:p>
            <a:pPr>
              <a:spcBef>
                <a:spcPct val="10000"/>
              </a:spcBef>
              <a:tabLst>
                <a:tab pos="476250" algn="l"/>
                <a:tab pos="952500" algn="l"/>
                <a:tab pos="1147763" algn="l"/>
              </a:tabLst>
            </a:pPr>
            <a:r>
              <a:rPr lang="cs-CZ" sz="1600" baseline="-30000" dirty="0">
                <a:latin typeface="Times New Roman" pitchFamily="18" charset="0"/>
              </a:rPr>
              <a:t>	 </a:t>
            </a:r>
            <a:r>
              <a:rPr lang="en-US" sz="1600" dirty="0" err="1">
                <a:latin typeface="Times New Roman" pitchFamily="18" charset="0"/>
                <a:cs typeface="Times New Roman" pitchFamily="18" charset="0"/>
              </a:rPr>
              <a:t>t</a:t>
            </a:r>
            <a:r>
              <a:rPr lang="en-US" sz="1600" baseline="-30000" dirty="0" err="1">
                <a:latin typeface="Times New Roman" pitchFamily="18" charset="0"/>
                <a:cs typeface="Times New Roman" pitchFamily="18" charset="0"/>
              </a:rPr>
              <a:t>i</a:t>
            </a:r>
            <a:r>
              <a:rPr lang="cs-CZ" sz="1600" baseline="-30000" dirty="0">
                <a:latin typeface="Times New Roman" pitchFamily="18" charset="0"/>
              </a:rPr>
              <a:t>	</a:t>
            </a:r>
            <a:r>
              <a:rPr lang="cs-CZ" sz="1600" dirty="0">
                <a:latin typeface="Times New Roman" pitchFamily="18" charset="0"/>
              </a:rPr>
              <a:t>-	</a:t>
            </a:r>
            <a:r>
              <a:rPr lang="en-US" sz="1600" dirty="0" err="1">
                <a:latin typeface="Times New Roman" pitchFamily="18" charset="0"/>
                <a:cs typeface="Times New Roman" pitchFamily="18" charset="0"/>
              </a:rPr>
              <a:t>skutečný</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spotřebovaný</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čas</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provedení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operace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i-tém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pracovišti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čas</a:t>
            </a:r>
            <a:r>
              <a:rPr lang="en-US" sz="1600" dirty="0">
                <a:latin typeface="Times New Roman" pitchFamily="18" charset="0"/>
                <a:cs typeface="Times New Roman" pitchFamily="18" charset="0"/>
              </a:rPr>
              <a:t> </a:t>
            </a:r>
            <a:r>
              <a:rPr lang="cs-CZ" sz="1600" dirty="0">
                <a:latin typeface="Times New Roman" pitchFamily="18" charset="0"/>
              </a:rPr>
              <a:t>				</a:t>
            </a:r>
            <a:r>
              <a:rPr lang="en-US" sz="1600" dirty="0" err="1">
                <a:latin typeface="Times New Roman" pitchFamily="18" charset="0"/>
                <a:cs typeface="Times New Roman" pitchFamily="18" charset="0"/>
              </a:rPr>
              <a:t>kusový</a:t>
            </a:r>
            <a:r>
              <a:rPr lang="en-US" sz="1600" dirty="0">
                <a:latin typeface="Times New Roman" pitchFamily="18" charset="0"/>
                <a:cs typeface="Times New Roman" pitchFamily="18" charset="0"/>
              </a:rPr>
              <a:t>) v min/</a:t>
            </a:r>
            <a:r>
              <a:rPr lang="en-US" sz="1600" dirty="0" err="1">
                <a:latin typeface="Times New Roman" pitchFamily="18" charset="0"/>
                <a:cs typeface="Times New Roman" pitchFamily="18" charset="0"/>
              </a:rPr>
              <a:t>ks</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nebo</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hod</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ks</a:t>
            </a:r>
            <a:endParaRPr lang="cs-CZ" sz="1600" dirty="0">
              <a:latin typeface="Times New Roman" pitchFamily="18" charset="0"/>
            </a:endParaRPr>
          </a:p>
          <a:p>
            <a:pPr>
              <a:spcBef>
                <a:spcPct val="10000"/>
              </a:spcBef>
              <a:tabLst>
                <a:tab pos="476250" algn="l"/>
                <a:tab pos="952500" algn="l"/>
                <a:tab pos="1147763" algn="l"/>
              </a:tabLst>
            </a:pPr>
            <a:r>
              <a:rPr lang="cs-CZ" sz="1600" dirty="0">
                <a:latin typeface="Times New Roman" pitchFamily="18" charset="0"/>
              </a:rPr>
              <a:t>	</a:t>
            </a:r>
            <a:r>
              <a:rPr lang="en-US" sz="1600" dirty="0" err="1">
                <a:latin typeface="Times New Roman" pitchFamily="18" charset="0"/>
                <a:cs typeface="Times New Roman" pitchFamily="18" charset="0"/>
              </a:rPr>
              <a:t>D</a:t>
            </a:r>
            <a:r>
              <a:rPr lang="en-US" sz="1600" baseline="-30000" dirty="0" err="1">
                <a:latin typeface="Times New Roman" pitchFamily="18" charset="0"/>
                <a:cs typeface="Times New Roman" pitchFamily="18" charset="0"/>
              </a:rPr>
              <a:t>mij</a:t>
            </a:r>
            <a:r>
              <a:rPr lang="cs-CZ" sz="1600" baseline="-30000" dirty="0">
                <a:latin typeface="Times New Roman" pitchFamily="18" charset="0"/>
              </a:rPr>
              <a:t>	</a:t>
            </a:r>
            <a:r>
              <a:rPr lang="cs-CZ" sz="1600" dirty="0">
                <a:latin typeface="Times New Roman" pitchFamily="18" charset="0"/>
              </a:rPr>
              <a:t>-	</a:t>
            </a:r>
            <a:r>
              <a:rPr lang="en-US" sz="1600" dirty="0" err="1">
                <a:latin typeface="Times New Roman" pitchFamily="18" charset="0"/>
                <a:cs typeface="Times New Roman" pitchFamily="18" charset="0"/>
              </a:rPr>
              <a:t>doba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manipulace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zahrnuje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dobu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dopravy</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kontroly</a:t>
            </a:r>
            <a:r>
              <a:rPr lang="en-US" sz="1600" dirty="0">
                <a:latin typeface="Times New Roman" pitchFamily="18" charset="0"/>
                <a:cs typeface="Times New Roman" pitchFamily="18" charset="0"/>
              </a:rPr>
              <a:t> a </a:t>
            </a:r>
            <a:r>
              <a:rPr lang="en-US" sz="1600" dirty="0" err="1">
                <a:latin typeface="Times New Roman" pitchFamily="18" charset="0"/>
                <a:cs typeface="Times New Roman" pitchFamily="18" charset="0"/>
              </a:rPr>
              <a:t>skladové</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manipulace</a:t>
            </a:r>
            <a:r>
              <a:rPr lang="en-US" sz="1600" dirty="0">
                <a:latin typeface="Times New Roman" pitchFamily="18" charset="0"/>
                <a:cs typeface="Times New Roman" pitchFamily="18" charset="0"/>
              </a:rPr>
              <a:t>) s </a:t>
            </a:r>
            <a:r>
              <a:rPr lang="cs-CZ" sz="1600" dirty="0">
                <a:latin typeface="Times New Roman" pitchFamily="18" charset="0"/>
              </a:rPr>
              <a:t>			</a:t>
            </a:r>
            <a:r>
              <a:rPr lang="en-US" sz="1600" dirty="0" err="1">
                <a:latin typeface="Times New Roman" pitchFamily="18" charset="0"/>
                <a:cs typeface="Times New Roman" pitchFamily="18" charset="0"/>
              </a:rPr>
              <a:t>výrobní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dávkou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mezi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i-tým</a:t>
            </a:r>
            <a:r>
              <a:rPr lang="en-US" sz="1600" dirty="0">
                <a:latin typeface="Times New Roman" pitchFamily="18" charset="0"/>
                <a:cs typeface="Times New Roman" pitchFamily="18" charset="0"/>
              </a:rPr>
              <a:t> a j-</a:t>
            </a:r>
            <a:r>
              <a:rPr lang="en-US" sz="1600" dirty="0" err="1">
                <a:latin typeface="Times New Roman" pitchFamily="18" charset="0"/>
                <a:cs typeface="Times New Roman" pitchFamily="18" charset="0"/>
              </a:rPr>
              <a:t>tým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pracovištěm</a:t>
            </a:r>
            <a:endParaRPr lang="cs-CZ" sz="1600" dirty="0">
              <a:latin typeface="Times New Roman" pitchFamily="18" charset="0"/>
            </a:endParaRPr>
          </a:p>
          <a:p>
            <a:pPr>
              <a:spcBef>
                <a:spcPct val="10000"/>
              </a:spcBef>
              <a:tabLst>
                <a:tab pos="476250" algn="l"/>
                <a:tab pos="952500" algn="l"/>
                <a:tab pos="1147763" algn="l"/>
              </a:tabLst>
            </a:pPr>
            <a:r>
              <a:rPr lang="cs-CZ" sz="1600" dirty="0">
                <a:latin typeface="Times New Roman" pitchFamily="18" charset="0"/>
              </a:rPr>
              <a:t>	</a:t>
            </a:r>
            <a:r>
              <a:rPr lang="en-US" sz="1600" dirty="0" err="1">
                <a:latin typeface="Times New Roman" pitchFamily="18" charset="0"/>
                <a:cs typeface="Times New Roman" pitchFamily="18" charset="0"/>
              </a:rPr>
              <a:t>D</a:t>
            </a:r>
            <a:r>
              <a:rPr lang="en-US" sz="1600" baseline="-30000" dirty="0" err="1">
                <a:latin typeface="Times New Roman" pitchFamily="18" charset="0"/>
                <a:cs typeface="Times New Roman" pitchFamily="18" charset="0"/>
              </a:rPr>
              <a:t>kij</a:t>
            </a:r>
            <a:r>
              <a:rPr lang="cs-CZ" sz="1600" dirty="0">
                <a:latin typeface="Times New Roman" pitchFamily="18" charset="0"/>
              </a:rPr>
              <a:t>	-	</a:t>
            </a:r>
            <a:r>
              <a:rPr lang="en-US" sz="1600" dirty="0" err="1">
                <a:latin typeface="Times New Roman" pitchFamily="18" charset="0"/>
                <a:cs typeface="Times New Roman" pitchFamily="18" charset="0"/>
              </a:rPr>
              <a:t>doba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klidu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výrobní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dávky</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mezi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i-tým</a:t>
            </a:r>
            <a:r>
              <a:rPr lang="en-US" sz="1600" dirty="0">
                <a:latin typeface="Times New Roman" pitchFamily="18" charset="0"/>
                <a:cs typeface="Times New Roman" pitchFamily="18" charset="0"/>
              </a:rPr>
              <a:t> a j-</a:t>
            </a:r>
            <a:r>
              <a:rPr lang="en-US" sz="1600" dirty="0" err="1">
                <a:latin typeface="Times New Roman" pitchFamily="18" charset="0"/>
                <a:cs typeface="Times New Roman" pitchFamily="18" charset="0"/>
              </a:rPr>
              <a:t>tým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pracovištěm</a:t>
            </a:r>
            <a:r>
              <a:rPr lang="en-US" sz="1600" dirty="0">
                <a:latin typeface="Times New Roman" pitchFamily="18" charset="0"/>
                <a:cs typeface="Times New Roman" pitchFamily="18" charset="0"/>
              </a:rPr>
              <a:t>.</a:t>
            </a:r>
          </a:p>
          <a:p>
            <a:pPr eaLnBrk="0" hangingPunct="0">
              <a:tabLst>
                <a:tab pos="476250" algn="l"/>
                <a:tab pos="952500" algn="l"/>
                <a:tab pos="1147763" algn="l"/>
              </a:tabLst>
            </a:pPr>
            <a:endParaRPr lang="en-US" sz="1600" dirty="0">
              <a:latin typeface="Times New Roman" pitchFamily="18" charset="0"/>
            </a:endParaRPr>
          </a:p>
          <a:p>
            <a:pPr eaLnBrk="0" hangingPunct="0">
              <a:tabLst>
                <a:tab pos="476250" algn="l"/>
                <a:tab pos="952500" algn="l"/>
                <a:tab pos="1147763" algn="l"/>
              </a:tabLst>
            </a:pPr>
            <a:endParaRPr lang="en-US" sz="1600" dirty="0">
              <a:latin typeface="Times New Roman" pitchFamily="18" charset="0"/>
            </a:endParaRPr>
          </a:p>
          <a:p>
            <a:pPr>
              <a:spcBef>
                <a:spcPct val="10000"/>
              </a:spcBef>
              <a:tabLst>
                <a:tab pos="476250" algn="l"/>
                <a:tab pos="952500" algn="l"/>
                <a:tab pos="1147763" algn="l"/>
              </a:tabLst>
            </a:pPr>
            <a:endParaRPr lang="cs-CZ" sz="1600" baseline="-30000" dirty="0">
              <a:latin typeface="Times New Roman" pitchFamily="18" charset="0"/>
            </a:endParaRPr>
          </a:p>
        </p:txBody>
      </p:sp>
      <p:pic>
        <p:nvPicPr>
          <p:cNvPr id="6175" name="Picture 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5616" y="1340768"/>
            <a:ext cx="6330367" cy="2520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916945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Souběžný způsob předávání dílů</a:t>
            </a:r>
          </a:p>
        </p:txBody>
      </p:sp>
      <p:sp>
        <p:nvSpPr>
          <p:cNvPr id="3" name="Zástupný symbol pro obsah 2"/>
          <p:cNvSpPr>
            <a:spLocks noGrp="1"/>
          </p:cNvSpPr>
          <p:nvPr>
            <p:ph idx="1"/>
          </p:nvPr>
        </p:nvSpPr>
        <p:spPr/>
        <p:txBody>
          <a:bodyPr>
            <a:normAutofit/>
          </a:bodyPr>
          <a:lstStyle/>
          <a:p>
            <a:pPr marL="0" indent="0">
              <a:buNone/>
            </a:pPr>
            <a:r>
              <a:rPr lang="cs-CZ" dirty="0"/>
              <a:t>Je organizován tak, že </a:t>
            </a:r>
            <a:r>
              <a:rPr lang="cs-CZ" b="1" dirty="0"/>
              <a:t>další operace začíná ihned po ukončení předchozí</a:t>
            </a:r>
            <a:r>
              <a:rPr lang="cs-CZ" dirty="0"/>
              <a:t>. Předávání (manipulace) z předcházející operace na následnou se uskutečňuje v dopravních dávkách. Výrobní dávka se rozdělí beze zbytku do určitého počtu dopravních dávek. </a:t>
            </a:r>
          </a:p>
        </p:txBody>
      </p:sp>
    </p:spTree>
    <p:extLst>
      <p:ext uri="{BB962C8B-B14F-4D97-AF65-F5344CB8AC3E}">
        <p14:creationId xmlns:p14="http://schemas.microsoft.com/office/powerpoint/2010/main" val="687602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b="1" dirty="0"/>
              <a:t>Souběžné předávání dílů</a:t>
            </a:r>
          </a:p>
        </p:txBody>
      </p:sp>
      <p:sp>
        <p:nvSpPr>
          <p:cNvPr id="17412" name="Rectangle 4"/>
          <p:cNvSpPr>
            <a:spLocks noChangeArrowheads="1"/>
          </p:cNvSpPr>
          <p:nvPr/>
        </p:nvSpPr>
        <p:spPr bwMode="auto">
          <a:xfrm>
            <a:off x="2209800" y="2176463"/>
            <a:ext cx="9144000" cy="0"/>
          </a:xfrm>
          <a:prstGeom prst="rect">
            <a:avLst/>
          </a:prstGeom>
          <a:noFill/>
          <a:ln w="9525">
            <a:noFill/>
            <a:miter lim="800000"/>
            <a:headEnd/>
            <a:tailEnd/>
          </a:ln>
          <a:effectLst/>
        </p:spPr>
        <p:txBody>
          <a:bodyPr>
            <a:spAutoFit/>
          </a:bodyPr>
          <a:lstStyle/>
          <a:p>
            <a:endParaRPr lang="cs-CZ"/>
          </a:p>
        </p:txBody>
      </p:sp>
      <p:graphicFrame>
        <p:nvGraphicFramePr>
          <p:cNvPr id="17415" name="Object 7"/>
          <p:cNvGraphicFramePr>
            <a:graphicFrameLocks noChangeAspect="1"/>
          </p:cNvGraphicFramePr>
          <p:nvPr>
            <p:extLst>
              <p:ext uri="{D42A27DB-BD31-4B8C-83A1-F6EECF244321}">
                <p14:modId xmlns:p14="http://schemas.microsoft.com/office/powerpoint/2010/main" val="1623555654"/>
              </p:ext>
            </p:extLst>
          </p:nvPr>
        </p:nvGraphicFramePr>
        <p:xfrm>
          <a:off x="2570163" y="4251325"/>
          <a:ext cx="3944937" cy="736600"/>
        </p:xfrm>
        <a:graphic>
          <a:graphicData uri="http://schemas.openxmlformats.org/presentationml/2006/ole">
            <mc:AlternateContent xmlns:mc="http://schemas.openxmlformats.org/markup-compatibility/2006">
              <mc:Choice xmlns:v="urn:schemas-microsoft-com:vml" Requires="v">
                <p:oleObj spid="_x0000_s5177" name="Equation" r:id="rId6" imgW="2603160" imgH="482400" progId="Equation.3">
                  <p:embed/>
                </p:oleObj>
              </mc:Choice>
              <mc:Fallback>
                <p:oleObj name="Equation" r:id="rId6" imgW="2603160" imgH="482400" progId="Equation.3">
                  <p:embed/>
                  <p:pic>
                    <p:nvPicPr>
                      <p:cNvPr id="0" name=""/>
                      <p:cNvPicPr>
                        <a:picLocks noChangeAspect="1" noChangeArrowheads="1"/>
                      </p:cNvPicPr>
                      <p:nvPr/>
                    </p:nvPicPr>
                    <p:blipFill>
                      <a:blip r:embed="rId7"/>
                      <a:srcRect/>
                      <a:stretch>
                        <a:fillRect/>
                      </a:stretch>
                    </p:blipFill>
                    <p:spPr bwMode="auto">
                      <a:xfrm>
                        <a:off x="2570163" y="4251325"/>
                        <a:ext cx="3944937"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4" name="Object 6"/>
          <p:cNvGraphicFramePr>
            <a:graphicFrameLocks noChangeAspect="1"/>
          </p:cNvGraphicFramePr>
          <p:nvPr>
            <p:extLst>
              <p:ext uri="{D42A27DB-BD31-4B8C-83A1-F6EECF244321}">
                <p14:modId xmlns:p14="http://schemas.microsoft.com/office/powerpoint/2010/main" val="4043852259"/>
              </p:ext>
            </p:extLst>
          </p:nvPr>
        </p:nvGraphicFramePr>
        <p:xfrm>
          <a:off x="6948264" y="4149080"/>
          <a:ext cx="808037" cy="744537"/>
        </p:xfrm>
        <a:graphic>
          <a:graphicData uri="http://schemas.openxmlformats.org/presentationml/2006/ole">
            <mc:AlternateContent xmlns:mc="http://schemas.openxmlformats.org/markup-compatibility/2006">
              <mc:Choice xmlns:v="urn:schemas-microsoft-com:vml" Requires="v">
                <p:oleObj spid="_x0000_s5178" r:id="rId8" imgW="482391" imgH="444307" progId="Equation.2">
                  <p:embed/>
                </p:oleObj>
              </mc:Choice>
              <mc:Fallback>
                <p:oleObj r:id="rId8" imgW="482391" imgH="444307" progId="Equation.2">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48264" y="4149080"/>
                        <a:ext cx="808037" cy="744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3" name="Object 5"/>
          <p:cNvGraphicFramePr>
            <a:graphicFrameLocks noChangeAspect="1"/>
          </p:cNvGraphicFramePr>
          <p:nvPr>
            <p:extLst>
              <p:ext uri="{D42A27DB-BD31-4B8C-83A1-F6EECF244321}">
                <p14:modId xmlns:p14="http://schemas.microsoft.com/office/powerpoint/2010/main" val="4134282720"/>
              </p:ext>
            </p:extLst>
          </p:nvPr>
        </p:nvGraphicFramePr>
        <p:xfrm>
          <a:off x="6813134" y="5584825"/>
          <a:ext cx="1965325" cy="249237"/>
        </p:xfrm>
        <a:graphic>
          <a:graphicData uri="http://schemas.openxmlformats.org/presentationml/2006/ole">
            <mc:AlternateContent xmlns:mc="http://schemas.openxmlformats.org/markup-compatibility/2006">
              <mc:Choice xmlns:v="urn:schemas-microsoft-com:vml" Requires="v">
                <p:oleObj spid="_x0000_s5179" r:id="rId10" imgW="710891" imgH="215806" progId="Equation.2">
                  <p:embed/>
                </p:oleObj>
              </mc:Choice>
              <mc:Fallback>
                <p:oleObj r:id="rId10" imgW="710891" imgH="215806" progId="Equation.2">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13134" y="5584825"/>
                        <a:ext cx="1965325" cy="249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18" name="Text Box 10"/>
          <p:cNvSpPr txBox="1">
            <a:spLocks noChangeArrowheads="1"/>
          </p:cNvSpPr>
          <p:nvPr/>
        </p:nvSpPr>
        <p:spPr bwMode="auto">
          <a:xfrm>
            <a:off x="398463" y="4941168"/>
            <a:ext cx="8204200" cy="1622425"/>
          </a:xfrm>
          <a:prstGeom prst="rect">
            <a:avLst/>
          </a:prstGeom>
          <a:noFill/>
          <a:ln w="9525">
            <a:noFill/>
            <a:miter lim="800000"/>
            <a:headEnd/>
            <a:tailEnd/>
          </a:ln>
          <a:effectLst/>
        </p:spPr>
        <p:txBody>
          <a:bodyPr>
            <a:spAutoFit/>
          </a:bodyPr>
          <a:lstStyle/>
          <a:p>
            <a:pPr>
              <a:spcBef>
                <a:spcPct val="50000"/>
              </a:spcBef>
              <a:tabLst>
                <a:tab pos="476250" algn="l"/>
                <a:tab pos="952500" algn="l"/>
                <a:tab pos="1235075" algn="l"/>
              </a:tabLst>
            </a:pPr>
            <a:r>
              <a:rPr lang="cs-CZ" sz="1600" dirty="0"/>
              <a:t>kde	</a:t>
            </a:r>
            <a:r>
              <a:rPr lang="en-US" sz="1600" dirty="0">
                <a:latin typeface="Times New Roman" pitchFamily="18" charset="0"/>
                <a:cs typeface="Times New Roman" pitchFamily="18" charset="0"/>
              </a:rPr>
              <a:t>D</a:t>
            </a:r>
            <a:r>
              <a:rPr lang="en-US" sz="1600" baseline="-30000" dirty="0">
                <a:latin typeface="Times New Roman" pitchFamily="18" charset="0"/>
                <a:cs typeface="Times New Roman" pitchFamily="18" charset="0"/>
              </a:rPr>
              <a:t>SO</a:t>
            </a:r>
            <a:r>
              <a:rPr lang="cs-CZ" sz="1600" dirty="0">
                <a:latin typeface="Times New Roman" pitchFamily="18" charset="0"/>
              </a:rPr>
              <a:t>	-	</a:t>
            </a:r>
            <a:r>
              <a:rPr lang="en-US" sz="1600" dirty="0" err="1">
                <a:latin typeface="Times New Roman" pitchFamily="18" charset="0"/>
                <a:cs typeface="Times New Roman" pitchFamily="18" charset="0"/>
              </a:rPr>
              <a:t>průběžná</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doba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výrobní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dávky</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při</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souběžném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způsobu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předávání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dílů</a:t>
            </a:r>
            <a:endParaRPr lang="cs-CZ" sz="1600" dirty="0">
              <a:latin typeface="Times New Roman" pitchFamily="18" charset="0"/>
            </a:endParaRPr>
          </a:p>
          <a:p>
            <a:pPr>
              <a:spcBef>
                <a:spcPct val="5000"/>
              </a:spcBef>
              <a:tabLst>
                <a:tab pos="476250" algn="l"/>
                <a:tab pos="952500" algn="l"/>
                <a:tab pos="1235075" algn="l"/>
              </a:tabLst>
            </a:pPr>
            <a:r>
              <a:rPr lang="cs-CZ" sz="1600" dirty="0">
                <a:latin typeface="Times New Roman" pitchFamily="18" charset="0"/>
              </a:rPr>
              <a:t>	 </a:t>
            </a:r>
            <a:r>
              <a:rPr lang="en-US" sz="1600" dirty="0">
                <a:latin typeface="Times New Roman" pitchFamily="18" charset="0"/>
                <a:cs typeface="Times New Roman" pitchFamily="18" charset="0"/>
              </a:rPr>
              <a:t>t</a:t>
            </a:r>
            <a:r>
              <a:rPr lang="cs-CZ" sz="1600" baseline="-25000" dirty="0" err="1">
                <a:latin typeface="Times New Roman" pitchFamily="18" charset="0"/>
                <a:cs typeface="Times New Roman" pitchFamily="18" charset="0"/>
              </a:rPr>
              <a:t>pr</a:t>
            </a:r>
            <a:r>
              <a:rPr lang="en-US" sz="1600" baseline="-25000" dirty="0" err="1">
                <a:latin typeface="Times New Roman" pitchFamily="18" charset="0"/>
                <a:cs typeface="Times New Roman" pitchFamily="18" charset="0"/>
              </a:rPr>
              <a:t>i</a:t>
            </a:r>
            <a:r>
              <a:rPr lang="cs-CZ" sz="1600" dirty="0">
                <a:latin typeface="Times New Roman" pitchFamily="18" charset="0"/>
              </a:rPr>
              <a:t>	-	</a:t>
            </a:r>
            <a:r>
              <a:rPr lang="en-US" sz="1600" dirty="0" err="1">
                <a:latin typeface="Times New Roman" pitchFamily="18" charset="0"/>
                <a:cs typeface="Times New Roman" pitchFamily="18" charset="0"/>
              </a:rPr>
              <a:t>doba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prostoje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i-tého</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pracoviště</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nemá</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vliv</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průběžnou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dobu</a:t>
            </a:r>
            <a:r>
              <a:rPr lang="en-US" sz="1600" dirty="0">
                <a:latin typeface="Times New Roman" pitchFamily="18" charset="0"/>
                <a:cs typeface="Times New Roman" pitchFamily="18" charset="0"/>
              </a:rPr>
              <a:t>)</a:t>
            </a:r>
          </a:p>
          <a:p>
            <a:pPr>
              <a:spcBef>
                <a:spcPct val="5000"/>
              </a:spcBef>
              <a:tabLst>
                <a:tab pos="476250" algn="l"/>
                <a:tab pos="952500" algn="l"/>
                <a:tab pos="1235075" algn="l"/>
              </a:tabLst>
            </a:pPr>
            <a:r>
              <a:rPr lang="cs-CZ" sz="1600" dirty="0">
                <a:latin typeface="Times New Roman" pitchFamily="18" charset="0"/>
              </a:rPr>
              <a:t>	 </a:t>
            </a:r>
            <a:r>
              <a:rPr lang="en-US" sz="1600" dirty="0">
                <a:latin typeface="Times New Roman" pitchFamily="18" charset="0"/>
                <a:cs typeface="Times New Roman" pitchFamily="18" charset="0"/>
              </a:rPr>
              <a:t>t</a:t>
            </a:r>
            <a:r>
              <a:rPr lang="cs-CZ" sz="1600" baseline="-30000" dirty="0">
                <a:latin typeface="Times New Roman" pitchFamily="18" charset="0"/>
                <a:cs typeface="Times New Roman" pitchFamily="18" charset="0"/>
              </a:rPr>
              <a:t>BC</a:t>
            </a:r>
            <a:r>
              <a:rPr lang="en-US" sz="1600" baseline="-30000" dirty="0">
                <a:latin typeface="Times New Roman" pitchFamily="18" charset="0"/>
                <a:cs typeface="Times New Roman" pitchFamily="18" charset="0"/>
              </a:rPr>
              <a:t>1</a:t>
            </a:r>
            <a:r>
              <a:rPr lang="cs-CZ" sz="1600" dirty="0">
                <a:latin typeface="Times New Roman" pitchFamily="18" charset="0"/>
              </a:rPr>
              <a:t>	-	 </a:t>
            </a:r>
            <a:r>
              <a:rPr lang="en-US" sz="1600" dirty="0" err="1">
                <a:latin typeface="Times New Roman" pitchFamily="18" charset="0"/>
                <a:cs typeface="Times New Roman" pitchFamily="18" charset="0"/>
              </a:rPr>
              <a:t>čas</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na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seřízení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prvního</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pracoviště</a:t>
            </a:r>
            <a:endParaRPr lang="cs-CZ" sz="1600" dirty="0">
              <a:latin typeface="Times New Roman" pitchFamily="18" charset="0"/>
            </a:endParaRPr>
          </a:p>
          <a:p>
            <a:pPr>
              <a:spcBef>
                <a:spcPct val="5000"/>
              </a:spcBef>
              <a:tabLst>
                <a:tab pos="476250" algn="l"/>
                <a:tab pos="952500" algn="l"/>
                <a:tab pos="1235075" algn="l"/>
              </a:tabLst>
            </a:pPr>
            <a:r>
              <a:rPr lang="cs-CZ" sz="1600" dirty="0">
                <a:latin typeface="Times New Roman" pitchFamily="18" charset="0"/>
              </a:rPr>
              <a:t>	 </a:t>
            </a:r>
            <a:r>
              <a:rPr lang="en-US" sz="1600" dirty="0" err="1">
                <a:latin typeface="Times New Roman" pitchFamily="18" charset="0"/>
                <a:cs typeface="Times New Roman" pitchFamily="18" charset="0"/>
              </a:rPr>
              <a:t>d</a:t>
            </a:r>
            <a:r>
              <a:rPr lang="en-US" sz="1600" baseline="-30000" dirty="0" err="1">
                <a:latin typeface="Times New Roman" pitchFamily="18" charset="0"/>
                <a:cs typeface="Times New Roman" pitchFamily="18" charset="0"/>
              </a:rPr>
              <a:t>d</a:t>
            </a:r>
            <a:r>
              <a:rPr lang="cs-CZ" sz="1600" dirty="0">
                <a:latin typeface="Times New Roman" pitchFamily="18" charset="0"/>
              </a:rPr>
              <a:t>	-	 </a:t>
            </a:r>
            <a:r>
              <a:rPr lang="en-US" sz="1600" dirty="0" err="1">
                <a:latin typeface="Times New Roman" pitchFamily="18" charset="0"/>
                <a:cs typeface="Times New Roman" pitchFamily="18" charset="0"/>
              </a:rPr>
              <a:t>dopravní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dávka</a:t>
            </a:r>
            <a:endParaRPr lang="cs-CZ" sz="1600" dirty="0">
              <a:latin typeface="Times New Roman" pitchFamily="18" charset="0"/>
            </a:endParaRPr>
          </a:p>
          <a:p>
            <a:pPr>
              <a:spcBef>
                <a:spcPct val="5000"/>
              </a:spcBef>
              <a:tabLst>
                <a:tab pos="476250" algn="l"/>
                <a:tab pos="952500" algn="l"/>
                <a:tab pos="1235075" algn="l"/>
              </a:tabLst>
            </a:pPr>
            <a:r>
              <a:rPr lang="cs-CZ" sz="1600" dirty="0">
                <a:latin typeface="Times New Roman" pitchFamily="18" charset="0"/>
              </a:rPr>
              <a:t>	 </a:t>
            </a:r>
            <a:r>
              <a:rPr lang="en-US" sz="1600" dirty="0">
                <a:latin typeface="Times New Roman" pitchFamily="18" charset="0"/>
                <a:cs typeface="Times New Roman" pitchFamily="18" charset="0"/>
              </a:rPr>
              <a:t>k</a:t>
            </a:r>
            <a:r>
              <a:rPr lang="cs-CZ" sz="1600" dirty="0">
                <a:latin typeface="Times New Roman" pitchFamily="18" charset="0"/>
              </a:rPr>
              <a:t>	-	</a:t>
            </a:r>
            <a:r>
              <a:rPr lang="en-US" sz="1600" dirty="0" err="1">
                <a:latin typeface="Times New Roman" pitchFamily="18" charset="0"/>
                <a:cs typeface="Times New Roman" pitchFamily="18" charset="0"/>
              </a:rPr>
              <a:t>počet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dopravních</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dávek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t>
            </a:r>
            <a:r>
              <a:rPr lang="en-US" sz="1600" baseline="-30000" dirty="0" err="1">
                <a:latin typeface="Times New Roman" pitchFamily="18" charset="0"/>
                <a:cs typeface="Times New Roman" pitchFamily="18" charset="0"/>
              </a:rPr>
              <a:t>d</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ve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výrobní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dávce</a:t>
            </a:r>
            <a:r>
              <a:rPr lang="en-US" sz="1600" dirty="0">
                <a:latin typeface="Times New Roman" pitchFamily="18" charset="0"/>
                <a:cs typeface="Times New Roman" pitchFamily="18" charset="0"/>
              </a:rPr>
              <a:t> d</a:t>
            </a:r>
            <a:r>
              <a:rPr lang="en-US" sz="1600" baseline="-30000" dirty="0">
                <a:latin typeface="Times New Roman" pitchFamily="18" charset="0"/>
                <a:cs typeface="Times New Roman" pitchFamily="18" charset="0"/>
              </a:rPr>
              <a:t>v</a:t>
            </a:r>
            <a:endParaRPr lang="en-US" sz="1600" dirty="0">
              <a:latin typeface="Times New Roman" pitchFamily="18" charset="0"/>
              <a:cs typeface="Times New Roman" pitchFamily="18" charset="0"/>
            </a:endParaRPr>
          </a:p>
          <a:p>
            <a:pPr>
              <a:spcBef>
                <a:spcPct val="5000"/>
              </a:spcBef>
              <a:tabLst>
                <a:tab pos="476250" algn="l"/>
                <a:tab pos="952500" algn="l"/>
                <a:tab pos="1235075" algn="l"/>
              </a:tabLst>
            </a:pPr>
            <a:r>
              <a:rPr lang="cs-CZ" sz="1600" dirty="0">
                <a:latin typeface="Times New Roman" pitchFamily="18" charset="0"/>
              </a:rPr>
              <a:t>	 </a:t>
            </a:r>
            <a:r>
              <a:rPr lang="en-US" sz="1600" dirty="0" err="1">
                <a:latin typeface="Times New Roman" pitchFamily="18" charset="0"/>
                <a:cs typeface="Times New Roman" pitchFamily="18" charset="0"/>
              </a:rPr>
              <a:t>t</a:t>
            </a:r>
            <a:r>
              <a:rPr lang="en-US" sz="1600" baseline="-30000" dirty="0" err="1">
                <a:latin typeface="Times New Roman" pitchFamily="18" charset="0"/>
                <a:cs typeface="Times New Roman" pitchFamily="18" charset="0"/>
              </a:rPr>
              <a:t>h</a:t>
            </a:r>
            <a:r>
              <a:rPr lang="cs-CZ" sz="1600" dirty="0">
                <a:latin typeface="Times New Roman" pitchFamily="18" charset="0"/>
              </a:rPr>
              <a:t>	-	</a:t>
            </a:r>
            <a:r>
              <a:rPr lang="en-US" sz="1600" dirty="0" err="1">
                <a:latin typeface="Times New Roman" pitchFamily="18" charset="0"/>
                <a:cs typeface="Times New Roman" pitchFamily="18" charset="0"/>
              </a:rPr>
              <a:t>čas</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tzv</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hlavní</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operace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tj</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operace</a:t>
            </a:r>
            <a:r>
              <a:rPr lang="en-US" sz="1600" dirty="0">
                <a:latin typeface="Times New Roman" pitchFamily="18" charset="0"/>
                <a:cs typeface="Times New Roman" pitchFamily="18" charset="0"/>
              </a:rPr>
              <a:t> s </a:t>
            </a:r>
            <a:r>
              <a:rPr lang="en-US" sz="1600" dirty="0" err="1">
                <a:latin typeface="Times New Roman" pitchFamily="18" charset="0"/>
                <a:cs typeface="Times New Roman" pitchFamily="18" charset="0"/>
              </a:rPr>
              <a:t>nejdelším</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časem</a:t>
            </a:r>
            <a:r>
              <a:rPr lang="en-US" sz="1600" dirty="0">
                <a:latin typeface="Times New Roman" pitchFamily="18" charset="0"/>
                <a:cs typeface="Times New Roman" pitchFamily="18" charset="0"/>
              </a:rPr>
              <a:t>)</a:t>
            </a:r>
            <a:endParaRPr lang="cs-CZ" sz="1600" baseline="-30000" dirty="0">
              <a:latin typeface="Times New Roman" pitchFamily="18" charset="0"/>
            </a:endParaRPr>
          </a:p>
        </p:txBody>
      </p:sp>
      <p:pic>
        <p:nvPicPr>
          <p:cNvPr id="7227" name="Picture 5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43608" y="1146023"/>
            <a:ext cx="5582965" cy="3286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359835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Smíšený způsob</a:t>
            </a:r>
          </a:p>
        </p:txBody>
      </p:sp>
      <p:sp>
        <p:nvSpPr>
          <p:cNvPr id="3" name="Zástupný symbol pro obsah 2"/>
          <p:cNvSpPr>
            <a:spLocks noGrp="1"/>
          </p:cNvSpPr>
          <p:nvPr>
            <p:ph idx="1"/>
          </p:nvPr>
        </p:nvSpPr>
        <p:spPr/>
        <p:txBody>
          <a:bodyPr/>
          <a:lstStyle/>
          <a:p>
            <a:pPr marL="0" indent="0">
              <a:buNone/>
            </a:pPr>
            <a:r>
              <a:rPr lang="cs-CZ" dirty="0"/>
              <a:t>Odstraňuje se nedostatek předchozího při nesynchronizované výrobě a kombinuje se postupné předávání se souběžným tak, aby vzhledem k různé délce trvání navazujících operací byly </a:t>
            </a:r>
            <a:r>
              <a:rPr lang="cs-CZ" b="1" dirty="0"/>
              <a:t>ztrátové časy co nejkratší a nebyly např. u jedné operace zbytečně rozdrobeny do řady časových úseků</a:t>
            </a:r>
            <a:r>
              <a:rPr lang="cs-CZ" dirty="0"/>
              <a:t> (čekání na další dávku), ale byly vcelku využity např. na jinou činnost</a:t>
            </a:r>
          </a:p>
        </p:txBody>
      </p:sp>
    </p:spTree>
    <p:extLst>
      <p:ext uri="{BB962C8B-B14F-4D97-AF65-F5344CB8AC3E}">
        <p14:creationId xmlns:p14="http://schemas.microsoft.com/office/powerpoint/2010/main" val="2186170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b="1" dirty="0"/>
              <a:t>Smíšené předávání dílů</a:t>
            </a:r>
          </a:p>
        </p:txBody>
      </p:sp>
      <p:sp>
        <p:nvSpPr>
          <p:cNvPr id="18436" name="Rectangle 4"/>
          <p:cNvSpPr>
            <a:spLocks noChangeArrowheads="1"/>
          </p:cNvSpPr>
          <p:nvPr/>
        </p:nvSpPr>
        <p:spPr bwMode="auto">
          <a:xfrm>
            <a:off x="2033588" y="2290763"/>
            <a:ext cx="9144000" cy="0"/>
          </a:xfrm>
          <a:prstGeom prst="rect">
            <a:avLst/>
          </a:prstGeom>
          <a:noFill/>
          <a:ln w="9525">
            <a:noFill/>
            <a:miter lim="800000"/>
            <a:headEnd/>
            <a:tailEnd/>
          </a:ln>
          <a:effectLst/>
        </p:spPr>
        <p:txBody>
          <a:bodyPr>
            <a:spAutoFit/>
          </a:bodyPr>
          <a:lstStyle/>
          <a:p>
            <a:endParaRPr lang="cs-CZ"/>
          </a:p>
        </p:txBody>
      </p:sp>
      <p:sp>
        <p:nvSpPr>
          <p:cNvPr id="18438" name="Rectangle 6"/>
          <p:cNvSpPr>
            <a:spLocks noChangeArrowheads="1"/>
          </p:cNvSpPr>
          <p:nvPr/>
        </p:nvSpPr>
        <p:spPr bwMode="auto">
          <a:xfrm>
            <a:off x="2462213" y="3200400"/>
            <a:ext cx="9144000" cy="0"/>
          </a:xfrm>
          <a:prstGeom prst="rect">
            <a:avLst/>
          </a:prstGeom>
          <a:noFill/>
          <a:ln w="9525">
            <a:noFill/>
            <a:miter lim="800000"/>
            <a:headEnd/>
            <a:tailEnd/>
          </a:ln>
          <a:effectLst/>
        </p:spPr>
        <p:txBody>
          <a:bodyPr>
            <a:spAutoFit/>
          </a:bodyPr>
          <a:lstStyle/>
          <a:p>
            <a:endParaRPr lang="cs-CZ"/>
          </a:p>
        </p:txBody>
      </p:sp>
      <p:graphicFrame>
        <p:nvGraphicFramePr>
          <p:cNvPr id="18437" name="Object 5"/>
          <p:cNvGraphicFramePr>
            <a:graphicFrameLocks noChangeAspect="1"/>
          </p:cNvGraphicFramePr>
          <p:nvPr>
            <p:extLst>
              <p:ext uri="{D42A27DB-BD31-4B8C-83A1-F6EECF244321}">
                <p14:modId xmlns:p14="http://schemas.microsoft.com/office/powerpoint/2010/main" val="93046652"/>
              </p:ext>
            </p:extLst>
          </p:nvPr>
        </p:nvGraphicFramePr>
        <p:xfrm>
          <a:off x="1898650" y="3716338"/>
          <a:ext cx="5346700" cy="614362"/>
        </p:xfrm>
        <a:graphic>
          <a:graphicData uri="http://schemas.openxmlformats.org/presentationml/2006/ole">
            <mc:AlternateContent xmlns:mc="http://schemas.openxmlformats.org/markup-compatibility/2006">
              <mc:Choice xmlns:v="urn:schemas-microsoft-com:vml" Requires="v">
                <p:oleObj spid="_x0000_s6164" name="Equation" r:id="rId6" imgW="3974760" imgH="457200" progId="Equation.3">
                  <p:embed/>
                </p:oleObj>
              </mc:Choice>
              <mc:Fallback>
                <p:oleObj name="Equation" r:id="rId6" imgW="3974760" imgH="457200" progId="Equation.3">
                  <p:embed/>
                  <p:pic>
                    <p:nvPicPr>
                      <p:cNvPr id="0" name=""/>
                      <p:cNvPicPr>
                        <a:picLocks noChangeAspect="1" noChangeArrowheads="1"/>
                      </p:cNvPicPr>
                      <p:nvPr/>
                    </p:nvPicPr>
                    <p:blipFill>
                      <a:blip r:embed="rId7"/>
                      <a:srcRect/>
                      <a:stretch>
                        <a:fillRect/>
                      </a:stretch>
                    </p:blipFill>
                    <p:spPr bwMode="auto">
                      <a:xfrm>
                        <a:off x="1898650" y="3716338"/>
                        <a:ext cx="5346700" cy="614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9" name="Rectangle 7"/>
          <p:cNvSpPr>
            <a:spLocks noChangeArrowheads="1"/>
          </p:cNvSpPr>
          <p:nvPr/>
        </p:nvSpPr>
        <p:spPr bwMode="auto">
          <a:xfrm>
            <a:off x="0" y="4256088"/>
            <a:ext cx="9144000" cy="1381125"/>
          </a:xfrm>
          <a:prstGeom prst="rect">
            <a:avLst/>
          </a:prstGeom>
          <a:noFill/>
          <a:ln w="9525">
            <a:noFill/>
            <a:miter lim="800000"/>
            <a:headEnd/>
            <a:tailEnd/>
          </a:ln>
          <a:effectLst/>
        </p:spPr>
        <p:txBody>
          <a:bodyPr>
            <a:spAutoFit/>
          </a:bodyPr>
          <a:lstStyle/>
          <a:p>
            <a:pPr indent="-809625" algn="just">
              <a:lnSpc>
                <a:spcPct val="75000"/>
              </a:lnSpc>
              <a:tabLst>
                <a:tab pos="809625" algn="l"/>
                <a:tab pos="1350963" algn="l"/>
              </a:tabLst>
            </a:pPr>
            <a:r>
              <a:rPr lang="en-US" sz="1600" dirty="0">
                <a:latin typeface="Times New Roman" pitchFamily="18" charset="0"/>
                <a:cs typeface="Times New Roman" pitchFamily="18" charset="0"/>
              </a:rPr>
              <a:t>	D</a:t>
            </a:r>
            <a:r>
              <a:rPr lang="en-US" sz="1600" baseline="-30000" dirty="0">
                <a:latin typeface="Times New Roman" pitchFamily="18" charset="0"/>
                <a:cs typeface="Times New Roman" pitchFamily="18" charset="0"/>
              </a:rPr>
              <a:t>SM</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r>
              <a:rPr lang="cs-CZ" sz="1600" dirty="0">
                <a:latin typeface="Times New Roman" pitchFamily="18" charset="0"/>
                <a:cs typeface="Times New Roman" pitchFamily="18" charset="0"/>
              </a:rPr>
              <a:t>průběžná doba výrobní dávky při smíšeném způsobu předávání dílů</a:t>
            </a:r>
          </a:p>
          <a:p>
            <a:pPr indent="-809625" algn="just" eaLnBrk="0" hangingPunct="0">
              <a:lnSpc>
                <a:spcPct val="75000"/>
              </a:lnSpc>
              <a:tabLst>
                <a:tab pos="809625" algn="l"/>
                <a:tab pos="1350963" algn="l"/>
              </a:tabLst>
            </a:pPr>
            <a:r>
              <a:rPr lang="cs-CZ" sz="1600" dirty="0">
                <a:latin typeface="Times New Roman" pitchFamily="18" charset="0"/>
                <a:cs typeface="Times New Roman" pitchFamily="18" charset="0"/>
              </a:rPr>
              <a:t>	t</a:t>
            </a:r>
            <a:r>
              <a:rPr lang="cs-CZ" sz="1600" baseline="-30000" dirty="0">
                <a:latin typeface="Times New Roman" pitchFamily="18" charset="0"/>
                <a:cs typeface="Times New Roman" pitchFamily="18" charset="0"/>
              </a:rPr>
              <a:t>BC1</a:t>
            </a:r>
            <a:r>
              <a:rPr lang="cs-CZ" sz="1600" dirty="0">
                <a:latin typeface="Times New Roman" pitchFamily="18" charset="0"/>
                <a:cs typeface="Times New Roman" pitchFamily="18" charset="0"/>
              </a:rPr>
              <a:t>	-	čas na seřízení prvního pracoviště</a:t>
            </a:r>
          </a:p>
          <a:p>
            <a:pPr indent="-809625" algn="just" eaLnBrk="0" hangingPunct="0">
              <a:lnSpc>
                <a:spcPct val="75000"/>
              </a:lnSpc>
              <a:tabLst>
                <a:tab pos="809625" algn="l"/>
                <a:tab pos="1350963" algn="l"/>
              </a:tabLst>
            </a:pPr>
            <a:r>
              <a:rPr lang="cs-CZ" sz="1600" dirty="0">
                <a:latin typeface="Times New Roman" pitchFamily="18" charset="0"/>
                <a:cs typeface="Times New Roman" pitchFamily="18" charset="0"/>
              </a:rPr>
              <a:t>	</a:t>
            </a:r>
            <a:r>
              <a:rPr lang="cs-CZ" sz="1600" dirty="0" err="1">
                <a:latin typeface="Times New Roman" pitchFamily="18" charset="0"/>
                <a:cs typeface="Times New Roman" pitchFamily="18" charset="0"/>
              </a:rPr>
              <a:t>d</a:t>
            </a:r>
            <a:r>
              <a:rPr lang="cs-CZ" sz="1600" baseline="-30000" dirty="0" err="1">
                <a:latin typeface="Times New Roman" pitchFamily="18" charset="0"/>
                <a:cs typeface="Times New Roman" pitchFamily="18" charset="0"/>
              </a:rPr>
              <a:t>d</a:t>
            </a:r>
            <a:r>
              <a:rPr lang="cs-CZ" sz="1600" dirty="0">
                <a:latin typeface="Times New Roman" pitchFamily="18" charset="0"/>
                <a:cs typeface="Times New Roman" pitchFamily="18" charset="0"/>
              </a:rPr>
              <a:t>	-	dopravní dávka</a:t>
            </a:r>
          </a:p>
          <a:p>
            <a:pPr indent="-809625" algn="just" eaLnBrk="0" hangingPunct="0">
              <a:lnSpc>
                <a:spcPct val="75000"/>
              </a:lnSpc>
              <a:tabLst>
                <a:tab pos="809625" algn="l"/>
                <a:tab pos="1350963" algn="l"/>
              </a:tabLst>
            </a:pPr>
            <a:r>
              <a:rPr lang="cs-CZ" sz="1600" dirty="0">
                <a:latin typeface="Times New Roman" pitchFamily="18" charset="0"/>
                <a:cs typeface="Times New Roman" pitchFamily="18" charset="0"/>
              </a:rPr>
              <a:t>	k	-	počet dopravních dávek</a:t>
            </a:r>
          </a:p>
          <a:p>
            <a:pPr indent="-809625" algn="just" eaLnBrk="0" hangingPunct="0">
              <a:lnSpc>
                <a:spcPct val="75000"/>
              </a:lnSpc>
              <a:tabLst>
                <a:tab pos="809625" algn="l"/>
                <a:tab pos="1350963" algn="l"/>
              </a:tabLst>
            </a:pPr>
            <a:r>
              <a:rPr lang="cs-CZ" sz="1600" dirty="0">
                <a:latin typeface="Times New Roman" pitchFamily="18" charset="0"/>
                <a:cs typeface="Times New Roman" pitchFamily="18" charset="0"/>
              </a:rPr>
              <a:t>	q	-	počet pracovišť</a:t>
            </a:r>
          </a:p>
          <a:p>
            <a:pPr indent="-809625" algn="just" eaLnBrk="0" hangingPunct="0">
              <a:lnSpc>
                <a:spcPct val="75000"/>
              </a:lnSpc>
              <a:tabLst>
                <a:tab pos="809625" algn="l"/>
                <a:tab pos="1350963" algn="l"/>
              </a:tabLst>
            </a:pPr>
            <a:r>
              <a:rPr lang="cs-CZ" sz="1600" dirty="0">
                <a:latin typeface="Times New Roman" pitchFamily="18" charset="0"/>
                <a:cs typeface="Times New Roman" pitchFamily="18" charset="0"/>
              </a:rPr>
              <a:t>	</a:t>
            </a:r>
            <a:r>
              <a:rPr lang="cs-CZ" sz="1600" dirty="0" err="1">
                <a:latin typeface="Times New Roman" pitchFamily="18" charset="0"/>
                <a:cs typeface="Times New Roman" pitchFamily="18" charset="0"/>
              </a:rPr>
              <a:t>D</a:t>
            </a:r>
            <a:r>
              <a:rPr lang="cs-CZ" sz="1600" baseline="-30000" dirty="0" err="1">
                <a:latin typeface="Times New Roman" pitchFamily="18" charset="0"/>
                <a:cs typeface="Times New Roman" pitchFamily="18" charset="0"/>
              </a:rPr>
              <a:t>Mij</a:t>
            </a:r>
            <a:r>
              <a:rPr lang="cs-CZ" sz="1600" dirty="0">
                <a:latin typeface="Times New Roman" pitchFamily="18" charset="0"/>
                <a:cs typeface="Times New Roman" pitchFamily="18" charset="0"/>
              </a:rPr>
              <a:t>	-	doba manipulace</a:t>
            </a:r>
          </a:p>
          <a:p>
            <a:pPr indent="-809625" algn="just" eaLnBrk="0" hangingPunct="0">
              <a:lnSpc>
                <a:spcPct val="75000"/>
              </a:lnSpc>
              <a:tabLst>
                <a:tab pos="809625" algn="l"/>
                <a:tab pos="1350963" algn="l"/>
              </a:tabLst>
            </a:pPr>
            <a:r>
              <a:rPr lang="en-US" sz="1600" dirty="0">
                <a:latin typeface="Times New Roman" pitchFamily="18" charset="0"/>
                <a:cs typeface="Times New Roman" pitchFamily="18" charset="0"/>
              </a:rPr>
              <a:t>	</a:t>
            </a:r>
            <a:endParaRPr lang="en-US" sz="1600" dirty="0">
              <a:latin typeface="Times New Roman" pitchFamily="18" charset="0"/>
              <a:cs typeface="Times New Roman" pitchFamily="18" charset="0"/>
              <a:sym typeface="Symbol" pitchFamily="18" charset="2"/>
            </a:endParaRPr>
          </a:p>
        </p:txBody>
      </p:sp>
      <p:pic>
        <p:nvPicPr>
          <p:cNvPr id="8222" name="Picture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98455" y="1124745"/>
            <a:ext cx="5076279" cy="2746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393778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 1.</a:t>
            </a:r>
          </a:p>
        </p:txBody>
      </p:sp>
      <p:sp>
        <p:nvSpPr>
          <p:cNvPr id="3" name="Zástupný symbol pro obsah 2"/>
          <p:cNvSpPr>
            <a:spLocks noGrp="1"/>
          </p:cNvSpPr>
          <p:nvPr>
            <p:ph idx="1"/>
          </p:nvPr>
        </p:nvSpPr>
        <p:spPr>
          <a:xfrm>
            <a:off x="395536" y="1556792"/>
            <a:ext cx="8229600" cy="4525963"/>
          </a:xfrm>
        </p:spPr>
        <p:txBody>
          <a:bodyPr>
            <a:normAutofit lnSpcReduction="10000"/>
          </a:bodyPr>
          <a:lstStyle/>
          <a:p>
            <a:pPr marL="0" indent="0">
              <a:buNone/>
            </a:pPr>
            <a:r>
              <a:rPr lang="cs-CZ" dirty="0"/>
              <a:t>Výrobní proces se skládá ze třech operací. Jednotkové časy jednotlivých operací:</a:t>
            </a:r>
          </a:p>
          <a:p>
            <a:pPr marL="0" indent="0">
              <a:buNone/>
            </a:pPr>
            <a:r>
              <a:rPr lang="cs-CZ" dirty="0"/>
              <a:t> t</a:t>
            </a:r>
            <a:r>
              <a:rPr lang="cs-CZ" baseline="-25000" dirty="0"/>
              <a:t>A1</a:t>
            </a:r>
            <a:r>
              <a:rPr lang="cs-CZ" dirty="0"/>
              <a:t>=3 min/ks, t</a:t>
            </a:r>
            <a:r>
              <a:rPr lang="cs-CZ" baseline="-25000" dirty="0"/>
              <a:t>A2</a:t>
            </a:r>
            <a:r>
              <a:rPr lang="cs-CZ" dirty="0"/>
              <a:t>=2 min/ks, t</a:t>
            </a:r>
            <a:r>
              <a:rPr lang="cs-CZ" baseline="-25000" dirty="0"/>
              <a:t>A3</a:t>
            </a:r>
            <a:r>
              <a:rPr lang="cs-CZ" dirty="0"/>
              <a:t>=4min/ks. Výrobní dávka (</a:t>
            </a:r>
            <a:r>
              <a:rPr lang="cs-CZ" dirty="0" err="1"/>
              <a:t>d</a:t>
            </a:r>
            <a:r>
              <a:rPr lang="cs-CZ" baseline="-25000" dirty="0" err="1"/>
              <a:t>v</a:t>
            </a:r>
            <a:r>
              <a:rPr lang="cs-CZ" dirty="0"/>
              <a:t>)=8ks/dav. Výrobní dávka obsahuje 4 dopravní dávky. Čas dávkové práce (</a:t>
            </a:r>
            <a:r>
              <a:rPr lang="cs-CZ" dirty="0" err="1"/>
              <a:t>t</a:t>
            </a:r>
            <a:r>
              <a:rPr lang="cs-CZ" baseline="-25000" dirty="0" err="1"/>
              <a:t>B</a:t>
            </a:r>
            <a:r>
              <a:rPr lang="cs-CZ" dirty="0"/>
              <a:t>)=4min/dav. Manipulační čas (Dm) je stejný pro všechna pracoviště a rovná se 2min. </a:t>
            </a:r>
            <a:r>
              <a:rPr lang="cs-CZ" b="1" i="1" dirty="0"/>
              <a:t>Sestavte předávání dílů postupným, souběžným a smíšeným způsobem</a:t>
            </a:r>
            <a:r>
              <a:rPr lang="cs-CZ" dirty="0"/>
              <a:t>.</a:t>
            </a:r>
          </a:p>
          <a:p>
            <a:pPr marL="0" indent="0">
              <a:buNone/>
            </a:pPr>
            <a:endParaRPr lang="cs-CZ" dirty="0"/>
          </a:p>
        </p:txBody>
      </p:sp>
    </p:spTree>
    <p:extLst>
      <p:ext uri="{BB962C8B-B14F-4D97-AF65-F5344CB8AC3E}">
        <p14:creationId xmlns:p14="http://schemas.microsoft.com/office/powerpoint/2010/main" val="387408932"/>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show="0">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Příklad 1- řešení. Postupné předávání dílů</a:t>
            </a:r>
          </a:p>
        </p:txBody>
      </p:sp>
      <p:pic>
        <p:nvPicPr>
          <p:cNvPr id="31753" name="Picture 9"/>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539552" y="1844824"/>
            <a:ext cx="7835297" cy="2876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3" name="Objekt 12"/>
          <p:cNvGraphicFramePr>
            <a:graphicFrameLocks noChangeAspect="1"/>
          </p:cNvGraphicFramePr>
          <p:nvPr>
            <p:extLst>
              <p:ext uri="{D42A27DB-BD31-4B8C-83A1-F6EECF244321}">
                <p14:modId xmlns:p14="http://schemas.microsoft.com/office/powerpoint/2010/main" val="2832302106"/>
              </p:ext>
            </p:extLst>
          </p:nvPr>
        </p:nvGraphicFramePr>
        <p:xfrm>
          <a:off x="179512" y="4941168"/>
          <a:ext cx="7185025" cy="681037"/>
        </p:xfrm>
        <a:graphic>
          <a:graphicData uri="http://schemas.openxmlformats.org/presentationml/2006/ole">
            <mc:AlternateContent xmlns:mc="http://schemas.openxmlformats.org/markup-compatibility/2006">
              <mc:Choice xmlns:v="urn:schemas-microsoft-com:vml" Requires="v">
                <p:oleObj spid="_x0000_s7187" name="Equation" r:id="rId7" imgW="4813200" imgH="457200" progId="Equation.3">
                  <p:embed/>
                </p:oleObj>
              </mc:Choice>
              <mc:Fallback>
                <p:oleObj name="Equation" r:id="rId7" imgW="4813200" imgH="457200" progId="Equation.3">
                  <p:embed/>
                  <p:pic>
                    <p:nvPicPr>
                      <p:cNvPr id="0" name=""/>
                      <p:cNvPicPr>
                        <a:picLocks noChangeAspect="1" noChangeArrowheads="1"/>
                      </p:cNvPicPr>
                      <p:nvPr/>
                    </p:nvPicPr>
                    <p:blipFill>
                      <a:blip r:embed="rId8"/>
                      <a:srcRect/>
                      <a:stretch>
                        <a:fillRect/>
                      </a:stretch>
                    </p:blipFill>
                    <p:spPr bwMode="auto">
                      <a:xfrm>
                        <a:off x="179512" y="4941168"/>
                        <a:ext cx="7185025"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81072585"/>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show="0">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505791" y="404664"/>
            <a:ext cx="8229600" cy="1143000"/>
          </a:xfrm>
        </p:spPr>
        <p:txBody>
          <a:bodyPr>
            <a:normAutofit fontScale="90000"/>
          </a:bodyPr>
          <a:lstStyle/>
          <a:p>
            <a:r>
              <a:rPr lang="cs-CZ" b="1" dirty="0"/>
              <a:t>Příklad 1- řešení. Souběžné předávání dílů</a:t>
            </a:r>
          </a:p>
        </p:txBody>
      </p:sp>
      <p:sp>
        <p:nvSpPr>
          <p:cNvPr id="3" name="Zástupný symbol pro obsah 2"/>
          <p:cNvSpPr>
            <a:spLocks noGrp="1"/>
          </p:cNvSpPr>
          <p:nvPr>
            <p:ph idx="1"/>
          </p:nvPr>
        </p:nvSpPr>
        <p:spPr/>
        <p:txBody>
          <a:bodyPr/>
          <a:lstStyle/>
          <a:p>
            <a:endParaRPr lang="cs-CZ" dirty="0"/>
          </a:p>
        </p:txBody>
      </p:sp>
      <p:pic>
        <p:nvPicPr>
          <p:cNvPr id="32796" name="Picture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5791" y="1628800"/>
            <a:ext cx="8471073"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2" name="Objekt 31"/>
          <p:cNvGraphicFramePr>
            <a:graphicFrameLocks noChangeAspect="1"/>
          </p:cNvGraphicFramePr>
          <p:nvPr>
            <p:extLst>
              <p:ext uri="{D42A27DB-BD31-4B8C-83A1-F6EECF244321}">
                <p14:modId xmlns:p14="http://schemas.microsoft.com/office/powerpoint/2010/main" val="477300041"/>
              </p:ext>
            </p:extLst>
          </p:nvPr>
        </p:nvGraphicFramePr>
        <p:xfrm>
          <a:off x="395536" y="5157192"/>
          <a:ext cx="8294688" cy="736600"/>
        </p:xfrm>
        <a:graphic>
          <a:graphicData uri="http://schemas.openxmlformats.org/presentationml/2006/ole">
            <mc:AlternateContent xmlns:mc="http://schemas.openxmlformats.org/markup-compatibility/2006">
              <mc:Choice xmlns:v="urn:schemas-microsoft-com:vml" Requires="v">
                <p:oleObj spid="_x0000_s8211" name="Equation" r:id="rId7" imgW="5473440" imgH="482400" progId="Equation.3">
                  <p:embed/>
                </p:oleObj>
              </mc:Choice>
              <mc:Fallback>
                <p:oleObj name="Equation" r:id="rId7" imgW="5473440" imgH="482400" progId="Equation.3">
                  <p:embed/>
                  <p:pic>
                    <p:nvPicPr>
                      <p:cNvPr id="0" name=""/>
                      <p:cNvPicPr>
                        <a:picLocks noChangeAspect="1" noChangeArrowheads="1"/>
                      </p:cNvPicPr>
                      <p:nvPr/>
                    </p:nvPicPr>
                    <p:blipFill>
                      <a:blip r:embed="rId8"/>
                      <a:srcRect/>
                      <a:stretch>
                        <a:fillRect/>
                      </a:stretch>
                    </p:blipFill>
                    <p:spPr bwMode="auto">
                      <a:xfrm>
                        <a:off x="395536" y="5157192"/>
                        <a:ext cx="82946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5391645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fontScale="90000"/>
          </a:bodyPr>
          <a:lstStyle/>
          <a:p>
            <a:r>
              <a:rPr lang="cs-CZ" b="1" dirty="0"/>
              <a:t>Vztah průběžné doby zakázky a její výroby</a:t>
            </a:r>
          </a:p>
        </p:txBody>
      </p:sp>
      <p:pic>
        <p:nvPicPr>
          <p:cNvPr id="1024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67545" y="1600200"/>
            <a:ext cx="8676456"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ovéPole 4"/>
          <p:cNvSpPr txBox="1"/>
          <p:nvPr/>
        </p:nvSpPr>
        <p:spPr>
          <a:xfrm>
            <a:off x="395536" y="6165304"/>
            <a:ext cx="7776864" cy="646331"/>
          </a:xfrm>
          <a:prstGeom prst="rect">
            <a:avLst/>
          </a:prstGeom>
          <a:noFill/>
        </p:spPr>
        <p:txBody>
          <a:bodyPr wrap="square" rtlCol="0">
            <a:spAutoFit/>
          </a:bodyPr>
          <a:lstStyle/>
          <a:p>
            <a:r>
              <a:rPr lang="cs-CZ" dirty="0"/>
              <a:t>Jurová M. a kol. Výrobní procesy řízené logistikou. </a:t>
            </a:r>
            <a:r>
              <a:rPr lang="cs-CZ" dirty="0" err="1"/>
              <a:t>Bizbooks</a:t>
            </a:r>
            <a:r>
              <a:rPr lang="cs-CZ" dirty="0"/>
              <a:t> 2013. 260s. ISBN 978-80-265-0059-9</a:t>
            </a:r>
          </a:p>
        </p:txBody>
      </p:sp>
    </p:spTree>
    <p:extLst>
      <p:ext uri="{BB962C8B-B14F-4D97-AF65-F5344CB8AC3E}">
        <p14:creationId xmlns:p14="http://schemas.microsoft.com/office/powerpoint/2010/main" val="2357302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a:t>Příklad 1- </a:t>
            </a:r>
            <a:r>
              <a:rPr lang="cs-CZ" b="1" dirty="0"/>
              <a:t>řešení. Smíšený způsob předávání dílů</a:t>
            </a:r>
          </a:p>
        </p:txBody>
      </p:sp>
      <p:sp>
        <p:nvSpPr>
          <p:cNvPr id="3" name="Zástupný symbol pro obsah 2"/>
          <p:cNvSpPr>
            <a:spLocks noGrp="1"/>
          </p:cNvSpPr>
          <p:nvPr>
            <p:ph idx="1"/>
          </p:nvPr>
        </p:nvSpPr>
        <p:spPr/>
        <p:txBody>
          <a:bodyPr/>
          <a:lstStyle/>
          <a:p>
            <a:endParaRPr lang="cs-CZ"/>
          </a:p>
        </p:txBody>
      </p:sp>
      <p:pic>
        <p:nvPicPr>
          <p:cNvPr id="33819" name="Picture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8" y="1484784"/>
            <a:ext cx="8985048"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1" name="Objekt 30"/>
          <p:cNvGraphicFramePr>
            <a:graphicFrameLocks noChangeAspect="1"/>
          </p:cNvGraphicFramePr>
          <p:nvPr>
            <p:extLst>
              <p:ext uri="{D42A27DB-BD31-4B8C-83A1-F6EECF244321}">
                <p14:modId xmlns:p14="http://schemas.microsoft.com/office/powerpoint/2010/main" val="46561672"/>
              </p:ext>
            </p:extLst>
          </p:nvPr>
        </p:nvGraphicFramePr>
        <p:xfrm>
          <a:off x="971600" y="5013176"/>
          <a:ext cx="6064251" cy="920750"/>
        </p:xfrm>
        <a:graphic>
          <a:graphicData uri="http://schemas.openxmlformats.org/presentationml/2006/ole">
            <mc:AlternateContent xmlns:mc="http://schemas.openxmlformats.org/markup-compatibility/2006">
              <mc:Choice xmlns:v="urn:schemas-microsoft-com:vml" Requires="v">
                <p:oleObj spid="_x0000_s9235" name="Equation" r:id="rId7" imgW="4508280" imgH="685800" progId="Equation.3">
                  <p:embed/>
                </p:oleObj>
              </mc:Choice>
              <mc:Fallback>
                <p:oleObj name="Equation" r:id="rId7" imgW="4508280" imgH="685800" progId="Equation.3">
                  <p:embed/>
                  <p:pic>
                    <p:nvPicPr>
                      <p:cNvPr id="0" name=""/>
                      <p:cNvPicPr>
                        <a:picLocks noChangeAspect="1" noChangeArrowheads="1"/>
                      </p:cNvPicPr>
                      <p:nvPr/>
                    </p:nvPicPr>
                    <p:blipFill>
                      <a:blip r:embed="rId8"/>
                      <a:srcRect/>
                      <a:stretch>
                        <a:fillRect/>
                      </a:stretch>
                    </p:blipFill>
                    <p:spPr bwMode="auto">
                      <a:xfrm>
                        <a:off x="971600" y="5013176"/>
                        <a:ext cx="6064251"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71632883"/>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Výpočet průběžné doby výroby složitého výrobku</a:t>
            </a:r>
          </a:p>
        </p:txBody>
      </p:sp>
      <p:pic>
        <p:nvPicPr>
          <p:cNvPr id="1229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2924944"/>
            <a:ext cx="2737517" cy="3604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ástupný symbol pro obsah 2"/>
          <p:cNvSpPr>
            <a:spLocks noGrp="1"/>
          </p:cNvSpPr>
          <p:nvPr>
            <p:ph idx="1"/>
          </p:nvPr>
        </p:nvSpPr>
        <p:spPr/>
        <p:txBody>
          <a:bodyPr/>
          <a:lstStyle/>
          <a:p>
            <a:r>
              <a:rPr lang="cs-CZ" dirty="0"/>
              <a:t>Jde o výpočet průběžné doby výroby výrobku, který se skládá z velkého počtu dílů, podsestav a sestav.</a:t>
            </a:r>
          </a:p>
        </p:txBody>
      </p:sp>
      <p:pic>
        <p:nvPicPr>
          <p:cNvPr id="1229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86712" y="3095262"/>
            <a:ext cx="2408307" cy="32640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1229288">
            <a:off x="5395019" y="3095262"/>
            <a:ext cx="3297004" cy="3038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6238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Členění výrobního procesu:</a:t>
            </a:r>
          </a:p>
        </p:txBody>
      </p:sp>
      <p:sp>
        <p:nvSpPr>
          <p:cNvPr id="3" name="Zástupný symbol pro obsah 2"/>
          <p:cNvSpPr>
            <a:spLocks noGrp="1"/>
          </p:cNvSpPr>
          <p:nvPr>
            <p:ph idx="1"/>
          </p:nvPr>
        </p:nvSpPr>
        <p:spPr/>
        <p:txBody>
          <a:bodyPr/>
          <a:lstStyle/>
          <a:p>
            <a:r>
              <a:rPr lang="cs-CZ" dirty="0"/>
              <a:t>Technologické časy</a:t>
            </a:r>
          </a:p>
          <a:p>
            <a:pPr lvl="1"/>
            <a:r>
              <a:rPr lang="cs-CZ" dirty="0"/>
              <a:t>Ruční operace, </a:t>
            </a:r>
          </a:p>
          <a:p>
            <a:pPr lvl="1"/>
            <a:r>
              <a:rPr lang="cs-CZ" dirty="0"/>
              <a:t>Strojní operace</a:t>
            </a:r>
          </a:p>
          <a:p>
            <a:pPr lvl="1"/>
            <a:r>
              <a:rPr lang="cs-CZ" dirty="0"/>
              <a:t>Strojně- ruční operace,</a:t>
            </a:r>
          </a:p>
          <a:p>
            <a:pPr lvl="1"/>
            <a:r>
              <a:rPr lang="cs-CZ" dirty="0"/>
              <a:t>Automatické operace,</a:t>
            </a:r>
          </a:p>
          <a:p>
            <a:pPr lvl="1"/>
            <a:r>
              <a:rPr lang="cs-CZ" dirty="0"/>
              <a:t>Přírodní (biochemické) operace</a:t>
            </a:r>
          </a:p>
          <a:p>
            <a:pPr lvl="1"/>
            <a:endParaRPr lang="cs-CZ" dirty="0"/>
          </a:p>
        </p:txBody>
      </p:sp>
      <p:sp>
        <p:nvSpPr>
          <p:cNvPr id="4" name="TextovéPole 3"/>
          <p:cNvSpPr txBox="1"/>
          <p:nvPr/>
        </p:nvSpPr>
        <p:spPr>
          <a:xfrm>
            <a:off x="395536" y="6165304"/>
            <a:ext cx="7776864" cy="646331"/>
          </a:xfrm>
          <a:prstGeom prst="rect">
            <a:avLst/>
          </a:prstGeom>
          <a:noFill/>
        </p:spPr>
        <p:txBody>
          <a:bodyPr wrap="square" rtlCol="0">
            <a:spAutoFit/>
          </a:bodyPr>
          <a:lstStyle/>
          <a:p>
            <a:r>
              <a:rPr lang="cs-CZ" dirty="0"/>
              <a:t>Jurová M. a kol. Výrobní procesy řízené logistikou. </a:t>
            </a:r>
            <a:r>
              <a:rPr lang="cs-CZ" dirty="0" err="1"/>
              <a:t>Bizbooks</a:t>
            </a:r>
            <a:r>
              <a:rPr lang="cs-CZ" dirty="0"/>
              <a:t> 2013. 260s. ISBN 978-80-265-0059-9</a:t>
            </a:r>
          </a:p>
        </p:txBody>
      </p:sp>
    </p:spTree>
    <p:extLst>
      <p:ext uri="{BB962C8B-B14F-4D97-AF65-F5344CB8AC3E}">
        <p14:creationId xmlns:p14="http://schemas.microsoft.com/office/powerpoint/2010/main" val="25739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Členění výrobního procesu</a:t>
            </a:r>
          </a:p>
        </p:txBody>
      </p:sp>
      <p:sp>
        <p:nvSpPr>
          <p:cNvPr id="3" name="Zástupný symbol pro obsah 2"/>
          <p:cNvSpPr>
            <a:spLocks noGrp="1"/>
          </p:cNvSpPr>
          <p:nvPr>
            <p:ph idx="1"/>
          </p:nvPr>
        </p:nvSpPr>
        <p:spPr/>
        <p:txBody>
          <a:bodyPr>
            <a:normAutofit/>
          </a:bodyPr>
          <a:lstStyle/>
          <a:p>
            <a:r>
              <a:rPr lang="cs-CZ" dirty="0"/>
              <a:t>Netechnologické časy(čas přípravy a zakončení </a:t>
            </a:r>
            <a:r>
              <a:rPr lang="cs-CZ" i="1" dirty="0" err="1"/>
              <a:t>t</a:t>
            </a:r>
            <a:r>
              <a:rPr lang="cs-CZ" i="1" baseline="-25000" dirty="0" err="1"/>
              <a:t>pz</a:t>
            </a:r>
            <a:r>
              <a:rPr lang="cs-CZ" dirty="0"/>
              <a:t> nebo čas dopravy a kontroly </a:t>
            </a:r>
            <a:r>
              <a:rPr lang="cs-CZ" i="1" dirty="0" err="1"/>
              <a:t>t</a:t>
            </a:r>
            <a:r>
              <a:rPr lang="cs-CZ" i="1" baseline="-25000" dirty="0" err="1"/>
              <a:t>dk</a:t>
            </a:r>
            <a:r>
              <a:rPr lang="cs-CZ" dirty="0"/>
              <a:t>)</a:t>
            </a:r>
          </a:p>
          <a:p>
            <a:pPr lvl="1"/>
            <a:r>
              <a:rPr lang="cs-CZ" dirty="0"/>
              <a:t>Přípravní operace</a:t>
            </a:r>
          </a:p>
          <a:p>
            <a:pPr lvl="1"/>
            <a:r>
              <a:rPr lang="cs-CZ" dirty="0"/>
              <a:t>Seřízení stroje, </a:t>
            </a:r>
          </a:p>
          <a:p>
            <a:pPr lvl="1"/>
            <a:r>
              <a:rPr lang="cs-CZ" dirty="0"/>
              <a:t>Přepravní operace</a:t>
            </a:r>
          </a:p>
          <a:p>
            <a:pPr lvl="1"/>
            <a:r>
              <a:rPr lang="cs-CZ" dirty="0"/>
              <a:t>Technologická manipulace,</a:t>
            </a:r>
          </a:p>
          <a:p>
            <a:pPr lvl="1"/>
            <a:r>
              <a:rPr lang="cs-CZ" dirty="0"/>
              <a:t>Nakládání, skladování</a:t>
            </a:r>
          </a:p>
          <a:p>
            <a:pPr lvl="1"/>
            <a:r>
              <a:rPr lang="cs-CZ" dirty="0"/>
              <a:t>Kontrola jakosti</a:t>
            </a:r>
          </a:p>
        </p:txBody>
      </p:sp>
      <p:sp>
        <p:nvSpPr>
          <p:cNvPr id="4" name="TextovéPole 3"/>
          <p:cNvSpPr txBox="1"/>
          <p:nvPr/>
        </p:nvSpPr>
        <p:spPr>
          <a:xfrm>
            <a:off x="395536" y="6165304"/>
            <a:ext cx="7776864" cy="646331"/>
          </a:xfrm>
          <a:prstGeom prst="rect">
            <a:avLst/>
          </a:prstGeom>
          <a:noFill/>
        </p:spPr>
        <p:txBody>
          <a:bodyPr wrap="square" rtlCol="0">
            <a:spAutoFit/>
          </a:bodyPr>
          <a:lstStyle/>
          <a:p>
            <a:r>
              <a:rPr lang="cs-CZ" dirty="0"/>
              <a:t>Jurová M. a kol. Výrobní procesy řízené logistikou. </a:t>
            </a:r>
            <a:r>
              <a:rPr lang="cs-CZ" dirty="0" err="1"/>
              <a:t>Bizbooks</a:t>
            </a:r>
            <a:r>
              <a:rPr lang="cs-CZ" dirty="0"/>
              <a:t> 2013. 260s. ISBN 978-80-265-0059-9</a:t>
            </a:r>
          </a:p>
        </p:txBody>
      </p:sp>
    </p:spTree>
    <p:extLst>
      <p:ext uri="{BB962C8B-B14F-4D97-AF65-F5344CB8AC3E}">
        <p14:creationId xmlns:p14="http://schemas.microsoft.com/office/powerpoint/2010/main" val="1286376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Členění výrobního procesu</a:t>
            </a:r>
          </a:p>
        </p:txBody>
      </p:sp>
      <p:sp>
        <p:nvSpPr>
          <p:cNvPr id="3" name="Zástupný symbol pro obsah 2"/>
          <p:cNvSpPr>
            <a:spLocks noGrp="1"/>
          </p:cNvSpPr>
          <p:nvPr>
            <p:ph idx="1"/>
          </p:nvPr>
        </p:nvSpPr>
        <p:spPr/>
        <p:txBody>
          <a:bodyPr/>
          <a:lstStyle/>
          <a:p>
            <a:r>
              <a:rPr lang="cs-CZ" dirty="0"/>
              <a:t>Časy přerušení:</a:t>
            </a:r>
          </a:p>
          <a:p>
            <a:pPr marL="400050" lvl="1" indent="0">
              <a:buNone/>
            </a:pPr>
            <a:r>
              <a:rPr lang="cs-CZ" dirty="0"/>
              <a:t>- Vyvolané organizací práce</a:t>
            </a:r>
          </a:p>
          <a:p>
            <a:pPr marL="400050" lvl="1" indent="0">
              <a:buNone/>
            </a:pPr>
            <a:r>
              <a:rPr lang="cs-CZ" dirty="0"/>
              <a:t>- Vyvolané stavem technického zařízení</a:t>
            </a:r>
          </a:p>
          <a:p>
            <a:pPr marL="400050" lvl="1" indent="0">
              <a:buNone/>
            </a:pPr>
            <a:r>
              <a:rPr lang="cs-CZ" dirty="0"/>
              <a:t>- Vyvolané technicko- organizačními nedostatky</a:t>
            </a:r>
          </a:p>
          <a:p>
            <a:pPr marL="400050" lvl="1" indent="0">
              <a:buNone/>
            </a:pPr>
            <a:r>
              <a:rPr lang="cs-CZ" dirty="0"/>
              <a:t>- Vyvolané subjektivními příčinami ze strany obsluhy</a:t>
            </a:r>
          </a:p>
        </p:txBody>
      </p:sp>
      <p:sp>
        <p:nvSpPr>
          <p:cNvPr id="4" name="TextovéPole 3"/>
          <p:cNvSpPr txBox="1"/>
          <p:nvPr/>
        </p:nvSpPr>
        <p:spPr>
          <a:xfrm>
            <a:off x="395536" y="6165304"/>
            <a:ext cx="7776864" cy="646331"/>
          </a:xfrm>
          <a:prstGeom prst="rect">
            <a:avLst/>
          </a:prstGeom>
          <a:noFill/>
        </p:spPr>
        <p:txBody>
          <a:bodyPr wrap="square" rtlCol="0">
            <a:spAutoFit/>
          </a:bodyPr>
          <a:lstStyle/>
          <a:p>
            <a:r>
              <a:rPr lang="cs-CZ" dirty="0"/>
              <a:t>Jurová M. a kol. Výrobní procesy řízené logistikou. </a:t>
            </a:r>
            <a:r>
              <a:rPr lang="cs-CZ" dirty="0" err="1"/>
              <a:t>Bizbooks</a:t>
            </a:r>
            <a:r>
              <a:rPr lang="cs-CZ" dirty="0"/>
              <a:t> 2013. 260s. ISBN 978-80-265-0059-9</a:t>
            </a:r>
          </a:p>
        </p:txBody>
      </p:sp>
    </p:spTree>
    <p:extLst>
      <p:ext uri="{BB962C8B-B14F-4D97-AF65-F5344CB8AC3E}">
        <p14:creationId xmlns:p14="http://schemas.microsoft.com/office/powerpoint/2010/main" val="1611175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Průběžná doba výroby</a:t>
            </a:r>
          </a:p>
        </p:txBody>
      </p:sp>
      <p:sp>
        <p:nvSpPr>
          <p:cNvPr id="3" name="Zástupný symbol pro obsah 2"/>
          <p:cNvSpPr>
            <a:spLocks noGrp="1"/>
          </p:cNvSpPr>
          <p:nvPr>
            <p:ph idx="1"/>
          </p:nvPr>
        </p:nvSpPr>
        <p:spPr/>
        <p:txBody>
          <a:bodyPr>
            <a:normAutofit/>
          </a:bodyPr>
          <a:lstStyle/>
          <a:p>
            <a:pPr marL="0" indent="0">
              <a:buNone/>
            </a:pPr>
            <a:r>
              <a:rPr lang="cs-CZ" dirty="0"/>
              <a:t>je určena časovým intervalem od okamžiku provedení první operace až do okamžiku odvedení výrobku do skladu hotových výrobku. </a:t>
            </a:r>
          </a:p>
        </p:txBody>
      </p:sp>
    </p:spTree>
    <p:extLst>
      <p:ext uri="{BB962C8B-B14F-4D97-AF65-F5344CB8AC3E}">
        <p14:creationId xmlns:p14="http://schemas.microsoft.com/office/powerpoint/2010/main" val="2069599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a:t>Pracnost výrobku. Průběžná doba výroby komponent</a:t>
            </a:r>
          </a:p>
        </p:txBody>
      </p:sp>
      <p:sp>
        <p:nvSpPr>
          <p:cNvPr id="3" name="Zástupný symbol pro obsah 2"/>
          <p:cNvSpPr>
            <a:spLocks noGrp="1"/>
          </p:cNvSpPr>
          <p:nvPr>
            <p:ph idx="1"/>
          </p:nvPr>
        </p:nvSpPr>
        <p:spPr/>
        <p:txBody>
          <a:bodyPr>
            <a:normAutofit fontScale="92500" lnSpcReduction="10000"/>
          </a:bodyPr>
          <a:lstStyle/>
          <a:p>
            <a:r>
              <a:rPr lang="cs-CZ" u="sng" dirty="0"/>
              <a:t>Dávkový čas (</a:t>
            </a:r>
            <a:r>
              <a:rPr lang="cs-CZ" u="sng" dirty="0" err="1"/>
              <a:t>tb</a:t>
            </a:r>
            <a:r>
              <a:rPr lang="cs-CZ" u="sng" dirty="0"/>
              <a:t>, </a:t>
            </a:r>
            <a:r>
              <a:rPr lang="cs-CZ" u="sng" dirty="0" err="1"/>
              <a:t>připravy</a:t>
            </a:r>
            <a:r>
              <a:rPr lang="cs-CZ" u="sng" dirty="0"/>
              <a:t>)- </a:t>
            </a:r>
            <a:r>
              <a:rPr lang="cs-CZ" dirty="0"/>
              <a:t>seřízení pracoviště, které je prováděno v okamžiku, kdy dávka výrobní </a:t>
            </a:r>
            <a:r>
              <a:rPr lang="cs-CZ" dirty="0" err="1"/>
              <a:t>ja</a:t>
            </a:r>
            <a:r>
              <a:rPr lang="cs-CZ" dirty="0"/>
              <a:t> na pracoviště a čeká na zpracování </a:t>
            </a:r>
          </a:p>
          <a:p>
            <a:r>
              <a:rPr lang="cs-CZ" u="sng" dirty="0"/>
              <a:t>Jednotkový čas (ta)</a:t>
            </a:r>
            <a:r>
              <a:rPr lang="en-US" u="sng" dirty="0"/>
              <a:t>- </a:t>
            </a:r>
            <a:r>
              <a:rPr lang="cs-CZ" dirty="0"/>
              <a:t>vyjadřuje  spotřebu  času  v jednotlivých  operacích,  tj.  přímá  spotřeba </a:t>
            </a:r>
          </a:p>
          <a:p>
            <a:pPr marL="0" indent="0">
              <a:buNone/>
            </a:pPr>
            <a:r>
              <a:rPr lang="cs-CZ" dirty="0"/>
              <a:t>času na jednotlivý výkon</a:t>
            </a:r>
            <a:r>
              <a:rPr lang="en-US" u="sng" dirty="0"/>
              <a:t>. </a:t>
            </a:r>
            <a:endParaRPr lang="cs-CZ" dirty="0"/>
          </a:p>
          <a:p>
            <a:r>
              <a:rPr lang="cs-CZ" u="sng" dirty="0"/>
              <a:t>Výrobní dávka- </a:t>
            </a:r>
            <a:r>
              <a:rPr lang="cs-CZ" dirty="0"/>
              <a:t>je určitý počet kusů zpravidla stejných dílů, který se nepřetržitě zpracovává na jednom pracovišti, s jednorázovým vynaložením času na přípravu a seřízení.</a:t>
            </a:r>
          </a:p>
          <a:p>
            <a:endParaRPr lang="cs-CZ" dirty="0"/>
          </a:p>
          <a:p>
            <a:pPr>
              <a:buNone/>
            </a:pPr>
            <a:endParaRPr lang="cs-CZ" dirty="0"/>
          </a:p>
        </p:txBody>
      </p:sp>
    </p:spTree>
    <p:extLst>
      <p:ext uri="{BB962C8B-B14F-4D97-AF65-F5344CB8AC3E}">
        <p14:creationId xmlns:p14="http://schemas.microsoft.com/office/powerpoint/2010/main" val="3599140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Výrobní a dopravní dávka</a:t>
            </a:r>
          </a:p>
        </p:txBody>
      </p:sp>
      <p:sp>
        <p:nvSpPr>
          <p:cNvPr id="3" name="Zástupný symbol pro obsah 2"/>
          <p:cNvSpPr>
            <a:spLocks noGrp="1"/>
          </p:cNvSpPr>
          <p:nvPr>
            <p:ph idx="1"/>
          </p:nvPr>
        </p:nvSpPr>
        <p:spPr/>
        <p:txBody>
          <a:bodyPr>
            <a:normAutofit fontScale="70000" lnSpcReduction="20000"/>
          </a:bodyPr>
          <a:lstStyle/>
          <a:p>
            <a:pPr lvl="0"/>
            <a:r>
              <a:rPr lang="cs-CZ" b="1" dirty="0"/>
              <a:t>výrobní dávku </a:t>
            </a:r>
            <a:r>
              <a:rPr lang="cs-CZ" b="1" dirty="0" err="1"/>
              <a:t>d</a:t>
            </a:r>
            <a:r>
              <a:rPr lang="cs-CZ" b="1" baseline="-25000" dirty="0" err="1"/>
              <a:t>v</a:t>
            </a:r>
            <a:r>
              <a:rPr lang="cs-CZ" b="1" dirty="0"/>
              <a:t> </a:t>
            </a:r>
            <a:r>
              <a:rPr lang="cs-CZ" dirty="0"/>
              <a:t>– což je určitý počet kusů zpravidla stejných dílů, které se nepřetržitě zpracovávají na jednom pracovišti, s jednorázovým vynaložením času na přípravu a seřízení </a:t>
            </a:r>
            <a:r>
              <a:rPr lang="cs-CZ" dirty="0" err="1"/>
              <a:t>t</a:t>
            </a:r>
            <a:r>
              <a:rPr lang="cs-CZ" baseline="-25000" dirty="0" err="1"/>
              <a:t>B</a:t>
            </a:r>
            <a:r>
              <a:rPr lang="cs-CZ" baseline="-25000" dirty="0"/>
              <a:t> </a:t>
            </a:r>
            <a:r>
              <a:rPr lang="cs-CZ" dirty="0"/>
              <a:t>(</a:t>
            </a:r>
            <a:r>
              <a:rPr lang="cs-CZ" dirty="0" err="1"/>
              <a:t>t</a:t>
            </a:r>
            <a:r>
              <a:rPr lang="cs-CZ" baseline="-25000" dirty="0" err="1"/>
              <a:t>PZ</a:t>
            </a:r>
            <a:r>
              <a:rPr lang="cs-CZ" dirty="0"/>
              <a:t>),</a:t>
            </a:r>
          </a:p>
          <a:p>
            <a:pPr marL="0" indent="0">
              <a:buNone/>
            </a:pPr>
            <a:endParaRPr lang="cs-CZ" dirty="0"/>
          </a:p>
          <a:p>
            <a:pPr lvl="0"/>
            <a:r>
              <a:rPr lang="cs-CZ" b="1" dirty="0"/>
              <a:t>dopravní dávku </a:t>
            </a:r>
            <a:r>
              <a:rPr lang="cs-CZ" b="1" dirty="0" err="1"/>
              <a:t>d</a:t>
            </a:r>
            <a:r>
              <a:rPr lang="cs-CZ" b="1" baseline="-25000" dirty="0" err="1"/>
              <a:t>d</a:t>
            </a:r>
            <a:r>
              <a:rPr lang="cs-CZ" b="1" dirty="0"/>
              <a:t> </a:t>
            </a:r>
            <a:r>
              <a:rPr lang="cs-CZ" dirty="0"/>
              <a:t>– což je určitý počet kusů, který se dopravuje společně od jednoho pracoviště k pracovišti druhému (následnému) pracovišti. Velikost dopravní dávky je v praxi dána projektem manipulace s materiálem v závislosti na konkrétním výrobním úkolu (velikosti a hmotnosti dílců, druhu použitých technických prostředků, zajištujících  dopravu  apod.).</a:t>
            </a:r>
          </a:p>
          <a:p>
            <a:pPr marL="0" indent="0">
              <a:buNone/>
            </a:pPr>
            <a:endParaRPr lang="cs-CZ" dirty="0"/>
          </a:p>
          <a:p>
            <a:pPr marL="0" indent="0">
              <a:buNone/>
            </a:pPr>
            <a:endParaRPr lang="cs-CZ" dirty="0"/>
          </a:p>
          <a:p>
            <a:r>
              <a:rPr lang="cs-CZ" dirty="0"/>
              <a:t>Je výhodné, aby výrobní dávka se rozdělila beze zbytku do určitého počtu dopravních dávek</a:t>
            </a:r>
          </a:p>
          <a:p>
            <a:endParaRPr lang="cs-CZ"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4509118"/>
            <a:ext cx="730387" cy="639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6368" y="4661518"/>
            <a:ext cx="730387" cy="639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5729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04664"/>
            <a:ext cx="8229600" cy="1143000"/>
          </a:xfrm>
        </p:spPr>
        <p:txBody>
          <a:bodyPr>
            <a:normAutofit fontScale="90000"/>
          </a:bodyPr>
          <a:lstStyle/>
          <a:p>
            <a:r>
              <a:rPr lang="cs-CZ" b="1" dirty="0"/>
              <a:t>Výpočet normativní průběžné doby dávky součástí</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a:t>Normativní průběžná doba závisí na následujících podmínkách průběhu výrobního procesu:</a:t>
            </a:r>
          </a:p>
          <a:p>
            <a:pPr marL="0" indent="0">
              <a:buNone/>
            </a:pPr>
            <a:r>
              <a:rPr lang="cs-CZ" dirty="0"/>
              <a:t>1. organizaci výroby</a:t>
            </a:r>
          </a:p>
          <a:p>
            <a:pPr marL="0" indent="0">
              <a:buNone/>
            </a:pPr>
            <a:r>
              <a:rPr lang="cs-CZ" dirty="0"/>
              <a:t>2. způsobu přípravy pracoviště k provedení operace na výrobní dávce a její zakončení </a:t>
            </a:r>
          </a:p>
          <a:p>
            <a:pPr marL="0" indent="0">
              <a:buNone/>
            </a:pPr>
            <a:r>
              <a:rPr lang="cs-CZ" dirty="0"/>
              <a:t>3. způsobu předávání dávek dílu z operace na operaci</a:t>
            </a:r>
          </a:p>
          <a:p>
            <a:pPr marL="0" indent="0">
              <a:buNone/>
            </a:pPr>
            <a:r>
              <a:rPr lang="cs-CZ" dirty="0"/>
              <a:t> </a:t>
            </a:r>
          </a:p>
          <a:p>
            <a:pPr marL="0" indent="0">
              <a:buNone/>
            </a:pPr>
            <a:r>
              <a:rPr lang="cs-CZ" dirty="0"/>
              <a:t>Způsob přípravy pracoviště k provedení operace muže být:</a:t>
            </a:r>
          </a:p>
          <a:p>
            <a:r>
              <a:rPr lang="cs-CZ" i="1" dirty="0"/>
              <a:t>Překrytý, </a:t>
            </a:r>
            <a:endParaRPr lang="cs-CZ" dirty="0"/>
          </a:p>
          <a:p>
            <a:r>
              <a:rPr lang="cs-CZ" i="1" dirty="0"/>
              <a:t>Nepřekrytý. </a:t>
            </a:r>
            <a:endParaRPr lang="cs-CZ" dirty="0"/>
          </a:p>
        </p:txBody>
      </p:sp>
    </p:spTree>
    <p:extLst>
      <p:ext uri="{BB962C8B-B14F-4D97-AF65-F5344CB8AC3E}">
        <p14:creationId xmlns:p14="http://schemas.microsoft.com/office/powerpoint/2010/main" val="92639468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184</TotalTime>
  <Words>881</Words>
  <Application>Microsoft Office PowerPoint</Application>
  <PresentationFormat>Předvádění na obrazovce (4:3)</PresentationFormat>
  <Paragraphs>123</Paragraphs>
  <Slides>21</Slides>
  <Notes>21</Notes>
  <HiddenSlides>3</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21</vt:i4>
      </vt:variant>
    </vt:vector>
  </HeadingPairs>
  <TitlesOfParts>
    <vt:vector size="28" baseType="lpstr">
      <vt:lpstr>Arial</vt:lpstr>
      <vt:lpstr>Calibri</vt:lpstr>
      <vt:lpstr>Times New Roman</vt:lpstr>
      <vt:lpstr>Wingdings</vt:lpstr>
      <vt:lpstr>1_Office Theme</vt:lpstr>
      <vt:lpstr>Equation</vt:lpstr>
      <vt:lpstr>Equation.2</vt:lpstr>
      <vt:lpstr>Průběžná doba výroby komponent</vt:lpstr>
      <vt:lpstr>Vztah průběžné doby zakázky a její výroby</vt:lpstr>
      <vt:lpstr>Členění výrobního procesu:</vt:lpstr>
      <vt:lpstr>Členění výrobního procesu</vt:lpstr>
      <vt:lpstr>Členění výrobního procesu</vt:lpstr>
      <vt:lpstr>Průběžná doba výroby</vt:lpstr>
      <vt:lpstr>Pracnost výrobku. Průběžná doba výroby komponent</vt:lpstr>
      <vt:lpstr>Výrobní a dopravní dávka</vt:lpstr>
      <vt:lpstr>Výpočet normativní průběžné doby dávky součástí</vt:lpstr>
      <vt:lpstr>Způsoby předávání komponent </vt:lpstr>
      <vt:lpstr>Postupný způsob předávávání dílů</vt:lpstr>
      <vt:lpstr>Postupné předávání dílů</vt:lpstr>
      <vt:lpstr>Souběžný způsob předávání dílů</vt:lpstr>
      <vt:lpstr>Souběžné předávání dílů</vt:lpstr>
      <vt:lpstr>Smíšený způsob</vt:lpstr>
      <vt:lpstr>Smíšené předávání dílů</vt:lpstr>
      <vt:lpstr>Příklad 1.</vt:lpstr>
      <vt:lpstr>Příklad 1- řešení. Postupné předávání dílů</vt:lpstr>
      <vt:lpstr>Příklad 1- řešení. Souběžné předávání dílů</vt:lpstr>
      <vt:lpstr>Příklad 1- řešení. Smíšený způsob předávání dílů</vt:lpstr>
      <vt:lpstr>Výpočet průběžné doby výroby složitého výrobku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Průběžná doba výroby komponent</dc:title>
  <dc:creator>ChytilovaE</dc:creator>
  <cp:lastModifiedBy>Chytilová Ekaterina</cp:lastModifiedBy>
  <cp:revision>21</cp:revision>
  <cp:lastPrinted>2017-01-26T11:22:12Z</cp:lastPrinted>
  <dcterms:created xsi:type="dcterms:W3CDTF">2016-10-10T06:57:31Z</dcterms:created>
  <dcterms:modified xsi:type="dcterms:W3CDTF">2019-10-30T12:24:12Z</dcterms:modified>
</cp:coreProperties>
</file>