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55"/>
  </p:notesMasterIdLst>
  <p:sldIdLst>
    <p:sldId id="256" r:id="rId2"/>
    <p:sldId id="733" r:id="rId3"/>
    <p:sldId id="734" r:id="rId4"/>
    <p:sldId id="735" r:id="rId5"/>
    <p:sldId id="736" r:id="rId6"/>
    <p:sldId id="737" r:id="rId7"/>
    <p:sldId id="738" r:id="rId8"/>
    <p:sldId id="739" r:id="rId9"/>
    <p:sldId id="740" r:id="rId10"/>
    <p:sldId id="741" r:id="rId11"/>
    <p:sldId id="742" r:id="rId12"/>
    <p:sldId id="743" r:id="rId13"/>
    <p:sldId id="744" r:id="rId14"/>
    <p:sldId id="745" r:id="rId15"/>
    <p:sldId id="746" r:id="rId16"/>
    <p:sldId id="747" r:id="rId17"/>
    <p:sldId id="748" r:id="rId18"/>
    <p:sldId id="749" r:id="rId19"/>
    <p:sldId id="750" r:id="rId20"/>
    <p:sldId id="751" r:id="rId21"/>
    <p:sldId id="752" r:id="rId22"/>
    <p:sldId id="753" r:id="rId23"/>
    <p:sldId id="754" r:id="rId24"/>
    <p:sldId id="755" r:id="rId25"/>
    <p:sldId id="756" r:id="rId26"/>
    <p:sldId id="458" r:id="rId27"/>
    <p:sldId id="459" r:id="rId28"/>
    <p:sldId id="460" r:id="rId29"/>
    <p:sldId id="461" r:id="rId30"/>
    <p:sldId id="462" r:id="rId31"/>
    <p:sldId id="463" r:id="rId32"/>
    <p:sldId id="464" r:id="rId33"/>
    <p:sldId id="465" r:id="rId34"/>
    <p:sldId id="466" r:id="rId35"/>
    <p:sldId id="467" r:id="rId36"/>
    <p:sldId id="468" r:id="rId37"/>
    <p:sldId id="469" r:id="rId38"/>
    <p:sldId id="470" r:id="rId39"/>
    <p:sldId id="471" r:id="rId40"/>
    <p:sldId id="472" r:id="rId41"/>
    <p:sldId id="473" r:id="rId42"/>
    <p:sldId id="474" r:id="rId43"/>
    <p:sldId id="475" r:id="rId44"/>
    <p:sldId id="476" r:id="rId45"/>
    <p:sldId id="477" r:id="rId46"/>
    <p:sldId id="478" r:id="rId47"/>
    <p:sldId id="479" r:id="rId48"/>
    <p:sldId id="480" r:id="rId49"/>
    <p:sldId id="481" r:id="rId50"/>
    <p:sldId id="482" r:id="rId51"/>
    <p:sldId id="483" r:id="rId52"/>
    <p:sldId id="484" r:id="rId53"/>
    <p:sldId id="485" r:id="rId54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1738" y="86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05B82-D7E0-4ABF-A888-2C94A72F28E7}" type="datetimeFigureOut">
              <a:rPr lang="cs-CZ" smtClean="0"/>
              <a:t>23.10.2021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302AE-2182-4A58-A8AB-0C0B043BE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9110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AF4B2-3DAA-44BC-A4D0-0E4E71EF7F0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9185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AF4B2-3DAA-44BC-A4D0-0E4E71EF7F0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3622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AF4B2-3DAA-44BC-A4D0-0E4E71EF7F0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1531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AF4B2-3DAA-44BC-A4D0-0E4E71EF7F0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1664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AF4B2-3DAA-44BC-A4D0-0E4E71EF7F09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1500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AF4B2-3DAA-44BC-A4D0-0E4E71EF7F09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9283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AF4B2-3DAA-44BC-A4D0-0E4E71EF7F09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459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AF4B2-3DAA-44BC-A4D0-0E4E71EF7F09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3702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AF4B2-3DAA-44BC-A4D0-0E4E71EF7F09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356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AF4B2-3DAA-44BC-A4D0-0E4E71EF7F09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19115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AF4B2-3DAA-44BC-A4D0-0E4E71EF7F09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776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AF4B2-3DAA-44BC-A4D0-0E4E71EF7F0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1606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AF4B2-3DAA-44BC-A4D0-0E4E71EF7F09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7250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AF4B2-3DAA-44BC-A4D0-0E4E71EF7F09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2505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AF4B2-3DAA-44BC-A4D0-0E4E71EF7F09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4233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AF4B2-3DAA-44BC-A4D0-0E4E71EF7F09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17426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AF4B2-3DAA-44BC-A4D0-0E4E71EF7F09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695138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AF4B2-3DAA-44BC-A4D0-0E4E71EF7F09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71957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AF4B2-3DAA-44BC-A4D0-0E4E71EF7F09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00491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AF4B2-3DAA-44BC-A4D0-0E4E71EF7F09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55155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6959D-3776-4311-BFEA-25DDC6EA156E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49058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 některých případech není možné/účelné</a:t>
            </a:r>
            <a:r>
              <a:rPr lang="cs-CZ" baseline="0" dirty="0"/>
              <a:t> provádět kapacitní propočty na jednotku výrobního zařízení. Pak se </a:t>
            </a:r>
            <a:r>
              <a:rPr lang="cs-CZ" baseline="0" dirty="0" err="1"/>
              <a:t>provadějí</a:t>
            </a:r>
            <a:r>
              <a:rPr lang="cs-CZ" baseline="0" dirty="0"/>
              <a:t> kapacitní propočty na jednotku výrobního zařízení. Pak se </a:t>
            </a:r>
            <a:r>
              <a:rPr lang="cs-CZ" baseline="0" dirty="0" err="1"/>
              <a:t>provadějí</a:t>
            </a:r>
            <a:r>
              <a:rPr lang="cs-CZ" baseline="0" dirty="0"/>
              <a:t> propočty na sdružená pracoviště, dílny, provozy, výrobní úseky atd.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6959D-3776-4311-BFEA-25DDC6EA156E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635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AF4B2-3DAA-44BC-A4D0-0E4E71EF7F0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44477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6959D-3776-4311-BFEA-25DDC6EA156E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207882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6959D-3776-4311-BFEA-25DDC6EA156E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31090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6959D-3776-4311-BFEA-25DDC6EA156E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34583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6959D-3776-4311-BFEA-25DDC6EA156E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80680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6959D-3776-4311-BFEA-25DDC6EA156E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312573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6959D-3776-4311-BFEA-25DDC6EA156E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38831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6959D-3776-4311-BFEA-25DDC6EA156E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83694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6959D-3776-4311-BFEA-25DDC6EA156E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05175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6959D-3776-4311-BFEA-25DDC6EA156E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24477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6959D-3776-4311-BFEA-25DDC6EA156E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250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AF4B2-3DAA-44BC-A4D0-0E4E71EF7F0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263864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6959D-3776-4311-BFEA-25DDC6EA156E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03209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6959D-3776-4311-BFEA-25DDC6EA156E}" type="slidenum">
              <a:rPr lang="cs-CZ" smtClean="0"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81436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6959D-3776-4311-BFEA-25DDC6EA156E}" type="slidenum">
              <a:rPr lang="cs-CZ" smtClean="0"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8031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6959D-3776-4311-BFEA-25DDC6EA156E}" type="slidenum">
              <a:rPr lang="cs-CZ" smtClean="0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17103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6959D-3776-4311-BFEA-25DDC6EA156E}" type="slidenum">
              <a:rPr lang="cs-CZ" smtClean="0"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1628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6959D-3776-4311-BFEA-25DDC6EA156E}" type="slidenum">
              <a:rPr lang="cs-CZ" smtClean="0"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42421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6959D-3776-4311-BFEA-25DDC6EA156E}" type="slidenum">
              <a:rPr lang="cs-CZ" smtClean="0"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28727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6959D-3776-4311-BFEA-25DDC6EA156E}" type="slidenum">
              <a:rPr lang="cs-CZ" smtClean="0"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52667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6959D-3776-4311-BFEA-25DDC6EA156E}" type="slidenum">
              <a:rPr lang="cs-CZ" smtClean="0"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70022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6959D-3776-4311-BFEA-25DDC6EA156E}" type="slidenum">
              <a:rPr lang="cs-CZ" smtClean="0"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244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AF4B2-3DAA-44BC-A4D0-0E4E71EF7F0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222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AF4B2-3DAA-44BC-A4D0-0E4E71EF7F0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947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AF4B2-3DAA-44BC-A4D0-0E4E71EF7F0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49010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AF4B2-3DAA-44BC-A4D0-0E4E71EF7F0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7892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AF4B2-3DAA-44BC-A4D0-0E4E71EF7F0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088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395536" y="1844824"/>
            <a:ext cx="8615065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13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0813" cy="1468438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>
          <a:xfrm>
            <a:off x="457200" y="6356350"/>
            <a:ext cx="2132013" cy="363538"/>
          </a:xfrm>
        </p:spPr>
        <p:txBody>
          <a:bodyPr/>
          <a:lstStyle>
            <a:lvl1pPr>
              <a:defRPr/>
            </a:lvl1pPr>
          </a:lstStyle>
          <a:p>
            <a:fld id="{95EC1D4A-A796-47C3-A63E-CE236FB377E2}" type="datetimeFigureOut">
              <a:rPr lang="cs-CZ" smtClean="0"/>
              <a:t>23.10.2021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>
          <a:xfrm>
            <a:off x="6553200" y="6356350"/>
            <a:ext cx="2132013" cy="363538"/>
          </a:xfrm>
        </p:spPr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23.10.2021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7" Type="http://schemas.openxmlformats.org/officeDocument/2006/relationships/oleObject" Target="../embeddings/oleObject8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0" Type="http://schemas.openxmlformats.org/officeDocument/2006/relationships/image" Target="../media/image11.wmf"/><Relationship Id="rId9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7" Type="http://schemas.openxmlformats.org/officeDocument/2006/relationships/oleObject" Target="../embeddings/oleObject10.bin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0" Type="http://schemas.openxmlformats.org/officeDocument/2006/relationships/image" Target="../media/image3.wmf"/><Relationship Id="rId9" Type="http://schemas.openxmlformats.org/officeDocument/2006/relationships/oleObject" Target="../embeddings/oleObject1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5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4.wmf"/><Relationship Id="rId4" Type="http://schemas.openxmlformats.org/officeDocument/2006/relationships/image" Target="../media/image50.png"/><Relationship Id="rId9" Type="http://schemas.openxmlformats.org/officeDocument/2006/relationships/oleObject" Target="../embeddings/oleObject1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wmf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wmf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w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wmf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wmf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wmf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/>
              <a:t>Management výroby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II. Tutoriál (1/2)</a:t>
            </a:r>
          </a:p>
        </p:txBody>
      </p:sp>
    </p:spTree>
    <p:extLst>
      <p:ext uri="{BB962C8B-B14F-4D97-AF65-F5344CB8AC3E}">
        <p14:creationId xmlns:p14="http://schemas.microsoft.com/office/powerpoint/2010/main" val="24765830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Příklady: normy spotřeby materiálu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897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93658" y="1160748"/>
            <a:ext cx="6172200" cy="85725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příklad 5-1. Metoda součinitele využití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5900" y="2057401"/>
            <a:ext cx="6172200" cy="939552"/>
          </a:xfrm>
        </p:spPr>
        <p:txBody>
          <a:bodyPr>
            <a:normAutofit fontScale="40000" lnSpcReduction="20000"/>
          </a:bodyPr>
          <a:lstStyle/>
          <a:p>
            <a:r>
              <a:rPr lang="cs-CZ" dirty="0"/>
              <a:t>Pro výrobu jednotlivých součástek se používají 2 materiály (pro výrobu komponent 1-3 materiál X a pro výrobu komponent 4-6 materiál Y). Vypočítejte celkovou spotřebu materiálu. Celkový objem produkce pro příští období tvoří 1500 ks. Normu spotřeby materiálu vypočítejte metodou součinitele využití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573778" y="2942946"/>
          <a:ext cx="4031940" cy="2613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7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7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7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7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r>
                        <a:rPr lang="cs-CZ" sz="1400" dirty="0"/>
                        <a:t>Číslo</a:t>
                      </a:r>
                      <a:r>
                        <a:rPr lang="cs-CZ" sz="1400" baseline="0" dirty="0"/>
                        <a:t> komponenty</a:t>
                      </a:r>
                      <a:endParaRPr lang="cs-CZ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Čistá hmotnost komponenty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Hmotnost odpadů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Norma spotřeby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cs-CZ" sz="14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6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cs-CZ" sz="1400" dirty="0"/>
                        <a:t>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cs-CZ" sz="1400" dirty="0"/>
                        <a:t>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cs-CZ" sz="1400" dirty="0"/>
                        <a:t>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cs-CZ" sz="1400" dirty="0"/>
                        <a:t>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cs-CZ" sz="1400" dirty="0"/>
                        <a:t>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0604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612014"/>
            <a:ext cx="6172200" cy="85725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NSM-příklad 5-1. Metoda součinitele využití- řešení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ástupný symbol pro obsah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                  součinitel využití</a:t>
                </a:r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pPr marL="0" indent="0">
                  <a:buNone/>
                </a:pPr>
                <a:r>
                  <a:rPr lang="cs-CZ" dirty="0"/>
                  <a:t>k</a:t>
                </a:r>
                <a:r>
                  <a:rPr lang="cs-CZ" baseline="-25000" dirty="0"/>
                  <a:t>m</a:t>
                </a:r>
                <a:r>
                  <a:rPr lang="cs-CZ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r>
                      <a:rPr lang="cs-CZ" b="0" i="0" smtClean="0">
                        <a:latin typeface="Cambria Math"/>
                      </a:rPr>
                      <m:t>0,83</m:t>
                    </m:r>
                  </m:oMath>
                </a14:m>
                <a:endParaRPr lang="cs-CZ" dirty="0"/>
              </a:p>
              <a:p>
                <a:pPr marL="0" indent="0">
                  <a:buNone/>
                </a:pPr>
                <a:r>
                  <a:rPr lang="cs-CZ" dirty="0"/>
                  <a:t>NS</a:t>
                </a:r>
                <a:r>
                  <a:rPr lang="cs-CZ" baseline="-25000" dirty="0"/>
                  <a:t>2</a:t>
                </a:r>
                <a:r>
                  <a:rPr lang="cs-CZ" dirty="0"/>
                  <a:t> =8/0,83=9,6 g/ks</a:t>
                </a:r>
              </a:p>
            </p:txBody>
          </p:sp>
        </mc:Choice>
        <mc:Fallback xmlns="">
          <p:sp>
            <p:nvSpPr>
              <p:cNvPr id="6" name="Zástupný symbol pro obsah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6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Objekt 2"/>
          <p:cNvGraphicFramePr>
            <a:graphicFrameLocks noChangeAspect="1"/>
          </p:cNvGraphicFramePr>
          <p:nvPr/>
        </p:nvGraphicFramePr>
        <p:xfrm>
          <a:off x="743694" y="1854623"/>
          <a:ext cx="1360885" cy="926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634680" imgH="431640" progId="Equation.3">
                  <p:embed/>
                </p:oleObj>
              </mc:Choice>
              <mc:Fallback>
                <p:oleObj name="Equation" r:id="rId7" imgW="634680" imgH="431640" progId="Equation.3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694" y="1854623"/>
                        <a:ext cx="1360885" cy="926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1547664" y="2780929"/>
          <a:ext cx="1333500" cy="926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22080" imgH="431640" progId="Equation.3">
                  <p:embed/>
                </p:oleObj>
              </mc:Choice>
              <mc:Fallback>
                <p:oleObj name="Equation" r:id="rId9" imgW="622080" imgH="431640" progId="Equation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2780929"/>
                        <a:ext cx="1333500" cy="926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9447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93658" y="1214754"/>
            <a:ext cx="6172200" cy="85725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NSM-příklad 5-1: Metoda součinitele využití- řešení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141730" y="2456895"/>
          <a:ext cx="4968553" cy="2752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89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58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58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89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89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1749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u="none" strike="noStrike" dirty="0">
                          <a:effectLst/>
                        </a:rPr>
                        <a:t>Číslo komponenty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u="none" strike="noStrike">
                          <a:effectLst/>
                        </a:rPr>
                        <a:t>Čistá hmotnost komponenty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u="none" strike="noStrike">
                          <a:effectLst/>
                        </a:rPr>
                        <a:t>Hmotnost odpadů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u="none" strike="noStrike" dirty="0">
                          <a:effectLst/>
                        </a:rPr>
                        <a:t>k</a:t>
                      </a:r>
                      <a:r>
                        <a:rPr lang="cs-CZ" sz="800" u="none" strike="noStrike" baseline="-25000" dirty="0">
                          <a:effectLst/>
                        </a:rPr>
                        <a:t>m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u="none" strike="noStrike">
                          <a:effectLst/>
                        </a:rPr>
                        <a:t>Norma spotřeby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18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 0,83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18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0,83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200" u="none" strike="noStrike" dirty="0">
                          <a:effectLst/>
                        </a:rPr>
                        <a:t>9,6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918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0,83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200" u="none" strike="noStrike" dirty="0">
                          <a:effectLst/>
                        </a:rPr>
                        <a:t>10,8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18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12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0,83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200" u="none" strike="noStrike">
                          <a:effectLst/>
                        </a:rPr>
                        <a:t>14,4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18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14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0,83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200" u="none" strike="noStrike">
                          <a:effectLst/>
                        </a:rPr>
                        <a:t>16,8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18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16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0,83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200" u="none" strike="noStrike" dirty="0">
                          <a:effectLst/>
                        </a:rPr>
                        <a:t>19,2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1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485900" y="746903"/>
            <a:ext cx="6172200" cy="85725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NSM-příklad 5-1: Metoda součinitele využití -řešení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Celková spotřeba X (SX)= Q*NS1-3=1500*(6+9,6+10,8)=39600g= 39,6kg</a:t>
            </a:r>
          </a:p>
          <a:p>
            <a:endParaRPr lang="cs-CZ" dirty="0"/>
          </a:p>
          <a:p>
            <a:r>
              <a:rPr lang="cs-CZ" dirty="0"/>
              <a:t>Celková spotřeba Y (SY)=Q*NS4-6=1500* (14,4+16,8+19,2)=75600g=75,6kg</a:t>
            </a:r>
          </a:p>
        </p:txBody>
      </p:sp>
    </p:spTree>
    <p:extLst>
      <p:ext uri="{BB962C8B-B14F-4D97-AF65-F5344CB8AC3E}">
        <p14:creationId xmlns:p14="http://schemas.microsoft.com/office/powerpoint/2010/main" val="40773451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93658" y="1214754"/>
            <a:ext cx="6172200" cy="85725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NSM- příklad 5-2: metoda typových reprezentantů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5900" y="2057401"/>
            <a:ext cx="6172200" cy="126358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Vypočítejte hodnotu celkové spotřeby materiálu X, které se používá pro výroby uvedených komponent. Cena materiálu tvoří 300 Kč/kg. Vypočítejte normy spotřeby materiálu pro jednotlivé komponenty pomocí </a:t>
            </a:r>
            <a:r>
              <a:rPr lang="cs-CZ" b="1" dirty="0"/>
              <a:t>metody typových reprezentantů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249743" y="3266983"/>
          <a:ext cx="4419601" cy="1807371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7020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20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20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5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5723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 dirty="0">
                          <a:effectLst/>
                        </a:rPr>
                        <a:t>Číslo komponenty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>
                          <a:effectLst/>
                        </a:rPr>
                        <a:t>Čistá hmotnost komponenty, g</a:t>
                      </a:r>
                      <a:endParaRPr lang="cs-CZ" sz="900" b="1" i="0" u="none" strike="noStrike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>
                          <a:effectLst/>
                        </a:rPr>
                        <a:t>Hmotnost odpadu/ ztraty, g</a:t>
                      </a:r>
                      <a:endParaRPr lang="cs-CZ" sz="900" b="1" i="0" u="none" strike="noStrike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Převodový</a:t>
                      </a:r>
                      <a:r>
                        <a:rPr lang="cs-CZ" sz="900" b="1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součinitel </a:t>
                      </a:r>
                      <a:r>
                        <a:rPr lang="cs-CZ" sz="900" b="1" i="0" u="none" strike="noStrike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k</a:t>
                      </a:r>
                      <a:r>
                        <a:rPr lang="cs-CZ" sz="900" b="1" i="0" u="none" strike="noStrike" baseline="-25000" dirty="0" err="1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p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>
                          <a:effectLst/>
                        </a:rPr>
                        <a:t>objem výroby/ks</a:t>
                      </a:r>
                      <a:endParaRPr lang="cs-CZ" sz="900" b="1" i="0" u="none" strike="noStrike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 dirty="0">
                          <a:effectLst/>
                        </a:rPr>
                        <a:t>Norma spotřeby materiálu g/ks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 dirty="0">
                          <a:effectLst/>
                        </a:rPr>
                        <a:t>celková spotřeba, kg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01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>
                          <a:effectLst/>
                        </a:rPr>
                        <a:t>K-001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>
                          <a:effectLst/>
                        </a:rPr>
                        <a:t>9,3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>
                          <a:effectLst/>
                        </a:rPr>
                        <a:t>1,2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u="none" strike="noStrike" dirty="0">
                          <a:effectLst/>
                        </a:rPr>
                        <a:t> 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1" u="none" strike="noStrike">
                          <a:effectLst/>
                        </a:rPr>
                        <a:t>1000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u="none" strike="noStrike">
                          <a:effectLst/>
                        </a:rPr>
                        <a:t> 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01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>
                          <a:effectLst/>
                        </a:rPr>
                        <a:t>M-002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>
                          <a:effectLst/>
                        </a:rPr>
                        <a:t>6,5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b="1" u="none" strike="noStrike">
                          <a:effectLst/>
                        </a:rPr>
                        <a:t> 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u="none" strike="noStrike">
                          <a:effectLst/>
                        </a:rPr>
                        <a:t> 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1" u="none" strike="noStrike">
                          <a:effectLst/>
                        </a:rPr>
                        <a:t>1500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900" b="1" u="none" strike="noStrike">
                          <a:effectLst/>
                        </a:rPr>
                        <a:t> 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01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>
                          <a:effectLst/>
                        </a:rPr>
                        <a:t>N-003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>
                          <a:effectLst/>
                        </a:rPr>
                        <a:t>7,7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b="1" u="none" strike="noStrike">
                          <a:effectLst/>
                        </a:rPr>
                        <a:t> 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u="none" strike="noStrike">
                          <a:effectLst/>
                        </a:rPr>
                        <a:t> 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1" u="none" strike="noStrike">
                          <a:effectLst/>
                        </a:rPr>
                        <a:t>350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900" b="1" u="none" strike="noStrike">
                          <a:effectLst/>
                        </a:rPr>
                        <a:t> 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001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>
                          <a:effectLst/>
                        </a:rPr>
                        <a:t>O-004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>
                          <a:effectLst/>
                        </a:rPr>
                        <a:t>8,9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b="1" u="none" strike="noStrike">
                          <a:effectLst/>
                        </a:rPr>
                        <a:t> 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u="none" strike="noStrike">
                          <a:effectLst/>
                        </a:rPr>
                        <a:t> 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1" u="none" strike="noStrike">
                          <a:effectLst/>
                        </a:rPr>
                        <a:t>800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900" b="1" u="none" strike="noStrike">
                          <a:effectLst/>
                        </a:rPr>
                        <a:t> 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001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>
                          <a:effectLst/>
                        </a:rPr>
                        <a:t>P-005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>
                          <a:effectLst/>
                        </a:rPr>
                        <a:t>10,5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b="1" u="none" strike="noStrike">
                          <a:effectLst/>
                        </a:rPr>
                        <a:t> 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u="none" strike="noStrike">
                          <a:effectLst/>
                        </a:rPr>
                        <a:t> 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1" u="none" strike="noStrike">
                          <a:effectLst/>
                        </a:rPr>
                        <a:t>950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900" b="1" u="none" strike="noStrike">
                          <a:effectLst/>
                        </a:rPr>
                        <a:t> 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001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>
                          <a:effectLst/>
                        </a:rPr>
                        <a:t>R-006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>
                          <a:effectLst/>
                        </a:rPr>
                        <a:t>11,1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b="1" u="none" strike="noStrike">
                          <a:effectLst/>
                        </a:rPr>
                        <a:t> 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u="none" strike="noStrike">
                          <a:effectLst/>
                        </a:rPr>
                        <a:t> 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1" u="none" strike="noStrike">
                          <a:effectLst/>
                        </a:rPr>
                        <a:t>670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900" b="1" u="none" strike="noStrike">
                          <a:effectLst/>
                        </a:rPr>
                        <a:t> 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001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>
                          <a:effectLst/>
                        </a:rPr>
                        <a:t>S-007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>
                          <a:effectLst/>
                        </a:rPr>
                        <a:t>12,4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b="1" u="none" strike="noStrike">
                          <a:effectLst/>
                        </a:rPr>
                        <a:t> 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u="none" strike="noStrike">
                          <a:effectLst/>
                        </a:rPr>
                        <a:t> 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1" u="none" strike="noStrike">
                          <a:effectLst/>
                        </a:rPr>
                        <a:t>270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900" b="1" u="none" strike="noStrike">
                          <a:effectLst/>
                        </a:rPr>
                        <a:t> 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3360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5900" y="854149"/>
            <a:ext cx="6172200" cy="85725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NSM- příklad 5-2: metoda typových reprezentantů- řešení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endParaRPr lang="cs-CZ" dirty="0"/>
              </a:p>
              <a:p>
                <a:r>
                  <a:rPr lang="cs-CZ" dirty="0"/>
                  <a:t>                  - převodový součinitel</a:t>
                </a:r>
              </a:p>
              <a:p>
                <a:endParaRPr lang="cs-CZ" dirty="0"/>
              </a:p>
              <a:p>
                <a:r>
                  <a:rPr lang="cs-CZ" dirty="0"/>
                  <a:t>k</a:t>
                </a:r>
                <a:r>
                  <a:rPr lang="cs-CZ" baseline="-25000" dirty="0"/>
                  <a:t>pM002</a:t>
                </a:r>
                <a:r>
                  <a:rPr lang="cs-CZ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6,5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9,3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=0,699</m:t>
                    </m:r>
                  </m:oMath>
                </a14:m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r>
                  <a:rPr lang="cs-CZ" dirty="0"/>
                  <a:t>NS</a:t>
                </a:r>
                <a:r>
                  <a:rPr lang="cs-CZ" baseline="-25000" dirty="0"/>
                  <a:t>M002</a:t>
                </a:r>
                <a:r>
                  <a:rPr lang="cs-CZ" dirty="0"/>
                  <a:t>=</a:t>
                </a:r>
                <a14:m>
                  <m:oMath xmlns:m="http://schemas.openxmlformats.org/officeDocument/2006/math">
                    <m:r>
                      <a:rPr lang="cs-CZ" b="0" i="0" smtClean="0">
                        <a:latin typeface="Cambria Math"/>
                      </a:rPr>
                      <m:t>10,5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×0,699</m:t>
                    </m:r>
                    <m:r>
                      <a:rPr lang="cs-CZ" b="0" i="1" smtClean="0">
                        <a:latin typeface="Cambria Math"/>
                      </a:rPr>
                      <m:t>=7,34 </m:t>
                    </m:r>
                    <m:r>
                      <a:rPr lang="cs-CZ" b="0" i="1" smtClean="0">
                        <a:latin typeface="Cambria Math"/>
                      </a:rPr>
                      <m:t>𝑔</m:t>
                    </m:r>
                    <m:r>
                      <a:rPr lang="cs-CZ" b="0" i="1" smtClean="0">
                        <a:latin typeface="Cambria Math"/>
                      </a:rPr>
                      <m:t>/</m:t>
                    </m:r>
                    <m:r>
                      <a:rPr lang="cs-CZ" b="0" i="1" smtClean="0">
                        <a:latin typeface="Cambria Math"/>
                      </a:rPr>
                      <m:t>𝑘𝑠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6"/>
                <a:stretch>
                  <a:fillRect l="-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772716" y="2137182"/>
          <a:ext cx="1143000" cy="926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533169" imgH="431613" progId="Equation.3">
                  <p:embed/>
                </p:oleObj>
              </mc:Choice>
              <mc:Fallback>
                <p:oleObj name="Rovnice" r:id="rId7" imgW="533169" imgH="431613" progId="Equation.3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716" y="2137182"/>
                        <a:ext cx="1143000" cy="926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1655676" y="3915055"/>
          <a:ext cx="2171700" cy="5881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888614" imgH="241195" progId="Equation.3">
                  <p:embed/>
                </p:oleObj>
              </mc:Choice>
              <mc:Fallback>
                <p:oleObj name="Rovnice" r:id="rId9" imgW="888614" imgH="241195" progId="Equation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5676" y="3915055"/>
                        <a:ext cx="2171700" cy="5881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38592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9652" y="1214754"/>
            <a:ext cx="6172200" cy="85725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NSM- příklad 5-2: metoda typových reprezentantů- řešení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2071688" y="2779515"/>
          <a:ext cx="5000627" cy="2020731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456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6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9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69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06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55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58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07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5009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 dirty="0">
                          <a:effectLst/>
                        </a:rPr>
                        <a:t>Číslo komponenty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 dirty="0">
                          <a:effectLst/>
                        </a:rPr>
                        <a:t>Čistá hmotnost komponenty, g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>
                          <a:effectLst/>
                        </a:rPr>
                        <a:t>Hmotnost odpadu/ ztraty, g</a:t>
                      </a:r>
                      <a:endParaRPr lang="cs-CZ" sz="900" b="1" i="0" u="none" strike="noStrike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 dirty="0" err="1">
                          <a:effectLst/>
                        </a:rPr>
                        <a:t>kp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 dirty="0">
                          <a:effectLst/>
                        </a:rPr>
                        <a:t>objem výroby/ks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>
                          <a:effectLst/>
                        </a:rPr>
                        <a:t>Norma spotřeby materiálu g/ks</a:t>
                      </a:r>
                      <a:endParaRPr lang="cs-CZ" sz="900" b="1" i="0" u="none" strike="noStrike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 dirty="0">
                          <a:effectLst/>
                        </a:rPr>
                        <a:t>celková spotřeba, kg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 dirty="0">
                          <a:effectLst/>
                        </a:rPr>
                        <a:t>hodnota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01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u="none" strike="noStrike">
                          <a:effectLst/>
                        </a:rPr>
                        <a:t>K-001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u="none" strike="noStrike">
                          <a:effectLst/>
                        </a:rPr>
                        <a:t>9,3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u="none" strike="noStrike">
                          <a:effectLst/>
                        </a:rPr>
                        <a:t>1,2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</a:t>
                      </a: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1000</a:t>
                      </a: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10,50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10,50</a:t>
                      </a: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 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01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u="none" strike="noStrike">
                          <a:effectLst/>
                        </a:rPr>
                        <a:t>M-002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u="none" strike="noStrike">
                          <a:effectLst/>
                        </a:rPr>
                        <a:t>6,5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0,70</a:t>
                      </a: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1500</a:t>
                      </a: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7,34</a:t>
                      </a: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11,01</a:t>
                      </a: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 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01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u="none" strike="noStrike">
                          <a:effectLst/>
                        </a:rPr>
                        <a:t>N-003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u="none" strike="noStrike">
                          <a:effectLst/>
                        </a:rPr>
                        <a:t>7,7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0,83</a:t>
                      </a: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350</a:t>
                      </a: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8,69</a:t>
                      </a: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3,04</a:t>
                      </a: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 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001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u="none" strike="noStrike">
                          <a:effectLst/>
                        </a:rPr>
                        <a:t>O-004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u="none" strike="noStrike">
                          <a:effectLst/>
                        </a:rPr>
                        <a:t>8,9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0,96</a:t>
                      </a: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800</a:t>
                      </a: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10,05</a:t>
                      </a: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8,04</a:t>
                      </a: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 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001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u="none" strike="noStrike">
                          <a:effectLst/>
                        </a:rPr>
                        <a:t>P-005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u="none" strike="noStrike">
                          <a:effectLst/>
                        </a:rPr>
                        <a:t>10,5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1,13</a:t>
                      </a: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950</a:t>
                      </a: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11,85</a:t>
                      </a: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11,26</a:t>
                      </a: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 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001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u="none" strike="noStrike">
                          <a:effectLst/>
                        </a:rPr>
                        <a:t>R-006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u="none" strike="noStrike">
                          <a:effectLst/>
                        </a:rPr>
                        <a:t>11,1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1,19</a:t>
                      </a: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670</a:t>
                      </a: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12,53</a:t>
                      </a: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8,40</a:t>
                      </a: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 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001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u="none" strike="noStrike">
                          <a:effectLst/>
                        </a:rPr>
                        <a:t>S-007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u="none" strike="noStrike">
                          <a:effectLst/>
                        </a:rPr>
                        <a:t>12,4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1,33</a:t>
                      </a: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270</a:t>
                      </a: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14,00</a:t>
                      </a: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3,78</a:t>
                      </a: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 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88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 dirty="0">
                          <a:effectLst/>
                        </a:rPr>
                        <a:t>celkem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u="none" strike="noStrike" dirty="0">
                          <a:effectLst/>
                        </a:rPr>
                        <a:t> 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u="none" strike="noStrike" dirty="0">
                          <a:effectLst/>
                        </a:rPr>
                        <a:t> 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56,03</a:t>
                      </a: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1" u="none" strike="noStrike" dirty="0">
                          <a:effectLst/>
                        </a:rPr>
                        <a:t>16808,47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09348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7820" y="645722"/>
            <a:ext cx="8579296" cy="85725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NSM- příklad 5-3: metoda konstrukční a technologické analogie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/>
              <a:t>Vypočítejte předpokládanou normu spotřeby materiálu pro komponenty výrobku pomocí metody konstrukční a technologické analogie. 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897815" y="3374994"/>
          <a:ext cx="3659306" cy="1980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6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7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12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64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77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21264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cs-CZ" sz="800" u="none" strike="noStrike" dirty="0">
                          <a:effectLst/>
                        </a:rPr>
                        <a:t>Výrobek A</a:t>
                      </a:r>
                      <a:endParaRPr lang="cs-CZ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u="none" strike="noStrike">
                          <a:effectLst/>
                        </a:rPr>
                        <a:t> </a:t>
                      </a:r>
                      <a:endParaRPr lang="cs-CZ" sz="8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cs-CZ" sz="800" u="none" strike="noStrike">
                          <a:effectLst/>
                        </a:rPr>
                        <a:t>Výrobek B</a:t>
                      </a:r>
                      <a:endParaRPr lang="cs-CZ" sz="8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 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57" marR="6857" marT="6857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75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u="none" strike="noStrike">
                          <a:effectLst/>
                        </a:rPr>
                        <a:t>Název součásti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u="none" strike="noStrike" dirty="0">
                          <a:effectLst/>
                        </a:rPr>
                        <a:t>Čistá hmotnost součásti g/ks</a:t>
                      </a:r>
                      <a:endParaRPr lang="cs-CZ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u="none" strike="noStrike">
                          <a:effectLst/>
                        </a:rPr>
                        <a:t>Km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u="none" strike="noStrike" dirty="0" err="1">
                          <a:effectLst/>
                        </a:rPr>
                        <a:t>kstr</a:t>
                      </a:r>
                      <a:endParaRPr lang="cs-CZ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u="none" strike="noStrike">
                          <a:effectLst/>
                        </a:rPr>
                        <a:t>Název součásti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u="none" strike="noStrike">
                          <a:effectLst/>
                        </a:rPr>
                        <a:t>Čistá hmotnost součásti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u="none" strike="noStrike">
                          <a:effectLst/>
                        </a:rPr>
                        <a:t>Norma spotřeby součásti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44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u="none" strike="noStrike">
                          <a:effectLst/>
                        </a:rPr>
                        <a:t>A-001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800" u="none" strike="noStrike">
                          <a:effectLst/>
                        </a:rPr>
                        <a:t>4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u="none" strike="noStrike">
                          <a:effectLst/>
                        </a:rPr>
                        <a:t>0,9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u="none" strike="noStrike" dirty="0">
                          <a:effectLst/>
                        </a:rPr>
                        <a:t>B-001</a:t>
                      </a:r>
                      <a:endParaRPr lang="cs-CZ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 marL="6857" marR="6857" marT="6857" marB="0"/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 marL="6857" marR="6857" marT="6857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44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u="none" strike="noStrike">
                          <a:effectLst/>
                        </a:rPr>
                        <a:t>A-002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800" u="none" strike="noStrike" dirty="0">
                          <a:effectLst/>
                        </a:rPr>
                        <a:t>5,6</a:t>
                      </a:r>
                      <a:endParaRPr lang="cs-CZ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u="none" strike="noStrike">
                          <a:effectLst/>
                        </a:rPr>
                        <a:t>0,95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u="none" strike="noStrike">
                          <a:effectLst/>
                        </a:rPr>
                        <a:t>B-002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 marL="6857" marR="6857" marT="6857" marB="0"/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 marL="6857" marR="6857" marT="6857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44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u="none" strike="noStrike">
                          <a:effectLst/>
                        </a:rPr>
                        <a:t>A-003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800" u="none" strike="noStrike">
                          <a:effectLst/>
                        </a:rPr>
                        <a:t>7,2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u="none" strike="noStrike">
                          <a:effectLst/>
                        </a:rPr>
                        <a:t>0,85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u="none" strike="noStrike">
                          <a:effectLst/>
                        </a:rPr>
                        <a:t>B-003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 marL="6857" marR="6857" marT="6857" marB="0"/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 marL="6857" marR="6857" marT="6857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44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u="none" strike="noStrike">
                          <a:effectLst/>
                        </a:rPr>
                        <a:t>A-004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800" u="none" strike="noStrike">
                          <a:effectLst/>
                        </a:rPr>
                        <a:t>8,8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u="none" strike="noStrike">
                          <a:effectLst/>
                        </a:rPr>
                        <a:t>0,89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u="none" strike="noStrike">
                          <a:effectLst/>
                        </a:rPr>
                        <a:t>B-004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 marL="6857" marR="6857" marT="6857" marB="0"/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 marL="6857" marR="6857" marT="6857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644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u="none" strike="noStrike">
                          <a:effectLst/>
                        </a:rPr>
                        <a:t>A-005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800" u="none" strike="noStrike">
                          <a:effectLst/>
                        </a:rPr>
                        <a:t>10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u="none" strike="noStrike">
                          <a:effectLst/>
                        </a:rPr>
                        <a:t>0,75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u="none" strike="noStrike">
                          <a:effectLst/>
                        </a:rPr>
                        <a:t>B-005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 marL="6857" marR="6857" marT="6857" marB="0"/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 marL="6857" marR="6857" marT="6857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44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u="none" strike="noStrike">
                          <a:effectLst/>
                        </a:rPr>
                        <a:t>Celkem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800" u="none" strike="noStrike">
                          <a:effectLst/>
                        </a:rPr>
                        <a:t>36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800" u="none" strike="noStrike">
                          <a:effectLst/>
                        </a:rPr>
                        <a:t> 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57" marR="6857" marT="6857" marB="0"/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u="none" strike="noStrike">
                          <a:effectLst/>
                        </a:rPr>
                        <a:t>Celkem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u="none" strike="noStrike">
                          <a:effectLst/>
                        </a:rPr>
                        <a:t>60,00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 dirty="0">
                          <a:effectLst/>
                        </a:rPr>
                        <a:t> </a:t>
                      </a:r>
                      <a:endParaRPr lang="cs-CZ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57" marR="6857" marT="6857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53772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17340" y="970220"/>
            <a:ext cx="6172200" cy="857250"/>
          </a:xfrm>
        </p:spPr>
        <p:txBody>
          <a:bodyPr>
            <a:normAutofit fontScale="90000"/>
          </a:bodyPr>
          <a:lstStyle/>
          <a:p>
            <a:r>
              <a:rPr lang="cs-CZ" altLang="cs-CZ" b="1" dirty="0"/>
              <a:t>NSM-příklad 5-3: metoda konstrukční a technologické analogie- řešení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03" name="Rectangle 3" descr="Rectangle: Click to edit Master text styles&#10;Second level&#10;Third level&#10;Fourth level&#10;Fifth level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1771650" y="2286000"/>
                <a:ext cx="5829300" cy="3249234"/>
              </a:xfrm>
            </p:spPr>
            <p:txBody>
              <a:bodyPr>
                <a:normAutofit fontScale="62500" lnSpcReduction="20000"/>
              </a:bodyPr>
              <a:lstStyle/>
              <a:p>
                <a:pPr marL="400050" lvl="1" indent="0">
                  <a:buNone/>
                  <a:tabLst>
                    <a:tab pos="932260" algn="l"/>
                  </a:tabLst>
                </a:pPr>
                <a:endParaRPr lang="cs-CZ" altLang="cs-CZ" dirty="0"/>
              </a:p>
              <a:p>
                <a:pPr marL="400050" lvl="1" indent="0">
                  <a:spcBef>
                    <a:spcPct val="40000"/>
                  </a:spcBef>
                  <a:buNone/>
                  <a:tabLst>
                    <a:tab pos="932260" algn="l"/>
                  </a:tabLst>
                </a:pPr>
                <a:endParaRPr lang="cs-CZ" altLang="cs-CZ" sz="1500" dirty="0"/>
              </a:p>
              <a:p>
                <a:pPr marL="400050" lvl="1" indent="0">
                  <a:spcBef>
                    <a:spcPct val="50000"/>
                  </a:spcBef>
                  <a:buNone/>
                  <a:tabLst>
                    <a:tab pos="932260" algn="l"/>
                  </a:tabLst>
                </a:pPr>
                <a:endParaRPr lang="cs-CZ" altLang="cs-CZ" sz="1500" dirty="0"/>
              </a:p>
              <a:p>
                <a:pPr marL="100013" indent="0">
                  <a:buNone/>
                  <a:tabLst>
                    <a:tab pos="932260" algn="l"/>
                  </a:tabLst>
                </a:pPr>
                <a:endParaRPr lang="cs-CZ" altLang="cs-CZ" sz="1800" dirty="0"/>
              </a:p>
              <a:p>
                <a:pPr marL="100013" indent="0">
                  <a:buNone/>
                  <a:tabLst>
                    <a:tab pos="932260" algn="l"/>
                  </a:tabLst>
                </a:pPr>
                <a:endParaRPr lang="cs-CZ" altLang="cs-CZ" sz="1800" dirty="0"/>
              </a:p>
              <a:p>
                <a:pPr marL="100013" indent="0">
                  <a:buNone/>
                  <a:tabLst>
                    <a:tab pos="932260" algn="l"/>
                  </a:tabLst>
                </a:pPr>
                <a:r>
                  <a:rPr lang="cs-CZ" altLang="cs-CZ" sz="1800" dirty="0"/>
                  <a:t>Kde </a:t>
                </a:r>
                <a:r>
                  <a:rPr lang="cs-CZ" altLang="cs-CZ" sz="1800" dirty="0" err="1"/>
                  <a:t>k</a:t>
                </a:r>
                <a:r>
                  <a:rPr lang="cs-CZ" altLang="cs-CZ" sz="1800" baseline="-25000" dirty="0" err="1"/>
                  <a:t>str</a:t>
                </a:r>
                <a:r>
                  <a:rPr lang="cs-CZ" altLang="cs-CZ" sz="1800" dirty="0"/>
                  <a:t>   - koeficient struktury spotřeby	</a:t>
                </a:r>
              </a:p>
              <a:p>
                <a:pPr marL="100013" indent="0">
                  <a:buNone/>
                  <a:tabLst>
                    <a:tab pos="932260" algn="l"/>
                  </a:tabLst>
                </a:pPr>
                <a:r>
                  <a:rPr lang="cs-CZ" altLang="cs-CZ" sz="1800" dirty="0"/>
                  <a:t>K</a:t>
                </a:r>
                <a:r>
                  <a:rPr lang="cs-CZ" altLang="cs-CZ" sz="1800" baseline="-25000" dirty="0"/>
                  <a:t>strA001</a:t>
                </a:r>
                <a:r>
                  <a:rPr lang="cs-CZ" altLang="cs-CZ" sz="18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18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cs-CZ" altLang="cs-CZ" sz="1800" i="1">
                            <a:latin typeface="Cambria Math"/>
                          </a:rPr>
                          <m:t>36</m:t>
                        </m:r>
                      </m:den>
                    </m:f>
                    <m:r>
                      <a:rPr lang="cs-CZ" altLang="cs-CZ" sz="1800" i="1">
                        <a:latin typeface="Cambria Math"/>
                      </a:rPr>
                      <m:t>=0,11</m:t>
                    </m:r>
                  </m:oMath>
                </a14:m>
                <a:endParaRPr lang="cs-CZ" altLang="cs-CZ" sz="1800" dirty="0"/>
              </a:p>
              <a:p>
                <a:pPr marL="100013" indent="0">
                  <a:buNone/>
                  <a:tabLst>
                    <a:tab pos="932260" algn="l"/>
                  </a:tabLst>
                </a:pPr>
                <a:endParaRPr lang="cs-CZ" altLang="cs-CZ" sz="1800" dirty="0"/>
              </a:p>
              <a:p>
                <a:pPr marL="400050" lvl="1" indent="0">
                  <a:buNone/>
                  <a:tabLst>
                    <a:tab pos="932260" algn="l"/>
                  </a:tabLst>
                </a:pPr>
                <a:endParaRPr lang="cs-CZ" altLang="cs-CZ" dirty="0"/>
              </a:p>
              <a:p>
                <a:pPr marL="400050" lvl="1" indent="0">
                  <a:buNone/>
                  <a:tabLst>
                    <a:tab pos="932260" algn="l"/>
                  </a:tabLst>
                </a:pPr>
                <a:endParaRPr lang="cs-CZ" altLang="cs-CZ" dirty="0"/>
              </a:p>
              <a:p>
                <a:pPr marL="400050" lvl="1" indent="0">
                  <a:buNone/>
                  <a:tabLst>
                    <a:tab pos="932260" algn="l"/>
                  </a:tabLst>
                </a:pPr>
                <a:endParaRPr lang="cs-CZ" altLang="cs-CZ" dirty="0"/>
              </a:p>
              <a:p>
                <a:pPr marL="400050" lvl="1" indent="0">
                  <a:buNone/>
                  <a:tabLst>
                    <a:tab pos="932260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i="1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cs-CZ" altLang="cs-CZ" i="1">
                            <a:latin typeface="Cambria Math"/>
                          </a:rPr>
                          <m:t>𝐵</m:t>
                        </m:r>
                        <m:r>
                          <a:rPr lang="cs-CZ" altLang="cs-CZ" i="1">
                            <a:latin typeface="Cambria Math"/>
                          </a:rPr>
                          <m:t>001</m:t>
                        </m:r>
                      </m:sub>
                    </m:sSub>
                    <m:r>
                      <a:rPr lang="cs-CZ" altLang="cs-CZ" i="1">
                        <a:latin typeface="Cambria Math"/>
                      </a:rPr>
                      <m:t>=60∗0,11=6,67</m:t>
                    </m:r>
                    <m:r>
                      <a:rPr lang="cs-CZ" altLang="cs-CZ" i="1">
                        <a:latin typeface="Cambria Math"/>
                      </a:rPr>
                      <m:t>𝑔</m:t>
                    </m:r>
                    <m:r>
                      <a:rPr lang="cs-CZ" altLang="cs-CZ" i="1">
                        <a:latin typeface="Cambria Math"/>
                      </a:rPr>
                      <m:t>/</m:t>
                    </m:r>
                    <m:r>
                      <a:rPr lang="cs-CZ" altLang="cs-CZ" i="1">
                        <a:latin typeface="Cambria Math"/>
                      </a:rPr>
                      <m:t>𝑘𝑠</m:t>
                    </m:r>
                  </m:oMath>
                </a14:m>
                <a:r>
                  <a:rPr lang="cs-CZ" altLang="cs-CZ" dirty="0"/>
                  <a:t>  NS</a:t>
                </a:r>
                <a:r>
                  <a:rPr lang="cs-CZ" altLang="cs-CZ" baseline="-25000" dirty="0"/>
                  <a:t>B001</a:t>
                </a:r>
                <a:r>
                  <a:rPr lang="cs-CZ" altLang="cs-CZ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i="1">
                            <a:latin typeface="Cambria Math"/>
                          </a:rPr>
                          <m:t>60∗0,11</m:t>
                        </m:r>
                      </m:num>
                      <m:den>
                        <m:r>
                          <a:rPr lang="cs-CZ" altLang="cs-CZ" i="1">
                            <a:latin typeface="Cambria Math"/>
                          </a:rPr>
                          <m:t>0,9</m:t>
                        </m:r>
                      </m:den>
                    </m:f>
                    <m:r>
                      <a:rPr lang="cs-CZ" altLang="cs-CZ" i="1">
                        <a:latin typeface="Cambria Math"/>
                      </a:rPr>
                      <m:t>=</m:t>
                    </m:r>
                    <m:r>
                      <a:rPr lang="cs-CZ" altLang="cs-CZ">
                        <a:latin typeface="Cambria Math"/>
                      </a:rPr>
                      <m:t>7,41</m:t>
                    </m:r>
                  </m:oMath>
                </a14:m>
                <a:r>
                  <a:rPr lang="cs-CZ" altLang="cs-CZ" dirty="0"/>
                  <a:t> g/ks</a:t>
                </a:r>
              </a:p>
            </p:txBody>
          </p:sp>
        </mc:Choice>
        <mc:Fallback xmlns="">
          <p:sp>
            <p:nvSpPr>
              <p:cNvPr id="51203" name="Rectangle 3" descr="Rectangle: Click to edit Master text styles&#10;Second level&#10;Third level&#10;Fourth level&#10;Fifth level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71650" y="2286000"/>
                <a:ext cx="5829300" cy="3249234"/>
              </a:xfr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4031940" y="2402887"/>
            <a:ext cx="3657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38238" indent="-11382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287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192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97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9002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574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8146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71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290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1200" dirty="0">
                <a:latin typeface="Tahoma" pitchFamily="34" charset="0"/>
              </a:rPr>
              <a:t>kde </a:t>
            </a:r>
            <a:r>
              <a:rPr lang="cs-CZ" altLang="cs-CZ" sz="1200" dirty="0" err="1">
                <a:latin typeface="Tahoma" pitchFamily="34" charset="0"/>
              </a:rPr>
              <a:t>G</a:t>
            </a:r>
            <a:r>
              <a:rPr lang="cs-CZ" altLang="cs-CZ" sz="1200" baseline="-25000" dirty="0" err="1">
                <a:latin typeface="Tahoma" pitchFamily="34" charset="0"/>
              </a:rPr>
              <a:t>r</a:t>
            </a:r>
            <a:r>
              <a:rPr lang="cs-CZ" altLang="cs-CZ" sz="1200" dirty="0">
                <a:latin typeface="Tahoma" pitchFamily="34" charset="0"/>
              </a:rPr>
              <a:t>   – čistá hmotnost jednotlivých položek</a:t>
            </a:r>
          </a:p>
          <a:p>
            <a:pPr>
              <a:spcBef>
                <a:spcPct val="50000"/>
              </a:spcBef>
            </a:pPr>
            <a:r>
              <a:rPr lang="cs-CZ" altLang="cs-CZ" sz="1200" dirty="0">
                <a:latin typeface="Tahoma" pitchFamily="34" charset="0"/>
              </a:rPr>
              <a:t>      </a:t>
            </a:r>
            <a:r>
              <a:rPr lang="cs-CZ" altLang="cs-CZ" sz="1200" dirty="0" err="1">
                <a:latin typeface="Tahoma" pitchFamily="34" charset="0"/>
              </a:rPr>
              <a:t>G</a:t>
            </a:r>
            <a:r>
              <a:rPr lang="cs-CZ" altLang="cs-CZ" sz="1200" baseline="-25000" dirty="0" err="1">
                <a:latin typeface="Tahoma" pitchFamily="34" charset="0"/>
              </a:rPr>
              <a:t>rn</a:t>
            </a:r>
            <a:r>
              <a:rPr lang="cs-CZ" altLang="cs-CZ" sz="1200" baseline="-25000" dirty="0">
                <a:latin typeface="Tahoma" pitchFamily="34" charset="0"/>
              </a:rPr>
              <a:t> </a:t>
            </a:r>
            <a:r>
              <a:rPr lang="cs-CZ" altLang="cs-CZ" sz="1200" dirty="0">
                <a:latin typeface="Tahoma" pitchFamily="34" charset="0"/>
              </a:rPr>
              <a:t>– celková čistá hmotnost dosavadního výrobku</a:t>
            </a:r>
          </a:p>
          <a:p>
            <a:pPr>
              <a:spcBef>
                <a:spcPct val="50000"/>
              </a:spcBef>
            </a:pPr>
            <a:endParaRPr lang="cs-CZ" altLang="cs-CZ" sz="1200" dirty="0">
              <a:latin typeface="Tahoma" pitchFamily="34" charset="0"/>
            </a:endParaRPr>
          </a:p>
        </p:txBody>
      </p:sp>
      <p:graphicFrame>
        <p:nvGraphicFramePr>
          <p:cNvPr id="51207" name="Object 7"/>
          <p:cNvGraphicFramePr>
            <a:graphicFrameLocks noChangeAspect="1"/>
          </p:cNvGraphicFramePr>
          <p:nvPr/>
        </p:nvGraphicFramePr>
        <p:xfrm>
          <a:off x="5382090" y="3861049"/>
          <a:ext cx="1496616" cy="7024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698400" imgH="342720" progId="Equation.3">
                  <p:embed/>
                </p:oleObj>
              </mc:Choice>
              <mc:Fallback>
                <p:oleObj name="Equation" r:id="rId5" imgW="698400" imgH="342720" progId="Equation.3">
                  <p:embed/>
                  <p:pic>
                    <p:nvPicPr>
                      <p:cNvPr id="5120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2090" y="3861049"/>
                        <a:ext cx="1496616" cy="7024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1722836" y="4023124"/>
          <a:ext cx="1959769" cy="926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914400" imgH="431640" progId="Equation.3">
                  <p:embed/>
                </p:oleObj>
              </mc:Choice>
              <mc:Fallback>
                <p:oleObj name="Equation" r:id="rId7" imgW="914400" imgH="43164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2836" y="4023124"/>
                        <a:ext cx="1959769" cy="926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2141730" y="2348881"/>
          <a:ext cx="1332309" cy="926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22080" imgH="431640" progId="Equation.3">
                  <p:embed/>
                </p:oleObj>
              </mc:Choice>
              <mc:Fallback>
                <p:oleObj name="Equation" r:id="rId9" imgW="622080" imgH="431640" progId="Equation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1730" y="2348881"/>
                        <a:ext cx="1332309" cy="926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/>
        </p:nvGraphicFramePr>
        <p:xfrm>
          <a:off x="4950043" y="3158970"/>
          <a:ext cx="2126456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812520" imgH="228600" progId="Equation.3">
                  <p:embed/>
                </p:oleObj>
              </mc:Choice>
              <mc:Fallback>
                <p:oleObj name="Equation" r:id="rId11" imgW="812520" imgH="228600" progId="Equation.3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0043" y="3158970"/>
                        <a:ext cx="2126456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2357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5.Normy spotřeby materiálu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3031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5900" y="1006891"/>
            <a:ext cx="6172200" cy="857250"/>
          </a:xfrm>
        </p:spPr>
        <p:txBody>
          <a:bodyPr>
            <a:normAutofit fontScale="90000"/>
          </a:bodyPr>
          <a:lstStyle/>
          <a:p>
            <a:r>
              <a:rPr lang="cs-CZ" altLang="cs-CZ" b="1" dirty="0"/>
              <a:t>NSM-příklad 5-3: metoda konstrukční a technologické analogie- řešení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655677" y="2359466"/>
          <a:ext cx="5832647" cy="3063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20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06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55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1167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cs-CZ" sz="1300" u="none" strike="noStrike" dirty="0">
                          <a:effectLst/>
                        </a:rPr>
                        <a:t>Výrobek A</a:t>
                      </a:r>
                      <a:endParaRPr lang="cs-CZ" sz="13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300" u="none" strike="noStrike">
                          <a:effectLst/>
                        </a:rPr>
                        <a:t> </a:t>
                      </a:r>
                      <a:endParaRPr lang="cs-CZ" sz="13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cs-CZ" sz="1300" u="none" strike="noStrike">
                          <a:effectLst/>
                        </a:rPr>
                        <a:t>Výrobek B</a:t>
                      </a:r>
                      <a:endParaRPr lang="cs-CZ" sz="13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300" u="none" strike="noStrike">
                          <a:effectLst/>
                        </a:rPr>
                        <a:t> 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57" marR="6857" marT="6857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72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u="none" strike="noStrike">
                          <a:effectLst/>
                        </a:rPr>
                        <a:t>Název součásti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u="none" strike="noStrike">
                          <a:effectLst/>
                        </a:rPr>
                        <a:t>Čistá hmotnost součásti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u="none" strike="noStrike">
                          <a:effectLst/>
                        </a:rPr>
                        <a:t>Km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u="none" strike="noStrike">
                          <a:effectLst/>
                        </a:rPr>
                        <a:t>kstr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u="none" strike="noStrike">
                          <a:effectLst/>
                        </a:rPr>
                        <a:t>Název součásti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u="none" strike="noStrike">
                          <a:effectLst/>
                        </a:rPr>
                        <a:t>Čistá hmotnost součásti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u="none" strike="noStrike">
                          <a:effectLst/>
                        </a:rPr>
                        <a:t>Norma spotřeby součásti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05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300" u="none" strike="noStrike">
                          <a:effectLst/>
                        </a:rPr>
                        <a:t>A-001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u="none" strike="noStrike" dirty="0">
                          <a:effectLst/>
                        </a:rPr>
                        <a:t>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u="none" strike="noStrike">
                          <a:effectLst/>
                        </a:rPr>
                        <a:t>0,9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u="none" strike="noStrike">
                          <a:effectLst/>
                        </a:rPr>
                        <a:t>0,11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300" u="none" strike="noStrike">
                          <a:effectLst/>
                        </a:rPr>
                        <a:t>B-001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300" u="none" strike="noStrike">
                          <a:effectLst/>
                        </a:rPr>
                        <a:t>6,67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57" marR="6857" marT="68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300" u="none" strike="noStrike">
                          <a:effectLst/>
                        </a:rPr>
                        <a:t>7,41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57" marR="6857" marT="6857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05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300" u="none" strike="noStrike">
                          <a:effectLst/>
                        </a:rPr>
                        <a:t>A-002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u="none" strike="noStrike">
                          <a:effectLst/>
                        </a:rPr>
                        <a:t>5,6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u="none" strike="noStrike">
                          <a:effectLst/>
                        </a:rPr>
                        <a:t>0,95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u="none" strike="noStrike">
                          <a:effectLst/>
                        </a:rPr>
                        <a:t>0,16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300" u="none" strike="noStrike">
                          <a:effectLst/>
                        </a:rPr>
                        <a:t>B-002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300" u="none" strike="noStrike">
                          <a:effectLst/>
                        </a:rPr>
                        <a:t>9,33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57" marR="6857" marT="68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300" u="none" strike="noStrike">
                          <a:effectLst/>
                        </a:rPr>
                        <a:t>9,82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57" marR="6857" marT="6857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05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300" u="none" strike="noStrike">
                          <a:effectLst/>
                        </a:rPr>
                        <a:t>A-003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u="none" strike="noStrike">
                          <a:effectLst/>
                        </a:rPr>
                        <a:t>7,2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u="none" strike="noStrike">
                          <a:effectLst/>
                        </a:rPr>
                        <a:t>0,85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u="none" strike="noStrike">
                          <a:effectLst/>
                        </a:rPr>
                        <a:t>0,20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300" u="none" strike="noStrike">
                          <a:effectLst/>
                        </a:rPr>
                        <a:t>B-003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300" u="none" strike="noStrike">
                          <a:effectLst/>
                        </a:rPr>
                        <a:t>12,00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57" marR="6857" marT="68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300" u="none" strike="noStrike">
                          <a:effectLst/>
                        </a:rPr>
                        <a:t>14,12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57" marR="6857" marT="6857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05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300" u="none" strike="noStrike">
                          <a:effectLst/>
                        </a:rPr>
                        <a:t>A-004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u="none" strike="noStrike">
                          <a:effectLst/>
                        </a:rPr>
                        <a:t>8,8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u="none" strike="noStrike">
                          <a:effectLst/>
                        </a:rPr>
                        <a:t>0,89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u="none" strike="noStrike">
                          <a:effectLst/>
                        </a:rPr>
                        <a:t>0,24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300" u="none" strike="noStrike">
                          <a:effectLst/>
                        </a:rPr>
                        <a:t>B-004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300" u="none" strike="noStrike">
                          <a:effectLst/>
                        </a:rPr>
                        <a:t>14,67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57" marR="6857" marT="68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300" u="none" strike="noStrike">
                          <a:effectLst/>
                        </a:rPr>
                        <a:t>16,48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57" marR="6857" marT="6857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05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300" u="none" strike="noStrike">
                          <a:effectLst/>
                        </a:rPr>
                        <a:t>A-005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u="none" strike="noStrike">
                          <a:effectLst/>
                        </a:rPr>
                        <a:t>10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u="none" strike="noStrike">
                          <a:effectLst/>
                        </a:rPr>
                        <a:t>0,75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u="none" strike="noStrike" dirty="0">
                          <a:effectLst/>
                        </a:rPr>
                        <a:t>0,28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300" u="none" strike="noStrike">
                          <a:effectLst/>
                        </a:rPr>
                        <a:t>B-005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16,67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6857" marR="6857" marT="68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22,22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6857" marR="6857" marT="6857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805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300" u="none" strike="noStrike">
                          <a:effectLst/>
                        </a:rPr>
                        <a:t>Celkem</a:t>
                      </a:r>
                      <a:endParaRPr lang="cs-CZ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u="none" strike="noStrike">
                          <a:effectLst/>
                        </a:rPr>
                        <a:t>36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u="none" strike="noStrike">
                          <a:effectLst/>
                        </a:rPr>
                        <a:t> 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57" marR="6857" marT="6857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u="none" strike="noStrike">
                          <a:effectLst/>
                        </a:rPr>
                        <a:t>1,00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300" u="none" strike="noStrike">
                          <a:effectLst/>
                        </a:rPr>
                        <a:t>Celkem</a:t>
                      </a:r>
                      <a:endParaRPr lang="cs-CZ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300" u="none" strike="noStrike" dirty="0">
                          <a:effectLst/>
                        </a:rPr>
                        <a:t>60,00</a:t>
                      </a:r>
                      <a:endParaRPr lang="cs-CZ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7" marR="6857" marT="6857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300" u="none" strike="noStrike">
                          <a:effectLst/>
                        </a:rPr>
                        <a:t> 70,05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57" marR="6857" marT="6857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36639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6. Normy vázanosti materiálu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5902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Normy vázanosti materiálu</a:t>
            </a:r>
          </a:p>
        </p:txBody>
      </p:sp>
      <p:sp>
        <p:nvSpPr>
          <p:cNvPr id="522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/>
              <a:t>Ekonomicky přiměřené množství materiálu, které je nutné udržovat na skladě za daných výrobních podmínek, doplňování a čerpání zásob ke krytí reálných potřeb mezi dvěma po sobě jdoucími dodávkami při respektování možných odchylek ve spotřebě, v dodávkovém cyklu i ve výši dodávky.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43000" y="5427223"/>
            <a:ext cx="621069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i="1" dirty="0"/>
              <a:t>Jurová M. 2010. Technická příprava výroby. Přednáška . VUT v Brně. Fakulta Podnikatelská</a:t>
            </a:r>
          </a:p>
          <a:p>
            <a:endParaRPr lang="cs-CZ" sz="1350" i="1" dirty="0"/>
          </a:p>
        </p:txBody>
      </p:sp>
    </p:spTree>
    <p:extLst>
      <p:ext uri="{BB962C8B-B14F-4D97-AF65-F5344CB8AC3E}">
        <p14:creationId xmlns:p14="http://schemas.microsoft.com/office/powerpoint/2010/main" val="24583898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b="1" dirty="0"/>
              <a:t>Druhy norem vázanosti materiálu</a:t>
            </a:r>
          </a:p>
        </p:txBody>
      </p:sp>
      <p:sp>
        <p:nvSpPr>
          <p:cNvPr id="532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57188" indent="-357188"/>
            <a:r>
              <a:rPr lang="cs-CZ" altLang="cs-CZ"/>
              <a:t>Technická zásoba</a:t>
            </a:r>
          </a:p>
          <a:p>
            <a:pPr marL="502444" lvl="1" indent="-2381">
              <a:buNone/>
            </a:pPr>
            <a:r>
              <a:rPr lang="cs-CZ" altLang="cs-CZ"/>
              <a:t>množství materiálu na skladě, které je nutné k zajištění standardní jakosti celé výrobní dávky nebo technologické úpravy před zahájením procesu výroby</a:t>
            </a:r>
          </a:p>
          <a:p>
            <a:pPr marL="357188" indent="-357188"/>
            <a:r>
              <a:rPr lang="cs-CZ" altLang="cs-CZ"/>
              <a:t>Pojistná zásoba</a:t>
            </a:r>
          </a:p>
          <a:p>
            <a:pPr marL="502444" lvl="1" indent="-2381">
              <a:buNone/>
            </a:pPr>
            <a:r>
              <a:rPr lang="cs-CZ" altLang="cs-CZ"/>
              <a:t>množství materiálu na skladě, které jistí plynulý průběh výroby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43000" y="5427223"/>
            <a:ext cx="621069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i="1" dirty="0"/>
              <a:t>Jurová M. 2010. Technická příprava výroby. Přednáška . VUT v Brně. Fakulta Podnikatelská</a:t>
            </a:r>
          </a:p>
          <a:p>
            <a:endParaRPr lang="cs-CZ" sz="1350" i="1" dirty="0"/>
          </a:p>
        </p:txBody>
      </p:sp>
    </p:spTree>
    <p:extLst>
      <p:ext uri="{BB962C8B-B14F-4D97-AF65-F5344CB8AC3E}">
        <p14:creationId xmlns:p14="http://schemas.microsoft.com/office/powerpoint/2010/main" val="7929414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b="1" dirty="0"/>
              <a:t>Druhy norem vázanosti materiálu</a:t>
            </a:r>
          </a:p>
        </p:txBody>
      </p:sp>
      <p:sp>
        <p:nvSpPr>
          <p:cNvPr id="542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57188" indent="-357188"/>
            <a:r>
              <a:rPr lang="cs-CZ" altLang="cs-CZ" dirty="0"/>
              <a:t>Minimální zásoba</a:t>
            </a:r>
          </a:p>
          <a:p>
            <a:pPr marL="502444" lvl="1" indent="-2381">
              <a:buNone/>
            </a:pPr>
            <a:r>
              <a:rPr lang="cs-CZ" altLang="cs-CZ" dirty="0"/>
              <a:t>hranice, jejíž dosažení signalizuje, že může být ohrožena plynulost výrobní spotřeby nedostatkem materiálu</a:t>
            </a:r>
          </a:p>
          <a:p>
            <a:pPr marL="502444" lvl="1" indent="-2381">
              <a:buNone/>
            </a:pPr>
            <a:r>
              <a:rPr lang="cs-CZ" altLang="cs-CZ" dirty="0">
                <a:solidFill>
                  <a:srgbClr val="000000"/>
                </a:solidFill>
              </a:rPr>
              <a:t>min. zásoba = pojistná + technická zásoba</a:t>
            </a:r>
          </a:p>
          <a:p>
            <a:pPr marL="357188" indent="-357188"/>
            <a:r>
              <a:rPr lang="cs-CZ" altLang="cs-CZ" dirty="0"/>
              <a:t>Průměrná zásoba</a:t>
            </a:r>
          </a:p>
          <a:p>
            <a:pPr marL="502444" lvl="1" indent="-2381">
              <a:buNone/>
            </a:pPr>
            <a:r>
              <a:rPr lang="cs-CZ" altLang="cs-CZ" dirty="0"/>
              <a:t>průměrné množství materiálu na skladě mezi dvěma dodávkami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43000" y="5427223"/>
            <a:ext cx="621069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i="1" dirty="0"/>
              <a:t>Jurová M. 2010. Technická příprava výroby. Přednáška . VUT v Brně. Fakulta Podnikatelská</a:t>
            </a:r>
          </a:p>
          <a:p>
            <a:endParaRPr lang="cs-CZ" sz="1350" i="1" dirty="0"/>
          </a:p>
        </p:txBody>
      </p:sp>
    </p:spTree>
    <p:extLst>
      <p:ext uri="{BB962C8B-B14F-4D97-AF65-F5344CB8AC3E}">
        <p14:creationId xmlns:p14="http://schemas.microsoft.com/office/powerpoint/2010/main" val="11171982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b="1" dirty="0"/>
              <a:t>Druhy norem vázanosti materiálu</a:t>
            </a:r>
          </a:p>
        </p:txBody>
      </p:sp>
      <p:sp>
        <p:nvSpPr>
          <p:cNvPr id="55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57188" indent="-357188"/>
            <a:r>
              <a:rPr lang="cs-CZ" altLang="cs-CZ"/>
              <a:t>Maximální zásoba</a:t>
            </a:r>
          </a:p>
          <a:p>
            <a:pPr marL="502444" lvl="1" indent="-2381">
              <a:buNone/>
            </a:pPr>
            <a:r>
              <a:rPr lang="cs-CZ" altLang="cs-CZ"/>
              <a:t>nejvyšší úroveň celkové zásoby v době dodání nové dodávky</a:t>
            </a:r>
          </a:p>
          <a:p>
            <a:pPr marL="502444" lvl="1" indent="-2381">
              <a:buNone/>
            </a:pPr>
            <a:r>
              <a:rPr lang="cs-CZ" altLang="cs-CZ">
                <a:solidFill>
                  <a:srgbClr val="000000"/>
                </a:solidFill>
              </a:rPr>
              <a:t>max. zásoba = min.zásoba + velikost dodávky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43000" y="5427223"/>
            <a:ext cx="621069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i="1" dirty="0"/>
              <a:t>Jurová M. 2010. Technická příprava výroby. Přednáška . VUT v Brně. Fakulta Podnikatelská</a:t>
            </a:r>
          </a:p>
          <a:p>
            <a:endParaRPr lang="cs-CZ" sz="1350" i="1" dirty="0"/>
          </a:p>
        </p:txBody>
      </p:sp>
    </p:spTree>
    <p:extLst>
      <p:ext uri="{BB962C8B-B14F-4D97-AF65-F5344CB8AC3E}">
        <p14:creationId xmlns:p14="http://schemas.microsoft.com/office/powerpoint/2010/main" val="41051928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7. Normy spotřeby práce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64652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Normy spotřeby práce</a:t>
            </a:r>
          </a:p>
        </p:txBody>
      </p:sp>
      <p:sp>
        <p:nvSpPr>
          <p:cNvPr id="563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/>
              <a:t>Optimální spotřeba živé práce na určitý pracovní výkon na určitém pracovišti za určitých podmínek.</a:t>
            </a:r>
          </a:p>
          <a:p>
            <a:pPr marL="0" indent="0">
              <a:buNone/>
            </a:pPr>
            <a:r>
              <a:rPr lang="cs-CZ" altLang="cs-CZ"/>
              <a:t>Pracovní norma:</a:t>
            </a:r>
          </a:p>
          <a:p>
            <a:pPr marL="569119" lvl="1"/>
            <a:r>
              <a:rPr lang="cs-CZ" altLang="cs-CZ"/>
              <a:t>předpis pracovního postupu</a:t>
            </a:r>
          </a:p>
          <a:p>
            <a:pPr marL="569119" lvl="1"/>
            <a:r>
              <a:rPr lang="cs-CZ" altLang="cs-CZ"/>
              <a:t>předpis norem kvalifikace</a:t>
            </a:r>
          </a:p>
          <a:p>
            <a:pPr marL="569119" lvl="1"/>
            <a:r>
              <a:rPr lang="cs-CZ" altLang="cs-CZ"/>
              <a:t>normu spotřeby práce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43000" y="5427223"/>
            <a:ext cx="621069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i="1" dirty="0"/>
              <a:t>Jurová M. 2010. Technická příprava výroby. Přednáška . VUT v Brně. Fakulta Podnikatelská</a:t>
            </a:r>
          </a:p>
          <a:p>
            <a:endParaRPr lang="cs-CZ" sz="1350" i="1" dirty="0"/>
          </a:p>
        </p:txBody>
      </p:sp>
    </p:spTree>
    <p:extLst>
      <p:ext uri="{BB962C8B-B14F-4D97-AF65-F5344CB8AC3E}">
        <p14:creationId xmlns:p14="http://schemas.microsoft.com/office/powerpoint/2010/main" val="24691897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Druhy norem spotřeby práce</a:t>
            </a:r>
          </a:p>
        </p:txBody>
      </p:sp>
      <p:sp>
        <p:nvSpPr>
          <p:cNvPr id="573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57188" indent="-357188"/>
            <a:r>
              <a:rPr lang="cs-CZ" altLang="cs-CZ"/>
              <a:t>normy pracnosti</a:t>
            </a:r>
          </a:p>
          <a:p>
            <a:pPr marL="502444" lvl="1" indent="-2381">
              <a:buNone/>
            </a:pPr>
            <a:r>
              <a:rPr lang="cs-CZ" altLang="cs-CZ"/>
              <a:t>množství času potřebného ke zhotovení výrobku</a:t>
            </a:r>
          </a:p>
          <a:p>
            <a:pPr marL="357188" indent="-357188"/>
            <a:r>
              <a:rPr lang="cs-CZ" altLang="cs-CZ"/>
              <a:t>normy výkonové</a:t>
            </a:r>
          </a:p>
          <a:p>
            <a:pPr marL="502444" lvl="1" indent="-2381">
              <a:buNone/>
            </a:pPr>
            <a:r>
              <a:rPr lang="cs-CZ" altLang="cs-CZ"/>
              <a:t>vztahují se k provedení operace</a:t>
            </a:r>
          </a:p>
          <a:p>
            <a:pPr marL="1028700" lvl="2"/>
            <a:r>
              <a:rPr lang="cs-CZ" altLang="cs-CZ"/>
              <a:t>normy času (čas k provedení prac.operace)</a:t>
            </a:r>
          </a:p>
          <a:p>
            <a:pPr marL="1028700" lvl="2"/>
            <a:r>
              <a:rPr lang="cs-CZ" altLang="cs-CZ"/>
              <a:t>normy množství (jednotky výkonu vyrobené za jednotku času)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43000" y="5427223"/>
            <a:ext cx="621069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i="1" dirty="0"/>
              <a:t>Jurová M. 2010. Technická příprava výroby. Přednáška . VUT v Brně. Fakulta Podnikatelská</a:t>
            </a:r>
          </a:p>
          <a:p>
            <a:endParaRPr lang="cs-CZ" sz="1350" i="1" dirty="0"/>
          </a:p>
        </p:txBody>
      </p:sp>
    </p:spTree>
    <p:extLst>
      <p:ext uri="{BB962C8B-B14F-4D97-AF65-F5344CB8AC3E}">
        <p14:creationId xmlns:p14="http://schemas.microsoft.com/office/powerpoint/2010/main" val="40069512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Druhy norem spotřeby práce</a:t>
            </a:r>
          </a:p>
        </p:txBody>
      </p:sp>
      <p:sp>
        <p:nvSpPr>
          <p:cNvPr id="583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57188" indent="-357188"/>
            <a:r>
              <a:rPr lang="cs-CZ" altLang="cs-CZ"/>
              <a:t>normy obsluhy</a:t>
            </a:r>
          </a:p>
          <a:p>
            <a:pPr marL="1028700" lvl="2"/>
            <a:r>
              <a:rPr lang="cs-CZ" altLang="cs-CZ"/>
              <a:t>individuální obsluha – počet zařízení, které obsluhuje 1 pracovník</a:t>
            </a:r>
          </a:p>
          <a:p>
            <a:pPr marL="1028700" lvl="2"/>
            <a:r>
              <a:rPr lang="cs-CZ" altLang="cs-CZ"/>
              <a:t>kolektivní obsluha – počet pracovníků, kteří obsluhují 1 nebo více zařízení</a:t>
            </a:r>
          </a:p>
          <a:p>
            <a:pPr marL="357188" indent="-357188"/>
            <a:r>
              <a:rPr lang="cs-CZ" altLang="cs-CZ"/>
              <a:t>normy početních stavů</a:t>
            </a:r>
          </a:p>
          <a:p>
            <a:pPr marL="502444" lvl="1" indent="-2381">
              <a:buNone/>
            </a:pPr>
            <a:r>
              <a:rPr lang="cs-CZ" altLang="cs-CZ"/>
              <a:t>počet pracovníků, potřebných k zajištění činnosti určitého organizačního celku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43000" y="5427223"/>
            <a:ext cx="621069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i="1" dirty="0"/>
              <a:t>Jurová M. 2010. Technická příprava výroby. Přednáška . VUT v Brně. Fakulta Podnikatelská</a:t>
            </a:r>
          </a:p>
          <a:p>
            <a:endParaRPr lang="cs-CZ" sz="1350" i="1" dirty="0"/>
          </a:p>
        </p:txBody>
      </p:sp>
    </p:spTree>
    <p:extLst>
      <p:ext uri="{BB962C8B-B14F-4D97-AF65-F5344CB8AC3E}">
        <p14:creationId xmlns:p14="http://schemas.microsoft.com/office/powerpoint/2010/main" val="2164424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Normy spotřeby materiálu</a:t>
            </a:r>
          </a:p>
        </p:txBody>
      </p:sp>
      <p:sp>
        <p:nvSpPr>
          <p:cNvPr id="440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/>
              <a:t>Optimální množství konkrétního druhu materiálu, potřebného k výrobě určité jednice výroby za konkrétních technických a organizačních podmínek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331640" y="5103187"/>
            <a:ext cx="621069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i="1" dirty="0"/>
              <a:t>Jurová M. 2010. Technická příprava výroby. Přednáška . VUT v Brně. Fakulta Podnikatelská</a:t>
            </a:r>
          </a:p>
          <a:p>
            <a:endParaRPr lang="cs-CZ" sz="1350" i="1" dirty="0"/>
          </a:p>
        </p:txBody>
      </p:sp>
    </p:spTree>
    <p:extLst>
      <p:ext uri="{BB962C8B-B14F-4D97-AF65-F5344CB8AC3E}">
        <p14:creationId xmlns:p14="http://schemas.microsoft.com/office/powerpoint/2010/main" val="36189386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8. Plánování výrobních kapacit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16831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THN výrobní kapacity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93658" y="2086757"/>
            <a:ext cx="6172200" cy="339447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Množství, které můžeme vyrobit za jednotku času na určitém výrobním zařízení, při:</a:t>
            </a:r>
          </a:p>
          <a:p>
            <a:r>
              <a:rPr lang="cs-CZ" b="1" dirty="0"/>
              <a:t>Normálních podmínkách </a:t>
            </a:r>
            <a:r>
              <a:rPr lang="cs-CZ" dirty="0"/>
              <a:t>předpokládaných přijatou technologií,</a:t>
            </a:r>
          </a:p>
          <a:p>
            <a:r>
              <a:rPr lang="cs-CZ" dirty="0"/>
              <a:t>Respektování </a:t>
            </a:r>
            <a:r>
              <a:rPr lang="cs-CZ" b="1" dirty="0"/>
              <a:t>ekonomické efektivnosti</a:t>
            </a:r>
            <a:r>
              <a:rPr lang="cs-CZ" dirty="0"/>
              <a:t>,</a:t>
            </a:r>
          </a:p>
          <a:p>
            <a:r>
              <a:rPr lang="cs-CZ" dirty="0"/>
              <a:t>Zajištění </a:t>
            </a:r>
            <a:r>
              <a:rPr lang="cs-CZ" b="1" dirty="0"/>
              <a:t>potřebné jakosti</a:t>
            </a:r>
            <a:r>
              <a:rPr lang="cs-CZ" dirty="0"/>
              <a:t>,</a:t>
            </a:r>
          </a:p>
          <a:p>
            <a:r>
              <a:rPr lang="cs-CZ" dirty="0"/>
              <a:t>Respektování </a:t>
            </a:r>
            <a:r>
              <a:rPr lang="cs-CZ" b="1" dirty="0"/>
              <a:t>obecných podmínek bezpečnosti práce a ochrany zdraví při práci</a:t>
            </a:r>
            <a:r>
              <a:rPr lang="cs-CZ" dirty="0"/>
              <a:t>.</a:t>
            </a:r>
          </a:p>
        </p:txBody>
      </p:sp>
      <p:sp>
        <p:nvSpPr>
          <p:cNvPr id="4" name="Obdélník 3"/>
          <p:cNvSpPr/>
          <p:nvPr/>
        </p:nvSpPr>
        <p:spPr>
          <a:xfrm>
            <a:off x="1143000" y="5516003"/>
            <a:ext cx="672336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350" dirty="0"/>
              <a:t>Tomek G., Vávrová V. 2014. </a:t>
            </a:r>
            <a:r>
              <a:rPr lang="cs-CZ" sz="1350" i="1" dirty="0"/>
              <a:t>Integrované řízení výroby: od operativního řízení výroby k dodavatelskému řetězci</a:t>
            </a:r>
            <a:r>
              <a:rPr lang="cs-CZ" sz="1350" dirty="0"/>
              <a:t>. Praha: </a:t>
            </a:r>
            <a:r>
              <a:rPr lang="cs-CZ" sz="1350" dirty="0" err="1"/>
              <a:t>Grada</a:t>
            </a:r>
            <a:r>
              <a:rPr lang="cs-CZ" sz="1350" dirty="0"/>
              <a:t> </a:t>
            </a:r>
            <a:r>
              <a:rPr lang="cs-CZ" sz="1350" dirty="0" err="1"/>
              <a:t>Publishing</a:t>
            </a:r>
            <a:r>
              <a:rPr lang="cs-CZ" sz="1350" dirty="0"/>
              <a:t>, a.s. 368s. ISBN 978-80-247-4486-5</a:t>
            </a:r>
          </a:p>
        </p:txBody>
      </p:sp>
    </p:spTree>
    <p:extLst>
      <p:ext uri="{BB962C8B-B14F-4D97-AF65-F5344CB8AC3E}">
        <p14:creationId xmlns:p14="http://schemas.microsoft.com/office/powerpoint/2010/main" val="28864271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Propočet THN výrobních kapacit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Používají se různé měrové jednotky: hmotné, časové, hodnotové. </a:t>
            </a:r>
          </a:p>
          <a:p>
            <a:r>
              <a:rPr lang="cs-CZ" dirty="0"/>
              <a:t>Volíme je podle účelu použití, dále podle podmínek výroby a dostupnosti podkladů. </a:t>
            </a:r>
          </a:p>
          <a:p>
            <a:r>
              <a:rPr lang="cs-CZ" dirty="0"/>
              <a:t>Východiskem normování kapacit je časový fond práce zařízení. Způsoby vyjádření časového fondu výrobního zařízení:</a:t>
            </a:r>
          </a:p>
          <a:p>
            <a:pPr lvl="1"/>
            <a:r>
              <a:rPr lang="cs-CZ" dirty="0"/>
              <a:t>Kalendářní,</a:t>
            </a:r>
          </a:p>
          <a:p>
            <a:pPr lvl="1"/>
            <a:r>
              <a:rPr lang="cs-CZ" dirty="0"/>
              <a:t>Nominální,</a:t>
            </a:r>
          </a:p>
          <a:p>
            <a:pPr lvl="1"/>
            <a:r>
              <a:rPr lang="cs-CZ" dirty="0"/>
              <a:t>Využitelný/efektivní (nominální-opravy, údržba, dovolena)</a:t>
            </a:r>
          </a:p>
        </p:txBody>
      </p:sp>
      <p:sp>
        <p:nvSpPr>
          <p:cNvPr id="4" name="Obdélník 3"/>
          <p:cNvSpPr/>
          <p:nvPr/>
        </p:nvSpPr>
        <p:spPr>
          <a:xfrm>
            <a:off x="1143000" y="5481229"/>
            <a:ext cx="672336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350" dirty="0"/>
              <a:t>Tomek G., Vávrová V. 2014. </a:t>
            </a:r>
            <a:r>
              <a:rPr lang="cs-CZ" sz="1350" i="1" dirty="0"/>
              <a:t>Integrované řízení výroby: od operativního řízení výroby k dodavatelskému řetězci</a:t>
            </a:r>
            <a:r>
              <a:rPr lang="cs-CZ" sz="1350" dirty="0"/>
              <a:t>. Praha: </a:t>
            </a:r>
            <a:r>
              <a:rPr lang="cs-CZ" sz="1350" dirty="0" err="1"/>
              <a:t>Grada</a:t>
            </a:r>
            <a:r>
              <a:rPr lang="cs-CZ" sz="1350" dirty="0"/>
              <a:t> </a:t>
            </a:r>
            <a:r>
              <a:rPr lang="cs-CZ" sz="1350" dirty="0" err="1"/>
              <a:t>Publishing</a:t>
            </a:r>
            <a:r>
              <a:rPr lang="cs-CZ" sz="1350" dirty="0"/>
              <a:t>, a.s. 368s. ISBN 978-80-247-4486-5</a:t>
            </a:r>
          </a:p>
        </p:txBody>
      </p:sp>
    </p:spTree>
    <p:extLst>
      <p:ext uri="{BB962C8B-B14F-4D97-AF65-F5344CB8AC3E}">
        <p14:creationId xmlns:p14="http://schemas.microsoft.com/office/powerpoint/2010/main" val="7266427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Kapacitní norma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THN využitelného časového fondu, vyjádřena v časových jednotkách jako velikost využitelného časového fondu,</a:t>
            </a:r>
          </a:p>
          <a:p>
            <a:r>
              <a:rPr lang="cs-CZ" dirty="0"/>
              <a:t>THN výkonnosti (výrobnosti), vyjádřena v jednotkách výroby (výkonu), představující reální objem výkonu za jednotku času</a:t>
            </a:r>
          </a:p>
          <a:p>
            <a:r>
              <a:rPr lang="cs-CZ" dirty="0"/>
              <a:t>THN celkové (integrální) kapacity, představující reálnou normu výkonnosti v rámci daného využitelného časového fondu, který je k dispozici.</a:t>
            </a:r>
          </a:p>
        </p:txBody>
      </p:sp>
      <p:sp>
        <p:nvSpPr>
          <p:cNvPr id="4" name="Obdélník 3"/>
          <p:cNvSpPr/>
          <p:nvPr/>
        </p:nvSpPr>
        <p:spPr>
          <a:xfrm>
            <a:off x="1143000" y="5481229"/>
            <a:ext cx="672336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350" dirty="0"/>
              <a:t>Tomek G., Vávrová V. 2014. </a:t>
            </a:r>
            <a:r>
              <a:rPr lang="cs-CZ" sz="1350" i="1" dirty="0"/>
              <a:t>Integrované řízení výroby: od operativního řízení výroby k dodavatelskému řetězci</a:t>
            </a:r>
            <a:r>
              <a:rPr lang="cs-CZ" sz="1350" dirty="0"/>
              <a:t>. Praha: </a:t>
            </a:r>
            <a:r>
              <a:rPr lang="cs-CZ" sz="1350" dirty="0" err="1"/>
              <a:t>Grada</a:t>
            </a:r>
            <a:r>
              <a:rPr lang="cs-CZ" sz="1350" dirty="0"/>
              <a:t> </a:t>
            </a:r>
            <a:r>
              <a:rPr lang="cs-CZ" sz="1350" dirty="0" err="1"/>
              <a:t>Publishing</a:t>
            </a:r>
            <a:r>
              <a:rPr lang="cs-CZ" sz="1350" dirty="0"/>
              <a:t>, a.s. 368s. ISBN 978-80-247-4486-5</a:t>
            </a:r>
          </a:p>
        </p:txBody>
      </p:sp>
    </p:spTree>
    <p:extLst>
      <p:ext uri="{BB962C8B-B14F-4D97-AF65-F5344CB8AC3E}">
        <p14:creationId xmlns:p14="http://schemas.microsoft.com/office/powerpoint/2010/main" val="13264235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Přístup k analýze výrobních kapacit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9773" y="2057401"/>
            <a:ext cx="4050449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143000" y="5481229"/>
            <a:ext cx="672336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350" dirty="0"/>
              <a:t>Tomek G., Vávrová V. 2014. </a:t>
            </a:r>
            <a:r>
              <a:rPr lang="cs-CZ" sz="1350" i="1" dirty="0"/>
              <a:t>Integrované řízení výroby: od operativního řízení výroby k dodavatelskému řetězci</a:t>
            </a:r>
            <a:r>
              <a:rPr lang="cs-CZ" sz="1350" dirty="0"/>
              <a:t>. Praha: </a:t>
            </a:r>
            <a:r>
              <a:rPr lang="cs-CZ" sz="1350" dirty="0" err="1"/>
              <a:t>Grada</a:t>
            </a:r>
            <a:r>
              <a:rPr lang="cs-CZ" sz="1350" dirty="0"/>
              <a:t> </a:t>
            </a:r>
            <a:r>
              <a:rPr lang="cs-CZ" sz="1350" dirty="0" err="1"/>
              <a:t>Publishing</a:t>
            </a:r>
            <a:r>
              <a:rPr lang="cs-CZ" sz="1350" dirty="0"/>
              <a:t>, a.s. 368s. ISBN 978-80-247-4486-5</a:t>
            </a:r>
          </a:p>
        </p:txBody>
      </p:sp>
    </p:spTree>
    <p:extLst>
      <p:ext uri="{BB962C8B-B14F-4D97-AF65-F5344CB8AC3E}">
        <p14:creationId xmlns:p14="http://schemas.microsoft.com/office/powerpoint/2010/main" val="12780852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Metody stanovení kapacitních norem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Metody rozborové výpočtové</a:t>
            </a:r>
          </a:p>
          <a:p>
            <a:r>
              <a:rPr lang="cs-CZ" dirty="0"/>
              <a:t>Metody rozborově průzkumné</a:t>
            </a:r>
          </a:p>
          <a:p>
            <a:r>
              <a:rPr lang="cs-CZ" dirty="0"/>
              <a:t>Metody rozborově porovnávací</a:t>
            </a:r>
          </a:p>
          <a:p>
            <a:r>
              <a:rPr lang="cs-CZ" dirty="0"/>
              <a:t>Metoda sumární</a:t>
            </a:r>
          </a:p>
          <a:p>
            <a:r>
              <a:rPr lang="cs-CZ" dirty="0"/>
              <a:t>Metoda statistická</a:t>
            </a:r>
          </a:p>
          <a:p>
            <a:r>
              <a:rPr lang="cs-CZ" dirty="0"/>
              <a:t>Metoda odhadová</a:t>
            </a:r>
          </a:p>
        </p:txBody>
      </p:sp>
      <p:sp>
        <p:nvSpPr>
          <p:cNvPr id="4" name="Obdélník 3"/>
          <p:cNvSpPr/>
          <p:nvPr/>
        </p:nvSpPr>
        <p:spPr>
          <a:xfrm>
            <a:off x="1143000" y="5481229"/>
            <a:ext cx="672336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350" dirty="0"/>
              <a:t>Tomek G., Vávrová V. 2014. </a:t>
            </a:r>
            <a:r>
              <a:rPr lang="cs-CZ" sz="1350" i="1" dirty="0"/>
              <a:t>Integrované řízení výroby: od operativního řízení výroby k dodavatelskému řetězci</a:t>
            </a:r>
            <a:r>
              <a:rPr lang="cs-CZ" sz="1350" dirty="0"/>
              <a:t>. Praha: </a:t>
            </a:r>
            <a:r>
              <a:rPr lang="cs-CZ" sz="1350" dirty="0" err="1"/>
              <a:t>Grada</a:t>
            </a:r>
            <a:r>
              <a:rPr lang="cs-CZ" sz="1350" dirty="0"/>
              <a:t> </a:t>
            </a:r>
            <a:r>
              <a:rPr lang="cs-CZ" sz="1350" dirty="0" err="1"/>
              <a:t>Publishing</a:t>
            </a:r>
            <a:r>
              <a:rPr lang="cs-CZ" sz="1350" dirty="0"/>
              <a:t>, a.s. 368s. ISBN 978-80-247-4486-5</a:t>
            </a:r>
          </a:p>
        </p:txBody>
      </p:sp>
    </p:spTree>
    <p:extLst>
      <p:ext uri="{BB962C8B-B14F-4D97-AF65-F5344CB8AC3E}">
        <p14:creationId xmlns:p14="http://schemas.microsoft.com/office/powerpoint/2010/main" val="37859073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Plánování výrobních kapacit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časový efektivní fond</a:t>
            </a:r>
          </a:p>
          <a:p>
            <a:pPr lvl="0"/>
            <a:r>
              <a:rPr lang="cs-CZ" dirty="0"/>
              <a:t>plánovaní počtu pracovníků</a:t>
            </a:r>
          </a:p>
          <a:p>
            <a:pPr lvl="0"/>
            <a:r>
              <a:rPr lang="cs-CZ" dirty="0"/>
              <a:t>plánování strojů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331640" y="5103187"/>
            <a:ext cx="621069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i="1" dirty="0"/>
              <a:t>Jurová M. 2010. Technická příprava výroby. </a:t>
            </a:r>
            <a:r>
              <a:rPr lang="cs-CZ" sz="1350" dirty="0"/>
              <a:t>Přednáška k předmětu Řízení výroby </a:t>
            </a:r>
            <a:r>
              <a:rPr lang="cs-CZ" sz="1350" i="1" dirty="0"/>
              <a:t>. VUT v Brně. Fakulta Podnikatelská</a:t>
            </a:r>
          </a:p>
          <a:p>
            <a:endParaRPr lang="cs-CZ" sz="1350" i="1" dirty="0"/>
          </a:p>
        </p:txBody>
      </p:sp>
    </p:spTree>
    <p:extLst>
      <p:ext uri="{BB962C8B-B14F-4D97-AF65-F5344CB8AC3E}">
        <p14:creationId xmlns:p14="http://schemas.microsoft.com/office/powerpoint/2010/main" val="42725685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6655" y="1503760"/>
            <a:ext cx="6122194" cy="5715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b="1" dirty="0"/>
              <a:t>Řízení kapacity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714500" y="2514600"/>
            <a:ext cx="6082904" cy="314325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/>
              <a:t>realizaci hlavního výrobního plánu</a:t>
            </a:r>
          </a:p>
          <a:p>
            <a:pPr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/>
              <a:t>splnění dohodnutých dodacích termínů</a:t>
            </a:r>
          </a:p>
          <a:p>
            <a:pPr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/>
              <a:t>co nejlepší využití disponibilních kapacit</a:t>
            </a:r>
          </a:p>
          <a:p>
            <a:pPr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/>
              <a:t>zkrácení průběžných dob</a:t>
            </a:r>
          </a:p>
          <a:p>
            <a:pPr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/>
              <a:t>ovládání výnosů</a:t>
            </a:r>
          </a:p>
          <a:p>
            <a:pPr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/>
              <a:t>péče o údržbu (preventivní) a úplnou obnovu zařízení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331640" y="5103187"/>
            <a:ext cx="621069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i="1" dirty="0"/>
              <a:t>Jurová M. 2010. Technická příprava výroby. </a:t>
            </a:r>
            <a:r>
              <a:rPr lang="cs-CZ" sz="1350" dirty="0"/>
              <a:t>Přednáška k předmětu Řízení výroby </a:t>
            </a:r>
            <a:r>
              <a:rPr lang="cs-CZ" sz="1350" i="1" dirty="0"/>
              <a:t>. VUT v Brně. Fakulta Podnikatelská</a:t>
            </a:r>
          </a:p>
          <a:p>
            <a:endParaRPr lang="cs-CZ" sz="1350" i="1" dirty="0"/>
          </a:p>
        </p:txBody>
      </p:sp>
    </p:spTree>
    <p:extLst>
      <p:ext uri="{BB962C8B-B14F-4D97-AF65-F5344CB8AC3E}">
        <p14:creationId xmlns:p14="http://schemas.microsoft.com/office/powerpoint/2010/main" val="29167330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656263" y="1268760"/>
            <a:ext cx="6122194" cy="5715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b="1" dirty="0"/>
              <a:t>Plánování kapacit</a:t>
            </a:r>
          </a:p>
        </p:txBody>
      </p:sp>
      <p:graphicFrame>
        <p:nvGraphicFramePr>
          <p:cNvPr id="25603" name="Object 4"/>
          <p:cNvGraphicFramePr>
            <a:graphicFrameLocks noChangeAspect="1"/>
          </p:cNvGraphicFramePr>
          <p:nvPr/>
        </p:nvGraphicFramePr>
        <p:xfrm>
          <a:off x="1388270" y="1808821"/>
          <a:ext cx="6384131" cy="15894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rganizační diagram" r:id="rId3" imgW="6089400" imgH="1441440" progId="OrgPlusWOPX.4">
                  <p:embed followColorScheme="full"/>
                </p:oleObj>
              </mc:Choice>
              <mc:Fallback>
                <p:oleObj name="Organizační diagram" r:id="rId3" imgW="6089400" imgH="1441440" progId="OrgPlusWOPX.4">
                  <p:embed followColorScheme="full"/>
                  <p:pic>
                    <p:nvPicPr>
                      <p:cNvPr id="2560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8270" y="1808821"/>
                        <a:ext cx="6384131" cy="15894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604" name="Group 9"/>
          <p:cNvGrpSpPr>
            <a:grpSpLocks/>
          </p:cNvGrpSpPr>
          <p:nvPr/>
        </p:nvGrpSpPr>
        <p:grpSpPr bwMode="auto">
          <a:xfrm>
            <a:off x="1368534" y="3374994"/>
            <a:ext cx="6400800" cy="1572816"/>
            <a:chOff x="192" y="2688"/>
            <a:chExt cx="5376" cy="1321"/>
          </a:xfrm>
        </p:grpSpPr>
        <p:sp>
          <p:nvSpPr>
            <p:cNvPr id="25605" name="Text Box 5"/>
            <p:cNvSpPr txBox="1">
              <a:spLocks noChangeAspect="1" noChangeArrowheads="1"/>
            </p:cNvSpPr>
            <p:nvPr/>
          </p:nvSpPr>
          <p:spPr bwMode="auto">
            <a:xfrm>
              <a:off x="192" y="2688"/>
              <a:ext cx="1248" cy="1321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185738" indent="-185738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cs-CZ" altLang="cs-CZ" sz="1200"/>
                <a:t>přesčasy</a:t>
              </a:r>
            </a:p>
            <a:p>
              <a:pPr eaLnBrk="1" hangingPunct="1">
                <a:spcBef>
                  <a:spcPct val="5000"/>
                </a:spcBef>
                <a:buFontTx/>
                <a:buChar char="•"/>
              </a:pPr>
              <a:r>
                <a:rPr lang="cs-CZ" altLang="cs-CZ" sz="1200"/>
                <a:t>dodatečné směny</a:t>
              </a:r>
            </a:p>
            <a:p>
              <a:pPr eaLnBrk="1" hangingPunct="1">
                <a:spcBef>
                  <a:spcPct val="5000"/>
                </a:spcBef>
                <a:buFontTx/>
                <a:buChar char="•"/>
              </a:pPr>
              <a:r>
                <a:rPr lang="cs-CZ" altLang="cs-CZ" sz="1200"/>
                <a:t>přesun personálu</a:t>
              </a:r>
            </a:p>
            <a:p>
              <a:pPr eaLnBrk="1" hangingPunct="1">
                <a:spcBef>
                  <a:spcPct val="5000"/>
                </a:spcBef>
                <a:buFontTx/>
                <a:buChar char="•"/>
              </a:pPr>
              <a:r>
                <a:rPr lang="cs-CZ" altLang="cs-CZ" sz="1200"/>
                <a:t>zaměstnání personálu</a:t>
              </a:r>
            </a:p>
            <a:p>
              <a:pPr eaLnBrk="1" hangingPunct="1">
                <a:spcBef>
                  <a:spcPct val="5000"/>
                </a:spcBef>
                <a:buFontTx/>
                <a:buChar char="•"/>
              </a:pPr>
              <a:r>
                <a:rPr lang="cs-CZ" altLang="cs-CZ" sz="1200"/>
                <a:t>investice</a:t>
              </a:r>
            </a:p>
          </p:txBody>
        </p:sp>
        <p:sp>
          <p:nvSpPr>
            <p:cNvPr id="25606" name="Text Box 6"/>
            <p:cNvSpPr txBox="1">
              <a:spLocks noChangeAspect="1" noChangeArrowheads="1"/>
            </p:cNvSpPr>
            <p:nvPr/>
          </p:nvSpPr>
          <p:spPr bwMode="auto">
            <a:xfrm>
              <a:off x="1584" y="2688"/>
              <a:ext cx="1248" cy="1321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185738" indent="-185738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cs-CZ" altLang="cs-CZ" sz="1200" dirty="0"/>
                <a:t>zkrácená </a:t>
              </a:r>
              <a:r>
                <a:rPr lang="cs-CZ" altLang="cs-CZ" sz="1200" dirty="0" err="1"/>
                <a:t>prac</a:t>
              </a:r>
              <a:r>
                <a:rPr lang="cs-CZ" altLang="cs-CZ" sz="1200" dirty="0"/>
                <a:t>. doba</a:t>
              </a:r>
            </a:p>
            <a:p>
              <a:pPr eaLnBrk="1" hangingPunct="1">
                <a:spcBef>
                  <a:spcPct val="5000"/>
                </a:spcBef>
                <a:buFontTx/>
                <a:buChar char="•"/>
              </a:pPr>
              <a:r>
                <a:rPr lang="cs-CZ" altLang="cs-CZ" sz="1200" dirty="0"/>
                <a:t>zrušení směn</a:t>
              </a:r>
            </a:p>
            <a:p>
              <a:pPr eaLnBrk="1" hangingPunct="1">
                <a:spcBef>
                  <a:spcPct val="5000"/>
                </a:spcBef>
                <a:buFontTx/>
                <a:buChar char="•"/>
              </a:pPr>
              <a:r>
                <a:rPr lang="cs-CZ" altLang="cs-CZ" sz="1200" dirty="0"/>
                <a:t>přesun personálu</a:t>
              </a:r>
            </a:p>
            <a:p>
              <a:pPr eaLnBrk="1" hangingPunct="1">
                <a:spcBef>
                  <a:spcPct val="5000"/>
                </a:spcBef>
                <a:buFontTx/>
                <a:buChar char="•"/>
              </a:pPr>
              <a:r>
                <a:rPr lang="cs-CZ" altLang="cs-CZ" sz="1200" dirty="0"/>
                <a:t>snížení personálu</a:t>
              </a:r>
            </a:p>
            <a:p>
              <a:pPr eaLnBrk="1" hangingPunct="1">
                <a:spcBef>
                  <a:spcPct val="5000"/>
                </a:spcBef>
                <a:buFontTx/>
                <a:buChar char="•"/>
              </a:pPr>
              <a:r>
                <a:rPr lang="cs-CZ" altLang="cs-CZ" sz="1200" dirty="0"/>
                <a:t>zastavení práce</a:t>
              </a:r>
            </a:p>
          </p:txBody>
        </p:sp>
        <p:sp>
          <p:nvSpPr>
            <p:cNvPr id="25607" name="Text Box 7"/>
            <p:cNvSpPr txBox="1">
              <a:spLocks noChangeAspect="1" noChangeArrowheads="1"/>
            </p:cNvSpPr>
            <p:nvPr/>
          </p:nvSpPr>
          <p:spPr bwMode="auto">
            <a:xfrm>
              <a:off x="2928" y="2688"/>
              <a:ext cx="1248" cy="1321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185738" indent="-185738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cs-CZ" altLang="cs-CZ" sz="1200"/>
                <a:t>přesun termínů</a:t>
              </a:r>
            </a:p>
            <a:p>
              <a:pPr eaLnBrk="1" hangingPunct="1">
                <a:spcBef>
                  <a:spcPct val="5000"/>
                </a:spcBef>
                <a:buFontTx/>
                <a:buChar char="•"/>
              </a:pPr>
              <a:r>
                <a:rPr lang="cs-CZ" altLang="cs-CZ" sz="1200"/>
                <a:t>přenos práce na jiné pracoviště </a:t>
              </a:r>
            </a:p>
            <a:p>
              <a:pPr eaLnBrk="1" hangingPunct="1">
                <a:spcBef>
                  <a:spcPct val="5000"/>
                </a:spcBef>
                <a:buFontTx/>
                <a:buChar char="•"/>
              </a:pPr>
              <a:r>
                <a:rPr lang="cs-CZ" altLang="cs-CZ" sz="1200"/>
                <a:t>dodatečné zakázky</a:t>
              </a:r>
            </a:p>
            <a:p>
              <a:pPr eaLnBrk="1" hangingPunct="1">
                <a:spcBef>
                  <a:spcPct val="5000"/>
                </a:spcBef>
                <a:buFontTx/>
                <a:buChar char="•"/>
              </a:pPr>
              <a:r>
                <a:rPr lang="cs-CZ" altLang="cs-CZ" sz="1200"/>
                <a:t>údržba</a:t>
              </a:r>
            </a:p>
          </p:txBody>
        </p:sp>
        <p:sp>
          <p:nvSpPr>
            <p:cNvPr id="25608" name="Text Box 8"/>
            <p:cNvSpPr txBox="1">
              <a:spLocks noChangeAspect="1" noChangeArrowheads="1"/>
            </p:cNvSpPr>
            <p:nvPr/>
          </p:nvSpPr>
          <p:spPr bwMode="auto">
            <a:xfrm>
              <a:off x="4320" y="2688"/>
              <a:ext cx="1248" cy="1321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185738" indent="-185738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cs-CZ" altLang="cs-CZ" sz="1200"/>
                <a:t>přesun termínů</a:t>
              </a:r>
            </a:p>
            <a:p>
              <a:pPr eaLnBrk="1" hangingPunct="1">
                <a:spcBef>
                  <a:spcPct val="5000"/>
                </a:spcBef>
                <a:buFontTx/>
                <a:buChar char="•"/>
              </a:pPr>
              <a:r>
                <a:rPr lang="cs-CZ" altLang="cs-CZ" sz="1200"/>
                <a:t>přenos práce na jiné pracoviště</a:t>
              </a:r>
            </a:p>
            <a:p>
              <a:pPr eaLnBrk="1" hangingPunct="1">
                <a:spcBef>
                  <a:spcPct val="5000"/>
                </a:spcBef>
                <a:buFontTx/>
                <a:buChar char="•"/>
              </a:pPr>
              <a:r>
                <a:rPr lang="cs-CZ" altLang="cs-CZ" sz="1200"/>
                <a:t>zadání práce jinému podniku</a:t>
              </a:r>
            </a:p>
          </p:txBody>
        </p:sp>
      </p:grpSp>
      <p:sp>
        <p:nvSpPr>
          <p:cNvPr id="9" name="TextovéPole 8"/>
          <p:cNvSpPr txBox="1"/>
          <p:nvPr/>
        </p:nvSpPr>
        <p:spPr>
          <a:xfrm>
            <a:off x="1368534" y="5230373"/>
            <a:ext cx="621069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i="1" dirty="0"/>
              <a:t>Jurová M. 2010. Technická příprava výroby. </a:t>
            </a:r>
            <a:r>
              <a:rPr lang="cs-CZ" sz="1350" dirty="0"/>
              <a:t>Přednáška k předmětu Řízení výroby </a:t>
            </a:r>
            <a:r>
              <a:rPr lang="cs-CZ" sz="1350" i="1" dirty="0"/>
              <a:t>. VUT v Brně. Fakulta Podnikatelská</a:t>
            </a:r>
          </a:p>
          <a:p>
            <a:endParaRPr lang="cs-CZ" sz="1350" i="1" dirty="0"/>
          </a:p>
        </p:txBody>
      </p:sp>
    </p:spTree>
    <p:extLst>
      <p:ext uri="{BB962C8B-B14F-4D97-AF65-F5344CB8AC3E}">
        <p14:creationId xmlns:p14="http://schemas.microsoft.com/office/powerpoint/2010/main" val="14344811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6655" y="1594247"/>
            <a:ext cx="6122194" cy="4810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2700" b="1" dirty="0"/>
              <a:t>Časový fond výrobního zařízení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dirty="0"/>
              <a:t>Plánovaný počet časových jednotek (dnů, hodin) za rok.</a:t>
            </a:r>
          </a:p>
          <a:p>
            <a:pPr marL="0" indent="0">
              <a:buNone/>
            </a:pPr>
            <a:r>
              <a:rPr lang="cs-CZ" altLang="cs-CZ" b="1" i="1" dirty="0"/>
              <a:t>Kalendářní časový fond </a:t>
            </a:r>
            <a:r>
              <a:rPr lang="cs-CZ" altLang="cs-CZ" b="1" i="1" dirty="0" err="1"/>
              <a:t>F</a:t>
            </a:r>
            <a:r>
              <a:rPr lang="cs-CZ" altLang="cs-CZ" b="1" i="1" baseline="-25000" dirty="0" err="1"/>
              <a:t>k</a:t>
            </a:r>
            <a:r>
              <a:rPr lang="cs-CZ" altLang="cs-CZ" b="1" i="1" dirty="0"/>
              <a:t>- </a:t>
            </a:r>
            <a:r>
              <a:rPr lang="cs-CZ" altLang="cs-CZ" sz="1800" dirty="0"/>
              <a:t>počet dnů v roce</a:t>
            </a:r>
          </a:p>
          <a:p>
            <a:pPr marL="0" indent="0">
              <a:buNone/>
            </a:pPr>
            <a:r>
              <a:rPr lang="cs-CZ" altLang="cs-CZ" b="1" i="1" dirty="0"/>
              <a:t>Nominální časový fond </a:t>
            </a:r>
            <a:r>
              <a:rPr lang="cs-CZ" altLang="cs-CZ" b="1" i="1" dirty="0" err="1"/>
              <a:t>F</a:t>
            </a:r>
            <a:r>
              <a:rPr lang="cs-CZ" altLang="cs-CZ" b="1" i="1" baseline="-25000" dirty="0" err="1"/>
              <a:t>n</a:t>
            </a:r>
            <a:r>
              <a:rPr lang="cs-CZ" altLang="cs-CZ" b="1" i="1" dirty="0"/>
              <a:t>- </a:t>
            </a:r>
            <a:r>
              <a:rPr lang="cs-CZ" altLang="cs-CZ" sz="1800" dirty="0"/>
              <a:t>kalendářní časový fond minus nepracovní dny (soboty, neděle, svátky)</a:t>
            </a:r>
          </a:p>
          <a:p>
            <a:pPr marL="357188" lvl="1" indent="-14288">
              <a:buNone/>
            </a:pPr>
            <a:endParaRPr lang="cs-CZ" altLang="cs-CZ" b="1" i="1" dirty="0"/>
          </a:p>
        </p:txBody>
      </p:sp>
    </p:spTree>
    <p:extLst>
      <p:ext uri="{BB962C8B-B14F-4D97-AF65-F5344CB8AC3E}">
        <p14:creationId xmlns:p14="http://schemas.microsoft.com/office/powerpoint/2010/main" val="3285134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700" b="1" dirty="0"/>
              <a:t>Struktura normy spotřeby materiálu</a:t>
            </a:r>
          </a:p>
        </p:txBody>
      </p:sp>
      <p:grpSp>
        <p:nvGrpSpPr>
          <p:cNvPr id="45078" name="Group 22"/>
          <p:cNvGrpSpPr>
            <a:grpSpLocks/>
          </p:cNvGrpSpPr>
          <p:nvPr/>
        </p:nvGrpSpPr>
        <p:grpSpPr bwMode="auto">
          <a:xfrm>
            <a:off x="1657350" y="2228851"/>
            <a:ext cx="6115050" cy="2923720"/>
            <a:chOff x="432" y="960"/>
            <a:chExt cx="5136" cy="2914"/>
          </a:xfrm>
        </p:grpSpPr>
        <p:sp>
          <p:nvSpPr>
            <p:cNvPr id="45059" name="Text Box 3"/>
            <p:cNvSpPr txBox="1">
              <a:spLocks noChangeArrowheads="1"/>
            </p:cNvSpPr>
            <p:nvPr/>
          </p:nvSpPr>
          <p:spPr bwMode="auto">
            <a:xfrm>
              <a:off x="1392" y="960"/>
              <a:ext cx="2736" cy="29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altLang="cs-CZ" sz="135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Norma spotřeby materiálu</a:t>
              </a:r>
            </a:p>
          </p:txBody>
        </p:sp>
        <p:sp>
          <p:nvSpPr>
            <p:cNvPr id="45060" name="Text Box 4"/>
            <p:cNvSpPr txBox="1">
              <a:spLocks noChangeArrowheads="1"/>
            </p:cNvSpPr>
            <p:nvPr/>
          </p:nvSpPr>
          <p:spPr bwMode="auto">
            <a:xfrm>
              <a:off x="432" y="1800"/>
              <a:ext cx="1680" cy="55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altLang="cs-CZ" sz="1500" b="1"/>
                <a:t>Čistá spotřeba (užitečná)</a:t>
              </a:r>
            </a:p>
          </p:txBody>
        </p:sp>
        <p:sp>
          <p:nvSpPr>
            <p:cNvPr id="45061" name="Text Box 5"/>
            <p:cNvSpPr txBox="1">
              <a:spLocks noChangeArrowheads="1"/>
            </p:cNvSpPr>
            <p:nvPr/>
          </p:nvSpPr>
          <p:spPr bwMode="auto">
            <a:xfrm>
              <a:off x="3360" y="1800"/>
              <a:ext cx="1776" cy="55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altLang="cs-CZ" sz="1500" b="1"/>
                <a:t>Nezbytná neužitečná spotřeba</a:t>
              </a:r>
            </a:p>
          </p:txBody>
        </p:sp>
        <p:sp>
          <p:nvSpPr>
            <p:cNvPr id="45062" name="Line 6"/>
            <p:cNvSpPr>
              <a:spLocks noChangeShapeType="1"/>
            </p:cNvSpPr>
            <p:nvPr/>
          </p:nvSpPr>
          <p:spPr bwMode="auto">
            <a:xfrm>
              <a:off x="1248" y="1536"/>
              <a:ext cx="30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 sz="1350"/>
            </a:p>
          </p:txBody>
        </p:sp>
        <p:sp>
          <p:nvSpPr>
            <p:cNvPr id="45063" name="Line 7"/>
            <p:cNvSpPr>
              <a:spLocks noChangeShapeType="1"/>
            </p:cNvSpPr>
            <p:nvPr/>
          </p:nvSpPr>
          <p:spPr bwMode="auto">
            <a:xfrm>
              <a:off x="1248" y="153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 sz="1350"/>
            </a:p>
          </p:txBody>
        </p:sp>
        <p:sp>
          <p:nvSpPr>
            <p:cNvPr id="45064" name="Line 8"/>
            <p:cNvSpPr>
              <a:spLocks noChangeShapeType="1"/>
            </p:cNvSpPr>
            <p:nvPr/>
          </p:nvSpPr>
          <p:spPr bwMode="auto">
            <a:xfrm>
              <a:off x="4272" y="153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 sz="1350"/>
            </a:p>
          </p:txBody>
        </p:sp>
        <p:sp>
          <p:nvSpPr>
            <p:cNvPr id="45065" name="Line 9"/>
            <p:cNvSpPr>
              <a:spLocks noChangeShapeType="1"/>
            </p:cNvSpPr>
            <p:nvPr/>
          </p:nvSpPr>
          <p:spPr bwMode="auto">
            <a:xfrm>
              <a:off x="2784" y="124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 sz="1350"/>
            </a:p>
          </p:txBody>
        </p:sp>
        <p:sp>
          <p:nvSpPr>
            <p:cNvPr id="45066" name="Text Box 10"/>
            <p:cNvSpPr txBox="1">
              <a:spLocks noChangeArrowheads="1"/>
            </p:cNvSpPr>
            <p:nvPr/>
          </p:nvSpPr>
          <p:spPr bwMode="auto">
            <a:xfrm>
              <a:off x="4272" y="2688"/>
              <a:ext cx="1296" cy="55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altLang="cs-CZ" sz="1500" b="1"/>
                <a:t>Nenávratné ztráty</a:t>
              </a:r>
            </a:p>
          </p:txBody>
        </p:sp>
        <p:sp>
          <p:nvSpPr>
            <p:cNvPr id="45067" name="Text Box 11"/>
            <p:cNvSpPr txBox="1">
              <a:spLocks noChangeArrowheads="1"/>
            </p:cNvSpPr>
            <p:nvPr/>
          </p:nvSpPr>
          <p:spPr bwMode="auto">
            <a:xfrm>
              <a:off x="2544" y="2688"/>
              <a:ext cx="1488" cy="55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altLang="cs-CZ" sz="1500" b="1" dirty="0"/>
                <a:t>Technologicky nutný odpad</a:t>
              </a:r>
            </a:p>
          </p:txBody>
        </p:sp>
        <p:sp>
          <p:nvSpPr>
            <p:cNvPr id="45068" name="Line 12"/>
            <p:cNvSpPr>
              <a:spLocks noChangeShapeType="1"/>
            </p:cNvSpPr>
            <p:nvPr/>
          </p:nvSpPr>
          <p:spPr bwMode="auto">
            <a:xfrm>
              <a:off x="3312" y="2448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 sz="1350"/>
            </a:p>
          </p:txBody>
        </p:sp>
        <p:sp>
          <p:nvSpPr>
            <p:cNvPr id="45069" name="Line 13"/>
            <p:cNvSpPr>
              <a:spLocks noChangeShapeType="1"/>
            </p:cNvSpPr>
            <p:nvPr/>
          </p:nvSpPr>
          <p:spPr bwMode="auto">
            <a:xfrm>
              <a:off x="3312" y="244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 sz="1350"/>
            </a:p>
          </p:txBody>
        </p:sp>
        <p:sp>
          <p:nvSpPr>
            <p:cNvPr id="45070" name="Line 14"/>
            <p:cNvSpPr>
              <a:spLocks noChangeShapeType="1"/>
            </p:cNvSpPr>
            <p:nvPr/>
          </p:nvSpPr>
          <p:spPr bwMode="auto">
            <a:xfrm>
              <a:off x="4944" y="244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 sz="1350"/>
            </a:p>
          </p:txBody>
        </p:sp>
        <p:sp>
          <p:nvSpPr>
            <p:cNvPr id="45071" name="Line 15"/>
            <p:cNvSpPr>
              <a:spLocks noChangeShapeType="1"/>
            </p:cNvSpPr>
            <p:nvPr/>
          </p:nvSpPr>
          <p:spPr bwMode="auto">
            <a:xfrm>
              <a:off x="4272" y="225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 sz="1350"/>
            </a:p>
          </p:txBody>
        </p:sp>
        <p:sp>
          <p:nvSpPr>
            <p:cNvPr id="45072" name="Text Box 16"/>
            <p:cNvSpPr txBox="1">
              <a:spLocks noChangeArrowheads="1"/>
            </p:cNvSpPr>
            <p:nvPr/>
          </p:nvSpPr>
          <p:spPr bwMode="auto">
            <a:xfrm>
              <a:off x="3360" y="3552"/>
              <a:ext cx="1296" cy="32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altLang="cs-CZ" sz="1500" b="1"/>
                <a:t>Vratný</a:t>
              </a:r>
            </a:p>
          </p:txBody>
        </p:sp>
        <p:sp>
          <p:nvSpPr>
            <p:cNvPr id="45073" name="Text Box 17"/>
            <p:cNvSpPr txBox="1">
              <a:spLocks noChangeArrowheads="1"/>
            </p:cNvSpPr>
            <p:nvPr/>
          </p:nvSpPr>
          <p:spPr bwMode="auto">
            <a:xfrm>
              <a:off x="1776" y="3552"/>
              <a:ext cx="1296" cy="32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altLang="cs-CZ" sz="1500" b="1"/>
                <a:t>Nevratný</a:t>
              </a:r>
            </a:p>
          </p:txBody>
        </p:sp>
        <p:sp>
          <p:nvSpPr>
            <p:cNvPr id="45074" name="Line 18"/>
            <p:cNvSpPr>
              <a:spLocks noChangeShapeType="1"/>
            </p:cNvSpPr>
            <p:nvPr/>
          </p:nvSpPr>
          <p:spPr bwMode="auto">
            <a:xfrm>
              <a:off x="2400" y="3360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 sz="1350"/>
            </a:p>
          </p:txBody>
        </p:sp>
        <p:sp>
          <p:nvSpPr>
            <p:cNvPr id="45075" name="Line 19"/>
            <p:cNvSpPr>
              <a:spLocks noChangeShapeType="1"/>
            </p:cNvSpPr>
            <p:nvPr/>
          </p:nvSpPr>
          <p:spPr bwMode="auto">
            <a:xfrm>
              <a:off x="2400" y="33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 sz="1350"/>
            </a:p>
          </p:txBody>
        </p:sp>
        <p:sp>
          <p:nvSpPr>
            <p:cNvPr id="45076" name="Line 20"/>
            <p:cNvSpPr>
              <a:spLocks noChangeShapeType="1"/>
            </p:cNvSpPr>
            <p:nvPr/>
          </p:nvSpPr>
          <p:spPr bwMode="auto">
            <a:xfrm>
              <a:off x="3984" y="33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 sz="1350"/>
            </a:p>
          </p:txBody>
        </p:sp>
        <p:sp>
          <p:nvSpPr>
            <p:cNvPr id="45077" name="Line 21"/>
            <p:cNvSpPr>
              <a:spLocks noChangeShapeType="1"/>
            </p:cNvSpPr>
            <p:nvPr/>
          </p:nvSpPr>
          <p:spPr bwMode="auto">
            <a:xfrm>
              <a:off x="3312" y="312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 sz="1350"/>
            </a:p>
          </p:txBody>
        </p:sp>
      </p:grpSp>
      <p:sp>
        <p:nvSpPr>
          <p:cNvPr id="24" name="TextovéPole 23"/>
          <p:cNvSpPr txBox="1"/>
          <p:nvPr/>
        </p:nvSpPr>
        <p:spPr>
          <a:xfrm>
            <a:off x="1143000" y="5427223"/>
            <a:ext cx="621069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i="1" dirty="0"/>
              <a:t>Jurová M. 2010. Technická příprava výroby. Přednáška . VUT v Brně. Fakulta Podnikatelská</a:t>
            </a:r>
          </a:p>
          <a:p>
            <a:endParaRPr lang="cs-CZ" sz="1350" i="1" dirty="0"/>
          </a:p>
        </p:txBody>
      </p:sp>
    </p:spTree>
    <p:extLst>
      <p:ext uri="{BB962C8B-B14F-4D97-AF65-F5344CB8AC3E}">
        <p14:creationId xmlns:p14="http://schemas.microsoft.com/office/powerpoint/2010/main" val="41375089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9" y="1322766"/>
            <a:ext cx="6122194" cy="4810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2700" b="1" dirty="0"/>
              <a:t>Časový fond výrobního zařízení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932260" algn="l"/>
                <a:tab pos="1148954" algn="l"/>
                <a:tab pos="1428750" algn="l"/>
              </a:tabLst>
            </a:pPr>
            <a:r>
              <a:rPr lang="cs-CZ" altLang="cs-CZ" sz="1800" b="1" i="1" dirty="0"/>
              <a:t>Efektivní (využitelný) časový fond </a:t>
            </a:r>
            <a:r>
              <a:rPr lang="cs-CZ" altLang="cs-CZ" sz="1800" b="1" i="1" dirty="0" err="1"/>
              <a:t>F</a:t>
            </a:r>
            <a:r>
              <a:rPr lang="cs-CZ" altLang="cs-CZ" sz="1800" b="1" i="1" baseline="-25000" dirty="0" err="1"/>
              <a:t>ef</a:t>
            </a:r>
            <a:endParaRPr lang="cs-CZ" altLang="cs-CZ" sz="1800" b="1" i="1" dirty="0"/>
          </a:p>
          <a:p>
            <a:pPr marL="357188" lvl="1" indent="-14288">
              <a:buNone/>
              <a:tabLst>
                <a:tab pos="932260" algn="l"/>
                <a:tab pos="1148954" algn="l"/>
                <a:tab pos="1428750" algn="l"/>
              </a:tabLst>
            </a:pPr>
            <a:r>
              <a:rPr lang="cs-CZ" altLang="cs-CZ" sz="1500" dirty="0"/>
              <a:t>kalendářní časový fond minus nepracovní dny (soboty, neděle, svátky)</a:t>
            </a:r>
          </a:p>
          <a:p>
            <a:pPr marL="357188" lvl="1" indent="-14288">
              <a:buNone/>
              <a:tabLst>
                <a:tab pos="932260" algn="l"/>
                <a:tab pos="1148954" algn="l"/>
                <a:tab pos="1428750" algn="l"/>
              </a:tabLst>
            </a:pPr>
            <a:endParaRPr lang="cs-CZ" altLang="cs-CZ" sz="1500" dirty="0"/>
          </a:p>
          <a:p>
            <a:pPr marL="357188" lvl="1" indent="-14288">
              <a:buNone/>
              <a:tabLst>
                <a:tab pos="932260" algn="l"/>
                <a:tab pos="1148954" algn="l"/>
                <a:tab pos="1428750" algn="l"/>
              </a:tabLst>
            </a:pPr>
            <a:endParaRPr lang="cs-CZ" altLang="cs-CZ" sz="1500" dirty="0"/>
          </a:p>
          <a:p>
            <a:pPr marL="357188" lvl="1" indent="-14288">
              <a:buNone/>
              <a:tabLst>
                <a:tab pos="932260" algn="l"/>
                <a:tab pos="1148954" algn="l"/>
                <a:tab pos="1428750" algn="l"/>
              </a:tabLst>
            </a:pPr>
            <a:endParaRPr lang="cs-CZ" altLang="cs-CZ" sz="1500" dirty="0"/>
          </a:p>
          <a:p>
            <a:pPr marL="357188" lvl="1" indent="-14288">
              <a:buNone/>
              <a:tabLst>
                <a:tab pos="932260" algn="l"/>
                <a:tab pos="1148954" algn="l"/>
                <a:tab pos="1428750" algn="l"/>
              </a:tabLst>
            </a:pPr>
            <a:endParaRPr lang="cs-CZ" altLang="cs-CZ" sz="1500" dirty="0"/>
          </a:p>
          <a:p>
            <a:pPr marL="357188" lvl="1" indent="-14288">
              <a:buNone/>
              <a:tabLst>
                <a:tab pos="932260" algn="l"/>
                <a:tab pos="1148954" algn="l"/>
                <a:tab pos="1428750" algn="l"/>
              </a:tabLst>
            </a:pPr>
            <a:endParaRPr lang="cs-CZ" altLang="cs-CZ" sz="1500" dirty="0"/>
          </a:p>
          <a:p>
            <a:pPr marL="357188" lvl="1" indent="-14288">
              <a:buNone/>
              <a:tabLst>
                <a:tab pos="932260" algn="l"/>
                <a:tab pos="1148954" algn="l"/>
                <a:tab pos="1428750" algn="l"/>
              </a:tabLst>
            </a:pPr>
            <a:r>
              <a:rPr lang="cs-CZ" altLang="cs-CZ" sz="1500" dirty="0"/>
              <a:t>kde	d	-	počet pracovních dnů</a:t>
            </a:r>
          </a:p>
          <a:p>
            <a:pPr marL="357188" lvl="1" indent="-14288">
              <a:buNone/>
              <a:tabLst>
                <a:tab pos="932260" algn="l"/>
                <a:tab pos="1148954" algn="l"/>
                <a:tab pos="1428750" algn="l"/>
              </a:tabLst>
            </a:pPr>
            <a:r>
              <a:rPr lang="cs-CZ" altLang="cs-CZ" sz="1500" dirty="0"/>
              <a:t>		h	-	počet hodin jedné směny</a:t>
            </a:r>
          </a:p>
          <a:p>
            <a:pPr marL="357188" lvl="1" indent="-14288">
              <a:buNone/>
              <a:tabLst>
                <a:tab pos="932260" algn="l"/>
                <a:tab pos="1148954" algn="l"/>
                <a:tab pos="1428750" algn="l"/>
              </a:tabLst>
            </a:pPr>
            <a:r>
              <a:rPr lang="cs-CZ" altLang="cs-CZ" sz="1500" dirty="0"/>
              <a:t>		</a:t>
            </a:r>
            <a:r>
              <a:rPr lang="cs-CZ" altLang="cs-CZ" sz="1500" dirty="0">
                <a:sym typeface="Symbol" pitchFamily="18" charset="2"/>
              </a:rPr>
              <a:t>	-	směnnost</a:t>
            </a:r>
          </a:p>
          <a:p>
            <a:pPr marL="357188" lvl="1" indent="-14288">
              <a:buNone/>
              <a:tabLst>
                <a:tab pos="932260" algn="l"/>
                <a:tab pos="1148954" algn="l"/>
                <a:tab pos="1428750" algn="l"/>
              </a:tabLst>
            </a:pPr>
            <a:r>
              <a:rPr lang="cs-CZ" altLang="cs-CZ" sz="1500" dirty="0"/>
              <a:t>		g	-	počet vzájemně zaměnitelných pracovišť</a:t>
            </a:r>
          </a:p>
          <a:p>
            <a:pPr marL="357188" lvl="1" indent="-14288">
              <a:buNone/>
              <a:tabLst>
                <a:tab pos="932260" algn="l"/>
                <a:tab pos="1148954" algn="l"/>
                <a:tab pos="1428750" algn="l"/>
              </a:tabLst>
            </a:pPr>
            <a:r>
              <a:rPr lang="cs-CZ" altLang="cs-CZ" sz="1500" dirty="0"/>
              <a:t>		z	-	% nevyhnutelných časových ztrát (plánované prostoje z nominálního časového fondu) – 5-10</a:t>
            </a:r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2897814" y="2780929"/>
          <a:ext cx="3176588" cy="850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612900" imgH="431800" progId="Equation.3">
                  <p:embed/>
                </p:oleObj>
              </mc:Choice>
              <mc:Fallback>
                <p:oleObj name="Rovnice" r:id="rId3" imgW="1612900" imgH="431800" progId="Equation.3">
                  <p:embed/>
                  <p:pic>
                    <p:nvPicPr>
                      <p:cNvPr id="1024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7814" y="2780929"/>
                        <a:ext cx="3176588" cy="8501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385646" y="5373217"/>
            <a:ext cx="621069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i="1" dirty="0"/>
              <a:t>Jurová M. 2010. Technická příprava výroby. </a:t>
            </a:r>
            <a:r>
              <a:rPr lang="cs-CZ" sz="1350" dirty="0"/>
              <a:t>Přednáška k předmětu Řízení výroby </a:t>
            </a:r>
            <a:r>
              <a:rPr lang="cs-CZ" sz="1350" i="1" dirty="0"/>
              <a:t>. VUT v Brně. Fakulta Podnikatelská</a:t>
            </a:r>
          </a:p>
          <a:p>
            <a:endParaRPr lang="cs-CZ" sz="1350" i="1" dirty="0"/>
          </a:p>
        </p:txBody>
      </p:sp>
    </p:spTree>
    <p:extLst>
      <p:ext uri="{BB962C8B-B14F-4D97-AF65-F5344CB8AC3E}">
        <p14:creationId xmlns:p14="http://schemas.microsoft.com/office/powerpoint/2010/main" val="23941828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656160" y="1091805"/>
            <a:ext cx="6262688" cy="98345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000" b="1" dirty="0"/>
              <a:t>Fond pracovního času pracovníka ve dnech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  <a:tabLst>
                <a:tab pos="3353991" algn="l"/>
                <a:tab pos="3571875" algn="l"/>
              </a:tabLst>
            </a:pPr>
            <a:r>
              <a:rPr lang="cs-CZ" altLang="cs-CZ" b="1" dirty="0"/>
              <a:t>Pracovní čas pracovníka</a:t>
            </a:r>
          </a:p>
          <a:p>
            <a:pPr lvl="1">
              <a:buNone/>
              <a:tabLst>
                <a:tab pos="3353991" algn="l"/>
                <a:tab pos="3571875" algn="l"/>
              </a:tabLst>
            </a:pPr>
            <a:r>
              <a:rPr lang="cs-CZ" altLang="cs-CZ" dirty="0"/>
              <a:t>rok ………………………………..	 	365 dnů</a:t>
            </a:r>
          </a:p>
          <a:p>
            <a:pPr lvl="1">
              <a:buNone/>
              <a:tabLst>
                <a:tab pos="3353991" algn="l"/>
                <a:tab pos="3571875" algn="l"/>
              </a:tabLst>
            </a:pPr>
            <a:r>
              <a:rPr lang="cs-CZ" altLang="cs-CZ" dirty="0"/>
              <a:t>soboty, neděle ……………..	-	104 dnů</a:t>
            </a:r>
          </a:p>
          <a:p>
            <a:pPr lvl="1">
              <a:buNone/>
              <a:tabLst>
                <a:tab pos="3353991" algn="l"/>
                <a:tab pos="3571875" algn="l"/>
              </a:tabLst>
            </a:pPr>
            <a:r>
              <a:rPr lang="cs-CZ" altLang="cs-CZ" dirty="0"/>
              <a:t>placené svátky …………….	- 	    9 dnů</a:t>
            </a:r>
          </a:p>
          <a:p>
            <a:pPr lvl="1">
              <a:buNone/>
              <a:tabLst>
                <a:tab pos="3353991" algn="l"/>
                <a:tab pos="3571875" algn="l"/>
              </a:tabLst>
            </a:pPr>
            <a:r>
              <a:rPr lang="cs-CZ" altLang="cs-CZ" dirty="0"/>
              <a:t>dovolená ……………………….	-	  20 dnů</a:t>
            </a:r>
          </a:p>
          <a:p>
            <a:pPr lvl="1">
              <a:buNone/>
              <a:tabLst>
                <a:tab pos="3353991" algn="l"/>
                <a:tab pos="3571875" algn="l"/>
              </a:tabLst>
            </a:pPr>
            <a:r>
              <a:rPr lang="cs-CZ" altLang="cs-CZ" dirty="0" err="1"/>
              <a:t>prům.nemocnost</a:t>
            </a:r>
            <a:r>
              <a:rPr lang="cs-CZ" altLang="cs-CZ" dirty="0"/>
              <a:t> ………….	-	  12 dnů</a:t>
            </a:r>
          </a:p>
          <a:p>
            <a:pPr lvl="1">
              <a:buNone/>
              <a:tabLst>
                <a:tab pos="3353991" algn="l"/>
                <a:tab pos="3571875" algn="l"/>
              </a:tabLst>
            </a:pPr>
            <a:endParaRPr lang="cs-CZ" altLang="cs-CZ" dirty="0"/>
          </a:p>
          <a:p>
            <a:pPr lvl="1">
              <a:buNone/>
              <a:tabLst>
                <a:tab pos="3353991" algn="l"/>
                <a:tab pos="3571875" algn="l"/>
              </a:tabLst>
            </a:pPr>
            <a:r>
              <a:rPr lang="cs-CZ" altLang="cs-CZ" dirty="0"/>
              <a:t>fond pracovního času …..		220 dnů</a:t>
            </a:r>
          </a:p>
        </p:txBody>
      </p:sp>
      <p:sp>
        <p:nvSpPr>
          <p:cNvPr id="11268" name="AutoShape 4"/>
          <p:cNvSpPr>
            <a:spLocks/>
          </p:cNvSpPr>
          <p:nvPr/>
        </p:nvSpPr>
        <p:spPr bwMode="auto">
          <a:xfrm>
            <a:off x="6515100" y="2686050"/>
            <a:ext cx="228600" cy="971550"/>
          </a:xfrm>
          <a:prstGeom prst="rightBrace">
            <a:avLst>
              <a:gd name="adj1" fmla="val 35417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cs-CZ" altLang="cs-CZ" sz="1800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915150" y="2971800"/>
            <a:ext cx="5715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800"/>
              <a:t>F</a:t>
            </a:r>
            <a:r>
              <a:rPr lang="cs-CZ" altLang="cs-CZ" sz="1800" baseline="-25000"/>
              <a:t>n</a:t>
            </a:r>
            <a:endParaRPr lang="cs-CZ" altLang="cs-CZ" sz="1800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2171700" y="4514850"/>
            <a:ext cx="428625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33289058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10903" y="776104"/>
            <a:ext cx="6122194" cy="52625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000" b="1" dirty="0"/>
              <a:t>Druhy výrobního zařízení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82363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dirty="0"/>
              <a:t>Vzájemně zaměnitelná pracoviště</a:t>
            </a:r>
          </a:p>
          <a:p>
            <a:pPr marL="414338" lvl="1" indent="20241">
              <a:buNone/>
            </a:pPr>
            <a:r>
              <a:rPr lang="cs-CZ" altLang="cs-CZ" dirty="0"/>
              <a:t>Rozdělení strojů do skupin, které mohou být pro provedení určité operace vzájemně zaměňovány.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dirty="0"/>
              <a:t>Hrubé třídění – dle technologie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dirty="0"/>
              <a:t>Podrobnější dělení - podle</a:t>
            </a:r>
          </a:p>
          <a:p>
            <a:pPr marL="414338" lvl="1" indent="20241">
              <a:buClr>
                <a:schemeClr val="tx2"/>
              </a:buClr>
              <a:buFontTx/>
              <a:buChar char="•"/>
            </a:pPr>
            <a:r>
              <a:rPr lang="cs-CZ" altLang="cs-CZ" dirty="0"/>
              <a:t> přesnosti</a:t>
            </a:r>
          </a:p>
          <a:p>
            <a:pPr marL="414338" lvl="1" indent="20241">
              <a:buClr>
                <a:schemeClr val="tx2"/>
              </a:buClr>
              <a:buFontTx/>
              <a:buChar char="•"/>
            </a:pPr>
            <a:r>
              <a:rPr lang="cs-CZ" altLang="cs-CZ" dirty="0"/>
              <a:t> velikosti</a:t>
            </a:r>
          </a:p>
          <a:p>
            <a:pPr marL="414338" lvl="1" indent="20241">
              <a:buClr>
                <a:schemeClr val="tx2"/>
              </a:buClr>
              <a:buFontTx/>
              <a:buChar char="•"/>
            </a:pPr>
            <a:r>
              <a:rPr lang="cs-CZ" altLang="cs-CZ" dirty="0"/>
              <a:t> specifické technologie</a:t>
            </a:r>
          </a:p>
          <a:p>
            <a:pPr marL="414338" lvl="1" indent="20241">
              <a:buClr>
                <a:schemeClr val="tx2"/>
              </a:buClr>
              <a:buFontTx/>
              <a:buChar char="•"/>
            </a:pPr>
            <a:r>
              <a:rPr lang="cs-CZ" altLang="cs-CZ" dirty="0"/>
              <a:t> výkonu, apod.</a:t>
            </a:r>
          </a:p>
          <a:p>
            <a:pPr marL="414338" lvl="1" indent="20241">
              <a:buClr>
                <a:schemeClr val="tx2"/>
              </a:buClr>
              <a:buFontTx/>
              <a:buChar char="•"/>
            </a:pPr>
            <a:endParaRPr lang="cs-CZ" alt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331640" y="5103187"/>
            <a:ext cx="621069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i="1" dirty="0"/>
              <a:t>Jurová M. 2010. Technická příprava výroby. </a:t>
            </a:r>
            <a:r>
              <a:rPr lang="cs-CZ" sz="1350" dirty="0"/>
              <a:t>Přednáška k předmětu Řízení výroby </a:t>
            </a:r>
            <a:r>
              <a:rPr lang="cs-CZ" sz="1350" i="1" dirty="0"/>
              <a:t>. VUT v Brně. Fakulta Podnikatelská</a:t>
            </a:r>
          </a:p>
          <a:p>
            <a:endParaRPr lang="cs-CZ" sz="1350" i="1" dirty="0"/>
          </a:p>
        </p:txBody>
      </p:sp>
    </p:spTree>
    <p:extLst>
      <p:ext uri="{BB962C8B-B14F-4D97-AF65-F5344CB8AC3E}">
        <p14:creationId xmlns:p14="http://schemas.microsoft.com/office/powerpoint/2010/main" val="16712444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6655" y="1549005"/>
            <a:ext cx="6122194" cy="52625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000" b="1" dirty="0"/>
              <a:t>Výrobní kapacita pracoviště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547813" y="2286001"/>
            <a:ext cx="6362700" cy="3464719"/>
          </a:xfrm>
        </p:spPr>
        <p:txBody>
          <a:bodyPr/>
          <a:lstStyle/>
          <a:p>
            <a:pPr marL="0" indent="0">
              <a:buClr>
                <a:schemeClr val="tx2"/>
              </a:buClr>
              <a:buNone/>
              <a:tabLst>
                <a:tab pos="853679" algn="l"/>
                <a:tab pos="1210866" algn="l"/>
                <a:tab pos="1428750" algn="l"/>
              </a:tabLst>
            </a:pPr>
            <a:r>
              <a:rPr lang="cs-CZ" altLang="cs-CZ" b="1" dirty="0"/>
              <a:t>Plánovaná výrobní kapacita</a:t>
            </a:r>
          </a:p>
          <a:p>
            <a:pPr>
              <a:buClr>
                <a:schemeClr val="tx2"/>
              </a:buClr>
              <a:buFont typeface="Wingdings" pitchFamily="2" charset="2"/>
              <a:buChar char="Ø"/>
              <a:tabLst>
                <a:tab pos="853679" algn="l"/>
                <a:tab pos="1210866" algn="l"/>
                <a:tab pos="1428750" algn="l"/>
              </a:tabLst>
            </a:pPr>
            <a:endParaRPr lang="cs-CZ" altLang="cs-CZ" dirty="0"/>
          </a:p>
          <a:p>
            <a:pPr>
              <a:buClr>
                <a:schemeClr val="tx2"/>
              </a:buClr>
              <a:buNone/>
              <a:tabLst>
                <a:tab pos="853679" algn="l"/>
                <a:tab pos="1210866" algn="l"/>
                <a:tab pos="1428750" algn="l"/>
              </a:tabLst>
            </a:pPr>
            <a:endParaRPr lang="cs-CZ" altLang="cs-CZ" dirty="0"/>
          </a:p>
          <a:p>
            <a:pPr marL="434579" lvl="1" indent="0">
              <a:buClr>
                <a:schemeClr val="tx2"/>
              </a:buClr>
              <a:buNone/>
              <a:tabLst>
                <a:tab pos="853679" algn="l"/>
                <a:tab pos="1210866" algn="l"/>
                <a:tab pos="1428750" algn="l"/>
              </a:tabLst>
            </a:pPr>
            <a:r>
              <a:rPr lang="cs-CZ" altLang="cs-CZ" sz="1500" dirty="0"/>
              <a:t>kde	</a:t>
            </a:r>
            <a:r>
              <a:rPr lang="cs-CZ" altLang="cs-CZ" sz="1500" dirty="0" err="1"/>
              <a:t>K</a:t>
            </a:r>
            <a:r>
              <a:rPr lang="cs-CZ" altLang="cs-CZ" sz="1500" baseline="-25000" dirty="0" err="1"/>
              <a:t>pl</a:t>
            </a:r>
            <a:r>
              <a:rPr lang="cs-CZ" altLang="cs-CZ" sz="1500" baseline="-25000" dirty="0"/>
              <a:t>	</a:t>
            </a:r>
            <a:r>
              <a:rPr lang="cs-CZ" altLang="cs-CZ" sz="1500" dirty="0"/>
              <a:t>-	plánovaná kapacita</a:t>
            </a:r>
            <a:r>
              <a:rPr lang="cs-CZ" altLang="cs-CZ" sz="1350" dirty="0"/>
              <a:t> </a:t>
            </a:r>
          </a:p>
          <a:p>
            <a:pPr marL="434579" lvl="1" indent="0">
              <a:buClr>
                <a:schemeClr val="tx2"/>
              </a:buClr>
              <a:buNone/>
              <a:tabLst>
                <a:tab pos="853679" algn="l"/>
                <a:tab pos="1210866" algn="l"/>
                <a:tab pos="1428750" algn="l"/>
              </a:tabLst>
            </a:pPr>
            <a:r>
              <a:rPr lang="cs-CZ" altLang="cs-CZ" sz="1500" dirty="0"/>
              <a:t>	</a:t>
            </a:r>
            <a:r>
              <a:rPr lang="cs-CZ" altLang="cs-CZ" sz="1500" dirty="0" err="1"/>
              <a:t>F</a:t>
            </a:r>
            <a:r>
              <a:rPr lang="cs-CZ" altLang="cs-CZ" sz="1500" baseline="-25000" dirty="0" err="1"/>
              <a:t>pl</a:t>
            </a:r>
            <a:r>
              <a:rPr lang="cs-CZ" altLang="cs-CZ" sz="1500" dirty="0"/>
              <a:t>	-	plánovaný fond času v hod</a:t>
            </a:r>
          </a:p>
          <a:p>
            <a:pPr marL="434579" lvl="1" indent="0">
              <a:buClr>
                <a:schemeClr val="tx2"/>
              </a:buClr>
              <a:buNone/>
              <a:tabLst>
                <a:tab pos="853679" algn="l"/>
                <a:tab pos="1210866" algn="l"/>
                <a:tab pos="1428750" algn="l"/>
              </a:tabLst>
            </a:pPr>
            <a:r>
              <a:rPr lang="cs-CZ" altLang="cs-CZ" sz="1500" dirty="0"/>
              <a:t>	</a:t>
            </a:r>
            <a:r>
              <a:rPr lang="cs-CZ" altLang="cs-CZ" sz="1500" dirty="0" err="1"/>
              <a:t>t</a:t>
            </a:r>
            <a:r>
              <a:rPr lang="cs-CZ" altLang="cs-CZ" sz="1500" baseline="-25000" dirty="0" err="1"/>
              <a:t>pl</a:t>
            </a:r>
            <a:r>
              <a:rPr lang="cs-CZ" altLang="cs-CZ" sz="1500" dirty="0"/>
              <a:t>	-	pracnost výrobku v hod/ks</a:t>
            </a:r>
          </a:p>
          <a:p>
            <a:pPr marL="434579" lvl="1" indent="0">
              <a:buClr>
                <a:schemeClr val="tx2"/>
              </a:buClr>
              <a:buNone/>
              <a:tabLst>
                <a:tab pos="853679" algn="l"/>
                <a:tab pos="1210866" algn="l"/>
                <a:tab pos="1428750" algn="l"/>
              </a:tabLst>
            </a:pPr>
            <a:endParaRPr lang="cs-CZ" altLang="cs-CZ" sz="1500" dirty="0"/>
          </a:p>
          <a:p>
            <a:pPr marL="434579" lvl="1" indent="0">
              <a:buClr>
                <a:schemeClr val="tx2"/>
              </a:buClr>
              <a:buNone/>
              <a:tabLst>
                <a:tab pos="853679" algn="l"/>
                <a:tab pos="1210866" algn="l"/>
                <a:tab pos="1428750" algn="l"/>
              </a:tabLst>
            </a:pPr>
            <a:r>
              <a:rPr lang="cs-CZ" altLang="cs-CZ" sz="1500" b="1" dirty="0"/>
              <a:t>Pracoviště – pravidelná činnost, jeden druh výrobků</a:t>
            </a: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3429000" y="2571751"/>
          <a:ext cx="1257300" cy="931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634725" imgH="469696" progId="Equation.3">
                  <p:embed/>
                </p:oleObj>
              </mc:Choice>
              <mc:Fallback>
                <p:oleObj name="Rovnice" r:id="rId3" imgW="634725" imgH="469696" progId="Equation.3">
                  <p:embed/>
                  <p:pic>
                    <p:nvPicPr>
                      <p:cNvPr id="1638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571751"/>
                        <a:ext cx="1257300" cy="9310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3545886" y="4725145"/>
          <a:ext cx="1085850" cy="869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571500" imgH="457200" progId="Equation.3">
                  <p:embed/>
                </p:oleObj>
              </mc:Choice>
              <mc:Fallback>
                <p:oleObj name="Rovnice" r:id="rId5" imgW="571500" imgH="457200" progId="Equation.3">
                  <p:embed/>
                  <p:pic>
                    <p:nvPicPr>
                      <p:cNvPr id="1638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5886" y="4725145"/>
                        <a:ext cx="1085850" cy="8691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4972050" y="2857500"/>
            <a:ext cx="1600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800"/>
              <a:t>[ks, t, m]</a:t>
            </a:r>
          </a:p>
        </p:txBody>
      </p:sp>
    </p:spTree>
    <p:extLst>
      <p:ext uri="{BB962C8B-B14F-4D97-AF65-F5344CB8AC3E}">
        <p14:creationId xmlns:p14="http://schemas.microsoft.com/office/powerpoint/2010/main" val="17932813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6655" y="1182292"/>
            <a:ext cx="6122194" cy="89296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2700" b="1" dirty="0"/>
              <a:t>Počet pracovišť pro dosažení požadované kapacity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827611" y="2132856"/>
            <a:ext cx="6082903" cy="3402360"/>
          </a:xfrm>
        </p:spPr>
        <p:txBody>
          <a:bodyPr>
            <a:normAutofit fontScale="92500" lnSpcReduction="20000"/>
          </a:bodyPr>
          <a:lstStyle/>
          <a:p>
            <a:pPr marL="0" indent="0">
              <a:buClr>
                <a:schemeClr val="tx2"/>
              </a:buClr>
              <a:buNone/>
              <a:tabLst>
                <a:tab pos="853679" algn="l"/>
                <a:tab pos="1210866" algn="l"/>
                <a:tab pos="1428750" algn="l"/>
              </a:tabLst>
            </a:pPr>
            <a:r>
              <a:rPr lang="cs-CZ" altLang="cs-CZ" dirty="0"/>
              <a:t>Počet strojních pracovišť</a:t>
            </a:r>
          </a:p>
          <a:p>
            <a:pPr>
              <a:buClr>
                <a:schemeClr val="tx2"/>
              </a:buClr>
              <a:buFont typeface="Wingdings" pitchFamily="2" charset="2"/>
              <a:buChar char="Ø"/>
              <a:tabLst>
                <a:tab pos="853679" algn="l"/>
                <a:tab pos="1210866" algn="l"/>
                <a:tab pos="1428750" algn="l"/>
              </a:tabLst>
            </a:pPr>
            <a:endParaRPr lang="cs-CZ" altLang="cs-CZ" dirty="0"/>
          </a:p>
          <a:p>
            <a:pPr>
              <a:buClr>
                <a:schemeClr val="tx2"/>
              </a:buClr>
              <a:buFont typeface="Wingdings" pitchFamily="2" charset="2"/>
              <a:buChar char="Ø"/>
              <a:tabLst>
                <a:tab pos="853679" algn="l"/>
                <a:tab pos="1210866" algn="l"/>
                <a:tab pos="1428750" algn="l"/>
              </a:tabLst>
            </a:pPr>
            <a:endParaRPr lang="cs-CZ" altLang="cs-CZ" dirty="0"/>
          </a:p>
          <a:p>
            <a:pPr>
              <a:buClr>
                <a:schemeClr val="tx2"/>
              </a:buClr>
              <a:buFont typeface="Wingdings" pitchFamily="2" charset="2"/>
              <a:buChar char="Ø"/>
              <a:tabLst>
                <a:tab pos="853679" algn="l"/>
                <a:tab pos="1210866" algn="l"/>
                <a:tab pos="1428750" algn="l"/>
              </a:tabLst>
            </a:pPr>
            <a:endParaRPr lang="cs-CZ" altLang="cs-CZ" dirty="0"/>
          </a:p>
          <a:p>
            <a:pPr marL="434579" lvl="1" indent="0">
              <a:buClr>
                <a:schemeClr val="tx2"/>
              </a:buClr>
              <a:buNone/>
              <a:tabLst>
                <a:tab pos="853679" algn="l"/>
                <a:tab pos="1210866" algn="l"/>
                <a:tab pos="1428750" algn="l"/>
              </a:tabLst>
            </a:pPr>
            <a:r>
              <a:rPr lang="cs-CZ" altLang="cs-CZ" sz="1500" dirty="0"/>
              <a:t>kde	S</a:t>
            </a:r>
            <a:r>
              <a:rPr lang="cs-CZ" altLang="cs-CZ" sz="1500" baseline="-25000" dirty="0"/>
              <a:t>i	</a:t>
            </a:r>
            <a:r>
              <a:rPr lang="cs-CZ" altLang="cs-CZ" sz="1500" dirty="0"/>
              <a:t>-	počet pracovišť, které musíme přidat nebo 			ubrat, abychom dosáhli požadované kapacity</a:t>
            </a:r>
            <a:r>
              <a:rPr lang="cs-CZ" altLang="cs-CZ" sz="1350" dirty="0"/>
              <a:t> </a:t>
            </a:r>
          </a:p>
          <a:p>
            <a:pPr marL="434579" lvl="1" indent="0">
              <a:buClr>
                <a:schemeClr val="tx2"/>
              </a:buClr>
              <a:buNone/>
              <a:tabLst>
                <a:tab pos="853679" algn="l"/>
                <a:tab pos="1210866" algn="l"/>
                <a:tab pos="1428750" algn="l"/>
              </a:tabLst>
            </a:pPr>
            <a:r>
              <a:rPr lang="cs-CZ" altLang="cs-CZ" sz="1500" dirty="0"/>
              <a:t>	</a:t>
            </a:r>
            <a:r>
              <a:rPr lang="cs-CZ" altLang="cs-CZ" sz="1500" dirty="0" err="1"/>
              <a:t>K</a:t>
            </a:r>
            <a:r>
              <a:rPr lang="cs-CZ" altLang="cs-CZ" sz="1500" baseline="-25000" dirty="0" err="1"/>
              <a:t>pi</a:t>
            </a:r>
            <a:r>
              <a:rPr lang="cs-CZ" altLang="cs-CZ" sz="1500" dirty="0"/>
              <a:t>	-	požadovaná kapacita na i-</a:t>
            </a:r>
            <a:r>
              <a:rPr lang="cs-CZ" altLang="cs-CZ" sz="1500" dirty="0" err="1"/>
              <a:t>tém</a:t>
            </a:r>
            <a:r>
              <a:rPr lang="cs-CZ" altLang="cs-CZ" sz="1500" dirty="0"/>
              <a:t> pracovišti daná 			výrobním programem </a:t>
            </a:r>
          </a:p>
          <a:p>
            <a:pPr marL="434579" lvl="1" indent="0">
              <a:buClr>
                <a:schemeClr val="tx2"/>
              </a:buClr>
              <a:buNone/>
              <a:tabLst>
                <a:tab pos="853679" algn="l"/>
                <a:tab pos="1210866" algn="l"/>
                <a:tab pos="1428750" algn="l"/>
              </a:tabLst>
            </a:pPr>
            <a:r>
              <a:rPr lang="cs-CZ" altLang="cs-CZ" sz="1500" dirty="0"/>
              <a:t>	</a:t>
            </a:r>
            <a:r>
              <a:rPr lang="cs-CZ" altLang="cs-CZ" sz="1500" dirty="0" err="1"/>
              <a:t>K</a:t>
            </a:r>
            <a:r>
              <a:rPr lang="cs-CZ" altLang="cs-CZ" sz="1500" baseline="-25000" dirty="0" err="1"/>
              <a:t>i</a:t>
            </a:r>
            <a:r>
              <a:rPr lang="cs-CZ" altLang="cs-CZ" sz="1500" dirty="0"/>
              <a:t>	-	skutečná kapacita (disponibilní) na i-</a:t>
            </a:r>
            <a:r>
              <a:rPr lang="cs-CZ" altLang="cs-CZ" sz="1500" dirty="0" err="1"/>
              <a:t>tém</a:t>
            </a:r>
            <a:r>
              <a:rPr lang="cs-CZ" altLang="cs-CZ" sz="1500" dirty="0"/>
              <a:t> 				pracovišti</a:t>
            </a:r>
          </a:p>
          <a:p>
            <a:pPr marL="434579" lvl="1" indent="0">
              <a:buClr>
                <a:schemeClr val="tx2"/>
              </a:buClr>
              <a:buNone/>
              <a:tabLst>
                <a:tab pos="853679" algn="l"/>
                <a:tab pos="1210866" algn="l"/>
                <a:tab pos="1428750" algn="l"/>
              </a:tabLst>
            </a:pPr>
            <a:r>
              <a:rPr lang="cs-CZ" altLang="cs-CZ" sz="1500" dirty="0"/>
              <a:t>	t</a:t>
            </a:r>
            <a:r>
              <a:rPr lang="cs-CZ" altLang="cs-CZ" sz="1500" baseline="-25000" dirty="0"/>
              <a:t>i</a:t>
            </a:r>
            <a:r>
              <a:rPr lang="cs-CZ" altLang="cs-CZ" sz="1500" dirty="0"/>
              <a:t>	-	pracnost operace na i-</a:t>
            </a:r>
            <a:r>
              <a:rPr lang="cs-CZ" altLang="cs-CZ" sz="1500" dirty="0" err="1"/>
              <a:t>tém</a:t>
            </a:r>
            <a:r>
              <a:rPr lang="cs-CZ" altLang="cs-CZ" sz="1500" dirty="0"/>
              <a:t> pracovišti</a:t>
            </a:r>
          </a:p>
        </p:txBody>
      </p:sp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2915842" y="2628901"/>
          <a:ext cx="2263378" cy="931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43000" imgH="469800" progId="Equation.3">
                  <p:embed/>
                </p:oleObj>
              </mc:Choice>
              <mc:Fallback>
                <p:oleObj name="Equation" r:id="rId3" imgW="1143000" imgH="469800" progId="Equation.3">
                  <p:embed/>
                  <p:pic>
                    <p:nvPicPr>
                      <p:cNvPr id="174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42" y="2628901"/>
                        <a:ext cx="2263378" cy="9310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352338" y="5265205"/>
            <a:ext cx="621069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i="1" dirty="0"/>
              <a:t>Jurová M. 2010. Technická příprava výroby. </a:t>
            </a:r>
            <a:r>
              <a:rPr lang="cs-CZ" sz="1350" dirty="0"/>
              <a:t>Přednáška k předmětu Řízení výroby </a:t>
            </a:r>
            <a:r>
              <a:rPr lang="cs-CZ" sz="1350" i="1" dirty="0"/>
              <a:t>. VUT v Brně. Fakulta Podnikatelská</a:t>
            </a:r>
          </a:p>
          <a:p>
            <a:endParaRPr lang="cs-CZ" sz="1350" i="1" dirty="0"/>
          </a:p>
        </p:txBody>
      </p:sp>
    </p:spTree>
    <p:extLst>
      <p:ext uri="{BB962C8B-B14F-4D97-AF65-F5344CB8AC3E}">
        <p14:creationId xmlns:p14="http://schemas.microsoft.com/office/powerpoint/2010/main" val="53289770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5" y="1430778"/>
            <a:ext cx="6122194" cy="4810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2700" b="1" dirty="0"/>
              <a:t>Kapacita montážních pracovišť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chemeClr val="tx2"/>
              </a:buClr>
              <a:buNone/>
              <a:tabLst>
                <a:tab pos="853679" algn="l"/>
                <a:tab pos="1210866" algn="l"/>
                <a:tab pos="1428750" algn="l"/>
              </a:tabLst>
            </a:pPr>
            <a:r>
              <a:rPr lang="cs-CZ" altLang="cs-CZ" dirty="0"/>
              <a:t>Kapacita ručních (montážních) pracovišť</a:t>
            </a:r>
          </a:p>
          <a:p>
            <a:pPr>
              <a:buClr>
                <a:schemeClr val="tx2"/>
              </a:buClr>
              <a:buFont typeface="Wingdings" pitchFamily="2" charset="2"/>
              <a:buChar char="Ø"/>
              <a:tabLst>
                <a:tab pos="853679" algn="l"/>
                <a:tab pos="1210866" algn="l"/>
                <a:tab pos="1428750" algn="l"/>
              </a:tabLst>
            </a:pPr>
            <a:endParaRPr lang="cs-CZ" altLang="cs-CZ" dirty="0"/>
          </a:p>
          <a:p>
            <a:pPr>
              <a:buClr>
                <a:schemeClr val="tx2"/>
              </a:buClr>
              <a:buFont typeface="Wingdings" pitchFamily="2" charset="2"/>
              <a:buChar char="Ø"/>
              <a:tabLst>
                <a:tab pos="853679" algn="l"/>
                <a:tab pos="1210866" algn="l"/>
                <a:tab pos="1428750" algn="l"/>
              </a:tabLst>
            </a:pPr>
            <a:endParaRPr lang="cs-CZ" altLang="cs-CZ" dirty="0"/>
          </a:p>
          <a:p>
            <a:pPr>
              <a:buClr>
                <a:schemeClr val="tx2"/>
              </a:buClr>
              <a:buFont typeface="Wingdings" pitchFamily="2" charset="2"/>
              <a:buChar char="Ø"/>
              <a:tabLst>
                <a:tab pos="853679" algn="l"/>
                <a:tab pos="1210866" algn="l"/>
                <a:tab pos="1428750" algn="l"/>
              </a:tabLst>
            </a:pPr>
            <a:endParaRPr lang="cs-CZ" altLang="cs-CZ" dirty="0"/>
          </a:p>
          <a:p>
            <a:pPr marL="434579" lvl="1" indent="0">
              <a:buClr>
                <a:schemeClr val="tx2"/>
              </a:buClr>
              <a:buNone/>
              <a:tabLst>
                <a:tab pos="853679" algn="l"/>
                <a:tab pos="1210866" algn="l"/>
                <a:tab pos="1428750" algn="l"/>
              </a:tabLst>
            </a:pPr>
            <a:r>
              <a:rPr lang="cs-CZ" altLang="cs-CZ" sz="1500" dirty="0"/>
              <a:t>kde	K</a:t>
            </a:r>
            <a:r>
              <a:rPr lang="cs-CZ" altLang="cs-CZ" sz="1500" baseline="-25000" dirty="0"/>
              <a:t>m	</a:t>
            </a:r>
            <a:r>
              <a:rPr lang="cs-CZ" altLang="cs-CZ" sz="1500" dirty="0"/>
              <a:t>-	kapacita montážní plochy</a:t>
            </a:r>
            <a:r>
              <a:rPr lang="cs-CZ" altLang="cs-CZ" sz="1350" dirty="0"/>
              <a:t> </a:t>
            </a:r>
          </a:p>
          <a:p>
            <a:pPr marL="434579" lvl="1" indent="0">
              <a:buClr>
                <a:schemeClr val="tx2"/>
              </a:buClr>
              <a:buNone/>
              <a:tabLst>
                <a:tab pos="853679" algn="l"/>
                <a:tab pos="1210866" algn="l"/>
                <a:tab pos="1428750" algn="l"/>
              </a:tabLst>
            </a:pPr>
            <a:r>
              <a:rPr lang="cs-CZ" altLang="cs-CZ" sz="1500" dirty="0"/>
              <a:t>	</a:t>
            </a:r>
            <a:r>
              <a:rPr lang="cs-CZ" altLang="cs-CZ" sz="1500" dirty="0" err="1"/>
              <a:t>F</a:t>
            </a:r>
            <a:r>
              <a:rPr lang="cs-CZ" altLang="cs-CZ" sz="1500" baseline="-25000" dirty="0" err="1"/>
              <a:t>efm</a:t>
            </a:r>
            <a:r>
              <a:rPr lang="cs-CZ" altLang="cs-CZ" sz="1500" dirty="0"/>
              <a:t>	-	časový efektivní fond montážní plochy 				[hod/rok] </a:t>
            </a:r>
          </a:p>
          <a:p>
            <a:pPr marL="434579" lvl="1" indent="0">
              <a:buClr>
                <a:schemeClr val="tx2"/>
              </a:buClr>
              <a:buNone/>
              <a:tabLst>
                <a:tab pos="853679" algn="l"/>
                <a:tab pos="1210866" algn="l"/>
                <a:tab pos="1428750" algn="l"/>
              </a:tabLst>
            </a:pPr>
            <a:r>
              <a:rPr lang="cs-CZ" altLang="cs-CZ" sz="1500" dirty="0"/>
              <a:t>	F	-	plocha montážní [m2]</a:t>
            </a:r>
          </a:p>
          <a:p>
            <a:pPr marL="434579" lvl="1" indent="0">
              <a:buClr>
                <a:schemeClr val="tx2"/>
              </a:buClr>
              <a:buNone/>
              <a:tabLst>
                <a:tab pos="853679" algn="l"/>
                <a:tab pos="1210866" algn="l"/>
                <a:tab pos="1428750" algn="l"/>
              </a:tabLst>
            </a:pPr>
            <a:r>
              <a:rPr lang="cs-CZ" altLang="cs-CZ" sz="1500" dirty="0"/>
              <a:t>	</a:t>
            </a:r>
            <a:r>
              <a:rPr lang="cs-CZ" altLang="cs-CZ" sz="1500" dirty="0" err="1"/>
              <a:t>t</a:t>
            </a:r>
            <a:r>
              <a:rPr lang="cs-CZ" altLang="cs-CZ" sz="1500" baseline="-25000" dirty="0" err="1"/>
              <a:t>m</a:t>
            </a:r>
            <a:r>
              <a:rPr lang="cs-CZ" altLang="cs-CZ" sz="1500" dirty="0"/>
              <a:t>	-	pracnost montážní operace </a:t>
            </a:r>
          </a:p>
          <a:p>
            <a:pPr marL="434579" lvl="1" indent="0">
              <a:buClr>
                <a:schemeClr val="tx2"/>
              </a:buClr>
              <a:buNone/>
              <a:tabLst>
                <a:tab pos="853679" algn="l"/>
                <a:tab pos="1210866" algn="l"/>
                <a:tab pos="1428750" algn="l"/>
              </a:tabLst>
            </a:pPr>
            <a:r>
              <a:rPr lang="cs-CZ" altLang="cs-CZ" sz="1500" dirty="0"/>
              <a:t>	 </a:t>
            </a:r>
            <a:r>
              <a:rPr lang="en-US" altLang="cs-CZ" sz="1500" dirty="0"/>
              <a:t>ƒ</a:t>
            </a:r>
            <a:r>
              <a:rPr lang="cs-CZ" altLang="cs-CZ" sz="1500" dirty="0"/>
              <a:t> 	-	plocha, kterou zaujímá jedna montovaná 				jednotka</a:t>
            </a:r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3205164" y="2640806"/>
          <a:ext cx="1684735" cy="906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850900" imgH="457200" progId="Equation.3">
                  <p:embed/>
                </p:oleObj>
              </mc:Choice>
              <mc:Fallback>
                <p:oleObj name="Rovnice" r:id="rId3" imgW="850900" imgH="457200" progId="Equation.3">
                  <p:embed/>
                  <p:pic>
                    <p:nvPicPr>
                      <p:cNvPr id="1843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5164" y="2640806"/>
                        <a:ext cx="1684735" cy="9060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439652" y="5438236"/>
            <a:ext cx="621069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i="1" dirty="0"/>
              <a:t>Jurová M. 2010. Technická příprava výroby. </a:t>
            </a:r>
            <a:r>
              <a:rPr lang="cs-CZ" sz="1350" dirty="0"/>
              <a:t>Přednáška k předmětu Řízení výroby </a:t>
            </a:r>
            <a:r>
              <a:rPr lang="cs-CZ" sz="1350" i="1" dirty="0"/>
              <a:t>. VUT v Brně. Fakulta Podnikatelská</a:t>
            </a:r>
          </a:p>
          <a:p>
            <a:endParaRPr lang="cs-CZ" sz="1350" i="1" dirty="0"/>
          </a:p>
        </p:txBody>
      </p:sp>
    </p:spTree>
    <p:extLst>
      <p:ext uri="{BB962C8B-B14F-4D97-AF65-F5344CB8AC3E}">
        <p14:creationId xmlns:p14="http://schemas.microsoft.com/office/powerpoint/2010/main" val="30686473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6655" y="1182292"/>
            <a:ext cx="6122194" cy="89296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2700" b="1" dirty="0"/>
              <a:t>Velikost montážní plochy pro dosažení požadované kapacity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chemeClr val="tx2"/>
              </a:buClr>
              <a:buNone/>
              <a:tabLst>
                <a:tab pos="853679" algn="l"/>
                <a:tab pos="1210866" algn="l"/>
                <a:tab pos="1428750" algn="l"/>
              </a:tabLst>
            </a:pPr>
            <a:r>
              <a:rPr lang="cs-CZ" altLang="cs-CZ" dirty="0"/>
              <a:t>Velikost montážní plochy</a:t>
            </a:r>
          </a:p>
          <a:p>
            <a:pPr>
              <a:buClr>
                <a:schemeClr val="tx2"/>
              </a:buClr>
              <a:buFont typeface="Wingdings" pitchFamily="2" charset="2"/>
              <a:buChar char="Ø"/>
              <a:tabLst>
                <a:tab pos="853679" algn="l"/>
                <a:tab pos="1210866" algn="l"/>
                <a:tab pos="1428750" algn="l"/>
              </a:tabLst>
            </a:pPr>
            <a:endParaRPr lang="cs-CZ" altLang="cs-CZ" dirty="0"/>
          </a:p>
          <a:p>
            <a:pPr>
              <a:buClr>
                <a:schemeClr val="tx2"/>
              </a:buClr>
              <a:buFont typeface="Wingdings" pitchFamily="2" charset="2"/>
              <a:buChar char="Ø"/>
              <a:tabLst>
                <a:tab pos="853679" algn="l"/>
                <a:tab pos="1210866" algn="l"/>
                <a:tab pos="1428750" algn="l"/>
              </a:tabLst>
            </a:pPr>
            <a:endParaRPr lang="cs-CZ" altLang="cs-CZ" dirty="0"/>
          </a:p>
          <a:p>
            <a:pPr>
              <a:buClr>
                <a:schemeClr val="tx2"/>
              </a:buClr>
              <a:buFont typeface="Wingdings" pitchFamily="2" charset="2"/>
              <a:buChar char="Ø"/>
              <a:tabLst>
                <a:tab pos="853679" algn="l"/>
                <a:tab pos="1210866" algn="l"/>
                <a:tab pos="1428750" algn="l"/>
              </a:tabLst>
            </a:pPr>
            <a:endParaRPr lang="cs-CZ" altLang="cs-CZ" dirty="0"/>
          </a:p>
          <a:p>
            <a:pPr>
              <a:buClr>
                <a:schemeClr val="tx2"/>
              </a:buClr>
              <a:buFont typeface="Wingdings" pitchFamily="2" charset="2"/>
              <a:buChar char="Ø"/>
              <a:tabLst>
                <a:tab pos="853679" algn="l"/>
                <a:tab pos="1210866" algn="l"/>
                <a:tab pos="1428750" algn="l"/>
              </a:tabLst>
            </a:pPr>
            <a:endParaRPr lang="cs-CZ" altLang="cs-CZ" dirty="0"/>
          </a:p>
          <a:p>
            <a:pPr marL="434579" lvl="1" indent="0">
              <a:buClr>
                <a:schemeClr val="tx2"/>
              </a:buClr>
              <a:buNone/>
              <a:tabLst>
                <a:tab pos="853679" algn="l"/>
                <a:tab pos="1210866" algn="l"/>
                <a:tab pos="1428750" algn="l"/>
              </a:tabLst>
            </a:pPr>
            <a:r>
              <a:rPr lang="cs-CZ" altLang="cs-CZ" sz="1500" dirty="0"/>
              <a:t>kde	F</a:t>
            </a:r>
            <a:r>
              <a:rPr lang="cs-CZ" altLang="cs-CZ" sz="1500" baseline="-25000" dirty="0"/>
              <a:t>	</a:t>
            </a:r>
            <a:r>
              <a:rPr lang="cs-CZ" altLang="cs-CZ" sz="1500" dirty="0"/>
              <a:t>-	plocha, o kterou musíme upravit stávající 				montážní plochu, abychom splnili požadovaný výrobní úkol</a:t>
            </a:r>
            <a:endParaRPr lang="cs-CZ" altLang="cs-CZ" sz="1350" dirty="0"/>
          </a:p>
          <a:p>
            <a:pPr marL="434579" lvl="1" indent="0">
              <a:buClr>
                <a:schemeClr val="tx2"/>
              </a:buClr>
              <a:buNone/>
              <a:tabLst>
                <a:tab pos="853679" algn="l"/>
                <a:tab pos="1210866" algn="l"/>
                <a:tab pos="1428750" algn="l"/>
              </a:tabLst>
            </a:pPr>
            <a:r>
              <a:rPr lang="cs-CZ" altLang="cs-CZ" sz="1500" dirty="0"/>
              <a:t>	</a:t>
            </a:r>
            <a:r>
              <a:rPr lang="cs-CZ" altLang="cs-CZ" sz="1500" dirty="0" err="1"/>
              <a:t>K</a:t>
            </a:r>
            <a:r>
              <a:rPr lang="cs-CZ" altLang="cs-CZ" sz="1500" baseline="-25000" dirty="0" err="1"/>
              <a:t>p</a:t>
            </a:r>
            <a:r>
              <a:rPr lang="cs-CZ" altLang="cs-CZ" sz="1500" dirty="0"/>
              <a:t>	-	požadovaná kapacita montážní plochy zadaná 			výrobním úkolem </a:t>
            </a:r>
          </a:p>
          <a:p>
            <a:pPr marL="434579" lvl="1" indent="0">
              <a:buClr>
                <a:schemeClr val="tx2"/>
              </a:buClr>
              <a:buNone/>
              <a:tabLst>
                <a:tab pos="853679" algn="l"/>
                <a:tab pos="1210866" algn="l"/>
                <a:tab pos="1428750" algn="l"/>
              </a:tabLst>
            </a:pPr>
            <a:r>
              <a:rPr lang="cs-CZ" altLang="cs-CZ" sz="1500" dirty="0"/>
              <a:t>	</a:t>
            </a:r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2739630" y="2628901"/>
          <a:ext cx="2615803" cy="931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320227" imgH="469696" progId="Equation.3">
                  <p:embed/>
                </p:oleObj>
              </mc:Choice>
              <mc:Fallback>
                <p:oleObj name="Rovnice" r:id="rId3" imgW="1320227" imgH="469696" progId="Equation.3">
                  <p:embed/>
                  <p:pic>
                    <p:nvPicPr>
                      <p:cNvPr id="1946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9630" y="2628901"/>
                        <a:ext cx="2615803" cy="9310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385646" y="5211199"/>
            <a:ext cx="621069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i="1" dirty="0"/>
              <a:t>Jurová M. 2010. Technická příprava výroby. </a:t>
            </a:r>
            <a:r>
              <a:rPr lang="cs-CZ" sz="1350" dirty="0"/>
              <a:t>Přednáška k předmětu Řízení výroby </a:t>
            </a:r>
            <a:r>
              <a:rPr lang="cs-CZ" sz="1350" i="1" dirty="0"/>
              <a:t>. VUT v Brně. Fakulta Podnikatelská</a:t>
            </a:r>
          </a:p>
          <a:p>
            <a:endParaRPr lang="cs-CZ" sz="1350" i="1" dirty="0"/>
          </a:p>
        </p:txBody>
      </p:sp>
    </p:spTree>
    <p:extLst>
      <p:ext uri="{BB962C8B-B14F-4D97-AF65-F5344CB8AC3E}">
        <p14:creationId xmlns:p14="http://schemas.microsoft.com/office/powerpoint/2010/main" val="185711377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655677" y="1484785"/>
            <a:ext cx="6122194" cy="52625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000" b="1" dirty="0"/>
              <a:t>Převedený výrobní program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Clr>
                <a:schemeClr val="tx2"/>
              </a:buClr>
              <a:buNone/>
            </a:pPr>
            <a:r>
              <a:rPr lang="cs-CZ" altLang="cs-CZ" dirty="0"/>
              <a:t>Přepočet technologicky podobných výrobků podle představitelů</a:t>
            </a:r>
          </a:p>
          <a:p>
            <a:pPr marL="0" indent="0">
              <a:spcBef>
                <a:spcPct val="50000"/>
              </a:spcBef>
              <a:buClr>
                <a:schemeClr val="tx2"/>
              </a:buClr>
              <a:buNone/>
            </a:pPr>
            <a:r>
              <a:rPr lang="cs-CZ" altLang="cs-CZ" b="1" i="1" dirty="0"/>
              <a:t>konkrétní představitel</a:t>
            </a:r>
          </a:p>
          <a:p>
            <a:pPr marL="575072" lvl="1" indent="0">
              <a:buClr>
                <a:schemeClr val="tx2"/>
              </a:buClr>
              <a:buNone/>
            </a:pPr>
            <a:r>
              <a:rPr lang="cs-CZ" altLang="cs-CZ" dirty="0"/>
              <a:t>za představitele zvolen jeden z výrobků výrobního programu (obvykle ten, který nejvíce vytíží kapacitu)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altLang="cs-CZ" dirty="0"/>
              <a:t> </a:t>
            </a:r>
            <a:r>
              <a:rPr lang="cs-CZ" altLang="cs-CZ" b="1" i="1" dirty="0"/>
              <a:t>smluvený představitel</a:t>
            </a:r>
          </a:p>
          <a:p>
            <a:pPr marL="575072" lvl="1" indent="0">
              <a:buClr>
                <a:schemeClr val="tx2"/>
              </a:buClr>
              <a:buNone/>
            </a:pPr>
            <a:r>
              <a:rPr lang="cs-CZ" altLang="cs-CZ" dirty="0"/>
              <a:t>smyšlený výrobek (průměrná pracnost všech výrobků výrobního úkolu)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331640" y="5103187"/>
            <a:ext cx="621069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i="1" dirty="0"/>
              <a:t>Jurová M. 2010. Technická příprava výroby. </a:t>
            </a:r>
            <a:r>
              <a:rPr lang="cs-CZ" sz="1350" dirty="0"/>
              <a:t>Přednáška k předmětu Řízení výroby </a:t>
            </a:r>
            <a:r>
              <a:rPr lang="cs-CZ" sz="1350" i="1" dirty="0"/>
              <a:t>. VUT v Brně. Fakulta Podnikatelská</a:t>
            </a:r>
          </a:p>
          <a:p>
            <a:endParaRPr lang="cs-CZ" sz="1350" i="1" dirty="0"/>
          </a:p>
        </p:txBody>
      </p:sp>
    </p:spTree>
    <p:extLst>
      <p:ext uri="{BB962C8B-B14F-4D97-AF65-F5344CB8AC3E}">
        <p14:creationId xmlns:p14="http://schemas.microsoft.com/office/powerpoint/2010/main" val="8791981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1160748"/>
            <a:ext cx="6172200" cy="85725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Počet strojů které je nutno přidat/ odebrat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36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6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6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dirty="0">
                <a:ea typeface="Cambria Math" pitchFamily="18" charset="0"/>
                <a:cs typeface="Times New Roman" panose="02020603050405020304" pitchFamily="18" charset="0"/>
              </a:rPr>
              <a:t>kde </a:t>
            </a:r>
          </a:p>
          <a:p>
            <a:pPr marL="0" indent="0">
              <a:buNone/>
            </a:pPr>
            <a:r>
              <a:rPr lang="cs-CZ" sz="2850" dirty="0" err="1">
                <a:ea typeface="Cambria Math" pitchFamily="18" charset="0"/>
                <a:cs typeface="Times New Roman" panose="02020603050405020304" pitchFamily="18" charset="0"/>
              </a:rPr>
              <a:t>Kp</a:t>
            </a:r>
            <a:r>
              <a:rPr lang="cs-CZ" sz="2850" dirty="0">
                <a:ea typeface="Cambria Math" pitchFamily="18" charset="0"/>
                <a:cs typeface="Times New Roman" panose="02020603050405020304" pitchFamily="18" charset="0"/>
              </a:rPr>
              <a:t>- požadovaná kapacita</a:t>
            </a:r>
          </a:p>
          <a:p>
            <a:pPr marL="0" indent="0">
              <a:buNone/>
            </a:pPr>
            <a:r>
              <a:rPr lang="cs-CZ" sz="2850" dirty="0" err="1">
                <a:ea typeface="Cambria Math" pitchFamily="18" charset="0"/>
                <a:cs typeface="Times New Roman" panose="02020603050405020304" pitchFamily="18" charset="0"/>
              </a:rPr>
              <a:t>Ki</a:t>
            </a:r>
            <a:r>
              <a:rPr lang="cs-CZ" sz="2850" dirty="0">
                <a:ea typeface="Cambria Math" pitchFamily="18" charset="0"/>
                <a:cs typeface="Times New Roman" panose="02020603050405020304" pitchFamily="18" charset="0"/>
              </a:rPr>
              <a:t>- </a:t>
            </a:r>
            <a:r>
              <a:rPr lang="cs-CZ" sz="2850" dirty="0" err="1">
                <a:ea typeface="Cambria Math" pitchFamily="18" charset="0"/>
                <a:cs typeface="Times New Roman" panose="02020603050405020304" pitchFamily="18" charset="0"/>
              </a:rPr>
              <a:t>stavajicí</a:t>
            </a:r>
            <a:r>
              <a:rPr lang="cs-CZ" sz="2850" dirty="0">
                <a:ea typeface="Cambria Math" pitchFamily="18" charset="0"/>
                <a:cs typeface="Times New Roman" panose="02020603050405020304" pitchFamily="18" charset="0"/>
              </a:rPr>
              <a:t> kapacita</a:t>
            </a:r>
          </a:p>
          <a:p>
            <a:pPr marL="0" indent="0">
              <a:buNone/>
            </a:pPr>
            <a:r>
              <a:rPr lang="cs-CZ" sz="2850" dirty="0">
                <a:ea typeface="Cambria Math" pitchFamily="18" charset="0"/>
                <a:cs typeface="Times New Roman" panose="02020603050405020304" pitchFamily="18" charset="0"/>
              </a:rPr>
              <a:t>Ks- kapacita jednoho stroje 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2087724" y="2132857"/>
          <a:ext cx="2528571" cy="13792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38080" imgH="457200" progId="Equation.3">
                  <p:embed/>
                </p:oleObj>
              </mc:Choice>
              <mc:Fallback>
                <p:oleObj name="Equation" r:id="rId3" imgW="838080" imgH="457200" progId="Equation.3">
                  <p:embed/>
                  <p:pic>
                    <p:nvPicPr>
                      <p:cNvPr id="4" name="Objek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87724" y="2132857"/>
                        <a:ext cx="2528571" cy="13792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57803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6655" y="1503760"/>
            <a:ext cx="6122194" cy="5715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Řízení kapacity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1714500" y="2514600"/>
            <a:ext cx="6082904" cy="3143250"/>
          </a:xfrm>
        </p:spPr>
        <p:txBody>
          <a:bodyPr>
            <a:normAutofit fontScale="85000" lnSpcReduction="10000"/>
          </a:bodyPr>
          <a:lstStyle/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realizaci hlavního výrobního plánu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splnění dohodnutých dodacích termínů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co nejlepší využití disponibilních kapacit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zkrácení průběžných dob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ovládání výnosů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péče o údržbu (preventivní) a úplnou obnovu zařízení</a:t>
            </a:r>
          </a:p>
        </p:txBody>
      </p:sp>
    </p:spTree>
    <p:extLst>
      <p:ext uri="{BB962C8B-B14F-4D97-AF65-F5344CB8AC3E}">
        <p14:creationId xmlns:p14="http://schemas.microsoft.com/office/powerpoint/2010/main" val="2482994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700" b="1" dirty="0"/>
              <a:t>Stanovení normy spotřeby materiálu</a:t>
            </a:r>
          </a:p>
        </p:txBody>
      </p:sp>
      <p:sp>
        <p:nvSpPr>
          <p:cNvPr id="460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cs-CZ" altLang="cs-CZ"/>
              <a:t>Základní propočtově analytická metoda</a:t>
            </a:r>
          </a:p>
          <a:p>
            <a:pPr marL="600075" lvl="1" indent="-25004">
              <a:buNone/>
            </a:pPr>
            <a:r>
              <a:rPr lang="cs-CZ" altLang="cs-CZ">
                <a:latin typeface="Times New Roman" pitchFamily="18" charset="0"/>
              </a:rPr>
              <a:t>	</a:t>
            </a:r>
            <a:r>
              <a:rPr lang="cs-CZ" altLang="cs-CZ">
                <a:cs typeface="Times New Roman" pitchFamily="18" charset="0"/>
              </a:rPr>
              <a:t>teoretická výše </a:t>
            </a:r>
            <a:r>
              <a:rPr lang="cs-CZ" altLang="cs-CZ"/>
              <a:t>č</a:t>
            </a:r>
            <a:r>
              <a:rPr lang="cs-CZ" altLang="cs-CZ">
                <a:cs typeface="Times New Roman" pitchFamily="18" charset="0"/>
              </a:rPr>
              <a:t>isté spotřeby se vypočte podle konstruk</a:t>
            </a:r>
            <a:r>
              <a:rPr lang="cs-CZ" altLang="cs-CZ"/>
              <a:t>č</a:t>
            </a:r>
            <a:r>
              <a:rPr lang="cs-CZ" altLang="cs-CZ">
                <a:cs typeface="Times New Roman" pitchFamily="18" charset="0"/>
              </a:rPr>
              <a:t>ní dokumentace. Nezbytná neužite</a:t>
            </a:r>
            <a:r>
              <a:rPr lang="cs-CZ" altLang="cs-CZ"/>
              <a:t>č</a:t>
            </a:r>
            <a:r>
              <a:rPr lang="cs-CZ" altLang="cs-CZ">
                <a:cs typeface="Times New Roman" pitchFamily="18" charset="0"/>
              </a:rPr>
              <a:t>ná spot</a:t>
            </a:r>
            <a:r>
              <a:rPr lang="cs-CZ" altLang="cs-CZ"/>
              <a:t>ř</a:t>
            </a:r>
            <a:r>
              <a:rPr lang="cs-CZ" altLang="cs-CZ">
                <a:cs typeface="Times New Roman" pitchFamily="18" charset="0"/>
              </a:rPr>
              <a:t>eba se určuje podle technologické dokumentace</a:t>
            </a:r>
            <a:endParaRPr lang="cs-CZ" altLang="cs-CZ"/>
          </a:p>
          <a:p>
            <a:pPr marL="457200" indent="-457200"/>
            <a:r>
              <a:rPr lang="cs-CZ" altLang="cs-CZ"/>
              <a:t>Propočtově analytická metoda s optimalizací</a:t>
            </a:r>
          </a:p>
          <a:p>
            <a:pPr marL="600075" lvl="1" indent="-25004">
              <a:buNone/>
            </a:pPr>
            <a:r>
              <a:rPr lang="cs-CZ" altLang="cs-CZ"/>
              <a:t>č</a:t>
            </a:r>
            <a:r>
              <a:rPr lang="cs-CZ" altLang="cs-CZ">
                <a:cs typeface="Times New Roman" pitchFamily="18" charset="0"/>
              </a:rPr>
              <a:t>istá spot</a:t>
            </a:r>
            <a:r>
              <a:rPr lang="cs-CZ" altLang="cs-CZ"/>
              <a:t>ř</a:t>
            </a:r>
            <a:r>
              <a:rPr lang="cs-CZ" altLang="cs-CZ">
                <a:cs typeface="Times New Roman" pitchFamily="18" charset="0"/>
              </a:rPr>
              <a:t>eba se ur</a:t>
            </a:r>
            <a:r>
              <a:rPr lang="cs-CZ" altLang="cs-CZ"/>
              <a:t>č</a:t>
            </a:r>
            <a:r>
              <a:rPr lang="cs-CZ" altLang="cs-CZ">
                <a:cs typeface="Times New Roman" pitchFamily="18" charset="0"/>
              </a:rPr>
              <a:t>í základní propo</a:t>
            </a:r>
            <a:r>
              <a:rPr lang="cs-CZ" altLang="cs-CZ"/>
              <a:t>č</a:t>
            </a:r>
            <a:r>
              <a:rPr lang="cs-CZ" altLang="cs-CZ">
                <a:cs typeface="Times New Roman" pitchFamily="18" charset="0"/>
              </a:rPr>
              <a:t>tov</a:t>
            </a:r>
            <a:r>
              <a:rPr lang="cs-CZ" altLang="cs-CZ"/>
              <a:t>ě</a:t>
            </a:r>
            <a:r>
              <a:rPr lang="cs-CZ" altLang="cs-CZ">
                <a:cs typeface="Times New Roman" pitchFamily="18" charset="0"/>
              </a:rPr>
              <a:t> analytick</a:t>
            </a:r>
            <a:r>
              <a:rPr lang="cs-CZ" altLang="cs-CZ"/>
              <a:t>o</a:t>
            </a:r>
            <a:r>
              <a:rPr lang="cs-CZ" altLang="cs-CZ">
                <a:cs typeface="Times New Roman" pitchFamily="18" charset="0"/>
              </a:rPr>
              <a:t>u metodou, ztráty a odpad se stanoví metodami lineárního programování</a:t>
            </a:r>
            <a:r>
              <a:rPr lang="cs-CZ" altLang="cs-CZ"/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143000" y="5427223"/>
            <a:ext cx="621069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i="1" dirty="0"/>
              <a:t>Jurová M. 2010. Technická příprava výroby. Přednáška . VUT v Brně. Fakulta Podnikatelská</a:t>
            </a:r>
          </a:p>
          <a:p>
            <a:endParaRPr lang="cs-CZ" sz="1350" i="1" dirty="0"/>
          </a:p>
        </p:txBody>
      </p:sp>
    </p:spTree>
    <p:extLst>
      <p:ext uri="{BB962C8B-B14F-4D97-AF65-F5344CB8AC3E}">
        <p14:creationId xmlns:p14="http://schemas.microsoft.com/office/powerpoint/2010/main" val="133476845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Příklad 8-1: Plánování výrobních kapacit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61170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5900" y="718767"/>
            <a:ext cx="6172200" cy="85725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Příklad 8-1. Plánování výrobních kapacit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Počet dní 20. Počet hodin ve směně 8. Koeficient směnnosti 2. počet vzájemně zaměnitelných pracovišť 2. % nevyhnutelných časových ztrát=5</a:t>
            </a:r>
            <a:r>
              <a:rPr lang="en-US" dirty="0"/>
              <a:t>%. </a:t>
            </a:r>
            <a:r>
              <a:rPr lang="cs-CZ" dirty="0"/>
              <a:t>Pracnost výrobku 0,35 hod/ks. Požadovaný objem výroby 2000ks. Najit </a:t>
            </a:r>
            <a:r>
              <a:rPr lang="cs-CZ" dirty="0" err="1"/>
              <a:t>Fef</a:t>
            </a:r>
            <a:r>
              <a:rPr lang="cs-CZ" dirty="0"/>
              <a:t>, stávající kapacitu, počet strojů, které je třeba koupit nebo prodat pro optimální vytížení kapacit.</a:t>
            </a:r>
          </a:p>
        </p:txBody>
      </p:sp>
    </p:spTree>
    <p:extLst>
      <p:ext uri="{BB962C8B-B14F-4D97-AF65-F5344CB8AC3E}">
        <p14:creationId xmlns:p14="http://schemas.microsoft.com/office/powerpoint/2010/main" val="220579464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8-1- řešení: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Fef</a:t>
            </a:r>
            <a:r>
              <a:rPr lang="cs-CZ" dirty="0"/>
              <a:t>=20*8*2*2*(1-0,05)=608 h/měsíc</a:t>
            </a:r>
          </a:p>
          <a:p>
            <a:r>
              <a:rPr lang="cs-CZ" dirty="0" err="1"/>
              <a:t>Kst</a:t>
            </a:r>
            <a:r>
              <a:rPr lang="cs-CZ" dirty="0"/>
              <a:t>=608/0,35=1737 ks/měsíc</a:t>
            </a:r>
          </a:p>
        </p:txBody>
      </p:sp>
    </p:spTree>
    <p:extLst>
      <p:ext uri="{BB962C8B-B14F-4D97-AF65-F5344CB8AC3E}">
        <p14:creationId xmlns:p14="http://schemas.microsoft.com/office/powerpoint/2010/main" val="170548049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Příklad 8-1- </a:t>
            </a:r>
            <a:r>
              <a:rPr lang="cs-CZ" b="1" dirty="0"/>
              <a:t>řešení: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Ksti</a:t>
            </a:r>
            <a:r>
              <a:rPr lang="cs-CZ" dirty="0"/>
              <a:t>=304/0,35=868ks/měsíc</a:t>
            </a:r>
          </a:p>
          <a:p>
            <a:r>
              <a:rPr lang="cs-CZ" dirty="0"/>
              <a:t>S=</a:t>
            </a:r>
            <a:r>
              <a:rPr lang="cs-CZ" dirty="0" err="1"/>
              <a:t>Kpl</a:t>
            </a:r>
            <a:r>
              <a:rPr lang="cs-CZ" dirty="0"/>
              <a:t>/Ks=(2000-1737)/868=0,3 stroje</a:t>
            </a:r>
          </a:p>
          <a:p>
            <a:pPr marL="0" indent="0">
              <a:buNone/>
            </a:pPr>
            <a:r>
              <a:rPr lang="cs-CZ" dirty="0"/>
              <a:t>Doporučení: kooperace, navýšení směnnosti, přesčasy, </a:t>
            </a:r>
          </a:p>
        </p:txBody>
      </p:sp>
    </p:spTree>
    <p:extLst>
      <p:ext uri="{BB962C8B-B14F-4D97-AF65-F5344CB8AC3E}">
        <p14:creationId xmlns:p14="http://schemas.microsoft.com/office/powerpoint/2010/main" val="3108019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700" b="1" dirty="0"/>
              <a:t>Stanovení normy spotřeby materiálu</a:t>
            </a:r>
          </a:p>
        </p:txBody>
      </p:sp>
      <p:sp>
        <p:nvSpPr>
          <p:cNvPr id="481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1771650" y="2286000"/>
            <a:ext cx="5829300" cy="3371850"/>
          </a:xfrm>
        </p:spPr>
        <p:txBody>
          <a:bodyPr>
            <a:normAutofit fontScale="77500" lnSpcReduction="20000"/>
          </a:bodyPr>
          <a:lstStyle/>
          <a:p>
            <a:pPr marL="457200" indent="-457200"/>
            <a:r>
              <a:rPr lang="cs-CZ" altLang="cs-CZ"/>
              <a:t>Propočtově analytická metoda grafických (energetických) charakteristik</a:t>
            </a:r>
          </a:p>
          <a:p>
            <a:pPr marL="600075" lvl="1" indent="-25004">
              <a:buNone/>
            </a:pPr>
            <a:r>
              <a:rPr lang="cs-CZ" altLang="cs-CZ">
                <a:latin typeface="Times New Roman" pitchFamily="18" charset="0"/>
              </a:rPr>
              <a:t>	</a:t>
            </a:r>
            <a:r>
              <a:rPr lang="cs-CZ" altLang="cs-CZ">
                <a:cs typeface="Times New Roman" pitchFamily="18" charset="0"/>
              </a:rPr>
              <a:t>celková spot</a:t>
            </a:r>
            <a:r>
              <a:rPr lang="cs-CZ" altLang="cs-CZ"/>
              <a:t>ř</a:t>
            </a:r>
            <a:r>
              <a:rPr lang="cs-CZ" altLang="cs-CZ">
                <a:cs typeface="Times New Roman" pitchFamily="18" charset="0"/>
              </a:rPr>
              <a:t>eba energie je z</a:t>
            </a:r>
            <a:r>
              <a:rPr lang="cs-CZ" altLang="cs-CZ"/>
              <a:t>č</a:t>
            </a:r>
            <a:r>
              <a:rPr lang="cs-CZ" altLang="cs-CZ">
                <a:cs typeface="Times New Roman" pitchFamily="18" charset="0"/>
              </a:rPr>
              <a:t>ásti proporcionáln</a:t>
            </a:r>
            <a:r>
              <a:rPr lang="cs-CZ" altLang="cs-CZ"/>
              <a:t>ě</a:t>
            </a:r>
            <a:r>
              <a:rPr lang="cs-CZ" altLang="cs-CZ">
                <a:cs typeface="Times New Roman" pitchFamily="18" charset="0"/>
              </a:rPr>
              <a:t> závislá na výkonu za</a:t>
            </a:r>
            <a:r>
              <a:rPr lang="cs-CZ" altLang="cs-CZ"/>
              <a:t>ř</a:t>
            </a:r>
            <a:r>
              <a:rPr lang="cs-CZ" altLang="cs-CZ">
                <a:cs typeface="Times New Roman" pitchFamily="18" charset="0"/>
              </a:rPr>
              <a:t>ízení a z</a:t>
            </a:r>
            <a:r>
              <a:rPr lang="cs-CZ" altLang="cs-CZ"/>
              <a:t>č</a:t>
            </a:r>
            <a:r>
              <a:rPr lang="cs-CZ" altLang="cs-CZ">
                <a:cs typeface="Times New Roman" pitchFamily="18" charset="0"/>
              </a:rPr>
              <a:t>ásti fixní (chod naprázdno). Proporcionální spot</a:t>
            </a:r>
            <a:r>
              <a:rPr lang="cs-CZ" altLang="cs-CZ"/>
              <a:t>ř</a:t>
            </a:r>
            <a:r>
              <a:rPr lang="cs-CZ" altLang="cs-CZ">
                <a:cs typeface="Times New Roman" pitchFamily="18" charset="0"/>
              </a:rPr>
              <a:t>eba se stanoví pomocí grafických charakteristik spot</a:t>
            </a:r>
            <a:r>
              <a:rPr lang="cs-CZ" altLang="cs-CZ"/>
              <a:t>ř</a:t>
            </a:r>
            <a:r>
              <a:rPr lang="cs-CZ" altLang="cs-CZ">
                <a:cs typeface="Times New Roman" pitchFamily="18" charset="0"/>
              </a:rPr>
              <a:t>eby p</a:t>
            </a:r>
            <a:r>
              <a:rPr lang="cs-CZ" altLang="cs-CZ"/>
              <a:t>ř</a:t>
            </a:r>
            <a:r>
              <a:rPr lang="cs-CZ" altLang="cs-CZ">
                <a:cs typeface="Times New Roman" pitchFamily="18" charset="0"/>
              </a:rPr>
              <a:t>i r</a:t>
            </a:r>
            <a:r>
              <a:rPr lang="cs-CZ" altLang="cs-CZ"/>
              <a:t>ů</a:t>
            </a:r>
            <a:r>
              <a:rPr lang="cs-CZ" altLang="cs-CZ">
                <a:cs typeface="Times New Roman" pitchFamily="18" charset="0"/>
              </a:rPr>
              <a:t>zném zatí</a:t>
            </a:r>
            <a:r>
              <a:rPr lang="cs-CZ" altLang="cs-CZ"/>
              <a:t>ž</a:t>
            </a:r>
            <a:r>
              <a:rPr lang="cs-CZ" altLang="cs-CZ">
                <a:cs typeface="Times New Roman" pitchFamily="18" charset="0"/>
              </a:rPr>
              <a:t>ení, fixní spot</a:t>
            </a:r>
            <a:r>
              <a:rPr lang="cs-CZ" altLang="cs-CZ"/>
              <a:t>ř</a:t>
            </a:r>
            <a:r>
              <a:rPr lang="cs-CZ" altLang="cs-CZ">
                <a:cs typeface="Times New Roman" pitchFamily="18" charset="0"/>
              </a:rPr>
              <a:t>eba se ur</a:t>
            </a:r>
            <a:r>
              <a:rPr lang="cs-CZ" altLang="cs-CZ"/>
              <a:t>č</a:t>
            </a:r>
            <a:r>
              <a:rPr lang="cs-CZ" altLang="cs-CZ">
                <a:cs typeface="Times New Roman" pitchFamily="18" charset="0"/>
              </a:rPr>
              <a:t>í podle údaj</a:t>
            </a:r>
            <a:r>
              <a:rPr lang="cs-CZ" altLang="cs-CZ"/>
              <a:t>ů</a:t>
            </a:r>
            <a:r>
              <a:rPr lang="cs-CZ" altLang="cs-CZ">
                <a:cs typeface="Times New Roman" pitchFamily="18" charset="0"/>
              </a:rPr>
              <a:t> o minulé spot</a:t>
            </a:r>
            <a:r>
              <a:rPr lang="cs-CZ" altLang="cs-CZ"/>
              <a:t>ř</a:t>
            </a:r>
            <a:r>
              <a:rPr lang="cs-CZ" altLang="cs-CZ">
                <a:cs typeface="Times New Roman" pitchFamily="18" charset="0"/>
              </a:rPr>
              <a:t>eb</a:t>
            </a:r>
            <a:r>
              <a:rPr lang="cs-CZ" altLang="cs-CZ"/>
              <a:t>ě</a:t>
            </a:r>
            <a:endParaRPr lang="cs-CZ" altLang="cs-CZ"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43000" y="5427223"/>
            <a:ext cx="621069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i="1" dirty="0"/>
              <a:t>Jurová M. 2010. Technická příprava výroby. Přednáška . VUT v Brně. Fakulta Podnikatelská</a:t>
            </a:r>
          </a:p>
          <a:p>
            <a:endParaRPr lang="cs-CZ" sz="1350" i="1" dirty="0"/>
          </a:p>
        </p:txBody>
      </p:sp>
    </p:spTree>
    <p:extLst>
      <p:ext uri="{BB962C8B-B14F-4D97-AF65-F5344CB8AC3E}">
        <p14:creationId xmlns:p14="http://schemas.microsoft.com/office/powerpoint/2010/main" val="477558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Porovnávací metody</a:t>
            </a:r>
          </a:p>
        </p:txBody>
      </p:sp>
      <p:sp>
        <p:nvSpPr>
          <p:cNvPr id="491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1771650" y="2286000"/>
            <a:ext cx="5829300" cy="2686050"/>
          </a:xfrm>
        </p:spPr>
        <p:txBody>
          <a:bodyPr>
            <a:normAutofit fontScale="77500" lnSpcReduction="20000"/>
          </a:bodyPr>
          <a:lstStyle/>
          <a:p>
            <a:pPr>
              <a:tabLst>
                <a:tab pos="932260" algn="l"/>
              </a:tabLst>
            </a:pPr>
            <a:r>
              <a:rPr lang="cs-CZ" altLang="cs-CZ"/>
              <a:t>Metoda typových reprezentantů</a:t>
            </a:r>
          </a:p>
          <a:p>
            <a:pPr marL="400050" lvl="1" indent="0">
              <a:buNone/>
              <a:tabLst>
                <a:tab pos="932260" algn="l"/>
              </a:tabLst>
            </a:pPr>
            <a:r>
              <a:rPr lang="cs-CZ" altLang="cs-CZ">
                <a:cs typeface="Times New Roman" pitchFamily="18" charset="0"/>
              </a:rPr>
              <a:t>Pou</a:t>
            </a:r>
            <a:r>
              <a:rPr lang="cs-CZ" altLang="cs-CZ"/>
              <a:t>žití: </a:t>
            </a:r>
            <a:r>
              <a:rPr lang="cs-CZ" altLang="cs-CZ">
                <a:cs typeface="Times New Roman" pitchFamily="18" charset="0"/>
              </a:rPr>
              <a:t>p</a:t>
            </a:r>
            <a:r>
              <a:rPr lang="cs-CZ" altLang="cs-CZ"/>
              <a:t>ř</a:t>
            </a:r>
            <a:r>
              <a:rPr lang="cs-CZ" altLang="cs-CZ">
                <a:cs typeface="Times New Roman" pitchFamily="18" charset="0"/>
              </a:rPr>
              <a:t>i normování ve výrobách se širokým sortimentem výrobk</a:t>
            </a:r>
            <a:r>
              <a:rPr lang="cs-CZ" altLang="cs-CZ"/>
              <a:t>ů</a:t>
            </a:r>
          </a:p>
          <a:p>
            <a:pPr marL="400050" lvl="1" indent="0">
              <a:buNone/>
              <a:tabLst>
                <a:tab pos="932260" algn="l"/>
              </a:tabLst>
            </a:pPr>
            <a:endParaRPr lang="cs-CZ" altLang="cs-CZ"/>
          </a:p>
          <a:p>
            <a:pPr marL="400050" lvl="1" indent="0">
              <a:spcBef>
                <a:spcPct val="40000"/>
              </a:spcBef>
              <a:buNone/>
              <a:tabLst>
                <a:tab pos="932260" algn="l"/>
              </a:tabLst>
            </a:pPr>
            <a:r>
              <a:rPr lang="cs-CZ" altLang="cs-CZ"/>
              <a:t>kde	NS</a:t>
            </a:r>
            <a:r>
              <a:rPr lang="cs-CZ" altLang="cs-CZ" baseline="-25000"/>
              <a:t>i</a:t>
            </a:r>
            <a:r>
              <a:rPr lang="cs-CZ" altLang="cs-CZ"/>
              <a:t> – norma spotřeby výrobku</a:t>
            </a:r>
          </a:p>
          <a:p>
            <a:pPr marL="400050" lvl="1" indent="0">
              <a:spcBef>
                <a:spcPct val="0"/>
              </a:spcBef>
              <a:buNone/>
              <a:tabLst>
                <a:tab pos="932260" algn="l"/>
              </a:tabLst>
            </a:pPr>
            <a:r>
              <a:rPr lang="cs-CZ" altLang="cs-CZ"/>
              <a:t>	NS</a:t>
            </a:r>
            <a:r>
              <a:rPr lang="cs-CZ" altLang="cs-CZ" baseline="-25000"/>
              <a:t>r</a:t>
            </a:r>
            <a:r>
              <a:rPr lang="cs-CZ" altLang="cs-CZ"/>
              <a:t> – norma spotřeby reprezentanta</a:t>
            </a:r>
          </a:p>
          <a:p>
            <a:pPr marL="400050" lvl="1" indent="0">
              <a:spcBef>
                <a:spcPct val="0"/>
              </a:spcBef>
              <a:buNone/>
              <a:tabLst>
                <a:tab pos="932260" algn="l"/>
              </a:tabLst>
            </a:pPr>
            <a:r>
              <a:rPr lang="cs-CZ" altLang="cs-CZ"/>
              <a:t>	k</a:t>
            </a:r>
            <a:r>
              <a:rPr lang="cs-CZ" altLang="cs-CZ" baseline="-25000"/>
              <a:t>p</a:t>
            </a:r>
            <a:r>
              <a:rPr lang="cs-CZ" altLang="cs-CZ"/>
              <a:t>   - převodový součinitel</a:t>
            </a:r>
          </a:p>
          <a:p>
            <a:pPr marL="400050" lvl="1" indent="0">
              <a:buNone/>
              <a:tabLst>
                <a:tab pos="932260" algn="l"/>
              </a:tabLst>
            </a:pPr>
            <a:r>
              <a:rPr lang="cs-CZ" altLang="cs-CZ"/>
              <a:t>	</a:t>
            </a:r>
          </a:p>
          <a:p>
            <a:pPr marL="400050" lvl="1" indent="0">
              <a:buNone/>
              <a:tabLst>
                <a:tab pos="932260" algn="l"/>
              </a:tabLst>
            </a:pPr>
            <a:endParaRPr lang="cs-CZ" altLang="cs-CZ"/>
          </a:p>
        </p:txBody>
      </p:sp>
      <p:graphicFrame>
        <p:nvGraphicFramePr>
          <p:cNvPr id="49156" name="Object 4"/>
          <p:cNvGraphicFramePr>
            <a:graphicFrameLocks noChangeAspect="1"/>
          </p:cNvGraphicFramePr>
          <p:nvPr/>
        </p:nvGraphicFramePr>
        <p:xfrm>
          <a:off x="2743200" y="3143251"/>
          <a:ext cx="2171700" cy="5881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888840" imgH="241200" progId="Equation.3">
                  <p:embed/>
                </p:oleObj>
              </mc:Choice>
              <mc:Fallback>
                <p:oleObj name="Rovnice" r:id="rId3" imgW="888840" imgH="241200" progId="Equation.3">
                  <p:embed/>
                  <p:pic>
                    <p:nvPicPr>
                      <p:cNvPr id="4915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143251"/>
                        <a:ext cx="2171700" cy="5881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7" name="Object 5"/>
          <p:cNvGraphicFramePr>
            <a:graphicFrameLocks noChangeAspect="1"/>
          </p:cNvGraphicFramePr>
          <p:nvPr/>
        </p:nvGraphicFramePr>
        <p:xfrm>
          <a:off x="2743200" y="4629151"/>
          <a:ext cx="1143000" cy="926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533160" imgH="431640" progId="Equation.3">
                  <p:embed/>
                </p:oleObj>
              </mc:Choice>
              <mc:Fallback>
                <p:oleObj name="Rovnice" r:id="rId5" imgW="533160" imgH="431640" progId="Equation.3">
                  <p:embed/>
                  <p:pic>
                    <p:nvPicPr>
                      <p:cNvPr id="4915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629151"/>
                        <a:ext cx="1143000" cy="926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4114800" y="4788695"/>
            <a:ext cx="3657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500"/>
              <a:t>kde G</a:t>
            </a:r>
            <a:r>
              <a:rPr lang="cs-CZ" altLang="cs-CZ" sz="1500" baseline="-25000"/>
              <a:t>i</a:t>
            </a:r>
            <a:r>
              <a:rPr lang="cs-CZ" altLang="cs-CZ" sz="1500"/>
              <a:t> - typický parametr výrobku</a:t>
            </a:r>
          </a:p>
          <a:p>
            <a:pPr>
              <a:spcBef>
                <a:spcPct val="50000"/>
              </a:spcBef>
            </a:pPr>
            <a:r>
              <a:rPr lang="cs-CZ" altLang="cs-CZ" sz="1500"/>
              <a:t>      G</a:t>
            </a:r>
            <a:r>
              <a:rPr lang="cs-CZ" altLang="cs-CZ" sz="1500" baseline="-25000"/>
              <a:t>r </a:t>
            </a:r>
            <a:r>
              <a:rPr lang="cs-CZ" altLang="cs-CZ" sz="1500"/>
              <a:t>- typický parametr reprezentanta</a:t>
            </a:r>
          </a:p>
          <a:p>
            <a:pPr>
              <a:spcBef>
                <a:spcPct val="50000"/>
              </a:spcBef>
            </a:pPr>
            <a:endParaRPr lang="cs-CZ" altLang="cs-CZ" sz="1500"/>
          </a:p>
        </p:txBody>
      </p:sp>
    </p:spTree>
    <p:extLst>
      <p:ext uri="{BB962C8B-B14F-4D97-AF65-F5344CB8AC3E}">
        <p14:creationId xmlns:p14="http://schemas.microsoft.com/office/powerpoint/2010/main" val="3129721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Porovnávací metody</a:t>
            </a:r>
          </a:p>
        </p:txBody>
      </p:sp>
      <p:sp>
        <p:nvSpPr>
          <p:cNvPr id="501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1771650" y="2286000"/>
            <a:ext cx="5829300" cy="2686050"/>
          </a:xfrm>
        </p:spPr>
        <p:txBody>
          <a:bodyPr>
            <a:normAutofit fontScale="92500" lnSpcReduction="10000"/>
          </a:bodyPr>
          <a:lstStyle/>
          <a:p>
            <a:pPr>
              <a:tabLst>
                <a:tab pos="932260" algn="l"/>
              </a:tabLst>
            </a:pPr>
            <a:r>
              <a:rPr lang="cs-CZ" altLang="cs-CZ" dirty="0"/>
              <a:t>Metoda součinitele využití</a:t>
            </a:r>
          </a:p>
          <a:p>
            <a:pPr marL="400050" lvl="1" indent="0">
              <a:buNone/>
              <a:tabLst>
                <a:tab pos="932260" algn="l"/>
              </a:tabLst>
            </a:pPr>
            <a:r>
              <a:rPr lang="cs-CZ" altLang="cs-CZ" sz="1500" dirty="0">
                <a:cs typeface="Times New Roman" pitchFamily="18" charset="0"/>
              </a:rPr>
              <a:t>Pou</a:t>
            </a:r>
            <a:r>
              <a:rPr lang="cs-CZ" altLang="cs-CZ" sz="1500" dirty="0"/>
              <a:t>žití: různorodý, technologicky podobný sortiment výrobků</a:t>
            </a:r>
          </a:p>
          <a:p>
            <a:pPr marL="400050" lvl="1" indent="0">
              <a:buNone/>
              <a:tabLst>
                <a:tab pos="932260" algn="l"/>
              </a:tabLst>
            </a:pPr>
            <a:endParaRPr lang="cs-CZ" altLang="cs-CZ" dirty="0"/>
          </a:p>
          <a:p>
            <a:pPr marL="400050" lvl="1" indent="0">
              <a:spcBef>
                <a:spcPct val="40000"/>
              </a:spcBef>
              <a:buNone/>
              <a:tabLst>
                <a:tab pos="932260" algn="l"/>
              </a:tabLst>
            </a:pPr>
            <a:endParaRPr lang="cs-CZ" altLang="cs-CZ" sz="1500" dirty="0"/>
          </a:p>
          <a:p>
            <a:pPr marL="400050" lvl="1" indent="0">
              <a:spcBef>
                <a:spcPct val="50000"/>
              </a:spcBef>
              <a:buNone/>
              <a:tabLst>
                <a:tab pos="932260" algn="l"/>
              </a:tabLst>
            </a:pPr>
            <a:r>
              <a:rPr lang="cs-CZ" altLang="cs-CZ" sz="1500" dirty="0"/>
              <a:t> kde	</a:t>
            </a:r>
            <a:r>
              <a:rPr lang="cs-CZ" altLang="cs-CZ" sz="1500" dirty="0" err="1"/>
              <a:t>NS</a:t>
            </a:r>
            <a:r>
              <a:rPr lang="cs-CZ" altLang="cs-CZ" sz="1500" baseline="-25000" dirty="0" err="1"/>
              <a:t>i</a:t>
            </a:r>
            <a:r>
              <a:rPr lang="cs-CZ" altLang="cs-CZ" sz="1500" dirty="0"/>
              <a:t> – norma spotřeby výrobku</a:t>
            </a:r>
          </a:p>
          <a:p>
            <a:pPr marL="400050" lvl="1" indent="0">
              <a:spcBef>
                <a:spcPct val="0"/>
              </a:spcBef>
              <a:buNone/>
              <a:tabLst>
                <a:tab pos="932260" algn="l"/>
              </a:tabLst>
            </a:pPr>
            <a:r>
              <a:rPr lang="cs-CZ" altLang="cs-CZ" sz="1500" dirty="0"/>
              <a:t>	</a:t>
            </a:r>
            <a:r>
              <a:rPr lang="cs-CZ" altLang="cs-CZ" sz="1500" dirty="0" err="1"/>
              <a:t>G</a:t>
            </a:r>
            <a:r>
              <a:rPr lang="cs-CZ" altLang="cs-CZ" sz="1500" baseline="-25000" dirty="0" err="1"/>
              <a:t>i</a:t>
            </a:r>
            <a:r>
              <a:rPr lang="cs-CZ" altLang="cs-CZ" sz="1500" baseline="-25000" dirty="0"/>
              <a:t>  </a:t>
            </a:r>
            <a:r>
              <a:rPr lang="cs-CZ" altLang="cs-CZ" sz="1500" dirty="0"/>
              <a:t> – čistá spotřeba výrobku</a:t>
            </a:r>
          </a:p>
          <a:p>
            <a:pPr marL="400050" lvl="1" indent="0">
              <a:spcBef>
                <a:spcPct val="0"/>
              </a:spcBef>
              <a:buNone/>
              <a:tabLst>
                <a:tab pos="932260" algn="l"/>
              </a:tabLst>
            </a:pPr>
            <a:r>
              <a:rPr lang="cs-CZ" altLang="cs-CZ" sz="1500" dirty="0"/>
              <a:t>	k</a:t>
            </a:r>
            <a:r>
              <a:rPr lang="cs-CZ" altLang="cs-CZ" sz="1500" baseline="-25000" dirty="0"/>
              <a:t>m</a:t>
            </a:r>
            <a:r>
              <a:rPr lang="cs-CZ" altLang="cs-CZ" sz="1500" dirty="0"/>
              <a:t>   - součinitel využití</a:t>
            </a:r>
          </a:p>
          <a:p>
            <a:pPr marL="400050" lvl="1" indent="0">
              <a:buNone/>
              <a:tabLst>
                <a:tab pos="932260" algn="l"/>
              </a:tabLst>
            </a:pPr>
            <a:r>
              <a:rPr lang="cs-CZ" altLang="cs-CZ" dirty="0"/>
              <a:t>	</a:t>
            </a:r>
          </a:p>
          <a:p>
            <a:pPr marL="400050" lvl="1" indent="0">
              <a:buNone/>
              <a:tabLst>
                <a:tab pos="932260" algn="l"/>
              </a:tabLst>
            </a:pPr>
            <a:endParaRPr lang="cs-CZ" altLang="cs-CZ" dirty="0"/>
          </a:p>
        </p:txBody>
      </p:sp>
      <p:graphicFrame>
        <p:nvGraphicFramePr>
          <p:cNvPr id="50181" name="Object 5"/>
          <p:cNvGraphicFramePr>
            <a:graphicFrameLocks noChangeAspect="1"/>
          </p:cNvGraphicFramePr>
          <p:nvPr/>
        </p:nvGraphicFramePr>
        <p:xfrm>
          <a:off x="2634854" y="4629151"/>
          <a:ext cx="1360884" cy="926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34680" imgH="431640" progId="Equation.3">
                  <p:embed/>
                </p:oleObj>
              </mc:Choice>
              <mc:Fallback>
                <p:oleObj name="Equation" r:id="rId3" imgW="634680" imgH="431640" progId="Equation.3">
                  <p:embed/>
                  <p:pic>
                    <p:nvPicPr>
                      <p:cNvPr id="5018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4854" y="4629151"/>
                        <a:ext cx="1360884" cy="926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4114800" y="4788695"/>
            <a:ext cx="3657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500" dirty="0"/>
              <a:t>kde </a:t>
            </a:r>
            <a:r>
              <a:rPr lang="cs-CZ" altLang="cs-CZ" sz="1500" dirty="0" err="1"/>
              <a:t>G</a:t>
            </a:r>
            <a:r>
              <a:rPr lang="cs-CZ" altLang="cs-CZ" sz="1500" baseline="-25000" dirty="0" err="1"/>
              <a:t>r</a:t>
            </a:r>
            <a:r>
              <a:rPr lang="cs-CZ" altLang="cs-CZ" sz="1500" dirty="0"/>
              <a:t>  – čistá spotřeba reprezentanta</a:t>
            </a:r>
          </a:p>
          <a:p>
            <a:pPr>
              <a:spcBef>
                <a:spcPct val="50000"/>
              </a:spcBef>
            </a:pPr>
            <a:r>
              <a:rPr lang="cs-CZ" altLang="cs-CZ" sz="1500" dirty="0"/>
              <a:t>      </a:t>
            </a:r>
            <a:r>
              <a:rPr lang="cs-CZ" altLang="cs-CZ" sz="1500" dirty="0" err="1"/>
              <a:t>NS</a:t>
            </a:r>
            <a:r>
              <a:rPr lang="cs-CZ" altLang="cs-CZ" sz="1500" baseline="-25000" dirty="0" err="1"/>
              <a:t>r</a:t>
            </a:r>
            <a:r>
              <a:rPr lang="cs-CZ" altLang="cs-CZ" sz="1500" baseline="-25000" dirty="0"/>
              <a:t> </a:t>
            </a:r>
            <a:r>
              <a:rPr lang="cs-CZ" altLang="cs-CZ" sz="1500" dirty="0"/>
              <a:t>– norma spotřeby reprezentanta</a:t>
            </a:r>
          </a:p>
          <a:p>
            <a:pPr>
              <a:spcBef>
                <a:spcPct val="50000"/>
              </a:spcBef>
            </a:pPr>
            <a:endParaRPr lang="cs-CZ" altLang="cs-CZ" sz="1500" dirty="0"/>
          </a:p>
        </p:txBody>
      </p:sp>
      <p:graphicFrame>
        <p:nvGraphicFramePr>
          <p:cNvPr id="50183" name="Object 7"/>
          <p:cNvGraphicFramePr>
            <a:graphicFrameLocks noChangeAspect="1"/>
          </p:cNvGraphicFramePr>
          <p:nvPr/>
        </p:nvGraphicFramePr>
        <p:xfrm>
          <a:off x="3105150" y="2857501"/>
          <a:ext cx="1333500" cy="926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622080" imgH="431640" progId="Equation.3">
                  <p:embed/>
                </p:oleObj>
              </mc:Choice>
              <mc:Fallback>
                <p:oleObj name="Equation" r:id="rId5" imgW="622080" imgH="431640" progId="Equation.3">
                  <p:embed/>
                  <p:pic>
                    <p:nvPicPr>
                      <p:cNvPr id="5018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150" y="2857501"/>
                        <a:ext cx="1333500" cy="926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0403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Porovnávací metody</a:t>
            </a:r>
          </a:p>
        </p:txBody>
      </p:sp>
      <p:sp>
        <p:nvSpPr>
          <p:cNvPr id="512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1713030" y="1808820"/>
            <a:ext cx="5829300" cy="2686050"/>
          </a:xfrm>
        </p:spPr>
        <p:txBody>
          <a:bodyPr>
            <a:normAutofit fontScale="85000" lnSpcReduction="20000"/>
          </a:bodyPr>
          <a:lstStyle/>
          <a:p>
            <a:pPr>
              <a:tabLst>
                <a:tab pos="932260" algn="l"/>
              </a:tabLst>
            </a:pPr>
            <a:r>
              <a:rPr lang="cs-CZ" altLang="cs-CZ" dirty="0"/>
              <a:t>Metoda konstrukční a technologické analogie</a:t>
            </a:r>
          </a:p>
          <a:p>
            <a:pPr marL="400050" lvl="1" indent="0">
              <a:buNone/>
              <a:tabLst>
                <a:tab pos="932260" algn="l"/>
              </a:tabLst>
            </a:pPr>
            <a:r>
              <a:rPr lang="cs-CZ" altLang="cs-CZ" sz="1500" dirty="0">
                <a:cs typeface="Times New Roman" pitchFamily="18" charset="0"/>
              </a:rPr>
              <a:t>Pou</a:t>
            </a:r>
            <a:r>
              <a:rPr lang="cs-CZ" altLang="cs-CZ" sz="1500" dirty="0"/>
              <a:t>žití: předběžné stanovení norem, pokud nejsou k dispozici technické podklady</a:t>
            </a:r>
          </a:p>
          <a:p>
            <a:pPr marL="400050" lvl="1" indent="0">
              <a:buNone/>
              <a:tabLst>
                <a:tab pos="932260" algn="l"/>
              </a:tabLst>
            </a:pPr>
            <a:endParaRPr lang="cs-CZ" altLang="cs-CZ" dirty="0"/>
          </a:p>
          <a:p>
            <a:pPr marL="400050" lvl="1" indent="0">
              <a:spcBef>
                <a:spcPct val="40000"/>
              </a:spcBef>
              <a:buNone/>
              <a:tabLst>
                <a:tab pos="932260" algn="l"/>
              </a:tabLst>
            </a:pPr>
            <a:endParaRPr lang="cs-CZ" altLang="cs-CZ" sz="1500" dirty="0"/>
          </a:p>
          <a:p>
            <a:pPr marL="400050" lvl="1" indent="0">
              <a:spcBef>
                <a:spcPct val="50000"/>
              </a:spcBef>
              <a:buNone/>
              <a:tabLst>
                <a:tab pos="932260" algn="l"/>
              </a:tabLst>
            </a:pPr>
            <a:r>
              <a:rPr lang="cs-CZ" altLang="cs-CZ" sz="1500" dirty="0"/>
              <a:t> kde	</a:t>
            </a:r>
            <a:r>
              <a:rPr lang="cs-CZ" altLang="cs-CZ" sz="1500" dirty="0" err="1"/>
              <a:t>NS</a:t>
            </a:r>
            <a:r>
              <a:rPr lang="cs-CZ" altLang="cs-CZ" sz="1500" baseline="-25000" dirty="0" err="1"/>
              <a:t>i</a:t>
            </a:r>
            <a:r>
              <a:rPr lang="cs-CZ" altLang="cs-CZ" sz="1500" dirty="0"/>
              <a:t> – norma spotřeby výrobku</a:t>
            </a:r>
          </a:p>
          <a:p>
            <a:pPr marL="400050" lvl="1" indent="0">
              <a:spcBef>
                <a:spcPct val="0"/>
              </a:spcBef>
              <a:buNone/>
              <a:tabLst>
                <a:tab pos="932260" algn="l"/>
              </a:tabLst>
            </a:pPr>
            <a:r>
              <a:rPr lang="cs-CZ" altLang="cs-CZ" sz="1500" dirty="0"/>
              <a:t>	</a:t>
            </a:r>
            <a:r>
              <a:rPr lang="cs-CZ" altLang="cs-CZ" sz="1500" dirty="0" err="1"/>
              <a:t>N</a:t>
            </a:r>
            <a:r>
              <a:rPr lang="cs-CZ" altLang="cs-CZ" sz="1500" baseline="-25000" dirty="0" err="1"/>
              <a:t>ni</a:t>
            </a:r>
            <a:r>
              <a:rPr lang="cs-CZ" altLang="cs-CZ" sz="1500" baseline="-25000" dirty="0"/>
              <a:t>  </a:t>
            </a:r>
            <a:r>
              <a:rPr lang="cs-CZ" altLang="cs-CZ" sz="1500" dirty="0"/>
              <a:t> – souhrnná norma spotřeby materiálu na výrobek</a:t>
            </a:r>
          </a:p>
          <a:p>
            <a:pPr marL="400050" lvl="1" indent="0">
              <a:spcBef>
                <a:spcPct val="0"/>
              </a:spcBef>
              <a:buNone/>
              <a:tabLst>
                <a:tab pos="932260" algn="l"/>
              </a:tabLst>
            </a:pPr>
            <a:r>
              <a:rPr lang="cs-CZ" altLang="cs-CZ" sz="1500" dirty="0"/>
              <a:t>	</a:t>
            </a:r>
            <a:r>
              <a:rPr lang="cs-CZ" altLang="cs-CZ" sz="1500" dirty="0" err="1"/>
              <a:t>k</a:t>
            </a:r>
            <a:r>
              <a:rPr lang="cs-CZ" altLang="cs-CZ" sz="1500" baseline="-25000" dirty="0" err="1"/>
              <a:t>str</a:t>
            </a:r>
            <a:r>
              <a:rPr lang="cs-CZ" altLang="cs-CZ" sz="1500" dirty="0"/>
              <a:t>   - koeficient struktury spotřeby</a:t>
            </a:r>
          </a:p>
          <a:p>
            <a:pPr marL="400050" lvl="1" indent="0">
              <a:buNone/>
              <a:tabLst>
                <a:tab pos="932260" algn="l"/>
              </a:tabLst>
            </a:pPr>
            <a:r>
              <a:rPr lang="cs-CZ" altLang="cs-CZ" dirty="0"/>
              <a:t>	</a:t>
            </a:r>
          </a:p>
          <a:p>
            <a:pPr marL="400050" lvl="1" indent="0">
              <a:buNone/>
              <a:tabLst>
                <a:tab pos="932260" algn="l"/>
              </a:tabLst>
            </a:pPr>
            <a:endParaRPr lang="cs-CZ" altLang="cs-CZ" dirty="0"/>
          </a:p>
        </p:txBody>
      </p:sp>
      <p:graphicFrame>
        <p:nvGraphicFramePr>
          <p:cNvPr id="51204" name="Object 4"/>
          <p:cNvGraphicFramePr>
            <a:graphicFrameLocks noChangeAspect="1"/>
          </p:cNvGraphicFramePr>
          <p:nvPr/>
        </p:nvGraphicFramePr>
        <p:xfrm>
          <a:off x="2627785" y="4358061"/>
          <a:ext cx="1332310" cy="926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22080" imgH="431640" progId="Equation.3">
                  <p:embed/>
                </p:oleObj>
              </mc:Choice>
              <mc:Fallback>
                <p:oleObj name="Equation" r:id="rId3" imgW="622080" imgH="431640" progId="Equation.3">
                  <p:embed/>
                  <p:pic>
                    <p:nvPicPr>
                      <p:cNvPr id="5120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5" y="4358061"/>
                        <a:ext cx="1332310" cy="926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4114800" y="4557244"/>
            <a:ext cx="36576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38238" indent="-11382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287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192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97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9002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574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8146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71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290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1500" dirty="0">
                <a:latin typeface="Tahoma" pitchFamily="34" charset="0"/>
              </a:rPr>
              <a:t>kde </a:t>
            </a:r>
            <a:r>
              <a:rPr lang="cs-CZ" altLang="cs-CZ" sz="1500" dirty="0" err="1">
                <a:latin typeface="Tahoma" pitchFamily="34" charset="0"/>
              </a:rPr>
              <a:t>G</a:t>
            </a:r>
            <a:r>
              <a:rPr lang="cs-CZ" altLang="cs-CZ" sz="1500" baseline="-25000" dirty="0" err="1">
                <a:latin typeface="Tahoma" pitchFamily="34" charset="0"/>
              </a:rPr>
              <a:t>ri</a:t>
            </a:r>
            <a:r>
              <a:rPr lang="cs-CZ" altLang="cs-CZ" sz="1500" dirty="0">
                <a:latin typeface="Tahoma" pitchFamily="34" charset="0"/>
              </a:rPr>
              <a:t>   – čistá hmotnost jednotlivých položek</a:t>
            </a:r>
          </a:p>
          <a:p>
            <a:pPr>
              <a:spcBef>
                <a:spcPct val="50000"/>
              </a:spcBef>
            </a:pPr>
            <a:r>
              <a:rPr lang="cs-CZ" altLang="cs-CZ" sz="1500" dirty="0">
                <a:latin typeface="Tahoma" pitchFamily="34" charset="0"/>
              </a:rPr>
              <a:t> </a:t>
            </a:r>
            <a:r>
              <a:rPr lang="cs-CZ" altLang="cs-CZ" sz="1500" dirty="0" err="1">
                <a:latin typeface="Tahoma" pitchFamily="34" charset="0"/>
              </a:rPr>
              <a:t>G</a:t>
            </a:r>
            <a:r>
              <a:rPr lang="cs-CZ" altLang="cs-CZ" sz="1500" baseline="-25000" dirty="0" err="1">
                <a:latin typeface="Tahoma" pitchFamily="34" charset="0"/>
              </a:rPr>
              <a:t>rn</a:t>
            </a:r>
            <a:r>
              <a:rPr lang="cs-CZ" altLang="cs-CZ" sz="1500" baseline="-25000" dirty="0">
                <a:latin typeface="Tahoma" pitchFamily="34" charset="0"/>
              </a:rPr>
              <a:t> </a:t>
            </a:r>
            <a:r>
              <a:rPr lang="cs-CZ" altLang="cs-CZ" sz="1500" dirty="0">
                <a:latin typeface="Tahoma" pitchFamily="34" charset="0"/>
              </a:rPr>
              <a:t>– čistá hmotnost dosavadního výrobku</a:t>
            </a:r>
          </a:p>
          <a:p>
            <a:pPr>
              <a:spcBef>
                <a:spcPct val="50000"/>
              </a:spcBef>
            </a:pPr>
            <a:endParaRPr lang="cs-CZ" altLang="cs-CZ" sz="1500" dirty="0">
              <a:latin typeface="Tahoma" pitchFamily="34" charset="0"/>
            </a:endParaRPr>
          </a:p>
        </p:txBody>
      </p:sp>
      <p:graphicFrame>
        <p:nvGraphicFramePr>
          <p:cNvPr id="51206" name="Object 6"/>
          <p:cNvGraphicFramePr>
            <a:graphicFrameLocks noChangeAspect="1"/>
          </p:cNvGraphicFramePr>
          <p:nvPr/>
        </p:nvGraphicFramePr>
        <p:xfrm>
          <a:off x="2411761" y="2672917"/>
          <a:ext cx="1878806" cy="926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76240" imgH="431640" progId="Equation.3">
                  <p:embed/>
                </p:oleObj>
              </mc:Choice>
              <mc:Fallback>
                <p:oleObj name="Equation" r:id="rId5" imgW="876240" imgH="431640" progId="Equation.3">
                  <p:embed/>
                  <p:pic>
                    <p:nvPicPr>
                      <p:cNvPr id="5120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1" y="2672917"/>
                        <a:ext cx="1878806" cy="926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7" name="Object 7"/>
          <p:cNvGraphicFramePr>
            <a:graphicFrameLocks noChangeAspect="1"/>
          </p:cNvGraphicFramePr>
          <p:nvPr/>
        </p:nvGraphicFramePr>
        <p:xfrm>
          <a:off x="5274078" y="2780929"/>
          <a:ext cx="1496616" cy="7358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698400" imgH="342720" progId="Equation.3">
                  <p:embed/>
                </p:oleObj>
              </mc:Choice>
              <mc:Fallback>
                <p:oleObj name="Equation" r:id="rId7" imgW="698400" imgH="342720" progId="Equation.3">
                  <p:embed/>
                  <p:pic>
                    <p:nvPicPr>
                      <p:cNvPr id="5120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4078" y="2780929"/>
                        <a:ext cx="1496616" cy="7358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128581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1477</TotalTime>
  <Words>2781</Words>
  <Application>Microsoft Office PowerPoint</Application>
  <PresentationFormat>Předvádění na obrazovce (4:3)</PresentationFormat>
  <Paragraphs>633</Paragraphs>
  <Slides>53</Slides>
  <Notes>49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53</vt:i4>
      </vt:variant>
    </vt:vector>
  </HeadingPairs>
  <TitlesOfParts>
    <vt:vector size="64" baseType="lpstr">
      <vt:lpstr>Arial</vt:lpstr>
      <vt:lpstr>Calibri</vt:lpstr>
      <vt:lpstr>Cambria Math</vt:lpstr>
      <vt:lpstr>Tahoma</vt:lpstr>
      <vt:lpstr>Times New Roman</vt:lpstr>
      <vt:lpstr>Verdana</vt:lpstr>
      <vt:lpstr>Wingdings</vt:lpstr>
      <vt:lpstr>1_Office Theme</vt:lpstr>
      <vt:lpstr>Equation</vt:lpstr>
      <vt:lpstr>Rovnice</vt:lpstr>
      <vt:lpstr>Organizační diagram</vt:lpstr>
      <vt:lpstr>Management výroby</vt:lpstr>
      <vt:lpstr>5.Normy spotřeby materiálu</vt:lpstr>
      <vt:lpstr>Normy spotřeby materiálu</vt:lpstr>
      <vt:lpstr>Struktura normy spotřeby materiálu</vt:lpstr>
      <vt:lpstr>Stanovení normy spotřeby materiálu</vt:lpstr>
      <vt:lpstr>Stanovení normy spotřeby materiálu</vt:lpstr>
      <vt:lpstr>Porovnávací metody</vt:lpstr>
      <vt:lpstr>Porovnávací metody</vt:lpstr>
      <vt:lpstr>Porovnávací metody</vt:lpstr>
      <vt:lpstr>Příklady: normy spotřeby materiálu</vt:lpstr>
      <vt:lpstr>příklad 5-1. Metoda součinitele využití</vt:lpstr>
      <vt:lpstr>NSM-příklad 5-1. Metoda součinitele využití- řešení</vt:lpstr>
      <vt:lpstr>NSM-příklad 5-1: Metoda součinitele využití- řešení</vt:lpstr>
      <vt:lpstr>NSM-příklad 5-1: Metoda součinitele využití -řešení</vt:lpstr>
      <vt:lpstr>NSM- příklad 5-2: metoda typových reprezentantů</vt:lpstr>
      <vt:lpstr>NSM- příklad 5-2: metoda typových reprezentantů- řešení</vt:lpstr>
      <vt:lpstr>NSM- příklad 5-2: metoda typových reprezentantů- řešení</vt:lpstr>
      <vt:lpstr>NSM- příklad 5-3: metoda konstrukční a technologické analogie</vt:lpstr>
      <vt:lpstr>NSM-příklad 5-3: metoda konstrukční a technologické analogie- řešení</vt:lpstr>
      <vt:lpstr>NSM-příklad 5-3: metoda konstrukční a technologické analogie- řešení</vt:lpstr>
      <vt:lpstr>6. Normy vázanosti materiálu</vt:lpstr>
      <vt:lpstr>Normy vázanosti materiálu</vt:lpstr>
      <vt:lpstr>Druhy norem vázanosti materiálu</vt:lpstr>
      <vt:lpstr>Druhy norem vázanosti materiálu</vt:lpstr>
      <vt:lpstr>Druhy norem vázanosti materiálu</vt:lpstr>
      <vt:lpstr>7. Normy spotřeby práce</vt:lpstr>
      <vt:lpstr>Normy spotřeby práce</vt:lpstr>
      <vt:lpstr>Druhy norem spotřeby práce</vt:lpstr>
      <vt:lpstr>Druhy norem spotřeby práce</vt:lpstr>
      <vt:lpstr>8. Plánování výrobních kapacit</vt:lpstr>
      <vt:lpstr>THN výrobní kapacity</vt:lpstr>
      <vt:lpstr>Propočet THN výrobních kapacit</vt:lpstr>
      <vt:lpstr>Kapacitní norma</vt:lpstr>
      <vt:lpstr>Přístup k analýze výrobních kapacit</vt:lpstr>
      <vt:lpstr>Metody stanovení kapacitních norem</vt:lpstr>
      <vt:lpstr>Plánování výrobních kapacit </vt:lpstr>
      <vt:lpstr>Řízení kapacity</vt:lpstr>
      <vt:lpstr>Plánování kapacit</vt:lpstr>
      <vt:lpstr>Časový fond výrobního zařízení</vt:lpstr>
      <vt:lpstr>Časový fond výrobního zařízení</vt:lpstr>
      <vt:lpstr>Fond pracovního času pracovníka ve dnech</vt:lpstr>
      <vt:lpstr>Druhy výrobního zařízení</vt:lpstr>
      <vt:lpstr>Výrobní kapacita pracoviště</vt:lpstr>
      <vt:lpstr>Počet pracovišť pro dosažení požadované kapacity</vt:lpstr>
      <vt:lpstr>Kapacita montážních pracovišť</vt:lpstr>
      <vt:lpstr>Velikost montážní plochy pro dosažení požadované kapacity</vt:lpstr>
      <vt:lpstr>Převedený výrobní program</vt:lpstr>
      <vt:lpstr>Počet strojů které je nutno přidat/ odebrat</vt:lpstr>
      <vt:lpstr>Řízení kapacity</vt:lpstr>
      <vt:lpstr>Příklad 8-1: Plánování výrobních kapacit</vt:lpstr>
      <vt:lpstr>Příklad 8-1. Plánování výrobních kapacit </vt:lpstr>
      <vt:lpstr>Příklad 8-1- řešení:</vt:lpstr>
      <vt:lpstr>Příklad 8-1- řešení: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Chytilová Ekaterina</dc:creator>
  <cp:lastModifiedBy>Chytilová Ekaterina</cp:lastModifiedBy>
  <cp:revision>62</cp:revision>
  <cp:lastPrinted>2017-03-27T08:50:30Z</cp:lastPrinted>
  <dcterms:created xsi:type="dcterms:W3CDTF">2016-11-30T08:01:46Z</dcterms:created>
  <dcterms:modified xsi:type="dcterms:W3CDTF">2021-10-23T12:48:16Z</dcterms:modified>
</cp:coreProperties>
</file>