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1"/>
  </p:notesMasterIdLst>
  <p:sldIdLst>
    <p:sldId id="256" r:id="rId2"/>
    <p:sldId id="257" r:id="rId3"/>
    <p:sldId id="443" r:id="rId4"/>
    <p:sldId id="444" r:id="rId5"/>
    <p:sldId id="445" r:id="rId6"/>
    <p:sldId id="446" r:id="rId7"/>
    <p:sldId id="449" r:id="rId8"/>
    <p:sldId id="411" r:id="rId9"/>
    <p:sldId id="433" r:id="rId10"/>
    <p:sldId id="620" r:id="rId11"/>
    <p:sldId id="621" r:id="rId12"/>
    <p:sldId id="622" r:id="rId13"/>
    <p:sldId id="623" r:id="rId14"/>
    <p:sldId id="624" r:id="rId15"/>
    <p:sldId id="625" r:id="rId16"/>
    <p:sldId id="626" r:id="rId17"/>
    <p:sldId id="627" r:id="rId18"/>
    <p:sldId id="628" r:id="rId19"/>
    <p:sldId id="629" r:id="rId20"/>
    <p:sldId id="630" r:id="rId21"/>
    <p:sldId id="631" r:id="rId22"/>
    <p:sldId id="632" r:id="rId23"/>
    <p:sldId id="633" r:id="rId24"/>
    <p:sldId id="634" r:id="rId25"/>
    <p:sldId id="635" r:id="rId26"/>
    <p:sldId id="636" r:id="rId27"/>
    <p:sldId id="637" r:id="rId28"/>
    <p:sldId id="638" r:id="rId29"/>
    <p:sldId id="639" r:id="rId30"/>
    <p:sldId id="640" r:id="rId31"/>
    <p:sldId id="641" r:id="rId32"/>
    <p:sldId id="642" r:id="rId33"/>
    <p:sldId id="643" r:id="rId34"/>
    <p:sldId id="644" r:id="rId35"/>
    <p:sldId id="645" r:id="rId36"/>
    <p:sldId id="646" r:id="rId37"/>
    <p:sldId id="647" r:id="rId38"/>
    <p:sldId id="648" r:id="rId39"/>
    <p:sldId id="649" r:id="rId40"/>
    <p:sldId id="650" r:id="rId41"/>
    <p:sldId id="651" r:id="rId42"/>
    <p:sldId id="652" r:id="rId43"/>
    <p:sldId id="653" r:id="rId44"/>
    <p:sldId id="654" r:id="rId45"/>
    <p:sldId id="434" r:id="rId46"/>
    <p:sldId id="655" r:id="rId47"/>
    <p:sldId id="656" r:id="rId48"/>
    <p:sldId id="657" r:id="rId49"/>
    <p:sldId id="658" r:id="rId50"/>
    <p:sldId id="659" r:id="rId51"/>
    <p:sldId id="660" r:id="rId52"/>
    <p:sldId id="818" r:id="rId53"/>
    <p:sldId id="661" r:id="rId54"/>
    <p:sldId id="662" r:id="rId55"/>
    <p:sldId id="663" r:id="rId56"/>
    <p:sldId id="664" r:id="rId57"/>
    <p:sldId id="665" r:id="rId58"/>
    <p:sldId id="666" r:id="rId59"/>
    <p:sldId id="667" r:id="rId60"/>
    <p:sldId id="668" r:id="rId61"/>
    <p:sldId id="669" r:id="rId62"/>
    <p:sldId id="670" r:id="rId63"/>
    <p:sldId id="671" r:id="rId64"/>
    <p:sldId id="672" r:id="rId65"/>
    <p:sldId id="673" r:id="rId66"/>
    <p:sldId id="674" r:id="rId67"/>
    <p:sldId id="675" r:id="rId68"/>
    <p:sldId id="676" r:id="rId69"/>
    <p:sldId id="677" r:id="rId70"/>
    <p:sldId id="678" r:id="rId71"/>
    <p:sldId id="679" r:id="rId72"/>
    <p:sldId id="680" r:id="rId73"/>
    <p:sldId id="681" r:id="rId74"/>
    <p:sldId id="682" r:id="rId75"/>
    <p:sldId id="683" r:id="rId76"/>
    <p:sldId id="496" r:id="rId77"/>
    <p:sldId id="684" r:id="rId78"/>
    <p:sldId id="685" r:id="rId79"/>
    <p:sldId id="686" r:id="rId80"/>
    <p:sldId id="687" r:id="rId81"/>
    <p:sldId id="688" r:id="rId82"/>
    <p:sldId id="689" r:id="rId83"/>
    <p:sldId id="690" r:id="rId84"/>
    <p:sldId id="691" r:id="rId85"/>
    <p:sldId id="692" r:id="rId86"/>
    <p:sldId id="693" r:id="rId87"/>
    <p:sldId id="694" r:id="rId88"/>
    <p:sldId id="695" r:id="rId89"/>
    <p:sldId id="696" r:id="rId90"/>
    <p:sldId id="697" r:id="rId91"/>
    <p:sldId id="698" r:id="rId92"/>
    <p:sldId id="699" r:id="rId93"/>
    <p:sldId id="700" r:id="rId94"/>
    <p:sldId id="701" r:id="rId95"/>
    <p:sldId id="702" r:id="rId96"/>
    <p:sldId id="703" r:id="rId97"/>
    <p:sldId id="704" r:id="rId98"/>
    <p:sldId id="705" r:id="rId99"/>
    <p:sldId id="706" r:id="rId100"/>
    <p:sldId id="707" r:id="rId101"/>
    <p:sldId id="708" r:id="rId102"/>
    <p:sldId id="709" r:id="rId103"/>
    <p:sldId id="710" r:id="rId104"/>
    <p:sldId id="711" r:id="rId105"/>
    <p:sldId id="712" r:id="rId106"/>
    <p:sldId id="713" r:id="rId107"/>
    <p:sldId id="714" r:id="rId108"/>
    <p:sldId id="715" r:id="rId109"/>
    <p:sldId id="716" r:id="rId110"/>
    <p:sldId id="717" r:id="rId111"/>
    <p:sldId id="718" r:id="rId112"/>
    <p:sldId id="719" r:id="rId113"/>
    <p:sldId id="720" r:id="rId114"/>
    <p:sldId id="721" r:id="rId115"/>
    <p:sldId id="722" r:id="rId116"/>
    <p:sldId id="723" r:id="rId117"/>
    <p:sldId id="724" r:id="rId118"/>
    <p:sldId id="725" r:id="rId119"/>
    <p:sldId id="726" r:id="rId120"/>
    <p:sldId id="727" r:id="rId121"/>
    <p:sldId id="728" r:id="rId122"/>
    <p:sldId id="729" r:id="rId123"/>
    <p:sldId id="730" r:id="rId124"/>
    <p:sldId id="731" r:id="rId125"/>
    <p:sldId id="336" r:id="rId126"/>
    <p:sldId id="381" r:id="rId127"/>
    <p:sldId id="382" r:id="rId128"/>
    <p:sldId id="733" r:id="rId129"/>
    <p:sldId id="734" r:id="rId130"/>
    <p:sldId id="735" r:id="rId131"/>
    <p:sldId id="736" r:id="rId132"/>
    <p:sldId id="737" r:id="rId133"/>
    <p:sldId id="738" r:id="rId134"/>
    <p:sldId id="739" r:id="rId135"/>
    <p:sldId id="740" r:id="rId136"/>
    <p:sldId id="741" r:id="rId137"/>
    <p:sldId id="742" r:id="rId138"/>
    <p:sldId id="743" r:id="rId139"/>
    <p:sldId id="744" r:id="rId140"/>
    <p:sldId id="745" r:id="rId141"/>
    <p:sldId id="746" r:id="rId142"/>
    <p:sldId id="747" r:id="rId143"/>
    <p:sldId id="748" r:id="rId144"/>
    <p:sldId id="749" r:id="rId145"/>
    <p:sldId id="750" r:id="rId146"/>
    <p:sldId id="751" r:id="rId147"/>
    <p:sldId id="752" r:id="rId148"/>
    <p:sldId id="753" r:id="rId149"/>
    <p:sldId id="754" r:id="rId150"/>
    <p:sldId id="755" r:id="rId151"/>
    <p:sldId id="756" r:id="rId152"/>
    <p:sldId id="458" r:id="rId153"/>
    <p:sldId id="459" r:id="rId154"/>
    <p:sldId id="460" r:id="rId155"/>
    <p:sldId id="461" r:id="rId156"/>
    <p:sldId id="462" r:id="rId157"/>
    <p:sldId id="463" r:id="rId158"/>
    <p:sldId id="464" r:id="rId159"/>
    <p:sldId id="465" r:id="rId160"/>
    <p:sldId id="466" r:id="rId161"/>
    <p:sldId id="467" r:id="rId162"/>
    <p:sldId id="468" r:id="rId163"/>
    <p:sldId id="469" r:id="rId164"/>
    <p:sldId id="470" r:id="rId165"/>
    <p:sldId id="471" r:id="rId166"/>
    <p:sldId id="472" r:id="rId167"/>
    <p:sldId id="473" r:id="rId168"/>
    <p:sldId id="474" r:id="rId169"/>
    <p:sldId id="475" r:id="rId170"/>
    <p:sldId id="476" r:id="rId171"/>
    <p:sldId id="477" r:id="rId172"/>
    <p:sldId id="478" r:id="rId173"/>
    <p:sldId id="479" r:id="rId174"/>
    <p:sldId id="480" r:id="rId175"/>
    <p:sldId id="481" r:id="rId176"/>
    <p:sldId id="482" r:id="rId177"/>
    <p:sldId id="483" r:id="rId178"/>
    <p:sldId id="484" r:id="rId179"/>
    <p:sldId id="485" r:id="rId180"/>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FE05B82-D7E0-4ABF-A888-2C94A72F28E7}" type="datetimeFigureOut">
              <a:rPr lang="cs-CZ" smtClean="0"/>
              <a:t>08.10.2021</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73302AE-2182-4A58-A8AB-0C0B043BEE81}" type="slidenum">
              <a:rPr lang="cs-CZ" smtClean="0"/>
              <a:t>‹#›</a:t>
            </a:fld>
            <a:endParaRPr lang="cs-CZ"/>
          </a:p>
        </p:txBody>
      </p:sp>
    </p:spTree>
    <p:extLst>
      <p:ext uri="{BB962C8B-B14F-4D97-AF65-F5344CB8AC3E}">
        <p14:creationId xmlns:p14="http://schemas.microsoft.com/office/powerpoint/2010/main" val="360911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Zejména</a:t>
            </a:r>
            <a:r>
              <a:rPr lang="cs-CZ" baseline="0" dirty="0"/>
              <a:t> nabídka řešení pomocí spojeného účinku jednotlivých složek produktu vede k tomu, že se tak stává vlastně předmětem přijatým trhem. Jed o fyzickou jednotu (fyzický výrobek) a zaměření výkonu (služby), které tvoř pěvný </a:t>
            </a:r>
            <a:r>
              <a:rPr lang="cs-CZ" baseline="0" dirty="0" err="1"/>
              <a:t>svázek</a:t>
            </a:r>
            <a:r>
              <a:rPr lang="cs-CZ" baseline="0" dirty="0"/>
              <a:t> vlastností podle individuálně odlišných očekávání užitné hodnoty. To znamená, že management produktu odráží všechny úvahy, rozhodnutí a chování nabízejícího, které souvisí s kombinacemi a variacemi jednotlivých vlastností produktů. Komplex výkonů nabízených podnikem tvoří celková nabídka, kterou ve výrobním </a:t>
            </a:r>
            <a:r>
              <a:rPr lang="cs-CZ" baseline="0" dirty="0" err="1"/>
              <a:t>pdoniku</a:t>
            </a:r>
            <a:r>
              <a:rPr lang="cs-CZ" baseline="0" dirty="0"/>
              <a:t> chápeme jako plán odbytu nebo plán výroby (s určitou hloubkou, šířkou, event. Výškou), stejně tak jako sortimentní plán u obchodu. </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10</a:t>
            </a:fld>
            <a:endParaRPr lang="cs-CZ"/>
          </a:p>
        </p:txBody>
      </p:sp>
    </p:spTree>
    <p:extLst>
      <p:ext uri="{BB962C8B-B14F-4D97-AF65-F5344CB8AC3E}">
        <p14:creationId xmlns:p14="http://schemas.microsoft.com/office/powerpoint/2010/main" val="317253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78</a:t>
            </a:fld>
            <a:endParaRPr lang="cs-CZ"/>
          </a:p>
        </p:txBody>
      </p:sp>
    </p:spTree>
    <p:extLst>
      <p:ext uri="{BB962C8B-B14F-4D97-AF65-F5344CB8AC3E}">
        <p14:creationId xmlns:p14="http://schemas.microsoft.com/office/powerpoint/2010/main" val="5927571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171</a:t>
            </a:fld>
            <a:endParaRPr lang="cs-CZ"/>
          </a:p>
        </p:txBody>
      </p:sp>
    </p:spTree>
    <p:extLst>
      <p:ext uri="{BB962C8B-B14F-4D97-AF65-F5344CB8AC3E}">
        <p14:creationId xmlns:p14="http://schemas.microsoft.com/office/powerpoint/2010/main" val="1373803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172</a:t>
            </a:fld>
            <a:endParaRPr lang="cs-CZ"/>
          </a:p>
        </p:txBody>
      </p:sp>
    </p:spTree>
    <p:extLst>
      <p:ext uri="{BB962C8B-B14F-4D97-AF65-F5344CB8AC3E}">
        <p14:creationId xmlns:p14="http://schemas.microsoft.com/office/powerpoint/2010/main" val="44717103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173</a:t>
            </a:fld>
            <a:endParaRPr lang="cs-CZ"/>
          </a:p>
        </p:txBody>
      </p:sp>
    </p:spTree>
    <p:extLst>
      <p:ext uri="{BB962C8B-B14F-4D97-AF65-F5344CB8AC3E}">
        <p14:creationId xmlns:p14="http://schemas.microsoft.com/office/powerpoint/2010/main" val="912162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174</a:t>
            </a:fld>
            <a:endParaRPr lang="cs-CZ"/>
          </a:p>
        </p:txBody>
      </p:sp>
    </p:spTree>
    <p:extLst>
      <p:ext uri="{BB962C8B-B14F-4D97-AF65-F5344CB8AC3E}">
        <p14:creationId xmlns:p14="http://schemas.microsoft.com/office/powerpoint/2010/main" val="30384242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175</a:t>
            </a:fld>
            <a:endParaRPr lang="cs-CZ"/>
          </a:p>
        </p:txBody>
      </p:sp>
    </p:spTree>
    <p:extLst>
      <p:ext uri="{BB962C8B-B14F-4D97-AF65-F5344CB8AC3E}">
        <p14:creationId xmlns:p14="http://schemas.microsoft.com/office/powerpoint/2010/main" val="258128727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176</a:t>
            </a:fld>
            <a:endParaRPr lang="cs-CZ"/>
          </a:p>
        </p:txBody>
      </p:sp>
    </p:spTree>
    <p:extLst>
      <p:ext uri="{BB962C8B-B14F-4D97-AF65-F5344CB8AC3E}">
        <p14:creationId xmlns:p14="http://schemas.microsoft.com/office/powerpoint/2010/main" val="34885266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177</a:t>
            </a:fld>
            <a:endParaRPr lang="cs-CZ"/>
          </a:p>
        </p:txBody>
      </p:sp>
    </p:spTree>
    <p:extLst>
      <p:ext uri="{BB962C8B-B14F-4D97-AF65-F5344CB8AC3E}">
        <p14:creationId xmlns:p14="http://schemas.microsoft.com/office/powerpoint/2010/main" val="39037002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178</a:t>
            </a:fld>
            <a:endParaRPr lang="cs-CZ"/>
          </a:p>
        </p:txBody>
      </p:sp>
    </p:spTree>
    <p:extLst>
      <p:ext uri="{BB962C8B-B14F-4D97-AF65-F5344CB8AC3E}">
        <p14:creationId xmlns:p14="http://schemas.microsoft.com/office/powerpoint/2010/main" val="325124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79</a:t>
            </a:fld>
            <a:endParaRPr lang="cs-CZ"/>
          </a:p>
        </p:txBody>
      </p:sp>
    </p:spTree>
    <p:extLst>
      <p:ext uri="{BB962C8B-B14F-4D97-AF65-F5344CB8AC3E}">
        <p14:creationId xmlns:p14="http://schemas.microsoft.com/office/powerpoint/2010/main" val="112269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80</a:t>
            </a:fld>
            <a:endParaRPr lang="cs-CZ"/>
          </a:p>
        </p:txBody>
      </p:sp>
    </p:spTree>
    <p:extLst>
      <p:ext uri="{BB962C8B-B14F-4D97-AF65-F5344CB8AC3E}">
        <p14:creationId xmlns:p14="http://schemas.microsoft.com/office/powerpoint/2010/main" val="258173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81</a:t>
            </a:fld>
            <a:endParaRPr lang="cs-CZ"/>
          </a:p>
        </p:txBody>
      </p:sp>
    </p:spTree>
    <p:extLst>
      <p:ext uri="{BB962C8B-B14F-4D97-AF65-F5344CB8AC3E}">
        <p14:creationId xmlns:p14="http://schemas.microsoft.com/office/powerpoint/2010/main" val="714662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82</a:t>
            </a:fld>
            <a:endParaRPr lang="cs-CZ"/>
          </a:p>
        </p:txBody>
      </p:sp>
    </p:spTree>
    <p:extLst>
      <p:ext uri="{BB962C8B-B14F-4D97-AF65-F5344CB8AC3E}">
        <p14:creationId xmlns:p14="http://schemas.microsoft.com/office/powerpoint/2010/main" val="2088654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83</a:t>
            </a:fld>
            <a:endParaRPr lang="cs-CZ"/>
          </a:p>
        </p:txBody>
      </p:sp>
    </p:spTree>
    <p:extLst>
      <p:ext uri="{BB962C8B-B14F-4D97-AF65-F5344CB8AC3E}">
        <p14:creationId xmlns:p14="http://schemas.microsoft.com/office/powerpoint/2010/main" val="3947731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84</a:t>
            </a:fld>
            <a:endParaRPr lang="cs-CZ"/>
          </a:p>
        </p:txBody>
      </p:sp>
    </p:spTree>
    <p:extLst>
      <p:ext uri="{BB962C8B-B14F-4D97-AF65-F5344CB8AC3E}">
        <p14:creationId xmlns:p14="http://schemas.microsoft.com/office/powerpoint/2010/main" val="3293974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85</a:t>
            </a:fld>
            <a:endParaRPr lang="cs-CZ"/>
          </a:p>
        </p:txBody>
      </p:sp>
    </p:spTree>
    <p:extLst>
      <p:ext uri="{BB962C8B-B14F-4D97-AF65-F5344CB8AC3E}">
        <p14:creationId xmlns:p14="http://schemas.microsoft.com/office/powerpoint/2010/main" val="826203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86</a:t>
            </a:fld>
            <a:endParaRPr lang="cs-CZ"/>
          </a:p>
        </p:txBody>
      </p:sp>
    </p:spTree>
    <p:extLst>
      <p:ext uri="{BB962C8B-B14F-4D97-AF65-F5344CB8AC3E}">
        <p14:creationId xmlns:p14="http://schemas.microsoft.com/office/powerpoint/2010/main" val="634041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87</a:t>
            </a:fld>
            <a:endParaRPr lang="cs-CZ"/>
          </a:p>
        </p:txBody>
      </p:sp>
    </p:spTree>
    <p:extLst>
      <p:ext uri="{BB962C8B-B14F-4D97-AF65-F5344CB8AC3E}">
        <p14:creationId xmlns:p14="http://schemas.microsoft.com/office/powerpoint/2010/main" val="227894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Navážeme –</a:t>
            </a:r>
            <a:r>
              <a:rPr lang="cs-CZ" dirty="0" err="1"/>
              <a:t>li</a:t>
            </a:r>
            <a:r>
              <a:rPr lang="cs-CZ" dirty="0"/>
              <a:t> na </a:t>
            </a:r>
            <a:r>
              <a:rPr lang="cs-CZ" dirty="0" err="1"/>
              <a:t>znamou</a:t>
            </a:r>
            <a:r>
              <a:rPr lang="cs-CZ" dirty="0"/>
              <a:t> tezi marketingu</a:t>
            </a:r>
            <a:r>
              <a:rPr lang="cs-CZ" baseline="0" dirty="0"/>
              <a:t> o </a:t>
            </a:r>
            <a:r>
              <a:rPr lang="cs-CZ" baseline="0" dirty="0" err="1"/>
              <a:t>vícevrstevnosti</a:t>
            </a:r>
            <a:r>
              <a:rPr lang="cs-CZ" baseline="0" dirty="0"/>
              <a:t> produktu, dále na stupeň oslovení </a:t>
            </a:r>
            <a:r>
              <a:rPr lang="cs-CZ" baseline="0" dirty="0" err="1"/>
              <a:t>zákaznika</a:t>
            </a:r>
            <a:r>
              <a:rPr lang="cs-CZ" baseline="0" dirty="0"/>
              <a:t> a konečně úrovně nabízeného výkonu, můžeme základní dimenze tvorby hodnoty pro </a:t>
            </a:r>
            <a:r>
              <a:rPr lang="cs-CZ" baseline="0" dirty="0" err="1"/>
              <a:t>zákaznikaa</a:t>
            </a:r>
            <a:r>
              <a:rPr lang="cs-CZ" baseline="0" dirty="0"/>
              <a:t> hodnoty </a:t>
            </a:r>
            <a:r>
              <a:rPr lang="cs-CZ" baseline="0" dirty="0" err="1"/>
              <a:t>zákaznika</a:t>
            </a:r>
            <a:r>
              <a:rPr lang="cs-CZ" baseline="0" dirty="0"/>
              <a:t> znázornit podle obrázku</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14</a:t>
            </a:fld>
            <a:endParaRPr lang="cs-CZ"/>
          </a:p>
        </p:txBody>
      </p:sp>
    </p:spTree>
    <p:extLst>
      <p:ext uri="{BB962C8B-B14F-4D97-AF65-F5344CB8AC3E}">
        <p14:creationId xmlns:p14="http://schemas.microsoft.com/office/powerpoint/2010/main" val="2514164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88</a:t>
            </a:fld>
            <a:endParaRPr lang="cs-CZ"/>
          </a:p>
        </p:txBody>
      </p:sp>
    </p:spTree>
    <p:extLst>
      <p:ext uri="{BB962C8B-B14F-4D97-AF65-F5344CB8AC3E}">
        <p14:creationId xmlns:p14="http://schemas.microsoft.com/office/powerpoint/2010/main" val="938201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A84B1-C7E9-456D-A03E-3B7BE20ADC9F}" type="slidenum">
              <a:rPr lang="cs-CZ" altLang="cs-CZ"/>
              <a:pPr/>
              <a:t>89</a:t>
            </a:fld>
            <a:endParaRPr lang="cs-CZ" altLang="cs-CZ"/>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cs-CZ" altLang="cs-CZ" sz="1600"/>
              <a:t>Způsob výroby – kde, nářadí, profese a kvalifikace pracovníků, podmínky (THP normy)</a:t>
            </a:r>
          </a:p>
          <a:p>
            <a:r>
              <a:rPr lang="cs-CZ" altLang="cs-CZ" sz="1600"/>
              <a:t>Speciální nářadí – modely, nástroje, přípravky, formy, apod.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BB926-82C3-42F5-8C41-54A6E0D55A59}" type="slidenum">
              <a:rPr lang="cs-CZ" altLang="cs-CZ"/>
              <a:pPr/>
              <a:t>90</a:t>
            </a:fld>
            <a:endParaRPr lang="cs-CZ" altLang="cs-CZ"/>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cs-CZ" altLang="cs-CZ" sz="16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91</a:t>
            </a:fld>
            <a:endParaRPr lang="cs-CZ"/>
          </a:p>
        </p:txBody>
      </p:sp>
    </p:spTree>
    <p:extLst>
      <p:ext uri="{BB962C8B-B14F-4D97-AF65-F5344CB8AC3E}">
        <p14:creationId xmlns:p14="http://schemas.microsoft.com/office/powerpoint/2010/main" val="669949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93</a:t>
            </a:fld>
            <a:endParaRPr lang="cs-CZ"/>
          </a:p>
        </p:txBody>
      </p:sp>
    </p:spTree>
    <p:extLst>
      <p:ext uri="{BB962C8B-B14F-4D97-AF65-F5344CB8AC3E}">
        <p14:creationId xmlns:p14="http://schemas.microsoft.com/office/powerpoint/2010/main" val="3344826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94</a:t>
            </a:fld>
            <a:endParaRPr lang="cs-CZ"/>
          </a:p>
        </p:txBody>
      </p:sp>
    </p:spTree>
    <p:extLst>
      <p:ext uri="{BB962C8B-B14F-4D97-AF65-F5344CB8AC3E}">
        <p14:creationId xmlns:p14="http://schemas.microsoft.com/office/powerpoint/2010/main" val="4071187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95</a:t>
            </a:fld>
            <a:endParaRPr lang="cs-CZ"/>
          </a:p>
        </p:txBody>
      </p:sp>
    </p:spTree>
    <p:extLst>
      <p:ext uri="{BB962C8B-B14F-4D97-AF65-F5344CB8AC3E}">
        <p14:creationId xmlns:p14="http://schemas.microsoft.com/office/powerpoint/2010/main" val="820452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96</a:t>
            </a:fld>
            <a:endParaRPr lang="cs-CZ"/>
          </a:p>
        </p:txBody>
      </p:sp>
    </p:spTree>
    <p:extLst>
      <p:ext uri="{BB962C8B-B14F-4D97-AF65-F5344CB8AC3E}">
        <p14:creationId xmlns:p14="http://schemas.microsoft.com/office/powerpoint/2010/main" val="2392136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97</a:t>
            </a:fld>
            <a:endParaRPr lang="cs-CZ"/>
          </a:p>
        </p:txBody>
      </p:sp>
    </p:spTree>
    <p:extLst>
      <p:ext uri="{BB962C8B-B14F-4D97-AF65-F5344CB8AC3E}">
        <p14:creationId xmlns:p14="http://schemas.microsoft.com/office/powerpoint/2010/main" val="3182851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98</a:t>
            </a:fld>
            <a:endParaRPr lang="cs-CZ"/>
          </a:p>
        </p:txBody>
      </p:sp>
    </p:spTree>
    <p:extLst>
      <p:ext uri="{BB962C8B-B14F-4D97-AF65-F5344CB8AC3E}">
        <p14:creationId xmlns:p14="http://schemas.microsoft.com/office/powerpoint/2010/main" val="170682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Pokud jde o první typ řídicího okruhu,</a:t>
            </a:r>
            <a:r>
              <a:rPr lang="cs-CZ" baseline="0" dirty="0"/>
              <a:t> projevuje se zejména u konečné= montáže, která se řeší na základě zakázek zákazníků. K tomu přistupuje skutečnost, jak širokou volbu možností zákaznici mají (typ produktu, vnitřní vybavení, povrchová úprava </a:t>
            </a:r>
            <a:r>
              <a:rPr lang="cs-CZ" baseline="0" dirty="0" err="1"/>
              <a:t>atd</a:t>
            </a:r>
            <a:r>
              <a:rPr lang="cs-CZ" baseline="0" dirty="0"/>
              <a:t>), a dále problém s jakým předstihem své požadavky předkládají. V daném případu je neekonomické vyvářet zásoby hotových výrobků. Při určování plánu pro montáž je třeba vycházet z kapacity montážních pracovišť v daném časovém období. Dále je třeba sledovat, zda jsou na montáži k dispozici potřebné díly a stavební části. Současně je třeba zajistit přísun součástí z předchozích výrobních fází. Tento princip je možno posunout dovnitř výrobního procesu, kdy předcházející výrobní fáze na podobném principu s tím, že zákazníkem je pro ně následující výrobní fáze. Koordinace pak může probíhat tak, že procesy předcházející montáž jsou určeny teprve tehdy, když je definitivně určen montážní program. </a:t>
            </a:r>
            <a:r>
              <a:rPr lang="cs-CZ" baseline="0" dirty="0" err="1"/>
              <a:t>Tzn</a:t>
            </a:r>
            <a:r>
              <a:rPr lang="cs-CZ" baseline="0" dirty="0"/>
              <a:t>, že je zde plně uplatněn princip </a:t>
            </a:r>
            <a:r>
              <a:rPr lang="cs-CZ" baseline="0" dirty="0" err="1"/>
              <a:t>pull</a:t>
            </a:r>
            <a:r>
              <a:rPr lang="cs-CZ" baseline="0" dirty="0"/>
              <a:t>. Pak se hovoří o zajištění vstupů synchronizovaně s výrobou. Vstupy mohou přicházet i od cizích , kooperujících firem (např. při existenci fraktální výroby, kdy firma dává kooperující firmě prostor přímo uvnitř své lokality. Tento princip je tedy možno aplikovat jak pokud jde o dodávky od jednotlivých nižších výrobních stupňů, tak i pokud jde o externí dodávky. Při externích dodávkách se postupuje cestou rámcových dohod (předběžné kvartální požadavky na skupiny výrobků s delším předstihem, které jsou pak postupně ve sjednaných terminech upřesňovaný, dále formou rámcových zakázek odběratele na dodavatele (zpravidla čtvrtletní, měsíčně upřesňované) a konečně pak cestou přímých odvolávek odběratele (určení termínu a místa odběratelem). </a:t>
            </a:r>
          </a:p>
          <a:p>
            <a:endParaRPr lang="cs-CZ" baseline="0" dirty="0"/>
          </a:p>
          <a:p>
            <a:endParaRPr lang="cs-CZ" baseline="0" dirty="0"/>
          </a:p>
          <a:p>
            <a:endParaRPr lang="cs-CZ" baseline="0" dirty="0"/>
          </a:p>
          <a:p>
            <a:r>
              <a:rPr lang="cs-CZ" baseline="0" dirty="0"/>
              <a:t>Pokud jde o řídicí okruh orientovaný prognosticky, je vše založeno na očekávání budoucí poptávky. Jednotlivé výrobní úseky pracují na základě plánu postaveného podle této předpovědi. Nikoliv podle konkrétních zakázek. Systém je především založen na výrobě dílů a podsestav, které jsou skladovány, a v případě příchodu konkrétní zákaznické zakázky se prověřuje jejich pohotovost a na základě toho se pak volí termín dodávky konkrétního výrobku. Tomu všemu musí předejit řada rozhodnutí </a:t>
            </a:r>
            <a:r>
              <a:rPr lang="cs-CZ" baseline="0" dirty="0" err="1"/>
              <a:t>manageemntu</a:t>
            </a:r>
            <a:r>
              <a:rPr lang="cs-CZ" baseline="0" dirty="0"/>
              <a:t>:</a:t>
            </a:r>
          </a:p>
          <a:p>
            <a:endParaRPr lang="cs-CZ" baseline="0" dirty="0"/>
          </a:p>
          <a:p>
            <a:pPr marL="171450" indent="-171450">
              <a:buFontTx/>
              <a:buChar char="-"/>
            </a:pPr>
            <a:r>
              <a:rPr lang="cs-CZ" baseline="0" dirty="0"/>
              <a:t>Jaké výrobky a v jakých </a:t>
            </a:r>
            <a:r>
              <a:rPr lang="cs-CZ" baseline="0" dirty="0" err="1"/>
              <a:t>variantach</a:t>
            </a:r>
            <a:r>
              <a:rPr lang="cs-CZ" baseline="0" dirty="0"/>
              <a:t> by měly být dlouhodobě </a:t>
            </a:r>
            <a:r>
              <a:rPr lang="cs-CZ" baseline="0" dirty="0" err="1"/>
              <a:t>vyraběny</a:t>
            </a:r>
            <a:r>
              <a:rPr lang="cs-CZ" baseline="0" dirty="0"/>
              <a:t>?</a:t>
            </a:r>
          </a:p>
          <a:p>
            <a:pPr marL="171450" indent="-171450">
              <a:buFontTx/>
              <a:buChar char="-"/>
            </a:pPr>
            <a:r>
              <a:rPr lang="cs-CZ" baseline="0" dirty="0"/>
              <a:t>Pomocí jakých výrobních (technologických) procesů?</a:t>
            </a:r>
          </a:p>
          <a:p>
            <a:pPr marL="171450" indent="-171450">
              <a:buFontTx/>
              <a:buChar char="-"/>
            </a:pPr>
            <a:r>
              <a:rPr lang="cs-CZ" baseline="0" dirty="0"/>
              <a:t>Jaký má být rozsah kapacit strojů, zařízení a </a:t>
            </a:r>
            <a:r>
              <a:rPr lang="cs-CZ" baseline="0" dirty="0" err="1"/>
              <a:t>pracovniků</a:t>
            </a:r>
            <a:r>
              <a:rPr lang="cs-CZ" baseline="0" dirty="0"/>
              <a:t>?</a:t>
            </a:r>
          </a:p>
          <a:p>
            <a:pPr marL="171450" indent="-171450">
              <a:buFontTx/>
              <a:buChar char="-"/>
            </a:pPr>
            <a:r>
              <a:rPr lang="cs-CZ" baseline="0" dirty="0"/>
              <a:t>Jaká má být jejich struktura a stupeň </a:t>
            </a:r>
            <a:r>
              <a:rPr lang="cs-CZ" baseline="0" dirty="0" err="1"/>
              <a:t>univerzalnosti</a:t>
            </a:r>
            <a:r>
              <a:rPr lang="cs-CZ" baseline="0" dirty="0"/>
              <a:t> či individuálnosti?</a:t>
            </a:r>
          </a:p>
          <a:p>
            <a:pPr marL="171450" indent="-171450">
              <a:buFontTx/>
              <a:buChar char="-"/>
            </a:pPr>
            <a:r>
              <a:rPr lang="cs-CZ" baseline="0" dirty="0"/>
              <a:t>Kolik a kterých dodavatelů bude zapotřebí?</a:t>
            </a:r>
          </a:p>
          <a:p>
            <a:pPr marL="171450" indent="-171450">
              <a:buFontTx/>
              <a:buChar char="-"/>
            </a:pPr>
            <a:r>
              <a:rPr lang="cs-CZ" dirty="0"/>
              <a:t>Které části</a:t>
            </a:r>
            <a:r>
              <a:rPr lang="cs-CZ" baseline="0" dirty="0"/>
              <a:t> mohou být převedeny na dodavatele nebo do bezprostřední kooperace…?</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26</a:t>
            </a:fld>
            <a:endParaRPr lang="cs-CZ"/>
          </a:p>
        </p:txBody>
      </p:sp>
    </p:spTree>
    <p:extLst>
      <p:ext uri="{BB962C8B-B14F-4D97-AF65-F5344CB8AC3E}">
        <p14:creationId xmlns:p14="http://schemas.microsoft.com/office/powerpoint/2010/main" val="3312807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99</a:t>
            </a:fld>
            <a:endParaRPr lang="cs-CZ"/>
          </a:p>
        </p:txBody>
      </p:sp>
    </p:spTree>
    <p:extLst>
      <p:ext uri="{BB962C8B-B14F-4D97-AF65-F5344CB8AC3E}">
        <p14:creationId xmlns:p14="http://schemas.microsoft.com/office/powerpoint/2010/main" val="241052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100</a:t>
            </a:fld>
            <a:endParaRPr lang="cs-CZ"/>
          </a:p>
        </p:txBody>
      </p:sp>
    </p:spTree>
    <p:extLst>
      <p:ext uri="{BB962C8B-B14F-4D97-AF65-F5344CB8AC3E}">
        <p14:creationId xmlns:p14="http://schemas.microsoft.com/office/powerpoint/2010/main" val="74236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101</a:t>
            </a:fld>
            <a:endParaRPr lang="cs-CZ"/>
          </a:p>
        </p:txBody>
      </p:sp>
    </p:spTree>
    <p:extLst>
      <p:ext uri="{BB962C8B-B14F-4D97-AF65-F5344CB8AC3E}">
        <p14:creationId xmlns:p14="http://schemas.microsoft.com/office/powerpoint/2010/main" val="4257863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102</a:t>
            </a:fld>
            <a:endParaRPr lang="cs-CZ"/>
          </a:p>
        </p:txBody>
      </p:sp>
    </p:spTree>
    <p:extLst>
      <p:ext uri="{BB962C8B-B14F-4D97-AF65-F5344CB8AC3E}">
        <p14:creationId xmlns:p14="http://schemas.microsoft.com/office/powerpoint/2010/main" val="302704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103</a:t>
            </a:fld>
            <a:endParaRPr lang="cs-CZ"/>
          </a:p>
        </p:txBody>
      </p:sp>
    </p:spTree>
    <p:extLst>
      <p:ext uri="{BB962C8B-B14F-4D97-AF65-F5344CB8AC3E}">
        <p14:creationId xmlns:p14="http://schemas.microsoft.com/office/powerpoint/2010/main" val="4206529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104</a:t>
            </a:fld>
            <a:endParaRPr lang="cs-CZ"/>
          </a:p>
        </p:txBody>
      </p:sp>
    </p:spTree>
    <p:extLst>
      <p:ext uri="{BB962C8B-B14F-4D97-AF65-F5344CB8AC3E}">
        <p14:creationId xmlns:p14="http://schemas.microsoft.com/office/powerpoint/2010/main" val="2696132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105</a:t>
            </a:fld>
            <a:endParaRPr lang="cs-CZ"/>
          </a:p>
        </p:txBody>
      </p:sp>
    </p:spTree>
    <p:extLst>
      <p:ext uri="{BB962C8B-B14F-4D97-AF65-F5344CB8AC3E}">
        <p14:creationId xmlns:p14="http://schemas.microsoft.com/office/powerpoint/2010/main" val="1373690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0AB85-C71D-4829-BC15-9E93550EEBB8}" type="slidenum">
              <a:rPr lang="cs-CZ" altLang="cs-CZ"/>
              <a:pPr/>
              <a:t>106</a:t>
            </a:fld>
            <a:endParaRPr lang="cs-CZ" altLang="cs-CZ"/>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cs-CZ" altLang="cs-CZ" sz="160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107</a:t>
            </a:fld>
            <a:endParaRPr lang="cs-CZ"/>
          </a:p>
        </p:txBody>
      </p:sp>
    </p:spTree>
    <p:extLst>
      <p:ext uri="{BB962C8B-B14F-4D97-AF65-F5344CB8AC3E}">
        <p14:creationId xmlns:p14="http://schemas.microsoft.com/office/powerpoint/2010/main" val="798171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108</a:t>
            </a:fld>
            <a:endParaRPr lang="cs-CZ"/>
          </a:p>
        </p:txBody>
      </p:sp>
    </p:spTree>
    <p:extLst>
      <p:ext uri="{BB962C8B-B14F-4D97-AF65-F5344CB8AC3E}">
        <p14:creationId xmlns:p14="http://schemas.microsoft.com/office/powerpoint/2010/main" val="214089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dirty="0"/>
              <a:t>Prvním kritériem, podle kterého je možné výrobu odlišovat je míra plynulosti</a:t>
            </a:r>
          </a:p>
          <a:p>
            <a:r>
              <a:rPr lang="cs-CZ" dirty="0"/>
              <a:t>technologického procesu. Z tohoto hlediska členíme výrobu na plynulou neboli</a:t>
            </a:r>
          </a:p>
          <a:p>
            <a:r>
              <a:rPr lang="cs-CZ" dirty="0"/>
              <a:t>kontinuální a na přerušovanou neboli diskontinuální.</a:t>
            </a:r>
          </a:p>
          <a:p>
            <a:r>
              <a:rPr lang="cs-CZ" dirty="0"/>
              <a:t>Jako typický příklad plynulé (nepřerušované) výroby je uváděno zpracování ropy</a:t>
            </a:r>
          </a:p>
          <a:p>
            <a:r>
              <a:rPr lang="cs-CZ" dirty="0"/>
              <a:t>v rafineriích. Výroba probíhá z technologických či jiných důvodů prakticky nepřetržitě</a:t>
            </a:r>
          </a:p>
          <a:p>
            <a:r>
              <a:rPr lang="cs-CZ" dirty="0"/>
              <a:t>24 hodin denně, 7 dní v týdnu, 52 týdnů v roce. Výjimkou jsou pouze přerušení vyvolaná</a:t>
            </a:r>
          </a:p>
          <a:p>
            <a:r>
              <a:rPr lang="cs-CZ" dirty="0"/>
              <a:t>nutnými opravami patřičného výrobního zařízení. Zastavení výrobního procesu a jeho</a:t>
            </a:r>
          </a:p>
          <a:p>
            <a:r>
              <a:rPr lang="cs-CZ" dirty="0"/>
              <a:t>následné nové spuštění však stojí značné přebytečné náklady. Výrobky plynulé výroby</a:t>
            </a:r>
          </a:p>
          <a:p>
            <a:r>
              <a:rPr lang="cs-CZ" dirty="0"/>
              <a:t>jsou většinou vyráběny hromadně a vytváří ideální podmínky pro automatizaci celého</a:t>
            </a:r>
          </a:p>
          <a:p>
            <a:r>
              <a:rPr lang="cs-CZ" dirty="0"/>
              <a:t>procesu.</a:t>
            </a:r>
          </a:p>
          <a:p>
            <a:r>
              <a:rPr lang="cs-CZ" dirty="0"/>
              <a:t>V případě přerušované výroby je možné výrobu v určitých částech výrobního</a:t>
            </a:r>
          </a:p>
          <a:p>
            <a:r>
              <a:rPr lang="cs-CZ" dirty="0"/>
              <a:t>procesu přerušit a pokračovat jindy. To však většinou probíhá v určitých, předem</a:t>
            </a:r>
          </a:p>
          <a:p>
            <a:r>
              <a:rPr lang="cs-CZ" dirty="0"/>
              <a:t>určených časech. Technologický proces je tedy přerušován řadou netechnologických</a:t>
            </a:r>
          </a:p>
          <a:p>
            <a:r>
              <a:rPr lang="cs-CZ" dirty="0"/>
              <a:t>procesů například: seřízení stroje, upnutí, doprava materiálu a další. Samotný</a:t>
            </a:r>
          </a:p>
          <a:p>
            <a:r>
              <a:rPr lang="cs-CZ" dirty="0"/>
              <a:t>technologický proces je jen částí celkového výrobního procesu. Výrobu je však možné</a:t>
            </a:r>
          </a:p>
          <a:p>
            <a:r>
              <a:rPr lang="cs-CZ" dirty="0"/>
              <a:t>přerušit a znovu spustit bez větších nákladů. V přerušované výrobě je mnohem složitější</a:t>
            </a:r>
          </a:p>
          <a:p>
            <a:r>
              <a:rPr lang="cs-CZ" dirty="0"/>
              <a:t>uplatnění automatizace. Typických příkladem pro přerušovanou výrobu je strojírenství.</a:t>
            </a:r>
          </a:p>
          <a:p>
            <a:r>
              <a:rPr lang="cs-CZ" dirty="0"/>
              <a:t>Hlavním rozdílem mezi přerušovanou a plynulou výrobou tedy je, že při výrobě</a:t>
            </a:r>
          </a:p>
          <a:p>
            <a:r>
              <a:rPr lang="cs-CZ" dirty="0"/>
              <a:t>plynulé zpracování na jednom pracovišti plynule přechází na navazující pracoviště bez</a:t>
            </a:r>
          </a:p>
          <a:p>
            <a:r>
              <a:rPr lang="cs-CZ" dirty="0"/>
              <a:t>možnosti ovlivnit daný proces. U přerušované výroby jsme schopni operativně ovlivnit</a:t>
            </a:r>
          </a:p>
          <a:p>
            <a:r>
              <a:rPr lang="cs-CZ" dirty="0"/>
              <a:t>průběh výroby při přechodu mezi pracovišti (měnit pracoviště, termín zpracování).</a:t>
            </a:r>
          </a:p>
          <a:p>
            <a:r>
              <a:rPr lang="cs-CZ" dirty="0"/>
              <a:t>Při rozhodování zda výrobu organizovat jako plynulou či přerušovanou musíme</a:t>
            </a:r>
          </a:p>
          <a:p>
            <a:r>
              <a:rPr lang="cs-CZ" dirty="0"/>
              <a:t>brát v úvahu jednotlivé ekonomické aspekty. Zajištění plynulé výroby bývá zpravidla</a:t>
            </a:r>
          </a:p>
          <a:p>
            <a:r>
              <a:rPr lang="cs-CZ" dirty="0"/>
              <a:t>nákladnější, co se týče zajištění potřebných podmínek a prostředí pro pracovníky</a:t>
            </a:r>
          </a:p>
          <a:p>
            <a:r>
              <a:rPr lang="cs-CZ" dirty="0"/>
              <a:t>(doprava, práce v noci, stravování a další). Na druhé straně přerušovaná výroba má</a:t>
            </a:r>
          </a:p>
          <a:p>
            <a:r>
              <a:rPr lang="cs-CZ" dirty="0"/>
              <a:t>zpravidla delší dobu výroby, zvyšuje výrobní zásoby, nebo například může vyvolat</a:t>
            </a:r>
          </a:p>
          <a:p>
            <a:r>
              <a:rPr lang="cs-CZ" dirty="0"/>
              <a:t>kolísání ve výkonnosti a případné kvalitě výroby. Existují zde však lepší podmínky pro</a:t>
            </a:r>
          </a:p>
          <a:p>
            <a:r>
              <a:rPr lang="cs-CZ" dirty="0"/>
              <a:t>údržbu, nápravu různých výpadků a poruch.1</a:t>
            </a:r>
          </a:p>
          <a:p>
            <a:pPr eaLnBrk="1" hangingPunct="1">
              <a:spcBef>
                <a:spcPct val="0"/>
              </a:spcBef>
            </a:pPr>
            <a:endParaRPr lang="ru-RU" dirty="0"/>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8A71FD5-8C97-47EC-8C92-65B7BFC2CFD4}" type="slidenum">
              <a:rPr lang="ru-RU" smtClean="0"/>
              <a:pPr eaLnBrk="1" hangingPunct="1"/>
              <a:t>31</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109</a:t>
            </a:fld>
            <a:endParaRPr lang="cs-CZ"/>
          </a:p>
        </p:txBody>
      </p:sp>
    </p:spTree>
    <p:extLst>
      <p:ext uri="{BB962C8B-B14F-4D97-AF65-F5344CB8AC3E}">
        <p14:creationId xmlns:p14="http://schemas.microsoft.com/office/powerpoint/2010/main" val="997885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Tato skupina normativů je výsledkem standardizačního procesu v rámci technologicko- organizačního projektování. Jejich cílem je stanovit optimální kombinaci průběhu výrobního procesu, sjednotit průběh výrobního </a:t>
            </a:r>
            <a:r>
              <a:rPr lang="cs-CZ" dirty="0" err="1"/>
              <a:t>porcesu</a:t>
            </a:r>
            <a:r>
              <a:rPr lang="cs-CZ" dirty="0"/>
              <a:t> při daných technickoekonomických podmínkách a stabilizovat jej po určité období. Jednotlivé normativy zajištují optimální splnění úkolů operativního řízení tím, že poskytují informace pro zajištění plánovacích a řídicích úkolů z věcného, časového a prostorového hlediska. </a:t>
            </a:r>
          </a:p>
          <a:p>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110</a:t>
            </a:fld>
            <a:endParaRPr lang="cs-CZ"/>
          </a:p>
        </p:txBody>
      </p:sp>
    </p:spTree>
    <p:extLst>
      <p:ext uri="{BB962C8B-B14F-4D97-AF65-F5344CB8AC3E}">
        <p14:creationId xmlns:p14="http://schemas.microsoft.com/office/powerpoint/2010/main" val="1812080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111</a:t>
            </a:fld>
            <a:endParaRPr lang="cs-CZ"/>
          </a:p>
        </p:txBody>
      </p:sp>
    </p:spTree>
    <p:extLst>
      <p:ext uri="{BB962C8B-B14F-4D97-AF65-F5344CB8AC3E}">
        <p14:creationId xmlns:p14="http://schemas.microsoft.com/office/powerpoint/2010/main" val="4162637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Výrobní dávka je množství výrobků (součástí, dílů), které jsou současně do výroby zadávány a z výroby odváděny, jsou zpracovány v těsném časovém sledu nebo současně, a to na určitém pracovišti a s jednorázovým konstantním vynaložením nákladů na přípravu a zakončení příslušného procesu (operace).</a:t>
            </a:r>
          </a:p>
          <a:p>
            <a:r>
              <a:rPr lang="cs-CZ" dirty="0"/>
              <a:t>Výrobní dávka je jednotkou evidence v rámci operativní evidence výroby. Znamená to, že je na dávku vydáván společně výchozí materiálový prvek a že jako celek je evidována v průběhu výroby i při odvádění na mezisklad či na sklad hotových produktů. </a:t>
            </a:r>
          </a:p>
          <a:p>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112</a:t>
            </a:fld>
            <a:endParaRPr lang="cs-CZ"/>
          </a:p>
        </p:txBody>
      </p:sp>
    </p:spTree>
    <p:extLst>
      <p:ext uri="{BB962C8B-B14F-4D97-AF65-F5344CB8AC3E}">
        <p14:creationId xmlns:p14="http://schemas.microsoft.com/office/powerpoint/2010/main" val="2553668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113</a:t>
            </a:fld>
            <a:endParaRPr lang="cs-CZ"/>
          </a:p>
        </p:txBody>
      </p:sp>
    </p:spTree>
    <p:extLst>
      <p:ext uri="{BB962C8B-B14F-4D97-AF65-F5344CB8AC3E}">
        <p14:creationId xmlns:p14="http://schemas.microsoft.com/office/powerpoint/2010/main" val="1969807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plánovací požadavky na velikost výrobní dávky vzhledem na vazby ostatních výrobních činitelů jsou:</a:t>
            </a:r>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114</a:t>
            </a:fld>
            <a:endParaRPr lang="cs-CZ"/>
          </a:p>
        </p:txBody>
      </p:sp>
    </p:spTree>
    <p:extLst>
      <p:ext uri="{BB962C8B-B14F-4D97-AF65-F5344CB8AC3E}">
        <p14:creationId xmlns:p14="http://schemas.microsoft.com/office/powerpoint/2010/main" val="1767416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115</a:t>
            </a:fld>
            <a:endParaRPr lang="cs-CZ"/>
          </a:p>
        </p:txBody>
      </p:sp>
    </p:spTree>
    <p:extLst>
      <p:ext uri="{BB962C8B-B14F-4D97-AF65-F5344CB8AC3E}">
        <p14:creationId xmlns:p14="http://schemas.microsoft.com/office/powerpoint/2010/main" val="2854342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116</a:t>
            </a:fld>
            <a:endParaRPr lang="cs-CZ"/>
          </a:p>
        </p:txBody>
      </p:sp>
    </p:spTree>
    <p:extLst>
      <p:ext uri="{BB962C8B-B14F-4D97-AF65-F5344CB8AC3E}">
        <p14:creationId xmlns:p14="http://schemas.microsoft.com/office/powerpoint/2010/main" val="3299686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117</a:t>
            </a:fld>
            <a:endParaRPr lang="cs-CZ"/>
          </a:p>
        </p:txBody>
      </p:sp>
    </p:spTree>
    <p:extLst>
      <p:ext uri="{BB962C8B-B14F-4D97-AF65-F5344CB8AC3E}">
        <p14:creationId xmlns:p14="http://schemas.microsoft.com/office/powerpoint/2010/main" val="1123283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118</a:t>
            </a:fld>
            <a:endParaRPr lang="cs-CZ"/>
          </a:p>
        </p:txBody>
      </p:sp>
    </p:spTree>
    <p:extLst>
      <p:ext uri="{BB962C8B-B14F-4D97-AF65-F5344CB8AC3E}">
        <p14:creationId xmlns:p14="http://schemas.microsoft.com/office/powerpoint/2010/main" val="86368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Jako typický příklad plynulé (nepřerušované) výroby je uváděno zpracování ropy v rafineriích. Výroba probíhá z technologických či jiných důvodů prakticky nepřetržitě 24 hodin denně, 7 dní v týdnu, 52 týdnů v roce. Výjimkou jsou pouze přerušení vyvolaná nutnými opravami patřičného výrobního zařízení. Zastavení výrobního procesu a jeho následné nové spuštění však stojí značné přebytečné náklady. Výrobky plynulé výroby jsou většinou vyráběny hromadně a vytváří ideální podmínky pro automatizaci celého procesu.</a:t>
            </a:r>
          </a:p>
          <a:p>
            <a:endParaRPr lang="cs-CZ" dirty="0"/>
          </a:p>
          <a:p>
            <a:r>
              <a:rPr lang="cs-CZ" dirty="0"/>
              <a:t>Hlavním rozdílem mezi přerušovanou a plynulou výrobou tedy je, že při výrobě</a:t>
            </a:r>
          </a:p>
          <a:p>
            <a:r>
              <a:rPr lang="cs-CZ" dirty="0"/>
              <a:t>plynulé zpracování na jednom pracovišti plynule přechází na navazující pracoviště bez</a:t>
            </a:r>
          </a:p>
          <a:p>
            <a:r>
              <a:rPr lang="cs-CZ" dirty="0"/>
              <a:t>možnosti ovlivnit daný proces. U přerušované výroby jsme schopni operativně ovlivnit</a:t>
            </a:r>
          </a:p>
          <a:p>
            <a:r>
              <a:rPr lang="cs-CZ" dirty="0"/>
              <a:t>průběh výroby při přechodu mezi pracovišti (měnit pracoviště, termín zpracování).</a:t>
            </a:r>
          </a:p>
          <a:p>
            <a:r>
              <a:rPr lang="cs-CZ" dirty="0"/>
              <a:t>Při rozhodování zda výrobu organizovat jako plynulou či přerušovanou musíme</a:t>
            </a:r>
          </a:p>
          <a:p>
            <a:r>
              <a:rPr lang="cs-CZ" dirty="0"/>
              <a:t>brát v úvahu jednotlivé ekonomické aspekty. Zajištění plynulé výroby bývá zpravidla</a:t>
            </a:r>
          </a:p>
          <a:p>
            <a:r>
              <a:rPr lang="cs-CZ" dirty="0"/>
              <a:t>nákladnější, co se týče zajištění potřebných podmínek a prostředí pro pracovníky</a:t>
            </a:r>
          </a:p>
          <a:p>
            <a:r>
              <a:rPr lang="cs-CZ" dirty="0"/>
              <a:t>(doprava, práce v noci, stravování a další). Na druhé straně přerušovaná výroba má</a:t>
            </a:r>
          </a:p>
          <a:p>
            <a:r>
              <a:rPr lang="cs-CZ" dirty="0"/>
              <a:t>zpravidla delší dobu výroby, zvyšuje výrobní zásoby, nebo například může vyvolat</a:t>
            </a:r>
          </a:p>
          <a:p>
            <a:r>
              <a:rPr lang="cs-CZ" dirty="0"/>
              <a:t>kolísání ve výkonnosti a případné kvalitě výroby. Existují zde však lepší podmínky pro</a:t>
            </a:r>
          </a:p>
          <a:p>
            <a:r>
              <a:rPr lang="cs-CZ" dirty="0"/>
              <a:t>údržbu, nápravu různých výpadků a poruch.1</a:t>
            </a:r>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32</a:t>
            </a:fld>
            <a:endParaRPr lang="cs-CZ"/>
          </a:p>
        </p:txBody>
      </p:sp>
    </p:spTree>
    <p:extLst>
      <p:ext uri="{BB962C8B-B14F-4D97-AF65-F5344CB8AC3E}">
        <p14:creationId xmlns:p14="http://schemas.microsoft.com/office/powerpoint/2010/main" val="3229933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119</a:t>
            </a:fld>
            <a:endParaRPr lang="cs-CZ"/>
          </a:p>
        </p:txBody>
      </p:sp>
    </p:spTree>
    <p:extLst>
      <p:ext uri="{BB962C8B-B14F-4D97-AF65-F5344CB8AC3E}">
        <p14:creationId xmlns:p14="http://schemas.microsoft.com/office/powerpoint/2010/main" val="3477904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120</a:t>
            </a:fld>
            <a:endParaRPr lang="cs-CZ"/>
          </a:p>
        </p:txBody>
      </p:sp>
    </p:spTree>
    <p:extLst>
      <p:ext uri="{BB962C8B-B14F-4D97-AF65-F5344CB8AC3E}">
        <p14:creationId xmlns:p14="http://schemas.microsoft.com/office/powerpoint/2010/main" val="549127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121</a:t>
            </a:fld>
            <a:endParaRPr lang="cs-CZ"/>
          </a:p>
        </p:txBody>
      </p:sp>
    </p:spTree>
    <p:extLst>
      <p:ext uri="{BB962C8B-B14F-4D97-AF65-F5344CB8AC3E}">
        <p14:creationId xmlns:p14="http://schemas.microsoft.com/office/powerpoint/2010/main" val="30209055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122</a:t>
            </a:fld>
            <a:endParaRPr lang="cs-CZ"/>
          </a:p>
        </p:txBody>
      </p:sp>
    </p:spTree>
    <p:extLst>
      <p:ext uri="{BB962C8B-B14F-4D97-AF65-F5344CB8AC3E}">
        <p14:creationId xmlns:p14="http://schemas.microsoft.com/office/powerpoint/2010/main" val="15818201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123</a:t>
            </a:fld>
            <a:endParaRPr lang="cs-CZ"/>
          </a:p>
        </p:txBody>
      </p:sp>
    </p:spTree>
    <p:extLst>
      <p:ext uri="{BB962C8B-B14F-4D97-AF65-F5344CB8AC3E}">
        <p14:creationId xmlns:p14="http://schemas.microsoft.com/office/powerpoint/2010/main" val="29822541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124</a:t>
            </a:fld>
            <a:endParaRPr lang="cs-CZ"/>
          </a:p>
        </p:txBody>
      </p:sp>
    </p:spTree>
    <p:extLst>
      <p:ext uri="{BB962C8B-B14F-4D97-AF65-F5344CB8AC3E}">
        <p14:creationId xmlns:p14="http://schemas.microsoft.com/office/powerpoint/2010/main" val="35749760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125</a:t>
            </a:fld>
            <a:endParaRPr lang="cs-CZ"/>
          </a:p>
        </p:txBody>
      </p:sp>
    </p:spTree>
    <p:extLst>
      <p:ext uri="{BB962C8B-B14F-4D97-AF65-F5344CB8AC3E}">
        <p14:creationId xmlns:p14="http://schemas.microsoft.com/office/powerpoint/2010/main" val="2277952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126</a:t>
            </a:fld>
            <a:endParaRPr lang="cs-CZ"/>
          </a:p>
        </p:txBody>
      </p:sp>
    </p:spTree>
    <p:extLst>
      <p:ext uri="{BB962C8B-B14F-4D97-AF65-F5344CB8AC3E}">
        <p14:creationId xmlns:p14="http://schemas.microsoft.com/office/powerpoint/2010/main" val="21191594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127</a:t>
            </a:fld>
            <a:endParaRPr lang="cs-CZ"/>
          </a:p>
        </p:txBody>
      </p:sp>
    </p:spTree>
    <p:extLst>
      <p:ext uri="{BB962C8B-B14F-4D97-AF65-F5344CB8AC3E}">
        <p14:creationId xmlns:p14="http://schemas.microsoft.com/office/powerpoint/2010/main" val="12975647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128</a:t>
            </a:fld>
            <a:endParaRPr lang="cs-CZ"/>
          </a:p>
        </p:txBody>
      </p:sp>
    </p:spTree>
    <p:extLst>
      <p:ext uri="{BB962C8B-B14F-4D97-AF65-F5344CB8AC3E}">
        <p14:creationId xmlns:p14="http://schemas.microsoft.com/office/powerpoint/2010/main" val="286491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případě přerušované výroby je možné výrobu v určitých částech výrobního procesu přerušit a pokračovat jindy. To však většinou probíhá v určitých, předem určených časech. Technologický proces je tedy přerušován řadou netechnologických procesů například: seřízení stroje, upnutí, doprava materiálu a další. Samotný technologický proces je jen částí celkového výrobního procesu. Výrobu je však možné přerušit a znovu spustit bez větších nákladů. V přerušované výrobě je mnohem složitější uplatnění automatizace. Typických příkladem pro přerušovanou výrobu je strojírenství.</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33</a:t>
            </a:fld>
            <a:endParaRPr lang="cs-CZ"/>
          </a:p>
        </p:txBody>
      </p:sp>
    </p:spTree>
    <p:extLst>
      <p:ext uri="{BB962C8B-B14F-4D97-AF65-F5344CB8AC3E}">
        <p14:creationId xmlns:p14="http://schemas.microsoft.com/office/powerpoint/2010/main" val="24170725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129</a:t>
            </a:fld>
            <a:endParaRPr lang="cs-CZ"/>
          </a:p>
        </p:txBody>
      </p:sp>
    </p:spTree>
    <p:extLst>
      <p:ext uri="{BB962C8B-B14F-4D97-AF65-F5344CB8AC3E}">
        <p14:creationId xmlns:p14="http://schemas.microsoft.com/office/powerpoint/2010/main" val="16731606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130</a:t>
            </a:fld>
            <a:endParaRPr lang="cs-CZ"/>
          </a:p>
        </p:txBody>
      </p:sp>
    </p:spTree>
    <p:extLst>
      <p:ext uri="{BB962C8B-B14F-4D97-AF65-F5344CB8AC3E}">
        <p14:creationId xmlns:p14="http://schemas.microsoft.com/office/powerpoint/2010/main" val="25084447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131</a:t>
            </a:fld>
            <a:endParaRPr lang="cs-CZ"/>
          </a:p>
        </p:txBody>
      </p:sp>
    </p:spTree>
    <p:extLst>
      <p:ext uri="{BB962C8B-B14F-4D97-AF65-F5344CB8AC3E}">
        <p14:creationId xmlns:p14="http://schemas.microsoft.com/office/powerpoint/2010/main" val="32126386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132</a:t>
            </a:fld>
            <a:endParaRPr lang="cs-CZ"/>
          </a:p>
        </p:txBody>
      </p:sp>
    </p:spTree>
    <p:extLst>
      <p:ext uri="{BB962C8B-B14F-4D97-AF65-F5344CB8AC3E}">
        <p14:creationId xmlns:p14="http://schemas.microsoft.com/office/powerpoint/2010/main" val="39942228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133</a:t>
            </a:fld>
            <a:endParaRPr lang="cs-CZ"/>
          </a:p>
        </p:txBody>
      </p:sp>
    </p:spTree>
    <p:extLst>
      <p:ext uri="{BB962C8B-B14F-4D97-AF65-F5344CB8AC3E}">
        <p14:creationId xmlns:p14="http://schemas.microsoft.com/office/powerpoint/2010/main" val="28609947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134</a:t>
            </a:fld>
            <a:endParaRPr lang="cs-CZ"/>
          </a:p>
        </p:txBody>
      </p:sp>
    </p:spTree>
    <p:extLst>
      <p:ext uri="{BB962C8B-B14F-4D97-AF65-F5344CB8AC3E}">
        <p14:creationId xmlns:p14="http://schemas.microsoft.com/office/powerpoint/2010/main" val="33449010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135</a:t>
            </a:fld>
            <a:endParaRPr lang="cs-CZ"/>
          </a:p>
        </p:txBody>
      </p:sp>
    </p:spTree>
    <p:extLst>
      <p:ext uri="{BB962C8B-B14F-4D97-AF65-F5344CB8AC3E}">
        <p14:creationId xmlns:p14="http://schemas.microsoft.com/office/powerpoint/2010/main" val="5807892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136</a:t>
            </a:fld>
            <a:endParaRPr lang="cs-CZ"/>
          </a:p>
        </p:txBody>
      </p:sp>
    </p:spTree>
    <p:extLst>
      <p:ext uri="{BB962C8B-B14F-4D97-AF65-F5344CB8AC3E}">
        <p14:creationId xmlns:p14="http://schemas.microsoft.com/office/powerpoint/2010/main" val="37870882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137</a:t>
            </a:fld>
            <a:endParaRPr lang="cs-CZ"/>
          </a:p>
        </p:txBody>
      </p:sp>
    </p:spTree>
    <p:extLst>
      <p:ext uri="{BB962C8B-B14F-4D97-AF65-F5344CB8AC3E}">
        <p14:creationId xmlns:p14="http://schemas.microsoft.com/office/powerpoint/2010/main" val="17683622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138</a:t>
            </a:fld>
            <a:endParaRPr lang="cs-CZ"/>
          </a:p>
        </p:txBody>
      </p:sp>
    </p:spTree>
    <p:extLst>
      <p:ext uri="{BB962C8B-B14F-4D97-AF65-F5344CB8AC3E}">
        <p14:creationId xmlns:p14="http://schemas.microsoft.com/office/powerpoint/2010/main" val="161815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41</a:t>
            </a:fld>
            <a:endParaRPr lang="cs-CZ"/>
          </a:p>
        </p:txBody>
      </p:sp>
    </p:spTree>
    <p:extLst>
      <p:ext uri="{BB962C8B-B14F-4D97-AF65-F5344CB8AC3E}">
        <p14:creationId xmlns:p14="http://schemas.microsoft.com/office/powerpoint/2010/main" val="7761284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139</a:t>
            </a:fld>
            <a:endParaRPr lang="cs-CZ"/>
          </a:p>
        </p:txBody>
      </p:sp>
    </p:spTree>
    <p:extLst>
      <p:ext uri="{BB962C8B-B14F-4D97-AF65-F5344CB8AC3E}">
        <p14:creationId xmlns:p14="http://schemas.microsoft.com/office/powerpoint/2010/main" val="26741664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141</a:t>
            </a:fld>
            <a:endParaRPr lang="cs-CZ"/>
          </a:p>
        </p:txBody>
      </p:sp>
    </p:spTree>
    <p:extLst>
      <p:ext uri="{BB962C8B-B14F-4D97-AF65-F5344CB8AC3E}">
        <p14:creationId xmlns:p14="http://schemas.microsoft.com/office/powerpoint/2010/main" val="42691500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142</a:t>
            </a:fld>
            <a:endParaRPr lang="cs-CZ"/>
          </a:p>
        </p:txBody>
      </p:sp>
    </p:spTree>
    <p:extLst>
      <p:ext uri="{BB962C8B-B14F-4D97-AF65-F5344CB8AC3E}">
        <p14:creationId xmlns:p14="http://schemas.microsoft.com/office/powerpoint/2010/main" val="38089283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143</a:t>
            </a:fld>
            <a:endParaRPr lang="cs-CZ"/>
          </a:p>
        </p:txBody>
      </p:sp>
    </p:spTree>
    <p:extLst>
      <p:ext uri="{BB962C8B-B14F-4D97-AF65-F5344CB8AC3E}">
        <p14:creationId xmlns:p14="http://schemas.microsoft.com/office/powerpoint/2010/main" val="2368545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144</a:t>
            </a:fld>
            <a:endParaRPr lang="cs-CZ"/>
          </a:p>
        </p:txBody>
      </p:sp>
    </p:spTree>
    <p:extLst>
      <p:ext uri="{BB962C8B-B14F-4D97-AF65-F5344CB8AC3E}">
        <p14:creationId xmlns:p14="http://schemas.microsoft.com/office/powerpoint/2010/main" val="4323702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145</a:t>
            </a:fld>
            <a:endParaRPr lang="cs-CZ"/>
          </a:p>
        </p:txBody>
      </p:sp>
    </p:spTree>
    <p:extLst>
      <p:ext uri="{BB962C8B-B14F-4D97-AF65-F5344CB8AC3E}">
        <p14:creationId xmlns:p14="http://schemas.microsoft.com/office/powerpoint/2010/main" val="1682356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146</a:t>
            </a:fld>
            <a:endParaRPr lang="cs-CZ"/>
          </a:p>
        </p:txBody>
      </p:sp>
    </p:spTree>
    <p:extLst>
      <p:ext uri="{BB962C8B-B14F-4D97-AF65-F5344CB8AC3E}">
        <p14:creationId xmlns:p14="http://schemas.microsoft.com/office/powerpoint/2010/main" val="39419115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147</a:t>
            </a:fld>
            <a:endParaRPr lang="cs-CZ"/>
          </a:p>
        </p:txBody>
      </p:sp>
    </p:spTree>
    <p:extLst>
      <p:ext uri="{BB962C8B-B14F-4D97-AF65-F5344CB8AC3E}">
        <p14:creationId xmlns:p14="http://schemas.microsoft.com/office/powerpoint/2010/main" val="25857764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148</a:t>
            </a:fld>
            <a:endParaRPr lang="cs-CZ"/>
          </a:p>
        </p:txBody>
      </p:sp>
    </p:spTree>
    <p:extLst>
      <p:ext uri="{BB962C8B-B14F-4D97-AF65-F5344CB8AC3E}">
        <p14:creationId xmlns:p14="http://schemas.microsoft.com/office/powerpoint/2010/main" val="29797250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149</a:t>
            </a:fld>
            <a:endParaRPr lang="cs-CZ"/>
          </a:p>
        </p:txBody>
      </p:sp>
    </p:spTree>
    <p:extLst>
      <p:ext uri="{BB962C8B-B14F-4D97-AF65-F5344CB8AC3E}">
        <p14:creationId xmlns:p14="http://schemas.microsoft.com/office/powerpoint/2010/main" val="236925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Dál je výroba v šaržích, nevyhnutelná při kvalitativním rozdílu mezi jednotlivými výrobními dávkami (ocel, laky) nebo v partiích při kvalitativních rozdílech vstupních materiálů, které vedou k určitým rozdílům v konečných produktech (keramické součástky v elektrotechnice). Výroba je přerušena novou dávkou vstupujícího materiálu- šarže.</a:t>
            </a:r>
          </a:p>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44</a:t>
            </a:fld>
            <a:endParaRPr lang="cs-CZ"/>
          </a:p>
        </p:txBody>
      </p:sp>
    </p:spTree>
    <p:extLst>
      <p:ext uri="{BB962C8B-B14F-4D97-AF65-F5344CB8AC3E}">
        <p14:creationId xmlns:p14="http://schemas.microsoft.com/office/powerpoint/2010/main" val="41303794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150</a:t>
            </a:fld>
            <a:endParaRPr lang="cs-CZ"/>
          </a:p>
        </p:txBody>
      </p:sp>
    </p:spTree>
    <p:extLst>
      <p:ext uri="{BB962C8B-B14F-4D97-AF65-F5344CB8AC3E}">
        <p14:creationId xmlns:p14="http://schemas.microsoft.com/office/powerpoint/2010/main" val="41114233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151</a:t>
            </a:fld>
            <a:endParaRPr lang="cs-CZ"/>
          </a:p>
        </p:txBody>
      </p:sp>
    </p:spTree>
    <p:extLst>
      <p:ext uri="{BB962C8B-B14F-4D97-AF65-F5344CB8AC3E}">
        <p14:creationId xmlns:p14="http://schemas.microsoft.com/office/powerpoint/2010/main" val="25717426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152</a:t>
            </a:fld>
            <a:endParaRPr lang="cs-CZ"/>
          </a:p>
        </p:txBody>
      </p:sp>
    </p:spTree>
    <p:extLst>
      <p:ext uri="{BB962C8B-B14F-4D97-AF65-F5344CB8AC3E}">
        <p14:creationId xmlns:p14="http://schemas.microsoft.com/office/powerpoint/2010/main" val="19269513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153</a:t>
            </a:fld>
            <a:endParaRPr lang="cs-CZ"/>
          </a:p>
        </p:txBody>
      </p:sp>
    </p:spTree>
    <p:extLst>
      <p:ext uri="{BB962C8B-B14F-4D97-AF65-F5344CB8AC3E}">
        <p14:creationId xmlns:p14="http://schemas.microsoft.com/office/powerpoint/2010/main" val="36237195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154</a:t>
            </a:fld>
            <a:endParaRPr lang="cs-CZ"/>
          </a:p>
        </p:txBody>
      </p:sp>
    </p:spTree>
    <p:extLst>
      <p:ext uri="{BB962C8B-B14F-4D97-AF65-F5344CB8AC3E}">
        <p14:creationId xmlns:p14="http://schemas.microsoft.com/office/powerpoint/2010/main" val="18340049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155</a:t>
            </a:fld>
            <a:endParaRPr lang="cs-CZ"/>
          </a:p>
        </p:txBody>
      </p:sp>
    </p:spTree>
    <p:extLst>
      <p:ext uri="{BB962C8B-B14F-4D97-AF65-F5344CB8AC3E}">
        <p14:creationId xmlns:p14="http://schemas.microsoft.com/office/powerpoint/2010/main" val="13095515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157</a:t>
            </a:fld>
            <a:endParaRPr lang="cs-CZ"/>
          </a:p>
        </p:txBody>
      </p:sp>
    </p:spTree>
    <p:extLst>
      <p:ext uri="{BB962C8B-B14F-4D97-AF65-F5344CB8AC3E}">
        <p14:creationId xmlns:p14="http://schemas.microsoft.com/office/powerpoint/2010/main" val="27114905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některých případech není možné/účelné</a:t>
            </a:r>
            <a:r>
              <a:rPr lang="cs-CZ" baseline="0" dirty="0"/>
              <a:t> provádět kapacitní propočty na jednotku výrobního zařízení. Pak se </a:t>
            </a:r>
            <a:r>
              <a:rPr lang="cs-CZ" baseline="0" dirty="0" err="1"/>
              <a:t>provadějí</a:t>
            </a:r>
            <a:r>
              <a:rPr lang="cs-CZ" baseline="0" dirty="0"/>
              <a:t> kapacitní propočty na jednotku výrobního zařízení. Pak se </a:t>
            </a:r>
            <a:r>
              <a:rPr lang="cs-CZ" baseline="0" dirty="0" err="1"/>
              <a:t>provadějí</a:t>
            </a:r>
            <a:r>
              <a:rPr lang="cs-CZ" baseline="0" dirty="0"/>
              <a:t> propočty na sdružená pracoviště, dílny, provozy, výrobní úseky atd. </a:t>
            </a:r>
            <a:endParaRPr lang="cs-CZ" dirty="0"/>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158</a:t>
            </a:fld>
            <a:endParaRPr lang="cs-CZ"/>
          </a:p>
        </p:txBody>
      </p:sp>
    </p:spTree>
    <p:extLst>
      <p:ext uri="{BB962C8B-B14F-4D97-AF65-F5344CB8AC3E}">
        <p14:creationId xmlns:p14="http://schemas.microsoft.com/office/powerpoint/2010/main" val="16496352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159</a:t>
            </a:fld>
            <a:endParaRPr lang="cs-CZ"/>
          </a:p>
        </p:txBody>
      </p:sp>
    </p:spTree>
    <p:extLst>
      <p:ext uri="{BB962C8B-B14F-4D97-AF65-F5344CB8AC3E}">
        <p14:creationId xmlns:p14="http://schemas.microsoft.com/office/powerpoint/2010/main" val="16920788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160</a:t>
            </a:fld>
            <a:endParaRPr lang="cs-CZ"/>
          </a:p>
        </p:txBody>
      </p:sp>
    </p:spTree>
    <p:extLst>
      <p:ext uri="{BB962C8B-B14F-4D97-AF65-F5344CB8AC3E}">
        <p14:creationId xmlns:p14="http://schemas.microsoft.com/office/powerpoint/2010/main" val="137631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77</a:t>
            </a:fld>
            <a:endParaRPr lang="cs-CZ"/>
          </a:p>
        </p:txBody>
      </p:sp>
    </p:spTree>
    <p:extLst>
      <p:ext uri="{BB962C8B-B14F-4D97-AF65-F5344CB8AC3E}">
        <p14:creationId xmlns:p14="http://schemas.microsoft.com/office/powerpoint/2010/main" val="8946720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161</a:t>
            </a:fld>
            <a:endParaRPr lang="cs-CZ"/>
          </a:p>
        </p:txBody>
      </p:sp>
    </p:spTree>
    <p:extLst>
      <p:ext uri="{BB962C8B-B14F-4D97-AF65-F5344CB8AC3E}">
        <p14:creationId xmlns:p14="http://schemas.microsoft.com/office/powerpoint/2010/main" val="41913458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162</a:t>
            </a:fld>
            <a:endParaRPr lang="cs-CZ"/>
          </a:p>
        </p:txBody>
      </p:sp>
    </p:spTree>
    <p:extLst>
      <p:ext uri="{BB962C8B-B14F-4D97-AF65-F5344CB8AC3E}">
        <p14:creationId xmlns:p14="http://schemas.microsoft.com/office/powerpoint/2010/main" val="36338068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163</a:t>
            </a:fld>
            <a:endParaRPr lang="cs-CZ"/>
          </a:p>
        </p:txBody>
      </p:sp>
    </p:spTree>
    <p:extLst>
      <p:ext uri="{BB962C8B-B14F-4D97-AF65-F5344CB8AC3E}">
        <p14:creationId xmlns:p14="http://schemas.microsoft.com/office/powerpoint/2010/main" val="42531257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164</a:t>
            </a:fld>
            <a:endParaRPr lang="cs-CZ"/>
          </a:p>
        </p:txBody>
      </p:sp>
    </p:spTree>
    <p:extLst>
      <p:ext uri="{BB962C8B-B14F-4D97-AF65-F5344CB8AC3E}">
        <p14:creationId xmlns:p14="http://schemas.microsoft.com/office/powerpoint/2010/main" val="41083883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165</a:t>
            </a:fld>
            <a:endParaRPr lang="cs-CZ"/>
          </a:p>
        </p:txBody>
      </p:sp>
    </p:spTree>
    <p:extLst>
      <p:ext uri="{BB962C8B-B14F-4D97-AF65-F5344CB8AC3E}">
        <p14:creationId xmlns:p14="http://schemas.microsoft.com/office/powerpoint/2010/main" val="11918369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166</a:t>
            </a:fld>
            <a:endParaRPr lang="cs-CZ"/>
          </a:p>
        </p:txBody>
      </p:sp>
    </p:spTree>
    <p:extLst>
      <p:ext uri="{BB962C8B-B14F-4D97-AF65-F5344CB8AC3E}">
        <p14:creationId xmlns:p14="http://schemas.microsoft.com/office/powerpoint/2010/main" val="35850517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167</a:t>
            </a:fld>
            <a:endParaRPr lang="cs-CZ"/>
          </a:p>
        </p:txBody>
      </p:sp>
    </p:spTree>
    <p:extLst>
      <p:ext uri="{BB962C8B-B14F-4D97-AF65-F5344CB8AC3E}">
        <p14:creationId xmlns:p14="http://schemas.microsoft.com/office/powerpoint/2010/main" val="23162447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168</a:t>
            </a:fld>
            <a:endParaRPr lang="cs-CZ"/>
          </a:p>
        </p:txBody>
      </p:sp>
    </p:spTree>
    <p:extLst>
      <p:ext uri="{BB962C8B-B14F-4D97-AF65-F5344CB8AC3E}">
        <p14:creationId xmlns:p14="http://schemas.microsoft.com/office/powerpoint/2010/main" val="7562504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169</a:t>
            </a:fld>
            <a:endParaRPr lang="cs-CZ"/>
          </a:p>
        </p:txBody>
      </p:sp>
    </p:spTree>
    <p:extLst>
      <p:ext uri="{BB962C8B-B14F-4D97-AF65-F5344CB8AC3E}">
        <p14:creationId xmlns:p14="http://schemas.microsoft.com/office/powerpoint/2010/main" val="28600320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170</a:t>
            </a:fld>
            <a:endParaRPr lang="cs-CZ"/>
          </a:p>
        </p:txBody>
      </p:sp>
    </p:spTree>
    <p:extLst>
      <p:ext uri="{BB962C8B-B14F-4D97-AF65-F5344CB8AC3E}">
        <p14:creationId xmlns:p14="http://schemas.microsoft.com/office/powerpoint/2010/main" val="66481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08.10.2021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08.10.2021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08.10.2021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C57A5DF-1266-40EA-9282-1E66B9DE06C0}"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95EC1D4A-A796-47C3-A63E-CE236FB377E2}" type="datetimeFigureOut">
              <a:rPr lang="cs-CZ" smtClean="0"/>
              <a:t>08.10.2021</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AC57A5DF-1266-40EA-9282-1E66B9DE06C0}"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50938" y="214313"/>
            <a:ext cx="7793037" cy="1462087"/>
          </a:xfrm>
        </p:spPr>
        <p:txBody>
          <a:bodyPr/>
          <a:lstStyle/>
          <a:p>
            <a:r>
              <a:rPr lang="cs-CZ"/>
              <a:t>Kliknutím lze upravit styl.</a:t>
            </a:r>
          </a:p>
        </p:txBody>
      </p:sp>
      <p:sp>
        <p:nvSpPr>
          <p:cNvPr id="3" name="Zástupný symbol pro text 2"/>
          <p:cNvSpPr>
            <a:spLocks noGrp="1"/>
          </p:cNvSpPr>
          <p:nvPr>
            <p:ph type="body" sz="half" idx="1"/>
          </p:nvPr>
        </p:nvSpPr>
        <p:spPr>
          <a:xfrm>
            <a:off x="11826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450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162050" y="6243638"/>
            <a:ext cx="1905000" cy="45720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a:xfrm>
            <a:off x="3657600" y="6243638"/>
            <a:ext cx="2895600" cy="457200"/>
          </a:xfrm>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7042150" y="6243638"/>
            <a:ext cx="1905000" cy="457200"/>
          </a:xfrm>
        </p:spPr>
        <p:txBody>
          <a:bodyPr/>
          <a:lstStyle>
            <a:lvl1pPr>
              <a:defRPr smtClean="0"/>
            </a:lvl1pPr>
          </a:lstStyle>
          <a:p>
            <a:pPr>
              <a:defRPr/>
            </a:pPr>
            <a:fld id="{28F866A0-AD16-4618-A8B2-36E041BD6AC7}" type="slidenum">
              <a:rPr lang="cs-CZ" smtClean="0"/>
              <a:pPr>
                <a:defRPr/>
              </a:pPr>
              <a:t>‹#›</a:t>
            </a:fld>
            <a:endParaRPr lang="cs-CZ"/>
          </a:p>
        </p:txBody>
      </p:sp>
    </p:spTree>
    <p:extLst>
      <p:ext uri="{BB962C8B-B14F-4D97-AF65-F5344CB8AC3E}">
        <p14:creationId xmlns:p14="http://schemas.microsoft.com/office/powerpoint/2010/main" val="80338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08.10.2021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95EC1D4A-A796-47C3-A63E-CE236FB377E2}" type="datetimeFigureOut">
              <a:rPr lang="cs-CZ" smtClean="0"/>
              <a:t>08.10.2021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95EC1D4A-A796-47C3-A63E-CE236FB377E2}" type="datetimeFigureOut">
              <a:rPr lang="cs-CZ" smtClean="0"/>
              <a:t>08.10.2021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95EC1D4A-A796-47C3-A63E-CE236FB377E2}" type="datetimeFigureOut">
              <a:rPr lang="cs-CZ" smtClean="0"/>
              <a:t>08.10.2021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t>08.10.2021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08.10.2021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t>08.10.2021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t>08.10.2021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08.10.2021</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0.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oleObject" Target="../embeddings/oleObject6.bin"/><Relationship Id="rId4" Type="http://schemas.openxmlformats.org/officeDocument/2006/relationships/image" Target="../media/image37.wmf"/></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oleObject" Target="../embeddings/oleObject8.bin"/><Relationship Id="rId4" Type="http://schemas.openxmlformats.org/officeDocument/2006/relationships/image" Target="../media/image39.wmf"/></Relationships>
</file>

<file path=ppt/slides/_rels/slide13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oleObject" Target="../embeddings/oleObject10.bin"/><Relationship Id="rId4" Type="http://schemas.openxmlformats.org/officeDocument/2006/relationships/image" Target="../media/image41.wmf"/></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8" Type="http://schemas.openxmlformats.org/officeDocument/2006/relationships/image" Target="../media/image44.wmf"/><Relationship Id="rId7" Type="http://schemas.openxmlformats.org/officeDocument/2006/relationships/oleObject" Target="../embeddings/oleObject12.bin"/><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9.png"/><Relationship Id="rId10" Type="http://schemas.openxmlformats.org/officeDocument/2006/relationships/image" Target="../media/image45.wmf"/><Relationship Id="rId9" Type="http://schemas.openxmlformats.org/officeDocument/2006/relationships/oleObject" Target="../embeddings/oleObject13.bin"/></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8" Type="http://schemas.openxmlformats.org/officeDocument/2006/relationships/image" Target="../media/image38.wmf"/><Relationship Id="rId7" Type="http://schemas.openxmlformats.org/officeDocument/2006/relationships/oleObject" Target="../embeddings/oleObject14.bin"/><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2.png"/><Relationship Id="rId10" Type="http://schemas.openxmlformats.org/officeDocument/2006/relationships/image" Target="../media/image37.wmf"/><Relationship Id="rId9" Type="http://schemas.openxmlformats.org/officeDocument/2006/relationships/oleObject" Target="../embeddings/oleObject15.bin"/></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8" Type="http://schemas.openxmlformats.org/officeDocument/2006/relationships/image" Target="../media/image47.wmf"/><Relationship Id="rId7" Type="http://schemas.openxmlformats.org/officeDocument/2006/relationships/oleObject" Target="../embeddings/oleObject17.bin"/><Relationship Id="rId12" Type="http://schemas.openxmlformats.org/officeDocument/2006/relationships/image" Target="../media/image49.wmf"/><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6.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48.wmf"/><Relationship Id="rId4" Type="http://schemas.openxmlformats.org/officeDocument/2006/relationships/image" Target="../media/image50.png"/><Relationship Id="rId9" Type="http://schemas.openxmlformats.org/officeDocument/2006/relationships/oleObject" Target="../embeddings/oleObject18.bin"/></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93.xml"/><Relationship Id="rId1" Type="http://schemas.openxmlformats.org/officeDocument/2006/relationships/slideLayout" Target="../slideLayouts/slideLayout6.xml"/><Relationship Id="rId4" Type="http://schemas.openxmlformats.org/officeDocument/2006/relationships/image" Target="../media/image52.wmf"/></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oleObject" Target="../embeddings/oleObject23.bin"/><Relationship Id="rId4" Type="http://schemas.openxmlformats.org/officeDocument/2006/relationships/image" Target="../media/image54.wmf"/></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59.wmf"/></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www.ekonomikaamanagement.cz/cz/clanek-produktivita-a-jeji-mereni-nove-pristupy.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a:t>Management výroby</a:t>
            </a:r>
            <a:endParaRPr lang="cs-CZ" b="1" dirty="0"/>
          </a:p>
        </p:txBody>
      </p:sp>
      <p:sp>
        <p:nvSpPr>
          <p:cNvPr id="3" name="Podnadpis 2"/>
          <p:cNvSpPr>
            <a:spLocks noGrp="1"/>
          </p:cNvSpPr>
          <p:nvPr>
            <p:ph type="subTitle" idx="1"/>
          </p:nvPr>
        </p:nvSpPr>
        <p:spPr/>
        <p:txBody>
          <a:bodyPr/>
          <a:lstStyle/>
          <a:p>
            <a:r>
              <a:rPr lang="cs-CZ" dirty="0"/>
              <a:t>I. tutoriál</a:t>
            </a:r>
          </a:p>
        </p:txBody>
      </p:sp>
    </p:spTree>
    <p:extLst>
      <p:ext uri="{BB962C8B-B14F-4D97-AF65-F5344CB8AC3E}">
        <p14:creationId xmlns:p14="http://schemas.microsoft.com/office/powerpoint/2010/main" val="247658306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Produkt</a:t>
            </a:r>
          </a:p>
        </p:txBody>
      </p:sp>
      <p:sp>
        <p:nvSpPr>
          <p:cNvPr id="3" name="Zástupný symbol pro obsah 2"/>
          <p:cNvSpPr>
            <a:spLocks noGrp="1"/>
          </p:cNvSpPr>
          <p:nvPr>
            <p:ph idx="1"/>
          </p:nvPr>
        </p:nvSpPr>
        <p:spPr/>
        <p:txBody>
          <a:bodyPr/>
          <a:lstStyle/>
          <a:p>
            <a:pPr marL="0" indent="0">
              <a:buNone/>
            </a:pPr>
            <a:r>
              <a:rPr lang="cs-CZ" dirty="0"/>
              <a:t>Jednotlivé složky produktu:</a:t>
            </a:r>
          </a:p>
          <a:p>
            <a:r>
              <a:rPr lang="cs-CZ" dirty="0"/>
              <a:t>Fyzická jednota (Fyzický výrobek)</a:t>
            </a:r>
          </a:p>
          <a:p>
            <a:r>
              <a:rPr lang="cs-CZ" dirty="0"/>
              <a:t>Zaměření výkonu (služba)</a:t>
            </a:r>
          </a:p>
          <a:p>
            <a:endParaRPr lang="cs-CZ" dirty="0"/>
          </a:p>
        </p:txBody>
      </p:sp>
      <p:sp>
        <p:nvSpPr>
          <p:cNvPr id="4" name="TextovéPole 3"/>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2041136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4.3. Normativní základna</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9160667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cs-CZ" altLang="cs-CZ" b="1" dirty="0"/>
              <a:t>Norma</a:t>
            </a:r>
          </a:p>
        </p:txBody>
      </p:sp>
      <p:sp>
        <p:nvSpPr>
          <p:cNvPr id="28675"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dirty="0"/>
              <a:t>Jednotný, časově relativně neměnný a závazný znak, nařízení nebo předpis vlastností, činitelů a činností ve výrobě a jejich kombinací</a:t>
            </a:r>
          </a:p>
        </p:txBody>
      </p:sp>
      <p:sp>
        <p:nvSpPr>
          <p:cNvPr id="6" name="TextovéPole 5"/>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34055796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altLang="cs-CZ" b="1" dirty="0"/>
              <a:t>Metody tvorby norem</a:t>
            </a:r>
          </a:p>
        </p:txBody>
      </p:sp>
      <p:sp>
        <p:nvSpPr>
          <p:cNvPr id="29699" name="Rectangle 3" descr="Rectangle: Click to edit Master text styles&#10;Second level&#10;Third level&#10;Fourth level&#10;Fifth level"/>
          <p:cNvSpPr>
            <a:spLocks noGrp="1" noChangeArrowheads="1"/>
          </p:cNvSpPr>
          <p:nvPr>
            <p:ph idx="1"/>
          </p:nvPr>
        </p:nvSpPr>
        <p:spPr/>
        <p:txBody>
          <a:bodyPr/>
          <a:lstStyle/>
          <a:p>
            <a:pPr>
              <a:lnSpc>
                <a:spcPct val="90000"/>
              </a:lnSpc>
            </a:pPr>
            <a:r>
              <a:rPr lang="cs-CZ" altLang="cs-CZ" sz="2800"/>
              <a:t>propočtově analytické (vč. optimalizačních)</a:t>
            </a:r>
          </a:p>
          <a:p>
            <a:pPr lvl="1">
              <a:lnSpc>
                <a:spcPct val="90000"/>
              </a:lnSpc>
            </a:pPr>
            <a:r>
              <a:rPr lang="cs-CZ" altLang="cs-CZ" sz="2400"/>
              <a:t>teoretický propočet normy podle úplné a podrobné dokumentace</a:t>
            </a:r>
          </a:p>
          <a:p>
            <a:pPr>
              <a:lnSpc>
                <a:spcPct val="90000"/>
              </a:lnSpc>
            </a:pPr>
            <a:r>
              <a:rPr lang="cs-CZ" altLang="cs-CZ" sz="2800"/>
              <a:t>zkušební</a:t>
            </a:r>
          </a:p>
          <a:p>
            <a:pPr lvl="1">
              <a:lnSpc>
                <a:spcPct val="90000"/>
              </a:lnSpc>
            </a:pPr>
            <a:r>
              <a:rPr lang="cs-CZ" altLang="cs-CZ" sz="2400"/>
              <a:t>stanovení na základě konkrétního měření spotřeby nebo vázanosti činitele v průběhu příslušného procesu</a:t>
            </a:r>
          </a:p>
          <a:p>
            <a:pPr>
              <a:lnSpc>
                <a:spcPct val="90000"/>
              </a:lnSpc>
            </a:pPr>
            <a:r>
              <a:rPr lang="cs-CZ" altLang="cs-CZ" sz="2800"/>
              <a:t>porovnávací</a:t>
            </a:r>
          </a:p>
          <a:p>
            <a:pPr lvl="1">
              <a:lnSpc>
                <a:spcPct val="90000"/>
              </a:lnSpc>
            </a:pPr>
            <a:r>
              <a:rPr lang="cs-CZ" altLang="cs-CZ" sz="2400"/>
              <a:t>transformace normy typického předmětu do normy analogického předmětu</a:t>
            </a:r>
          </a:p>
        </p:txBody>
      </p:sp>
      <p:sp>
        <p:nvSpPr>
          <p:cNvPr id="5" name="TextovéPole 4"/>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12328606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altLang="cs-CZ" b="1" dirty="0"/>
              <a:t>Metody tvorby norem</a:t>
            </a:r>
          </a:p>
        </p:txBody>
      </p:sp>
      <p:sp>
        <p:nvSpPr>
          <p:cNvPr id="30723" name="Rectangle 3" descr="Rectangle: Click to edit Master text styles&#10;Second level&#10;Third level&#10;Fourth level&#10;Fifth level"/>
          <p:cNvSpPr>
            <a:spLocks noGrp="1" noChangeArrowheads="1"/>
          </p:cNvSpPr>
          <p:nvPr>
            <p:ph idx="1"/>
          </p:nvPr>
        </p:nvSpPr>
        <p:spPr>
          <a:xfrm>
            <a:off x="838200" y="1905000"/>
            <a:ext cx="7772400" cy="2514600"/>
          </a:xfrm>
        </p:spPr>
        <p:txBody>
          <a:bodyPr/>
          <a:lstStyle/>
          <a:p>
            <a:pPr>
              <a:lnSpc>
                <a:spcPct val="90000"/>
              </a:lnSpc>
            </a:pPr>
            <a:r>
              <a:rPr lang="cs-CZ" altLang="cs-CZ" sz="2800"/>
              <a:t>statistické</a:t>
            </a:r>
          </a:p>
          <a:p>
            <a:pPr lvl="1">
              <a:lnSpc>
                <a:spcPct val="90000"/>
              </a:lnSpc>
            </a:pPr>
            <a:r>
              <a:rPr lang="cs-CZ" altLang="cs-CZ" sz="2400"/>
              <a:t>vyrovnávání řady údajů o minulé nebo známé a zjištěné skutečnosti</a:t>
            </a:r>
          </a:p>
          <a:p>
            <a:pPr>
              <a:lnSpc>
                <a:spcPct val="90000"/>
              </a:lnSpc>
            </a:pPr>
            <a:r>
              <a:rPr lang="cs-CZ" altLang="cs-CZ" sz="2800"/>
              <a:t>odhadové a expertizní</a:t>
            </a:r>
          </a:p>
          <a:p>
            <a:pPr lvl="1">
              <a:lnSpc>
                <a:spcPct val="90000"/>
              </a:lnSpc>
            </a:pPr>
            <a:r>
              <a:rPr lang="cs-CZ" altLang="cs-CZ" sz="2400"/>
              <a:t>více či méně přesné, subjektivní kvalifikované nebo expertizní odhady</a:t>
            </a:r>
          </a:p>
        </p:txBody>
      </p:sp>
      <p:sp>
        <p:nvSpPr>
          <p:cNvPr id="5" name="TextovéPole 4"/>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37884401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cs-CZ" altLang="cs-CZ" b="1" dirty="0"/>
              <a:t>Členění normativů</a:t>
            </a:r>
          </a:p>
        </p:txBody>
      </p:sp>
      <p:sp>
        <p:nvSpPr>
          <p:cNvPr id="35843" name="Rectangle 3" descr="Rectangle: Click to edit Master text styles&#10;Second level&#10;Third level&#10;Fourth level&#10;Fifth level"/>
          <p:cNvSpPr>
            <a:spLocks noGrp="1" noChangeArrowheads="1"/>
          </p:cNvSpPr>
          <p:nvPr>
            <p:ph idx="1"/>
          </p:nvPr>
        </p:nvSpPr>
        <p:spPr/>
        <p:txBody>
          <a:bodyPr/>
          <a:lstStyle/>
          <a:p>
            <a:pPr marL="476250" indent="-476250">
              <a:lnSpc>
                <a:spcPct val="90000"/>
              </a:lnSpc>
            </a:pPr>
            <a:r>
              <a:rPr lang="cs-CZ" altLang="cs-CZ"/>
              <a:t>dle věcného hlediska</a:t>
            </a:r>
          </a:p>
          <a:p>
            <a:pPr marL="952500" lvl="1">
              <a:lnSpc>
                <a:spcPct val="90000"/>
              </a:lnSpc>
            </a:pPr>
            <a:r>
              <a:rPr lang="cs-CZ" altLang="cs-CZ"/>
              <a:t>normativy množství</a:t>
            </a:r>
          </a:p>
          <a:p>
            <a:pPr lvl="2" indent="0">
              <a:lnSpc>
                <a:spcPct val="90000"/>
              </a:lnSpc>
              <a:buFont typeface="Wingdings" pitchFamily="2" charset="2"/>
              <a:buNone/>
            </a:pPr>
            <a:r>
              <a:rPr lang="cs-CZ" altLang="cs-CZ"/>
              <a:t>kvantitativní parametry nového výrobku</a:t>
            </a:r>
          </a:p>
          <a:p>
            <a:pPr marL="952500" lvl="1">
              <a:lnSpc>
                <a:spcPct val="90000"/>
              </a:lnSpc>
            </a:pPr>
            <a:r>
              <a:rPr lang="cs-CZ" altLang="cs-CZ"/>
              <a:t>normativy pracnosti</a:t>
            </a:r>
          </a:p>
          <a:p>
            <a:pPr lvl="2" indent="0">
              <a:lnSpc>
                <a:spcPct val="90000"/>
              </a:lnSpc>
              <a:buFont typeface="Wingdings" pitchFamily="2" charset="2"/>
              <a:buNone/>
            </a:pPr>
            <a:r>
              <a:rPr lang="cs-CZ" altLang="cs-CZ"/>
              <a:t>množství času potřebné k provedení činností</a:t>
            </a:r>
          </a:p>
          <a:p>
            <a:pPr marL="952500" lvl="1">
              <a:lnSpc>
                <a:spcPct val="90000"/>
              </a:lnSpc>
            </a:pPr>
            <a:r>
              <a:rPr lang="cs-CZ" altLang="cs-CZ"/>
              <a:t>normativy nákladů</a:t>
            </a:r>
          </a:p>
          <a:p>
            <a:pPr lvl="2" indent="0">
              <a:lnSpc>
                <a:spcPct val="90000"/>
              </a:lnSpc>
              <a:buFont typeface="Wingdings" pitchFamily="2" charset="2"/>
              <a:buNone/>
            </a:pPr>
            <a:r>
              <a:rPr lang="cs-CZ" altLang="cs-CZ"/>
              <a:t>slouží k výpočtu nákladů na činnost přípravy výroby (např. zpracování technicko-organizačního projektu)</a:t>
            </a:r>
          </a:p>
          <a:p>
            <a:pPr marL="952500" lvl="1">
              <a:lnSpc>
                <a:spcPct val="90000"/>
              </a:lnSpc>
              <a:buFont typeface="Wingdings" pitchFamily="2" charset="2"/>
              <a:buNone/>
            </a:pPr>
            <a:endParaRPr lang="cs-CZ" altLang="cs-CZ"/>
          </a:p>
        </p:txBody>
      </p:sp>
      <p:sp>
        <p:nvSpPr>
          <p:cNvPr id="5" name="TextovéPole 4"/>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34252935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b="1" dirty="0"/>
              <a:t>Normativní základna</a:t>
            </a:r>
          </a:p>
        </p:txBody>
      </p:sp>
      <p:sp>
        <p:nvSpPr>
          <p:cNvPr id="27651" name="Rectangle 3" descr="Rectangle: Click to edit Master text styles&#10;Second level&#10;Third level&#10;Fourth level&#10;Fifth level"/>
          <p:cNvSpPr>
            <a:spLocks noGrp="1" noChangeArrowheads="1"/>
          </p:cNvSpPr>
          <p:nvPr>
            <p:ph idx="1"/>
          </p:nvPr>
        </p:nvSpPr>
        <p:spPr>
          <a:xfrm>
            <a:off x="838200" y="1905000"/>
            <a:ext cx="7772400" cy="685800"/>
          </a:xfrm>
        </p:spPr>
        <p:txBody>
          <a:bodyPr/>
          <a:lstStyle/>
          <a:p>
            <a:pPr>
              <a:buFont typeface="Wingdings" pitchFamily="2" charset="2"/>
              <a:buNone/>
            </a:pPr>
            <a:r>
              <a:rPr lang="cs-CZ" altLang="cs-CZ"/>
              <a:t>Soubor standardů v podniku</a:t>
            </a:r>
          </a:p>
        </p:txBody>
      </p:sp>
      <p:grpSp>
        <p:nvGrpSpPr>
          <p:cNvPr id="27668" name="Group 20"/>
          <p:cNvGrpSpPr>
            <a:grpSpLocks/>
          </p:cNvGrpSpPr>
          <p:nvPr/>
        </p:nvGrpSpPr>
        <p:grpSpPr bwMode="auto">
          <a:xfrm>
            <a:off x="990600" y="2590800"/>
            <a:ext cx="7086600" cy="3454400"/>
            <a:chOff x="576" y="1632"/>
            <a:chExt cx="4464" cy="2176"/>
          </a:xfrm>
        </p:grpSpPr>
        <p:sp>
          <p:nvSpPr>
            <p:cNvPr id="27652" name="Text Box 4"/>
            <p:cNvSpPr txBox="1">
              <a:spLocks noChangeArrowheads="1"/>
            </p:cNvSpPr>
            <p:nvPr/>
          </p:nvSpPr>
          <p:spPr bwMode="auto">
            <a:xfrm>
              <a:off x="576" y="2448"/>
              <a:ext cx="1296" cy="57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b="1">
                  <a:effectLst>
                    <a:outerShdw blurRad="38100" dist="38100" dir="2700000" algn="tl">
                      <a:srgbClr val="000000"/>
                    </a:outerShdw>
                  </a:effectLst>
                </a:rPr>
                <a:t>Normativní </a:t>
              </a:r>
            </a:p>
            <a:p>
              <a:pPr algn="ctr">
                <a:spcBef>
                  <a:spcPct val="20000"/>
                </a:spcBef>
              </a:pPr>
              <a:r>
                <a:rPr lang="cs-CZ" altLang="cs-CZ" b="1">
                  <a:effectLst>
                    <a:outerShdw blurRad="38100" dist="38100" dir="2700000" algn="tl">
                      <a:srgbClr val="000000"/>
                    </a:outerShdw>
                  </a:effectLst>
                </a:rPr>
                <a:t>základna</a:t>
              </a:r>
            </a:p>
          </p:txBody>
        </p:sp>
        <p:sp>
          <p:nvSpPr>
            <p:cNvPr id="27653" name="Text Box 5"/>
            <p:cNvSpPr txBox="1">
              <a:spLocks noChangeArrowheads="1"/>
            </p:cNvSpPr>
            <p:nvPr/>
          </p:nvSpPr>
          <p:spPr bwMode="auto">
            <a:xfrm>
              <a:off x="2496" y="1632"/>
              <a:ext cx="2544"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2000" b="1"/>
                <a:t>Organizační normy</a:t>
              </a:r>
            </a:p>
          </p:txBody>
        </p:sp>
        <p:sp>
          <p:nvSpPr>
            <p:cNvPr id="27655" name="Text Box 7"/>
            <p:cNvSpPr txBox="1">
              <a:spLocks noChangeArrowheads="1"/>
            </p:cNvSpPr>
            <p:nvPr/>
          </p:nvSpPr>
          <p:spPr bwMode="auto">
            <a:xfrm>
              <a:off x="2496" y="3552"/>
              <a:ext cx="2544"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2000" b="1"/>
                <a:t>Plánovací normativy ŘV</a:t>
              </a:r>
            </a:p>
          </p:txBody>
        </p:sp>
        <p:sp>
          <p:nvSpPr>
            <p:cNvPr id="27656" name="Text Box 8"/>
            <p:cNvSpPr txBox="1">
              <a:spLocks noChangeArrowheads="1"/>
            </p:cNvSpPr>
            <p:nvPr/>
          </p:nvSpPr>
          <p:spPr bwMode="auto">
            <a:xfrm>
              <a:off x="2496" y="2016"/>
              <a:ext cx="2544"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2000" b="1"/>
                <a:t>Informační normy</a:t>
              </a:r>
            </a:p>
          </p:txBody>
        </p:sp>
        <p:sp>
          <p:nvSpPr>
            <p:cNvPr id="27657" name="Text Box 9"/>
            <p:cNvSpPr txBox="1">
              <a:spLocks noChangeArrowheads="1"/>
            </p:cNvSpPr>
            <p:nvPr/>
          </p:nvSpPr>
          <p:spPr bwMode="auto">
            <a:xfrm>
              <a:off x="2496" y="2400"/>
              <a:ext cx="2544"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2000" b="1"/>
                <a:t>Normativy přípravy výroby</a:t>
              </a:r>
            </a:p>
          </p:txBody>
        </p:sp>
        <p:sp>
          <p:nvSpPr>
            <p:cNvPr id="27658" name="Text Box 10"/>
            <p:cNvSpPr txBox="1">
              <a:spLocks noChangeArrowheads="1"/>
            </p:cNvSpPr>
            <p:nvPr/>
          </p:nvSpPr>
          <p:spPr bwMode="auto">
            <a:xfrm>
              <a:off x="2496" y="2784"/>
              <a:ext cx="2544"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2000" b="1"/>
                <a:t>Technické normy</a:t>
              </a:r>
            </a:p>
          </p:txBody>
        </p:sp>
        <p:sp>
          <p:nvSpPr>
            <p:cNvPr id="27659" name="Text Box 11"/>
            <p:cNvSpPr txBox="1">
              <a:spLocks noChangeArrowheads="1"/>
            </p:cNvSpPr>
            <p:nvPr/>
          </p:nvSpPr>
          <p:spPr bwMode="auto">
            <a:xfrm>
              <a:off x="2496" y="3168"/>
              <a:ext cx="2544"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2000" b="1"/>
                <a:t>Technickohospodářské normy</a:t>
              </a:r>
            </a:p>
          </p:txBody>
        </p:sp>
        <p:sp>
          <p:nvSpPr>
            <p:cNvPr id="27660" name="Line 12"/>
            <p:cNvSpPr>
              <a:spLocks noChangeShapeType="1"/>
            </p:cNvSpPr>
            <p:nvPr/>
          </p:nvSpPr>
          <p:spPr bwMode="auto">
            <a:xfrm>
              <a:off x="2160" y="1776"/>
              <a:ext cx="0" cy="19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7661" name="Line 13"/>
            <p:cNvSpPr>
              <a:spLocks noChangeShapeType="1"/>
            </p:cNvSpPr>
            <p:nvPr/>
          </p:nvSpPr>
          <p:spPr bwMode="auto">
            <a:xfrm>
              <a:off x="2160"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7662" name="Line 14"/>
            <p:cNvSpPr>
              <a:spLocks noChangeShapeType="1"/>
            </p:cNvSpPr>
            <p:nvPr/>
          </p:nvSpPr>
          <p:spPr bwMode="auto">
            <a:xfrm>
              <a:off x="2160" y="2160"/>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7663" name="Line 15"/>
            <p:cNvSpPr>
              <a:spLocks noChangeShapeType="1"/>
            </p:cNvSpPr>
            <p:nvPr/>
          </p:nvSpPr>
          <p:spPr bwMode="auto">
            <a:xfrm>
              <a:off x="2160" y="369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7664" name="Line 16"/>
            <p:cNvSpPr>
              <a:spLocks noChangeShapeType="1"/>
            </p:cNvSpPr>
            <p:nvPr/>
          </p:nvSpPr>
          <p:spPr bwMode="auto">
            <a:xfrm>
              <a:off x="2160" y="254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7665" name="Line 17"/>
            <p:cNvSpPr>
              <a:spLocks noChangeShapeType="1"/>
            </p:cNvSpPr>
            <p:nvPr/>
          </p:nvSpPr>
          <p:spPr bwMode="auto">
            <a:xfrm>
              <a:off x="2160" y="292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7666" name="Line 18"/>
            <p:cNvSpPr>
              <a:spLocks noChangeShapeType="1"/>
            </p:cNvSpPr>
            <p:nvPr/>
          </p:nvSpPr>
          <p:spPr bwMode="auto">
            <a:xfrm>
              <a:off x="2160" y="331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7667" name="Line 19"/>
            <p:cNvSpPr>
              <a:spLocks noChangeShapeType="1"/>
            </p:cNvSpPr>
            <p:nvPr/>
          </p:nvSpPr>
          <p:spPr bwMode="auto">
            <a:xfrm>
              <a:off x="1872" y="273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
        <p:nvSpPr>
          <p:cNvPr id="21" name="TextovéPole 20"/>
          <p:cNvSpPr txBox="1"/>
          <p:nvPr/>
        </p:nvSpPr>
        <p:spPr>
          <a:xfrm>
            <a:off x="251520" y="5936990"/>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15647028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cs-CZ" altLang="cs-CZ" b="1" dirty="0"/>
              <a:t>Normativy přípravy výroby</a:t>
            </a:r>
          </a:p>
        </p:txBody>
      </p:sp>
      <p:sp>
        <p:nvSpPr>
          <p:cNvPr id="31747" name="Rectangle 3" descr="Rectangle: Click to edit Master text styles&#10;Second level&#10;Third level&#10;Fourth level&#10;Fifth level"/>
          <p:cNvSpPr>
            <a:spLocks noGrp="1" noChangeArrowheads="1"/>
          </p:cNvSpPr>
          <p:nvPr>
            <p:ph idx="1"/>
          </p:nvPr>
        </p:nvSpPr>
        <p:spPr>
          <a:xfrm>
            <a:off x="838200" y="1905000"/>
            <a:ext cx="7772400" cy="1447800"/>
          </a:xfrm>
        </p:spPr>
        <p:txBody>
          <a:bodyPr/>
          <a:lstStyle/>
          <a:p>
            <a:pPr marL="0" indent="0">
              <a:buFont typeface="Wingdings" pitchFamily="2" charset="2"/>
              <a:buNone/>
            </a:pPr>
            <a:r>
              <a:rPr lang="cs-CZ" altLang="cs-CZ" sz="2800"/>
              <a:t>Vyjadřují kvantitativní veličiny na zvolenou plánovací jednici za určitých technicko-organizačních podmínek tvorby přípravy výroby</a:t>
            </a:r>
          </a:p>
        </p:txBody>
      </p:sp>
      <p:sp>
        <p:nvSpPr>
          <p:cNvPr id="31748" name="AutoShape 4"/>
          <p:cNvSpPr>
            <a:spLocks noChangeArrowheads="1"/>
          </p:cNvSpPr>
          <p:nvPr/>
        </p:nvSpPr>
        <p:spPr bwMode="auto">
          <a:xfrm>
            <a:off x="4038600" y="3352800"/>
            <a:ext cx="457200" cy="685800"/>
          </a:xfrm>
          <a:prstGeom prst="downArrow">
            <a:avLst>
              <a:gd name="adj1" fmla="val 50000"/>
              <a:gd name="adj2"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1749" name="Rectangle 5" descr="Rectangle: Click to edit Master text styles&#10;Second level&#10;Third level&#10;Fourth level&#10;Fifth level"/>
          <p:cNvSpPr>
            <a:spLocks noChangeArrowheads="1"/>
          </p:cNvSpPr>
          <p:nvPr/>
        </p:nvSpPr>
        <p:spPr bwMode="auto">
          <a:xfrm>
            <a:off x="914400" y="41910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hlink"/>
              </a:buClr>
              <a:buSzPct val="110000"/>
              <a:buFont typeface="Wingdings" pitchFamily="2" charset="2"/>
              <a:buNone/>
            </a:pPr>
            <a:r>
              <a:rPr lang="cs-CZ" altLang="cs-CZ" sz="2800" dirty="0">
                <a:latin typeface="Tahoma" pitchFamily="34" charset="0"/>
              </a:rPr>
              <a:t>Jejich prostřednictvím se přenášejí údaje o přípravě podobného výrobku na výrobek nový</a:t>
            </a:r>
          </a:p>
        </p:txBody>
      </p:sp>
      <p:sp>
        <p:nvSpPr>
          <p:cNvPr id="31750" name="Rectangle 6" descr="Rectangle: Click to edit Master text styles&#10;Second level&#10;Third level&#10;Fourth level&#10;Fifth level"/>
          <p:cNvSpPr>
            <a:spLocks noChangeArrowheads="1"/>
          </p:cNvSpPr>
          <p:nvPr/>
        </p:nvSpPr>
        <p:spPr bwMode="auto">
          <a:xfrm>
            <a:off x="916030" y="5199856"/>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43013" indent="-1243013">
              <a:defRPr sz="2400">
                <a:solidFill>
                  <a:schemeClr val="tx1"/>
                </a:solidFill>
                <a:latin typeface="Times New Roman" pitchFamily="18" charset="0"/>
              </a:defRPr>
            </a:lvl1pPr>
            <a:lvl2pPr marL="1801813" indent="-285750">
              <a:defRPr sz="2400">
                <a:solidFill>
                  <a:schemeClr val="tx1"/>
                </a:solidFill>
                <a:latin typeface="Times New Roman" pitchFamily="18" charset="0"/>
              </a:defRPr>
            </a:lvl2pPr>
            <a:lvl3pPr marL="2220913" indent="-228600">
              <a:defRPr sz="2400">
                <a:solidFill>
                  <a:schemeClr val="tx1"/>
                </a:solidFill>
                <a:latin typeface="Times New Roman" pitchFamily="18" charset="0"/>
              </a:defRPr>
            </a:lvl3pPr>
            <a:lvl4pPr marL="2640013" indent="-228600">
              <a:defRPr sz="2400">
                <a:solidFill>
                  <a:schemeClr val="tx1"/>
                </a:solidFill>
                <a:latin typeface="Times New Roman" pitchFamily="18" charset="0"/>
              </a:defRPr>
            </a:lvl4pPr>
            <a:lvl5pPr marL="3059113" indent="-228600">
              <a:defRPr sz="2400">
                <a:solidFill>
                  <a:schemeClr val="tx1"/>
                </a:solidFill>
                <a:latin typeface="Times New Roman" pitchFamily="18" charset="0"/>
              </a:defRPr>
            </a:lvl5pPr>
            <a:lvl6pPr marL="3516313" indent="-228600" fontAlgn="base">
              <a:spcBef>
                <a:spcPct val="0"/>
              </a:spcBef>
              <a:spcAft>
                <a:spcPct val="0"/>
              </a:spcAft>
              <a:defRPr sz="2400">
                <a:solidFill>
                  <a:schemeClr val="tx1"/>
                </a:solidFill>
                <a:latin typeface="Times New Roman" pitchFamily="18" charset="0"/>
              </a:defRPr>
            </a:lvl6pPr>
            <a:lvl7pPr marL="3973513" indent="-228600" fontAlgn="base">
              <a:spcBef>
                <a:spcPct val="0"/>
              </a:spcBef>
              <a:spcAft>
                <a:spcPct val="0"/>
              </a:spcAft>
              <a:defRPr sz="2400">
                <a:solidFill>
                  <a:schemeClr val="tx1"/>
                </a:solidFill>
                <a:latin typeface="Times New Roman" pitchFamily="18" charset="0"/>
              </a:defRPr>
            </a:lvl7pPr>
            <a:lvl8pPr marL="4430713" indent="-228600" fontAlgn="base">
              <a:spcBef>
                <a:spcPct val="0"/>
              </a:spcBef>
              <a:spcAft>
                <a:spcPct val="0"/>
              </a:spcAft>
              <a:defRPr sz="2400">
                <a:solidFill>
                  <a:schemeClr val="tx1"/>
                </a:solidFill>
                <a:latin typeface="Times New Roman" pitchFamily="18" charset="0"/>
              </a:defRPr>
            </a:lvl8pPr>
            <a:lvl9pPr marL="4887913"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hlink"/>
              </a:buClr>
              <a:buSzPct val="110000"/>
              <a:buFont typeface="Wingdings" pitchFamily="2" charset="2"/>
              <a:buNone/>
            </a:pPr>
            <a:r>
              <a:rPr lang="cs-CZ" altLang="cs-CZ" sz="2800" dirty="0">
                <a:solidFill>
                  <a:srgbClr val="0000FF"/>
                </a:solidFill>
                <a:latin typeface="Tahoma" pitchFamily="34" charset="0"/>
              </a:rPr>
              <a:t>Použití: plánování, řízení a kontrola průběhu výroby</a:t>
            </a:r>
          </a:p>
        </p:txBody>
      </p:sp>
      <p:sp>
        <p:nvSpPr>
          <p:cNvPr id="8" name="TextovéPole 7"/>
          <p:cNvSpPr txBox="1"/>
          <p:nvPr/>
        </p:nvSpPr>
        <p:spPr>
          <a:xfrm>
            <a:off x="355340" y="5965866"/>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27276898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cs-CZ" altLang="cs-CZ" b="1" dirty="0"/>
              <a:t>Předmětové technické normy</a:t>
            </a:r>
          </a:p>
        </p:txBody>
      </p:sp>
      <p:sp>
        <p:nvSpPr>
          <p:cNvPr id="37891"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b="1" dirty="0"/>
              <a:t>materiálů a jiných předmětů</a:t>
            </a:r>
          </a:p>
          <a:p>
            <a:pPr marL="666750" lvl="1" indent="0">
              <a:buFont typeface="Wingdings" pitchFamily="2" charset="2"/>
              <a:buNone/>
            </a:pPr>
            <a:r>
              <a:rPr lang="cs-CZ" altLang="cs-CZ" dirty="0"/>
              <a:t>seznam standardizovaných materiálových druhů v podniku</a:t>
            </a:r>
          </a:p>
          <a:p>
            <a:pPr marL="476250" indent="-476250"/>
            <a:r>
              <a:rPr lang="cs-CZ" altLang="cs-CZ" b="1" dirty="0"/>
              <a:t>strojů, zařízení, nářadí, pomůcek aj. prostředků</a:t>
            </a:r>
          </a:p>
          <a:p>
            <a:pPr marL="666750" lvl="1" indent="0">
              <a:buFont typeface="Wingdings" pitchFamily="2" charset="2"/>
              <a:buNone/>
            </a:pPr>
            <a:r>
              <a:rPr lang="cs-CZ" altLang="cs-CZ" dirty="0"/>
              <a:t>normy stavebnicového nářadí, standardizované soustavy strojů</a:t>
            </a:r>
          </a:p>
        </p:txBody>
      </p:sp>
      <p:sp>
        <p:nvSpPr>
          <p:cNvPr id="5" name="TextovéPole 4"/>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107864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cs-CZ" altLang="cs-CZ" b="1" dirty="0"/>
              <a:t>Technické normy činností</a:t>
            </a:r>
          </a:p>
        </p:txBody>
      </p:sp>
      <p:sp>
        <p:nvSpPr>
          <p:cNvPr id="38915" name="Rectangle 3" descr="Rectangle: Click to edit Master text styles&#10;Second level&#10;Third level&#10;Fourth level&#10;Fifth level"/>
          <p:cNvSpPr>
            <a:spLocks noGrp="1" noChangeArrowheads="1"/>
          </p:cNvSpPr>
          <p:nvPr>
            <p:ph idx="1"/>
          </p:nvPr>
        </p:nvSpPr>
        <p:spPr>
          <a:xfrm>
            <a:off x="838200" y="3068960"/>
            <a:ext cx="7772400" cy="2808312"/>
          </a:xfrm>
        </p:spPr>
        <p:txBody>
          <a:bodyPr>
            <a:normAutofit fontScale="92500" lnSpcReduction="20000"/>
          </a:bodyPr>
          <a:lstStyle/>
          <a:p>
            <a:pPr marL="476250" indent="-476250">
              <a:lnSpc>
                <a:spcPct val="90000"/>
              </a:lnSpc>
            </a:pPr>
            <a:r>
              <a:rPr lang="cs-CZ" altLang="cs-CZ" sz="2800" b="1" dirty="0"/>
              <a:t>Typový technologický postup</a:t>
            </a:r>
          </a:p>
          <a:p>
            <a:pPr marL="666750" lvl="1" indent="0">
              <a:lnSpc>
                <a:spcPct val="90000"/>
              </a:lnSpc>
              <a:buFont typeface="Wingdings" pitchFamily="2" charset="2"/>
              <a:buNone/>
            </a:pPr>
            <a:r>
              <a:rPr lang="cs-CZ" altLang="cs-CZ" sz="2400" dirty="0"/>
              <a:t>sestaven pro výrobu konstrukčně a technologicky shodných nebo podobných součástí – typová řada (stejný sled operací a vybavení pracovišť).</a:t>
            </a:r>
          </a:p>
          <a:p>
            <a:pPr marL="666750" lvl="1" indent="0">
              <a:lnSpc>
                <a:spcPct val="90000"/>
              </a:lnSpc>
              <a:buFont typeface="Wingdings" pitchFamily="2" charset="2"/>
              <a:buNone/>
            </a:pPr>
            <a:r>
              <a:rPr lang="cs-CZ" altLang="cs-CZ" sz="2400" i="1" dirty="0"/>
              <a:t>Hromadná a velkosériová výroba</a:t>
            </a:r>
          </a:p>
          <a:p>
            <a:pPr marL="476250" indent="-476250">
              <a:lnSpc>
                <a:spcPct val="90000"/>
              </a:lnSpc>
            </a:pPr>
            <a:r>
              <a:rPr lang="cs-CZ" altLang="cs-CZ" sz="2800" b="1" dirty="0"/>
              <a:t>Skupinový technologický postup</a:t>
            </a:r>
          </a:p>
          <a:p>
            <a:pPr marL="666750" lvl="1" indent="0">
              <a:lnSpc>
                <a:spcPct val="90000"/>
              </a:lnSpc>
              <a:buFont typeface="Wingdings" pitchFamily="2" charset="2"/>
              <a:buNone/>
            </a:pPr>
            <a:r>
              <a:rPr lang="cs-CZ" altLang="cs-CZ" sz="2400" dirty="0"/>
              <a:t>výroba tvarově odlišných součástí, na nichž se provádí jedna nebo více shodných nebo podobných operací</a:t>
            </a:r>
          </a:p>
          <a:p>
            <a:pPr marL="666750" lvl="1" indent="0">
              <a:lnSpc>
                <a:spcPct val="90000"/>
              </a:lnSpc>
              <a:buFont typeface="Wingdings" pitchFamily="2" charset="2"/>
              <a:buNone/>
            </a:pPr>
            <a:r>
              <a:rPr lang="cs-CZ" altLang="cs-CZ" sz="2400" i="1" dirty="0"/>
              <a:t>Kusová nebo malosériová výroba</a:t>
            </a:r>
          </a:p>
        </p:txBody>
      </p:sp>
      <p:sp>
        <p:nvSpPr>
          <p:cNvPr id="38918" name="Rectangle 6" descr="Rectangle: Click to edit Master text styles&#10;Second level&#10;Third level&#10;Fourth level&#10;Fifth level"/>
          <p:cNvSpPr>
            <a:spLocks noChangeArrowheads="1"/>
          </p:cNvSpPr>
          <p:nvPr/>
        </p:nvSpPr>
        <p:spPr bwMode="auto">
          <a:xfrm>
            <a:off x="914400" y="1676400"/>
            <a:ext cx="7696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666750">
              <a:defRPr sz="2400">
                <a:solidFill>
                  <a:schemeClr val="tx1"/>
                </a:solidFill>
                <a:latin typeface="Times New Roman" pitchFamily="18" charset="0"/>
              </a:defRPr>
            </a:lvl2pPr>
            <a:lvl3pPr marL="1371600" indent="-228600">
              <a:defRPr sz="2400">
                <a:solidFill>
                  <a:schemeClr val="tx1"/>
                </a:solidFill>
                <a:latin typeface="Times New Roman" pitchFamily="18" charset="0"/>
              </a:defRPr>
            </a:lvl3pPr>
            <a:lvl4pPr marL="1790700" indent="-228600">
              <a:defRPr sz="2400">
                <a:solidFill>
                  <a:schemeClr val="tx1"/>
                </a:solidFill>
                <a:latin typeface="Times New Roman" pitchFamily="18" charset="0"/>
              </a:defRPr>
            </a:lvl4pPr>
            <a:lvl5pPr marL="2209800" indent="-228600">
              <a:defRPr sz="2400">
                <a:solidFill>
                  <a:schemeClr val="tx1"/>
                </a:solidFill>
                <a:latin typeface="Times New Roman" pitchFamily="18" charset="0"/>
              </a:defRPr>
            </a:lvl5pPr>
            <a:lvl6pPr marL="2667000" indent="-228600" fontAlgn="base">
              <a:spcBef>
                <a:spcPct val="0"/>
              </a:spcBef>
              <a:spcAft>
                <a:spcPct val="0"/>
              </a:spcAft>
              <a:defRPr sz="2400">
                <a:solidFill>
                  <a:schemeClr val="tx1"/>
                </a:solidFill>
                <a:latin typeface="Times New Roman" pitchFamily="18" charset="0"/>
              </a:defRPr>
            </a:lvl6pPr>
            <a:lvl7pPr marL="3124200" indent="-228600" fontAlgn="base">
              <a:spcBef>
                <a:spcPct val="0"/>
              </a:spcBef>
              <a:spcAft>
                <a:spcPct val="0"/>
              </a:spcAft>
              <a:defRPr sz="2400">
                <a:solidFill>
                  <a:schemeClr val="tx1"/>
                </a:solidFill>
                <a:latin typeface="Times New Roman" pitchFamily="18" charset="0"/>
              </a:defRPr>
            </a:lvl7pPr>
            <a:lvl8pPr marL="3581400" indent="-228600" fontAlgn="base">
              <a:spcBef>
                <a:spcPct val="0"/>
              </a:spcBef>
              <a:spcAft>
                <a:spcPct val="0"/>
              </a:spcAft>
              <a:defRPr sz="2400">
                <a:solidFill>
                  <a:schemeClr val="tx1"/>
                </a:solidFill>
                <a:latin typeface="Times New Roman" pitchFamily="18" charset="0"/>
              </a:defRPr>
            </a:lvl8pPr>
            <a:lvl9pPr marL="40386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hlink"/>
              </a:buClr>
              <a:buSzPct val="110000"/>
              <a:buFont typeface="Wingdings" pitchFamily="2" charset="2"/>
              <a:buNone/>
            </a:pPr>
            <a:r>
              <a:rPr lang="cs-CZ" altLang="cs-CZ" sz="2800" dirty="0">
                <a:latin typeface="Tahoma" pitchFamily="34" charset="0"/>
              </a:rPr>
              <a:t>Pracovní metody technologických, montážních, zkušebních, manipulačních, bezpečnostních aj. postupů</a:t>
            </a:r>
          </a:p>
        </p:txBody>
      </p:sp>
      <p:sp>
        <p:nvSpPr>
          <p:cNvPr id="6" name="TextovéPole 5"/>
          <p:cNvSpPr txBox="1"/>
          <p:nvPr/>
        </p:nvSpPr>
        <p:spPr>
          <a:xfrm>
            <a:off x="283844" y="5934670"/>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10781824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cs-CZ" altLang="cs-CZ" b="1" dirty="0"/>
              <a:t>Technickohospodářské normy</a:t>
            </a:r>
          </a:p>
        </p:txBody>
      </p:sp>
      <p:sp>
        <p:nvSpPr>
          <p:cNvPr id="43011"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dirty="0"/>
              <a:t>Nezbytně nutná spotřeba výrobních zdrojů na jednoznačně definovanou jednici výroby nebo vázanost zdrojů</a:t>
            </a:r>
          </a:p>
          <a:p>
            <a:pPr marL="579438" lvl="1" indent="-388938">
              <a:spcBef>
                <a:spcPct val="50000"/>
              </a:spcBef>
              <a:buSzPct val="90000"/>
              <a:buFont typeface="Wingdings" pitchFamily="2" charset="2"/>
              <a:buChar char="v"/>
            </a:pPr>
            <a:r>
              <a:rPr lang="cs-CZ" altLang="cs-CZ" sz="3200" dirty="0"/>
              <a:t>normy spotřeby a vázanosti materiálu</a:t>
            </a:r>
          </a:p>
          <a:p>
            <a:pPr marL="579438" lvl="1" indent="-388938">
              <a:spcBef>
                <a:spcPct val="30000"/>
              </a:spcBef>
              <a:buSzPct val="90000"/>
              <a:buFont typeface="Wingdings" pitchFamily="2" charset="2"/>
              <a:buChar char="v"/>
            </a:pPr>
            <a:r>
              <a:rPr lang="cs-CZ" altLang="cs-CZ" sz="3200" dirty="0"/>
              <a:t>normy spotřeby práce a normy kapacitní</a:t>
            </a:r>
          </a:p>
        </p:txBody>
      </p:sp>
      <p:sp>
        <p:nvSpPr>
          <p:cNvPr id="5" name="TextovéPole 4"/>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1472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Výroba a výrobní faktory</a:t>
            </a:r>
          </a:p>
        </p:txBody>
      </p:sp>
      <p:sp>
        <p:nvSpPr>
          <p:cNvPr id="3" name="Zástupný symbol pro obsah 2"/>
          <p:cNvSpPr>
            <a:spLocks noGrp="1"/>
          </p:cNvSpPr>
          <p:nvPr>
            <p:ph idx="1"/>
          </p:nvPr>
        </p:nvSpPr>
        <p:spPr/>
        <p:txBody>
          <a:bodyPr>
            <a:normAutofit lnSpcReduction="10000"/>
          </a:bodyPr>
          <a:lstStyle/>
          <a:p>
            <a:r>
              <a:rPr lang="cs-CZ" b="1" dirty="0"/>
              <a:t>Výroba</a:t>
            </a:r>
            <a:r>
              <a:rPr lang="cs-CZ" dirty="0"/>
              <a:t> transformace výrobních faktorů do ekonomických statků a služeb, které pak procházejí spotřebou.</a:t>
            </a:r>
          </a:p>
          <a:p>
            <a:r>
              <a:rPr lang="cs-CZ" b="1" dirty="0"/>
              <a:t>Statky</a:t>
            </a:r>
            <a:r>
              <a:rPr lang="cs-CZ" dirty="0"/>
              <a:t>- fyzické komodity (věci vyráběné pro spotřebu nebo směnu), které kladně přispívají k ekonomickému blahobytu (uspokojování potřeb).</a:t>
            </a:r>
          </a:p>
          <a:p>
            <a:r>
              <a:rPr lang="cs-CZ" b="1" dirty="0"/>
              <a:t>Výrobní faktory </a:t>
            </a:r>
            <a:r>
              <a:rPr lang="cs-CZ" dirty="0"/>
              <a:t>jsou přírodní zdroje, práce, kapitál, informace.</a:t>
            </a:r>
          </a:p>
        </p:txBody>
      </p:sp>
      <p:sp>
        <p:nvSpPr>
          <p:cNvPr id="4" name="TextovéPole 3"/>
          <p:cNvSpPr txBox="1"/>
          <p:nvPr/>
        </p:nvSpPr>
        <p:spPr>
          <a:xfrm>
            <a:off x="251520" y="6237312"/>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15435019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Standardní normativy řízení výroby</a:t>
            </a:r>
          </a:p>
        </p:txBody>
      </p:sp>
      <p:sp>
        <p:nvSpPr>
          <p:cNvPr id="3" name="Zástupný symbol pro obsah 2"/>
          <p:cNvSpPr>
            <a:spLocks noGrp="1"/>
          </p:cNvSpPr>
          <p:nvPr>
            <p:ph idx="1"/>
          </p:nvPr>
        </p:nvSpPr>
        <p:spPr/>
        <p:txBody>
          <a:bodyPr>
            <a:normAutofit fontScale="92500" lnSpcReduction="20000"/>
          </a:bodyPr>
          <a:lstStyle/>
          <a:p>
            <a:r>
              <a:rPr lang="cs-CZ" dirty="0"/>
              <a:t>Jejich cílem je stanovit optimální kombinaci průběhu výrobního procesu, sjednotit průběh výrobního procesu při daných technickoekonomických podmínkách a stabilizovat jej po určité období.</a:t>
            </a:r>
          </a:p>
          <a:p>
            <a:endParaRPr lang="cs-CZ" dirty="0"/>
          </a:p>
          <a:p>
            <a:r>
              <a:rPr lang="cs-CZ" dirty="0"/>
              <a:t>Jednotlivé normativy zajištují optimální splnění úkolů operativního řízení tím, že poskytují informace pro zajištění plánovacích a řídicích úkolů z věcného, časového a prostorového hlediska. </a:t>
            </a:r>
          </a:p>
        </p:txBody>
      </p:sp>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2418028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4.3.1. Stanovení výrobní dávky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7181561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Stanovení velikosti výrobní dávky</a:t>
            </a:r>
          </a:p>
        </p:txBody>
      </p:sp>
      <p:sp>
        <p:nvSpPr>
          <p:cNvPr id="3" name="Zástupný symbol pro obsah 2"/>
          <p:cNvSpPr>
            <a:spLocks noGrp="1"/>
          </p:cNvSpPr>
          <p:nvPr>
            <p:ph idx="1"/>
          </p:nvPr>
        </p:nvSpPr>
        <p:spPr/>
        <p:txBody>
          <a:bodyPr>
            <a:normAutofit/>
          </a:bodyPr>
          <a:lstStyle/>
          <a:p>
            <a:pPr marL="0" indent="0">
              <a:buNone/>
            </a:pPr>
            <a:r>
              <a:rPr lang="cs-CZ" dirty="0"/>
              <a:t>Výrobní dávka je jednotkou evidence v rámci operativní evidence výroby. Znamená to, že je na dávku vydáván společně výchozí materiálový prvek a že jako celek je evidována v průběhu výroby i při odvádění na mezisklad či na sklad hotových produktů. </a:t>
            </a:r>
          </a:p>
          <a:p>
            <a:endParaRPr lang="cs-CZ" dirty="0"/>
          </a:p>
        </p:txBody>
      </p:sp>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9145906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Stanovení velikosti výrobní dávky II</a:t>
            </a:r>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Snahu pro zvyšování velikosti výrobní dávky motivuje řada činitelů:</a:t>
            </a:r>
          </a:p>
          <a:p>
            <a:pPr>
              <a:buFontTx/>
              <a:buChar char="-"/>
            </a:pPr>
            <a:r>
              <a:rPr lang="cs-CZ" dirty="0"/>
              <a:t>Snižování fixních nákladů na přípravu a zakončení výroby,</a:t>
            </a:r>
          </a:p>
          <a:p>
            <a:pPr>
              <a:buFontTx/>
              <a:buChar char="-"/>
            </a:pPr>
            <a:r>
              <a:rPr lang="cs-CZ" dirty="0"/>
              <a:t>Zvyšování produktivity práce,</a:t>
            </a:r>
          </a:p>
          <a:p>
            <a:pPr>
              <a:buFontTx/>
              <a:buChar char="-"/>
            </a:pPr>
            <a:r>
              <a:rPr lang="cs-CZ" dirty="0"/>
              <a:t>Zjednodušení operativního řízení výroby.</a:t>
            </a:r>
          </a:p>
          <a:p>
            <a:pPr marL="0" indent="0">
              <a:buNone/>
            </a:pPr>
            <a:r>
              <a:rPr lang="cs-CZ" dirty="0"/>
              <a:t>Naopak vyšší dávka se negativně projevuje v:</a:t>
            </a:r>
          </a:p>
          <a:p>
            <a:pPr>
              <a:buFontTx/>
              <a:buChar char="-"/>
            </a:pPr>
            <a:r>
              <a:rPr lang="cs-CZ" dirty="0"/>
              <a:t>Zvyšování nákladů na skladování součástí a dílů,</a:t>
            </a:r>
          </a:p>
          <a:p>
            <a:pPr>
              <a:buFontTx/>
              <a:buChar char="-"/>
            </a:pPr>
            <a:r>
              <a:rPr lang="cs-CZ" dirty="0"/>
              <a:t>Zvyšování vázanosti obratového kapitálu,</a:t>
            </a:r>
          </a:p>
          <a:p>
            <a:pPr>
              <a:buFontTx/>
              <a:buChar char="-"/>
            </a:pPr>
            <a:r>
              <a:rPr lang="cs-CZ" dirty="0"/>
              <a:t>Zvyšování vázanosti výrobních a manipulačních ploch,</a:t>
            </a:r>
          </a:p>
          <a:p>
            <a:pPr>
              <a:buFontTx/>
              <a:buChar char="-"/>
            </a:pPr>
            <a:r>
              <a:rPr lang="cs-CZ" dirty="0"/>
              <a:t>Prodlužování průběžné doby výroby,</a:t>
            </a:r>
          </a:p>
          <a:p>
            <a:pPr>
              <a:buFontTx/>
              <a:buChar char="-"/>
            </a:pPr>
            <a:r>
              <a:rPr lang="cs-CZ" dirty="0"/>
              <a:t>Snižování odolnosti výroby proti změnám a poruchám.</a:t>
            </a:r>
          </a:p>
        </p:txBody>
      </p:sp>
      <p:sp>
        <p:nvSpPr>
          <p:cNvPr id="6" name="TextovéPole 5"/>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3900202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1143000"/>
          </a:xfrm>
        </p:spPr>
        <p:txBody>
          <a:bodyPr>
            <a:normAutofit fontScale="90000"/>
          </a:bodyPr>
          <a:lstStyle/>
          <a:p>
            <a:r>
              <a:rPr lang="cs-CZ" b="1" dirty="0"/>
              <a:t>Základní plánovací požadavky na velikost výrobní dávky</a:t>
            </a:r>
          </a:p>
        </p:txBody>
      </p:sp>
      <p:sp>
        <p:nvSpPr>
          <p:cNvPr id="3" name="Zástupný symbol pro obsah 2"/>
          <p:cNvSpPr>
            <a:spLocks noGrp="1"/>
          </p:cNvSpPr>
          <p:nvPr>
            <p:ph idx="1"/>
          </p:nvPr>
        </p:nvSpPr>
        <p:spPr/>
        <p:txBody>
          <a:bodyPr>
            <a:normAutofit fontScale="92500" lnSpcReduction="20000"/>
          </a:bodyPr>
          <a:lstStyle/>
          <a:p>
            <a:r>
              <a:rPr lang="cs-CZ" dirty="0"/>
              <a:t>Počet kusů ve výrobní dávce má být zaokrouhlený, aby byl vhodný k evidenci, sčítání a kalkulaci.</a:t>
            </a:r>
          </a:p>
          <a:p>
            <a:endParaRPr lang="cs-CZ" dirty="0"/>
          </a:p>
          <a:p>
            <a:r>
              <a:rPr lang="cs-CZ" dirty="0"/>
              <a:t>Prakticky upotřebitelná velikost výrobní dávky je taková, kde se období opakování rovná základní plánovací jednotce a jejím násobkům. </a:t>
            </a:r>
          </a:p>
          <a:p>
            <a:endParaRPr lang="cs-CZ" dirty="0"/>
          </a:p>
          <a:p>
            <a:r>
              <a:rPr lang="cs-CZ" dirty="0"/>
              <a:t>Počet kusů ve výrobní dávce se má rozdělit beze zbytků do stejně velkých dopravních dávek.</a:t>
            </a:r>
          </a:p>
          <a:p>
            <a:pPr marL="0" indent="0">
              <a:buNone/>
            </a:pPr>
            <a:endParaRPr lang="cs-CZ" dirty="0"/>
          </a:p>
        </p:txBody>
      </p:sp>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7343818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1143000"/>
          </a:xfrm>
        </p:spPr>
        <p:txBody>
          <a:bodyPr>
            <a:normAutofit fontScale="90000"/>
          </a:bodyPr>
          <a:lstStyle/>
          <a:p>
            <a:r>
              <a:rPr lang="cs-CZ" b="1" dirty="0"/>
              <a:t>Způsoby určení velikosti výrobní dávky:</a:t>
            </a:r>
          </a:p>
        </p:txBody>
      </p:sp>
      <p:sp>
        <p:nvSpPr>
          <p:cNvPr id="3" name="Zástupný symbol pro obsah 2"/>
          <p:cNvSpPr>
            <a:spLocks noGrp="1"/>
          </p:cNvSpPr>
          <p:nvPr>
            <p:ph idx="1"/>
          </p:nvPr>
        </p:nvSpPr>
        <p:spPr/>
        <p:txBody>
          <a:bodyPr/>
          <a:lstStyle/>
          <a:p>
            <a:r>
              <a:rPr lang="cs-CZ" dirty="0"/>
              <a:t>Výpočet na základě hospodářských úvah, kdy se vypočítá </a:t>
            </a:r>
            <a:r>
              <a:rPr lang="cs-CZ" b="1" dirty="0"/>
              <a:t>optimální velikost výrobní dávky</a:t>
            </a:r>
            <a:r>
              <a:rPr lang="cs-CZ" dirty="0"/>
              <a:t>,</a:t>
            </a:r>
          </a:p>
          <a:p>
            <a:endParaRPr lang="cs-CZ" dirty="0"/>
          </a:p>
          <a:p>
            <a:r>
              <a:rPr lang="cs-CZ" dirty="0"/>
              <a:t>Výpočet na základě technickohospodářských úvah, kdy se vypočítá </a:t>
            </a:r>
            <a:r>
              <a:rPr lang="cs-CZ" b="1" dirty="0"/>
              <a:t>minimální velikost výrobní dávky</a:t>
            </a:r>
            <a:r>
              <a:rPr lang="cs-CZ" dirty="0"/>
              <a:t>,</a:t>
            </a:r>
          </a:p>
          <a:p>
            <a:r>
              <a:rPr lang="cs-CZ" dirty="0"/>
              <a:t>Určení dávky </a:t>
            </a:r>
            <a:r>
              <a:rPr lang="cs-CZ" b="1" dirty="0"/>
              <a:t>na základě odborného odhadu</a:t>
            </a:r>
            <a:r>
              <a:rPr lang="cs-CZ" dirty="0"/>
              <a:t>.</a:t>
            </a:r>
          </a:p>
        </p:txBody>
      </p:sp>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1488251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546939"/>
            <a:ext cx="3767831" cy="176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78728"/>
            <a:ext cx="3147219" cy="126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395536" y="476672"/>
            <a:ext cx="8229600" cy="1143000"/>
          </a:xfrm>
        </p:spPr>
        <p:txBody>
          <a:bodyPr>
            <a:normAutofit fontScale="90000"/>
          </a:bodyPr>
          <a:lstStyle/>
          <a:p>
            <a:r>
              <a:rPr lang="cs-CZ" b="1" dirty="0"/>
              <a:t>Stanovení optimální velikosti výrobní dávky- </a:t>
            </a:r>
            <a:r>
              <a:rPr lang="cs-CZ" b="1" dirty="0" err="1"/>
              <a:t>Harrisův</a:t>
            </a:r>
            <a:r>
              <a:rPr lang="cs-CZ" b="1" dirty="0"/>
              <a:t>-Wilsonův vzorec</a:t>
            </a:r>
          </a:p>
        </p:txBody>
      </p:sp>
      <p:sp>
        <p:nvSpPr>
          <p:cNvPr id="3" name="Zástupný symbol pro obsah 2"/>
          <p:cNvSpPr>
            <a:spLocks noGrp="1"/>
          </p:cNvSpPr>
          <p:nvPr>
            <p:ph idx="1"/>
          </p:nvPr>
        </p:nvSpPr>
        <p:spPr>
          <a:xfrm>
            <a:off x="179512" y="1556792"/>
            <a:ext cx="8229600" cy="4525963"/>
          </a:xfrm>
        </p:spPr>
        <p:txBody>
          <a:bodyPr/>
          <a:lstStyle/>
          <a:p>
            <a:r>
              <a:rPr lang="cs-CZ" dirty="0"/>
              <a:t>Takové množství, při kterém budou náklady připadající na jednotku produkce minimální.</a:t>
            </a:r>
          </a:p>
          <a:p>
            <a:endParaRPr lang="cs-CZ" dirty="0"/>
          </a:p>
          <a:p>
            <a:r>
              <a:rPr lang="cs-CZ" dirty="0"/>
              <a:t>                     kde </a:t>
            </a:r>
            <a:r>
              <a:rPr lang="cs-CZ" dirty="0" err="1"/>
              <a:t>Qp</a:t>
            </a:r>
            <a:r>
              <a:rPr lang="cs-CZ" dirty="0"/>
              <a:t>- plánovaný počet kusů výrobků, </a:t>
            </a:r>
            <a:r>
              <a:rPr lang="cs-CZ" dirty="0" err="1"/>
              <a:t>Npz</a:t>
            </a:r>
            <a:r>
              <a:rPr lang="cs-CZ" dirty="0"/>
              <a:t>- náklady na přípravu, seřízení a zakončení, </a:t>
            </a:r>
            <a:r>
              <a:rPr lang="cs-CZ" dirty="0" err="1"/>
              <a:t>ns</a:t>
            </a:r>
            <a:r>
              <a:rPr lang="cs-CZ" dirty="0"/>
              <a:t>- náklady na skladování</a:t>
            </a:r>
          </a:p>
        </p:txBody>
      </p:sp>
      <p:sp>
        <p:nvSpPr>
          <p:cNvPr id="9" name="TextovéPole 8"/>
          <p:cNvSpPr txBox="1"/>
          <p:nvPr/>
        </p:nvSpPr>
        <p:spPr>
          <a:xfrm>
            <a:off x="-35872" y="6234965"/>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0630386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Stanovení minimální velikosti výrobní dávky</a:t>
            </a:r>
          </a:p>
        </p:txBody>
      </p:sp>
      <p:sp>
        <p:nvSpPr>
          <p:cNvPr id="3" name="Zástupný symbol pro obsah 2"/>
          <p:cNvSpPr>
            <a:spLocks noGrp="1"/>
          </p:cNvSpPr>
          <p:nvPr>
            <p:ph idx="1"/>
          </p:nvPr>
        </p:nvSpPr>
        <p:spPr/>
        <p:txBody>
          <a:bodyPr/>
          <a:lstStyle/>
          <a:p>
            <a:r>
              <a:rPr lang="cs-CZ" dirty="0"/>
              <a:t>Při tomto způsobu určování velikosti výrobní dávky se vychází z požadavku využití časového fondu výrobního zařízení a ze skutečnosti, že výrobní zařízení působí ve výrobním procesu aktivně jen po určitou část průběhu dávky na dané operaci. </a:t>
            </a:r>
          </a:p>
        </p:txBody>
      </p:sp>
      <p:sp>
        <p:nvSpPr>
          <p:cNvPr id="5" name="TextovéPole 4"/>
          <p:cNvSpPr txBox="1"/>
          <p:nvPr/>
        </p:nvSpPr>
        <p:spPr>
          <a:xfrm>
            <a:off x="-35872" y="6234965"/>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4450789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5085184"/>
            <a:ext cx="2009775" cy="134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67544" y="476672"/>
            <a:ext cx="8229600" cy="1143000"/>
          </a:xfrm>
        </p:spPr>
        <p:txBody>
          <a:bodyPr>
            <a:normAutofit fontScale="90000"/>
          </a:bodyPr>
          <a:lstStyle/>
          <a:p>
            <a:r>
              <a:rPr lang="cs-CZ" b="1" dirty="0"/>
              <a:t>Stanovení minimální výrobní dávky II</a:t>
            </a:r>
          </a:p>
        </p:txBody>
      </p:sp>
      <p:sp>
        <p:nvSpPr>
          <p:cNvPr id="3" name="Zástupný symbol pro obsah 2"/>
          <p:cNvSpPr>
            <a:spLocks noGrp="1"/>
          </p:cNvSpPr>
          <p:nvPr>
            <p:ph idx="1"/>
          </p:nvPr>
        </p:nvSpPr>
        <p:spPr/>
        <p:txBody>
          <a:bodyPr/>
          <a:lstStyle/>
          <a:p>
            <a:r>
              <a:rPr lang="cs-CZ" dirty="0"/>
              <a:t>Aby bylo dosaženo vyhovujících ekonomických ukazatelů využití strojů a výrobního zařízení, je třeba zajistit, aby </a:t>
            </a:r>
            <a:r>
              <a:rPr lang="cs-CZ" b="1" dirty="0"/>
              <a:t>čas dávkové práce nezabral větší než maximálně přípustný podíl z času aktivního působení stroje na materiálový prvek</a:t>
            </a:r>
            <a:r>
              <a:rPr lang="cs-CZ" dirty="0"/>
              <a:t>. Označí-li se tento přípustný podíl písmenem k, lze tuto závislost vyjádřit takto:</a:t>
            </a:r>
          </a:p>
          <a:p>
            <a:endParaRPr lang="cs-CZ" dirty="0"/>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5445224"/>
            <a:ext cx="964307" cy="76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35872" y="6234965"/>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9733568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Stanovení minimální velikosti výrobní dávky III</a:t>
            </a:r>
          </a:p>
        </p:txBody>
      </p:sp>
      <p:sp>
        <p:nvSpPr>
          <p:cNvPr id="3" name="Zástupný symbol pro obsah 2"/>
          <p:cNvSpPr>
            <a:spLocks noGrp="1"/>
          </p:cNvSpPr>
          <p:nvPr>
            <p:ph idx="1"/>
          </p:nvPr>
        </p:nvSpPr>
        <p:spPr/>
        <p:txBody>
          <a:bodyPr/>
          <a:lstStyle/>
          <a:p>
            <a:r>
              <a:rPr lang="cs-CZ" dirty="0"/>
              <a:t>Je-li potřeba splnit předpoklad, aby velikost dávky jednoho druhu součástí byla na všech operacích stejná, musíme předcházející vztah upravit o hodnoty, které se budou vztahovat na všechny operace součásti. Pak se vztah změní takto:</a:t>
            </a:r>
          </a:p>
          <a:p>
            <a:endParaRPr lang="cs-CZ"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148" y="4543136"/>
            <a:ext cx="5464894" cy="176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35872" y="6234965"/>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431708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Transformované a transformující výrobní zdroje</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87624" y="1600200"/>
            <a:ext cx="612068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67857" y="6237312"/>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40287602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Stanovení minimální velikosti výrobní dávky IV</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8125">
            <a:off x="2225008" y="3592749"/>
            <a:ext cx="5184576" cy="330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idx="1"/>
          </p:nvPr>
        </p:nvSpPr>
        <p:spPr/>
        <p:txBody>
          <a:bodyPr/>
          <a:lstStyle/>
          <a:p>
            <a:r>
              <a:rPr lang="cs-CZ" dirty="0"/>
              <a:t>Hodnota k se pohybuje ve velikosti 0,02, -0,12, tzn. že </a:t>
            </a:r>
            <a:r>
              <a:rPr lang="cs-CZ" b="1" dirty="0"/>
              <a:t>dávkový čas může být 2 až 12</a:t>
            </a:r>
            <a:r>
              <a:rPr lang="en-US" b="1" dirty="0"/>
              <a:t>% </a:t>
            </a:r>
            <a:r>
              <a:rPr lang="cs-CZ" b="1" dirty="0"/>
              <a:t>času aktivní činnosti stroje</a:t>
            </a:r>
            <a:r>
              <a:rPr lang="en-US" dirty="0"/>
              <a:t>. Pro </a:t>
            </a:r>
            <a:r>
              <a:rPr lang="cs-CZ" dirty="0"/>
              <a:t>zjednodušení se výpočty mohou provádět nikoliv pro každou součást, ale pro určitou skupinu.</a:t>
            </a:r>
          </a:p>
        </p:txBody>
      </p:sp>
      <p:sp>
        <p:nvSpPr>
          <p:cNvPr id="6" name="TextovéPole 5"/>
          <p:cNvSpPr txBox="1"/>
          <p:nvPr/>
        </p:nvSpPr>
        <p:spPr>
          <a:xfrm>
            <a:off x="-35872" y="6234965"/>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8099440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Příklad 1: stanovení minimální a optimální výrobní dávky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9052243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5900" y="548680"/>
            <a:ext cx="6172200" cy="857250"/>
          </a:xfrm>
        </p:spPr>
        <p:txBody>
          <a:bodyPr>
            <a:normAutofit fontScale="90000"/>
          </a:bodyPr>
          <a:lstStyle/>
          <a:p>
            <a:r>
              <a:rPr lang="cs-CZ" b="1" dirty="0"/>
              <a:t>Stanovení optimální výrobní dávky- příklad 4-2</a:t>
            </a:r>
          </a:p>
        </p:txBody>
      </p:sp>
      <p:sp>
        <p:nvSpPr>
          <p:cNvPr id="3" name="Zástupný symbol pro obsah 2"/>
          <p:cNvSpPr>
            <a:spLocks noGrp="1"/>
          </p:cNvSpPr>
          <p:nvPr>
            <p:ph idx="1"/>
          </p:nvPr>
        </p:nvSpPr>
        <p:spPr/>
        <p:txBody>
          <a:bodyPr>
            <a:normAutofit fontScale="92500" lnSpcReduction="20000"/>
          </a:bodyPr>
          <a:lstStyle/>
          <a:p>
            <a:r>
              <a:rPr lang="cs-CZ" dirty="0"/>
              <a:t>V malosériové výrobě kovových součástek se sestavuje plán na příští rok. Plánovaný objem výroby je 5000ks/rok. Náklady na seřízení stroje se rovnají 3000 Kč. Náklady na skladování činí 500 Kč/ks/rok.  Výrobní proces se skládá ze třech operací. Časy jednotkové práci jsou následující: ta1=3min/ks, ta2=4min/ks, ta3=5min/ks. Náklady součástí na ks tedy přesahují 500kč. </a:t>
            </a:r>
          </a:p>
          <a:p>
            <a:r>
              <a:rPr lang="cs-CZ" dirty="0"/>
              <a:t>Časy dávkové práce jsou následující: tb1=20 min/</a:t>
            </a:r>
            <a:r>
              <a:rPr lang="cs-CZ" dirty="0" err="1"/>
              <a:t>dv</a:t>
            </a:r>
            <a:r>
              <a:rPr lang="cs-CZ" dirty="0"/>
              <a:t>, tb2=25min/</a:t>
            </a:r>
            <a:r>
              <a:rPr lang="cs-CZ" dirty="0" err="1"/>
              <a:t>dv</a:t>
            </a:r>
            <a:r>
              <a:rPr lang="cs-CZ" dirty="0"/>
              <a:t>, tb3=30min/</a:t>
            </a:r>
            <a:r>
              <a:rPr lang="cs-CZ" dirty="0" err="1"/>
              <a:t>dv</a:t>
            </a:r>
            <a:r>
              <a:rPr lang="cs-CZ" dirty="0"/>
              <a:t>. Stanovte minimální a optimální výší výrobní dávky</a:t>
            </a:r>
          </a:p>
        </p:txBody>
      </p:sp>
    </p:spTree>
    <p:extLst>
      <p:ext uri="{BB962C8B-B14F-4D97-AF65-F5344CB8AC3E}">
        <p14:creationId xmlns:p14="http://schemas.microsoft.com/office/powerpoint/2010/main" val="40674771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5900" y="731166"/>
            <a:ext cx="6172200" cy="857250"/>
          </a:xfrm>
        </p:spPr>
        <p:txBody>
          <a:bodyPr>
            <a:normAutofit fontScale="90000"/>
          </a:bodyPr>
          <a:lstStyle/>
          <a:p>
            <a:r>
              <a:rPr lang="cs-CZ" b="1" dirty="0"/>
              <a:t>Stanovení minimální výrobní dávky- příklad</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lnSpcReduction="10000"/>
              </a:bodyPr>
              <a:lstStyle/>
              <a:p>
                <a:r>
                  <a:rPr lang="cs-CZ" dirty="0"/>
                  <a:t>Stanovení minimální velikosti dávky:</a:t>
                </a:r>
              </a:p>
              <a:p>
                <a:pPr marL="0" indent="0">
                  <a:buNone/>
                </a:pPr>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𝑑</m:t>
                        </m:r>
                      </m:e>
                      <m:sub>
                        <m:r>
                          <a:rPr lang="cs-CZ" b="0" i="1" smtClean="0">
                            <a:latin typeface="Cambria Math"/>
                          </a:rPr>
                          <m:t>𝑣𝑚𝑖𝑛</m:t>
                        </m:r>
                      </m:sub>
                    </m:sSub>
                    <m:r>
                      <a:rPr lang="cs-CZ" b="0" i="1" smtClean="0">
                        <a:latin typeface="Cambria Math"/>
                      </a:rPr>
                      <m:t>=</m:t>
                    </m:r>
                    <m:f>
                      <m:fPr>
                        <m:ctrlPr>
                          <a:rPr lang="cs-CZ" b="0" i="1" smtClean="0">
                            <a:latin typeface="Cambria Math" panose="02040503050406030204" pitchFamily="18" charset="0"/>
                          </a:rPr>
                        </m:ctrlPr>
                      </m:fPr>
                      <m:num>
                        <m:nary>
                          <m:naryPr>
                            <m:chr m:val="∑"/>
                            <m:ctrlPr>
                              <a:rPr lang="cs-CZ" b="0" i="1" smtClean="0">
                                <a:latin typeface="Cambria Math" panose="02040503050406030204" pitchFamily="18" charset="0"/>
                              </a:rPr>
                            </m:ctrlPr>
                          </m:naryPr>
                          <m:sub>
                            <m:r>
                              <m:rPr>
                                <m:brk m:alnAt="23"/>
                              </m:rPr>
                              <a:rPr lang="cs-CZ" b="0" i="1" smtClean="0">
                                <a:latin typeface="Cambria Math"/>
                              </a:rPr>
                              <m:t>𝑖</m:t>
                            </m:r>
                            <m:r>
                              <a:rPr lang="cs-CZ" b="0" i="1" smtClean="0">
                                <a:latin typeface="Cambria Math"/>
                              </a:rPr>
                              <m:t>=1</m:t>
                            </m:r>
                          </m:sub>
                          <m:sup>
                            <m:r>
                              <a:rPr lang="cs-CZ" b="0" i="1" smtClean="0">
                                <a:latin typeface="Cambria Math"/>
                              </a:rPr>
                              <m:t>𝑞</m:t>
                            </m:r>
                          </m:sup>
                          <m:e>
                            <m:sSub>
                              <m:sSubPr>
                                <m:ctrlPr>
                                  <a:rPr lang="cs-CZ" b="0" i="1" smtClean="0">
                                    <a:latin typeface="Cambria Math" panose="02040503050406030204" pitchFamily="18" charset="0"/>
                                  </a:rPr>
                                </m:ctrlPr>
                              </m:sSubPr>
                              <m:e>
                                <m:r>
                                  <a:rPr lang="cs-CZ" b="0" i="1" smtClean="0">
                                    <a:latin typeface="Cambria Math"/>
                                  </a:rPr>
                                  <m:t>𝑡</m:t>
                                </m:r>
                              </m:e>
                              <m:sub>
                                <m:r>
                                  <a:rPr lang="cs-CZ" b="0" i="1" smtClean="0">
                                    <a:latin typeface="Cambria Math"/>
                                  </a:rPr>
                                  <m:t>𝐵</m:t>
                                </m:r>
                              </m:sub>
                            </m:sSub>
                          </m:e>
                        </m:nary>
                      </m:num>
                      <m:den>
                        <m:r>
                          <a:rPr lang="cs-CZ" b="0" i="1" smtClean="0">
                            <a:latin typeface="Cambria Math"/>
                          </a:rPr>
                          <m:t>𝑘</m:t>
                        </m:r>
                        <m:r>
                          <a:rPr lang="cs-CZ" b="0" i="1" smtClean="0">
                            <a:latin typeface="Cambria Math"/>
                            <a:ea typeface="Cambria Math"/>
                          </a:rPr>
                          <m:t>×</m:t>
                        </m:r>
                        <m:nary>
                          <m:naryPr>
                            <m:chr m:val="∑"/>
                            <m:ctrlPr>
                              <a:rPr lang="cs-CZ" b="0" i="1" smtClean="0">
                                <a:latin typeface="Cambria Math" panose="02040503050406030204" pitchFamily="18" charset="0"/>
                              </a:rPr>
                            </m:ctrlPr>
                          </m:naryPr>
                          <m:sub>
                            <m:r>
                              <m:rPr>
                                <m:brk m:alnAt="23"/>
                              </m:rPr>
                              <a:rPr lang="cs-CZ" b="0" i="1" smtClean="0">
                                <a:latin typeface="Cambria Math"/>
                              </a:rPr>
                              <m:t>𝑖</m:t>
                            </m:r>
                            <m:r>
                              <a:rPr lang="cs-CZ" b="0" i="1" smtClean="0">
                                <a:latin typeface="Cambria Math"/>
                              </a:rPr>
                              <m:t>=1</m:t>
                            </m:r>
                          </m:sub>
                          <m:sup>
                            <m:r>
                              <a:rPr lang="cs-CZ" b="0" i="1" smtClean="0">
                                <a:latin typeface="Cambria Math"/>
                              </a:rPr>
                              <m:t>𝑞</m:t>
                            </m:r>
                          </m:sup>
                          <m:e>
                            <m:sSub>
                              <m:sSubPr>
                                <m:ctrlPr>
                                  <a:rPr lang="cs-CZ" b="0" i="1" smtClean="0">
                                    <a:latin typeface="Cambria Math" panose="02040503050406030204" pitchFamily="18" charset="0"/>
                                  </a:rPr>
                                </m:ctrlPr>
                              </m:sSubPr>
                              <m:e>
                                <m:r>
                                  <a:rPr lang="cs-CZ" b="0" i="1" smtClean="0">
                                    <a:latin typeface="Cambria Math"/>
                                  </a:rPr>
                                  <m:t>𝑡</m:t>
                                </m:r>
                              </m:e>
                              <m:sub>
                                <m:r>
                                  <a:rPr lang="cs-CZ" b="0" i="1" smtClean="0">
                                    <a:latin typeface="Cambria Math"/>
                                  </a:rPr>
                                  <m:t>𝐴</m:t>
                                </m:r>
                              </m:sub>
                            </m:sSub>
                          </m:e>
                        </m:nary>
                      </m:den>
                    </m:f>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20+25+30</m:t>
                        </m:r>
                      </m:num>
                      <m:den>
                        <m:r>
                          <a:rPr lang="cs-CZ" b="0" i="1" smtClean="0">
                            <a:latin typeface="Cambria Math"/>
                          </a:rPr>
                          <m:t>0,12</m:t>
                        </m:r>
                        <m:r>
                          <a:rPr lang="cs-CZ" b="0" i="1" smtClean="0">
                            <a:latin typeface="Cambria Math"/>
                            <a:ea typeface="Cambria Math"/>
                          </a:rPr>
                          <m:t>×</m:t>
                        </m:r>
                        <m:r>
                          <a:rPr lang="cs-CZ" b="0" i="1" smtClean="0">
                            <a:latin typeface="Cambria Math"/>
                          </a:rPr>
                          <m:t>(3+4+5)</m:t>
                        </m:r>
                      </m:den>
                    </m:f>
                  </m:oMath>
                </a14:m>
                <a:r>
                  <a:rPr lang="cs-CZ" dirty="0"/>
                  <a:t>=52,08=52ks</a:t>
                </a:r>
              </a:p>
              <a:p>
                <a:r>
                  <a:rPr lang="cs-CZ" dirty="0"/>
                  <a:t>Stanovení optimální velikosti dávky:</a:t>
                </a:r>
              </a:p>
              <a:p>
                <a:endParaRPr lang="cs-CZ" dirty="0"/>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sub>
                          <m:sSub>
                            <m:sSubPr>
                              <m:ctrlPr>
                                <a:rPr lang="cs-CZ" b="0" i="1" smtClean="0">
                                  <a:latin typeface="Cambria Math" panose="02040503050406030204" pitchFamily="18" charset="0"/>
                                </a:rPr>
                              </m:ctrlPr>
                            </m:sSubPr>
                            <m:e>
                              <m:r>
                                <a:rPr lang="cs-CZ" b="0" i="1" smtClean="0">
                                  <a:latin typeface="Cambria Math"/>
                                </a:rPr>
                                <m:t>𝑑</m:t>
                              </m:r>
                            </m:e>
                            <m:sub>
                              <m:r>
                                <a:rPr lang="cs-CZ" b="0" i="1" smtClean="0">
                                  <a:latin typeface="Cambria Math"/>
                                </a:rPr>
                                <m:t>𝑣𝑜𝑝𝑡</m:t>
                              </m:r>
                            </m:sub>
                          </m:sSub>
                          <m:r>
                            <a:rPr lang="cs-CZ" b="0" i="1" smtClean="0">
                              <a:latin typeface="Cambria Math"/>
                            </a:rPr>
                            <m:t>=</m:t>
                          </m:r>
                          <m:rad>
                            <m:radPr>
                              <m:degHide m:val="on"/>
                              <m:ctrlPr>
                                <a:rPr lang="cs-CZ" b="0" i="1" smtClean="0">
                                  <a:latin typeface="Cambria Math" panose="02040503050406030204" pitchFamily="18" charset="0"/>
                                </a:rPr>
                              </m:ctrlPr>
                            </m:radPr>
                            <m:deg/>
                            <m:e>
                              <m:f>
                                <m:fPr>
                                  <m:ctrlPr>
                                    <a:rPr lang="cs-CZ" b="0" i="1" smtClean="0">
                                      <a:latin typeface="Cambria Math" panose="02040503050406030204" pitchFamily="18" charset="0"/>
                                    </a:rPr>
                                  </m:ctrlPr>
                                </m:fPr>
                                <m:num>
                                  <m:r>
                                    <a:rPr lang="cs-CZ" b="0" i="1" smtClean="0">
                                      <a:latin typeface="Cambria Math"/>
                                    </a:rPr>
                                    <m:t>2</m:t>
                                  </m:r>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𝑄</m:t>
                                      </m:r>
                                    </m:e>
                                    <m:sub>
                                      <m:r>
                                        <a:rPr lang="cs-CZ" b="0" i="1" smtClean="0">
                                          <a:latin typeface="Cambria Math"/>
                                          <a:ea typeface="Cambria Math"/>
                                        </a:rPr>
                                        <m:t>𝑝</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𝑁</m:t>
                                      </m:r>
                                    </m:e>
                                    <m:sub>
                                      <m:r>
                                        <a:rPr lang="cs-CZ" b="0" i="1" smtClean="0">
                                          <a:latin typeface="Cambria Math"/>
                                          <a:ea typeface="Cambria Math"/>
                                        </a:rPr>
                                        <m:t>𝑝𝑧</m:t>
                                      </m:r>
                                    </m:sub>
                                  </m:sSub>
                                </m:num>
                                <m:den>
                                  <m:sSubSup>
                                    <m:sSubSupPr>
                                      <m:ctrlPr>
                                        <a:rPr lang="cs-CZ" b="0" i="1" smtClean="0">
                                          <a:latin typeface="Cambria Math" panose="02040503050406030204" pitchFamily="18" charset="0"/>
                                        </a:rPr>
                                      </m:ctrlPr>
                                    </m:sSubSupPr>
                                    <m:e>
                                      <m:r>
                                        <a:rPr lang="cs-CZ" b="0" i="1" smtClean="0">
                                          <a:latin typeface="Cambria Math"/>
                                        </a:rPr>
                                        <m:t>𝑛</m:t>
                                      </m:r>
                                    </m:e>
                                    <m:sub>
                                      <m:r>
                                        <a:rPr lang="cs-CZ" b="0" i="1" smtClean="0">
                                          <a:latin typeface="Cambria Math"/>
                                        </a:rPr>
                                        <m:t>𝑠</m:t>
                                      </m:r>
                                    </m:sub>
                                    <m:sup>
                                      <m:r>
                                        <a:rPr lang="cs-CZ" b="0" i="1" smtClean="0">
                                          <a:latin typeface="Cambria Math"/>
                                        </a:rPr>
                                        <m:t>′</m:t>
                                      </m:r>
                                    </m:sup>
                                  </m:sSubSup>
                                </m:den>
                              </m:f>
                            </m:e>
                          </m:rad>
                        </m:sub>
                      </m:sSub>
                    </m:oMath>
                  </m:oMathPara>
                </a14:m>
                <a:endParaRPr lang="cs-CZ" b="0" dirty="0"/>
              </a:p>
              <a:p>
                <a:pPr marL="0" indent="0">
                  <a:buNone/>
                </a:pPr>
                <a:r>
                  <a:rPr lang="cs-CZ" dirty="0" err="1"/>
                  <a:t>d</a:t>
                </a:r>
                <a:r>
                  <a:rPr lang="cs-CZ" baseline="-25000" dirty="0" err="1"/>
                  <a:t>vopt</a:t>
                </a:r>
                <a:r>
                  <a:rPr lang="cs-CZ" dirty="0"/>
                  <a:t>=245ks/dávka</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5"/>
                <a:stretch>
                  <a:fillRect l="-1389" t="-2830" b="-2291"/>
                </a:stretch>
              </a:blipFill>
            </p:spPr>
            <p:txBody>
              <a:bodyPr/>
              <a:lstStyle/>
              <a:p>
                <a:r>
                  <a:rPr lang="cs-CZ">
                    <a:noFill/>
                  </a:rPr>
                  <a:t> </a:t>
                </a:r>
              </a:p>
            </p:txBody>
          </p:sp>
        </mc:Fallback>
      </mc:AlternateContent>
    </p:spTree>
    <p:extLst>
      <p:ext uri="{BB962C8B-B14F-4D97-AF65-F5344CB8AC3E}">
        <p14:creationId xmlns:p14="http://schemas.microsoft.com/office/powerpoint/2010/main" val="15577560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Příklad 4-3: Optimální výrobní dávka</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V tabulce je představen plán dodání výrobku zákazníkovi na měsíc. Vedení podniku musí rozhodnout o velikosti výrobní dávky. Výrobky se odvážejí ze závodu postupně v průběhu jednotlivých týdnů. Náklady na seřizování stroje činí 200Kč. Náklady na skladování činí 8 Kč za měsíc za jednotku</a:t>
            </a:r>
          </a:p>
          <a:p>
            <a:pPr marL="0" indent="0">
              <a:buNone/>
            </a:pPr>
            <a:endParaRPr lang="cs-CZ" dirty="0"/>
          </a:p>
          <a:p>
            <a:pPr marL="0" indent="0">
              <a:buNone/>
            </a:pPr>
            <a:endParaRPr lang="cs-CZ" dirty="0"/>
          </a:p>
          <a:p>
            <a:pPr marL="0" indent="0">
              <a:buNone/>
            </a:pPr>
            <a:endParaRPr lang="cs-CZ" dirty="0"/>
          </a:p>
          <a:p>
            <a:r>
              <a:rPr lang="cs-CZ" dirty="0"/>
              <a:t>Najdete optimální velikost výrobní dávky dle </a:t>
            </a:r>
            <a:r>
              <a:rPr lang="cs-CZ" dirty="0" err="1"/>
              <a:t>Harrisova</a:t>
            </a:r>
            <a:r>
              <a:rPr lang="cs-CZ" dirty="0"/>
              <a:t>-Wilsonova vzorce a vypočítejte celkové náklady po jednotlivých týdnech a celkově za měsíc.</a:t>
            </a:r>
          </a:p>
          <a:p>
            <a:endParaRPr lang="cs-CZ" dirty="0"/>
          </a:p>
        </p:txBody>
      </p:sp>
      <p:graphicFrame>
        <p:nvGraphicFramePr>
          <p:cNvPr id="6" name="Tabulka 5"/>
          <p:cNvGraphicFramePr>
            <a:graphicFrameLocks noGrp="1"/>
          </p:cNvGraphicFramePr>
          <p:nvPr/>
        </p:nvGraphicFramePr>
        <p:xfrm>
          <a:off x="1871700" y="3591018"/>
          <a:ext cx="4860541" cy="810090"/>
        </p:xfrm>
        <a:graphic>
          <a:graphicData uri="http://schemas.openxmlformats.org/drawingml/2006/table">
            <a:tbl>
              <a:tblPr firstRow="1" firstCol="1" bandRow="1">
                <a:tableStyleId>{5C22544A-7EE6-4342-B048-85BDC9FD1C3A}</a:tableStyleId>
              </a:tblPr>
              <a:tblGrid>
                <a:gridCol w="971897">
                  <a:extLst>
                    <a:ext uri="{9D8B030D-6E8A-4147-A177-3AD203B41FA5}">
                      <a16:colId xmlns:a16="http://schemas.microsoft.com/office/drawing/2014/main" val="20000"/>
                    </a:ext>
                  </a:extLst>
                </a:gridCol>
                <a:gridCol w="971897">
                  <a:extLst>
                    <a:ext uri="{9D8B030D-6E8A-4147-A177-3AD203B41FA5}">
                      <a16:colId xmlns:a16="http://schemas.microsoft.com/office/drawing/2014/main" val="20001"/>
                    </a:ext>
                  </a:extLst>
                </a:gridCol>
                <a:gridCol w="971897">
                  <a:extLst>
                    <a:ext uri="{9D8B030D-6E8A-4147-A177-3AD203B41FA5}">
                      <a16:colId xmlns:a16="http://schemas.microsoft.com/office/drawing/2014/main" val="20002"/>
                    </a:ext>
                  </a:extLst>
                </a:gridCol>
                <a:gridCol w="972425">
                  <a:extLst>
                    <a:ext uri="{9D8B030D-6E8A-4147-A177-3AD203B41FA5}">
                      <a16:colId xmlns:a16="http://schemas.microsoft.com/office/drawing/2014/main" val="20003"/>
                    </a:ext>
                  </a:extLst>
                </a:gridCol>
                <a:gridCol w="972425">
                  <a:extLst>
                    <a:ext uri="{9D8B030D-6E8A-4147-A177-3AD203B41FA5}">
                      <a16:colId xmlns:a16="http://schemas.microsoft.com/office/drawing/2014/main" val="20004"/>
                    </a:ext>
                  </a:extLst>
                </a:gridCol>
              </a:tblGrid>
              <a:tr h="405045">
                <a:tc>
                  <a:txBody>
                    <a:bodyPr/>
                    <a:lstStyle/>
                    <a:p>
                      <a:pPr>
                        <a:lnSpc>
                          <a:spcPct val="115000"/>
                        </a:lnSpc>
                        <a:spcAft>
                          <a:spcPts val="1000"/>
                        </a:spcAft>
                      </a:pPr>
                      <a:r>
                        <a:rPr lang="cs-CZ" sz="1500" dirty="0">
                          <a:effectLst/>
                        </a:rPr>
                        <a:t>Týden</a:t>
                      </a:r>
                      <a:endParaRPr lang="cs-CZ" sz="2100" dirty="0">
                        <a:effectLst/>
                        <a:latin typeface="Calibri"/>
                        <a:ea typeface="Calibri"/>
                        <a:cs typeface="Times New Roman"/>
                      </a:endParaRPr>
                    </a:p>
                  </a:txBody>
                  <a:tcPr marL="51435" marR="51435" marT="0" marB="0"/>
                </a:tc>
                <a:tc>
                  <a:txBody>
                    <a:bodyPr/>
                    <a:lstStyle/>
                    <a:p>
                      <a:pPr>
                        <a:lnSpc>
                          <a:spcPct val="115000"/>
                        </a:lnSpc>
                        <a:spcAft>
                          <a:spcPts val="1000"/>
                        </a:spcAft>
                      </a:pPr>
                      <a:r>
                        <a:rPr lang="cs-CZ" sz="1500" dirty="0">
                          <a:effectLst/>
                        </a:rPr>
                        <a:t>1</a:t>
                      </a:r>
                      <a:endParaRPr lang="cs-CZ" sz="2100" dirty="0">
                        <a:effectLst/>
                        <a:latin typeface="Calibri"/>
                        <a:ea typeface="Calibri"/>
                        <a:cs typeface="Times New Roman"/>
                      </a:endParaRPr>
                    </a:p>
                  </a:txBody>
                  <a:tcPr marL="51435" marR="51435" marT="0" marB="0"/>
                </a:tc>
                <a:tc>
                  <a:txBody>
                    <a:bodyPr/>
                    <a:lstStyle/>
                    <a:p>
                      <a:pPr>
                        <a:lnSpc>
                          <a:spcPct val="115000"/>
                        </a:lnSpc>
                        <a:spcAft>
                          <a:spcPts val="1000"/>
                        </a:spcAft>
                      </a:pPr>
                      <a:r>
                        <a:rPr lang="cs-CZ" sz="1500">
                          <a:effectLst/>
                        </a:rPr>
                        <a:t>2</a:t>
                      </a:r>
                      <a:endParaRPr lang="cs-CZ" sz="2100">
                        <a:effectLst/>
                        <a:latin typeface="Calibri"/>
                        <a:ea typeface="Calibri"/>
                        <a:cs typeface="Times New Roman"/>
                      </a:endParaRPr>
                    </a:p>
                  </a:txBody>
                  <a:tcPr marL="51435" marR="51435" marT="0" marB="0"/>
                </a:tc>
                <a:tc>
                  <a:txBody>
                    <a:bodyPr/>
                    <a:lstStyle/>
                    <a:p>
                      <a:pPr>
                        <a:lnSpc>
                          <a:spcPct val="115000"/>
                        </a:lnSpc>
                        <a:spcAft>
                          <a:spcPts val="1000"/>
                        </a:spcAft>
                      </a:pPr>
                      <a:r>
                        <a:rPr lang="cs-CZ" sz="1500">
                          <a:effectLst/>
                        </a:rPr>
                        <a:t>3</a:t>
                      </a:r>
                      <a:endParaRPr lang="cs-CZ" sz="2100">
                        <a:effectLst/>
                        <a:latin typeface="Calibri"/>
                        <a:ea typeface="Calibri"/>
                        <a:cs typeface="Times New Roman"/>
                      </a:endParaRPr>
                    </a:p>
                  </a:txBody>
                  <a:tcPr marL="51435" marR="51435" marT="0" marB="0"/>
                </a:tc>
                <a:tc>
                  <a:txBody>
                    <a:bodyPr/>
                    <a:lstStyle/>
                    <a:p>
                      <a:pPr>
                        <a:lnSpc>
                          <a:spcPct val="115000"/>
                        </a:lnSpc>
                        <a:spcAft>
                          <a:spcPts val="1000"/>
                        </a:spcAft>
                      </a:pPr>
                      <a:r>
                        <a:rPr lang="cs-CZ" sz="1500">
                          <a:effectLst/>
                        </a:rPr>
                        <a:t>4</a:t>
                      </a:r>
                      <a:endParaRPr lang="cs-CZ" sz="2100">
                        <a:effectLst/>
                        <a:latin typeface="Calibri"/>
                        <a:ea typeface="Calibri"/>
                        <a:cs typeface="Times New Roman"/>
                      </a:endParaRPr>
                    </a:p>
                  </a:txBody>
                  <a:tcPr marL="51435" marR="51435" marT="0" marB="0"/>
                </a:tc>
                <a:extLst>
                  <a:ext uri="{0D108BD9-81ED-4DB2-BD59-A6C34878D82A}">
                    <a16:rowId xmlns:a16="http://schemas.microsoft.com/office/drawing/2014/main" val="10000"/>
                  </a:ext>
                </a:extLst>
              </a:tr>
              <a:tr h="405045">
                <a:tc>
                  <a:txBody>
                    <a:bodyPr/>
                    <a:lstStyle/>
                    <a:p>
                      <a:pPr>
                        <a:lnSpc>
                          <a:spcPct val="115000"/>
                        </a:lnSpc>
                        <a:spcAft>
                          <a:spcPts val="1000"/>
                        </a:spcAft>
                      </a:pPr>
                      <a:r>
                        <a:rPr lang="cs-CZ" sz="1500">
                          <a:effectLst/>
                        </a:rPr>
                        <a:t>Poptávka</a:t>
                      </a:r>
                      <a:endParaRPr lang="cs-CZ" sz="2100">
                        <a:effectLst/>
                        <a:latin typeface="Calibri"/>
                        <a:ea typeface="Calibri"/>
                        <a:cs typeface="Times New Roman"/>
                      </a:endParaRPr>
                    </a:p>
                  </a:txBody>
                  <a:tcPr marL="51435" marR="51435" marT="0" marB="0"/>
                </a:tc>
                <a:tc>
                  <a:txBody>
                    <a:bodyPr/>
                    <a:lstStyle/>
                    <a:p>
                      <a:pPr>
                        <a:lnSpc>
                          <a:spcPct val="115000"/>
                        </a:lnSpc>
                        <a:spcAft>
                          <a:spcPts val="1000"/>
                        </a:spcAft>
                      </a:pPr>
                      <a:r>
                        <a:rPr lang="cs-CZ" sz="1500" dirty="0">
                          <a:effectLst/>
                        </a:rPr>
                        <a:t>50</a:t>
                      </a:r>
                      <a:endParaRPr lang="cs-CZ" sz="2100" dirty="0">
                        <a:effectLst/>
                        <a:latin typeface="Calibri"/>
                        <a:ea typeface="Calibri"/>
                        <a:cs typeface="Times New Roman"/>
                      </a:endParaRPr>
                    </a:p>
                  </a:txBody>
                  <a:tcPr marL="51435" marR="51435" marT="0" marB="0"/>
                </a:tc>
                <a:tc>
                  <a:txBody>
                    <a:bodyPr/>
                    <a:lstStyle/>
                    <a:p>
                      <a:pPr>
                        <a:lnSpc>
                          <a:spcPct val="115000"/>
                        </a:lnSpc>
                        <a:spcAft>
                          <a:spcPts val="1000"/>
                        </a:spcAft>
                      </a:pPr>
                      <a:r>
                        <a:rPr lang="cs-CZ" sz="1500" dirty="0">
                          <a:effectLst/>
                        </a:rPr>
                        <a:t>35</a:t>
                      </a:r>
                      <a:endParaRPr lang="cs-CZ" sz="2100" dirty="0">
                        <a:effectLst/>
                        <a:latin typeface="Calibri"/>
                        <a:ea typeface="Calibri"/>
                        <a:cs typeface="Times New Roman"/>
                      </a:endParaRPr>
                    </a:p>
                  </a:txBody>
                  <a:tcPr marL="51435" marR="51435" marT="0" marB="0"/>
                </a:tc>
                <a:tc>
                  <a:txBody>
                    <a:bodyPr/>
                    <a:lstStyle/>
                    <a:p>
                      <a:pPr>
                        <a:lnSpc>
                          <a:spcPct val="115000"/>
                        </a:lnSpc>
                        <a:spcAft>
                          <a:spcPts val="1000"/>
                        </a:spcAft>
                      </a:pPr>
                      <a:r>
                        <a:rPr lang="cs-CZ" sz="1500" dirty="0">
                          <a:effectLst/>
                        </a:rPr>
                        <a:t>60</a:t>
                      </a:r>
                      <a:endParaRPr lang="cs-CZ" sz="2100" dirty="0">
                        <a:effectLst/>
                        <a:latin typeface="Calibri"/>
                        <a:ea typeface="Calibri"/>
                        <a:cs typeface="Times New Roman"/>
                      </a:endParaRPr>
                    </a:p>
                  </a:txBody>
                  <a:tcPr marL="51435" marR="51435" marT="0" marB="0"/>
                </a:tc>
                <a:tc>
                  <a:txBody>
                    <a:bodyPr/>
                    <a:lstStyle/>
                    <a:p>
                      <a:pPr>
                        <a:lnSpc>
                          <a:spcPct val="115000"/>
                        </a:lnSpc>
                        <a:spcAft>
                          <a:spcPts val="1000"/>
                        </a:spcAft>
                      </a:pPr>
                      <a:r>
                        <a:rPr lang="cs-CZ" sz="1500" dirty="0">
                          <a:effectLst/>
                        </a:rPr>
                        <a:t>55</a:t>
                      </a:r>
                      <a:endParaRPr lang="cs-CZ" sz="2100" dirty="0">
                        <a:effectLst/>
                        <a:latin typeface="Calibri"/>
                        <a:ea typeface="Calibri"/>
                        <a:cs typeface="Times New Roman"/>
                      </a:endParaRPr>
                    </a:p>
                  </a:txBody>
                  <a:tcPr marL="51435" marR="5143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263561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4-3: řešení-dle EOQ</a:t>
            </a:r>
          </a:p>
        </p:txBody>
      </p:sp>
      <p:sp>
        <p:nvSpPr>
          <p:cNvPr id="3" name="Zástupný symbol pro obsah 2"/>
          <p:cNvSpPr>
            <a:spLocks noGrp="1"/>
          </p:cNvSpPr>
          <p:nvPr>
            <p:ph idx="1"/>
          </p:nvPr>
        </p:nvSpPr>
        <p:spPr/>
        <p:txBody>
          <a:bodyPr>
            <a:normAutofit lnSpcReduction="10000"/>
          </a:bodyPr>
          <a:lstStyle/>
          <a:p>
            <a:pPr marL="0" indent="0">
              <a:buNone/>
            </a:pPr>
            <a:r>
              <a:rPr lang="cs-CZ" dirty="0"/>
              <a:t>I týden: Na1=200+50*2+50*2/2=350  Kč/týden</a:t>
            </a:r>
          </a:p>
          <a:p>
            <a:pPr marL="0" indent="0">
              <a:buNone/>
            </a:pPr>
            <a:r>
              <a:rPr lang="cs-CZ" dirty="0"/>
              <a:t>II týden: Na2=35*2/2+15*2=65 Kč/týden</a:t>
            </a:r>
          </a:p>
          <a:p>
            <a:pPr marL="0" indent="0">
              <a:buNone/>
            </a:pPr>
            <a:r>
              <a:rPr lang="cs-CZ" dirty="0"/>
              <a:t>III týden: Na3=200+60*2/2+55*2=370Kč/týden</a:t>
            </a:r>
          </a:p>
          <a:p>
            <a:pPr marL="0" indent="0">
              <a:buNone/>
            </a:pPr>
            <a:r>
              <a:rPr lang="cs-CZ" dirty="0"/>
              <a:t>IV týden: Na4=55/2*2=55 Kč/týden</a:t>
            </a:r>
          </a:p>
          <a:p>
            <a:pPr marL="0" indent="0">
              <a:buNone/>
            </a:pPr>
            <a:r>
              <a:rPr lang="cs-CZ" dirty="0"/>
              <a:t>Kontrola:</a:t>
            </a:r>
          </a:p>
          <a:p>
            <a:pPr marL="0" indent="0">
              <a:buNone/>
            </a:pPr>
            <a:r>
              <a:rPr lang="cs-CZ" dirty="0" err="1"/>
              <a:t>Nskl</a:t>
            </a:r>
            <a:r>
              <a:rPr lang="cs-CZ" dirty="0"/>
              <a:t>=150+65+170+55=440 Kč/měsíc</a:t>
            </a:r>
          </a:p>
          <a:p>
            <a:pPr marL="0" indent="0">
              <a:buNone/>
            </a:pPr>
            <a:r>
              <a:rPr lang="cs-CZ" dirty="0" err="1"/>
              <a:t>Nser</a:t>
            </a:r>
            <a:r>
              <a:rPr lang="cs-CZ" dirty="0"/>
              <a:t>=200+200=400 Kč/měsíc</a:t>
            </a:r>
          </a:p>
          <a:p>
            <a:pPr marL="0" indent="0">
              <a:buNone/>
            </a:pPr>
            <a:r>
              <a:rPr lang="cs-CZ" dirty="0"/>
              <a:t>Celkem: 840 Kč/měsíc</a:t>
            </a:r>
          </a:p>
        </p:txBody>
      </p:sp>
    </p:spTree>
    <p:extLst>
      <p:ext uri="{BB962C8B-B14F-4D97-AF65-F5344CB8AC3E}">
        <p14:creationId xmlns:p14="http://schemas.microsoft.com/office/powerpoint/2010/main" val="8446521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Příklad 4-3: řešení-dle aktuální poptávky</a:t>
            </a:r>
          </a:p>
        </p:txBody>
      </p:sp>
      <p:sp>
        <p:nvSpPr>
          <p:cNvPr id="3" name="Zástupný symbol pro obsah 2"/>
          <p:cNvSpPr>
            <a:spLocks noGrp="1"/>
          </p:cNvSpPr>
          <p:nvPr>
            <p:ph idx="1"/>
          </p:nvPr>
        </p:nvSpPr>
        <p:spPr/>
        <p:txBody>
          <a:bodyPr>
            <a:normAutofit lnSpcReduction="10000"/>
          </a:bodyPr>
          <a:lstStyle/>
          <a:p>
            <a:pPr marL="0" indent="0">
              <a:buNone/>
            </a:pPr>
            <a:r>
              <a:rPr lang="cs-CZ" dirty="0"/>
              <a:t>I týden: Na1=200+50*2/2=  250Kč/týden</a:t>
            </a:r>
          </a:p>
          <a:p>
            <a:pPr marL="0" indent="0">
              <a:buNone/>
            </a:pPr>
            <a:r>
              <a:rPr lang="cs-CZ" dirty="0"/>
              <a:t>II týden: Na2=200+35*2/2= 235Kč/týden</a:t>
            </a:r>
          </a:p>
          <a:p>
            <a:pPr marL="0" indent="0">
              <a:buNone/>
            </a:pPr>
            <a:r>
              <a:rPr lang="cs-CZ" dirty="0"/>
              <a:t>III týden: Na3=200+60*2/2=260Kč/týden</a:t>
            </a:r>
          </a:p>
          <a:p>
            <a:pPr marL="0" indent="0">
              <a:buNone/>
            </a:pPr>
            <a:r>
              <a:rPr lang="cs-CZ" dirty="0"/>
              <a:t>IV týden: Na4=200+55/2*2=255 Kč/týden</a:t>
            </a:r>
          </a:p>
          <a:p>
            <a:pPr marL="0" indent="0">
              <a:buNone/>
            </a:pPr>
            <a:r>
              <a:rPr lang="cs-CZ" dirty="0"/>
              <a:t>Kontrola:</a:t>
            </a:r>
          </a:p>
          <a:p>
            <a:pPr marL="0" indent="0">
              <a:buNone/>
            </a:pPr>
            <a:r>
              <a:rPr lang="cs-CZ" dirty="0" err="1"/>
              <a:t>Nskl</a:t>
            </a:r>
            <a:r>
              <a:rPr lang="cs-CZ" dirty="0"/>
              <a:t>=50+35+60+55=200 Kč/měsíc</a:t>
            </a:r>
          </a:p>
          <a:p>
            <a:pPr marL="0" indent="0">
              <a:buNone/>
            </a:pPr>
            <a:r>
              <a:rPr lang="cs-CZ" dirty="0" err="1"/>
              <a:t>Nser</a:t>
            </a:r>
            <a:r>
              <a:rPr lang="cs-CZ" dirty="0"/>
              <a:t>=200+200+200+200=800 Kč/měsíc</a:t>
            </a:r>
          </a:p>
          <a:p>
            <a:pPr marL="0" indent="0">
              <a:buNone/>
            </a:pPr>
            <a:r>
              <a:rPr lang="cs-CZ" dirty="0"/>
              <a:t>Celkem: 1000 Kč/měsíc</a:t>
            </a:r>
          </a:p>
        </p:txBody>
      </p:sp>
    </p:spTree>
    <p:extLst>
      <p:ext uri="{BB962C8B-B14F-4D97-AF65-F5344CB8AC3E}">
        <p14:creationId xmlns:p14="http://schemas.microsoft.com/office/powerpoint/2010/main" val="5620898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Příklad 4-3: řešení-výroba s týdenním předstihem</a:t>
            </a:r>
          </a:p>
        </p:txBody>
      </p:sp>
      <p:sp>
        <p:nvSpPr>
          <p:cNvPr id="3" name="Zástupný symbol pro obsah 2"/>
          <p:cNvSpPr>
            <a:spLocks noGrp="1"/>
          </p:cNvSpPr>
          <p:nvPr>
            <p:ph idx="1"/>
          </p:nvPr>
        </p:nvSpPr>
        <p:spPr/>
        <p:txBody>
          <a:bodyPr>
            <a:normAutofit lnSpcReduction="10000"/>
          </a:bodyPr>
          <a:lstStyle/>
          <a:p>
            <a:pPr marL="0" indent="0">
              <a:buNone/>
            </a:pPr>
            <a:r>
              <a:rPr lang="cs-CZ" dirty="0"/>
              <a:t>I týden: Na1=200+50*2/2+35*2=320  Kč/týden</a:t>
            </a:r>
          </a:p>
          <a:p>
            <a:pPr marL="0" indent="0">
              <a:buNone/>
            </a:pPr>
            <a:r>
              <a:rPr lang="cs-CZ" dirty="0"/>
              <a:t>II týden: Na2=200+35*2/2+60*2= 355 Kč/týden</a:t>
            </a:r>
          </a:p>
          <a:p>
            <a:pPr marL="0" indent="0">
              <a:buNone/>
            </a:pPr>
            <a:r>
              <a:rPr lang="cs-CZ" dirty="0"/>
              <a:t>III týden: Na3=200+60*2/2+55*2=370 Kč/týden</a:t>
            </a:r>
          </a:p>
          <a:p>
            <a:pPr marL="0" indent="0">
              <a:buNone/>
            </a:pPr>
            <a:r>
              <a:rPr lang="cs-CZ" dirty="0"/>
              <a:t>IV týden: Na4=55/2*2=55 Kč/týden</a:t>
            </a:r>
          </a:p>
          <a:p>
            <a:pPr marL="0" indent="0">
              <a:buNone/>
            </a:pPr>
            <a:r>
              <a:rPr lang="cs-CZ" dirty="0"/>
              <a:t>Kontrola:</a:t>
            </a:r>
          </a:p>
          <a:p>
            <a:pPr marL="0" indent="0">
              <a:buNone/>
            </a:pPr>
            <a:r>
              <a:rPr lang="cs-CZ" dirty="0" err="1"/>
              <a:t>Nskl</a:t>
            </a:r>
            <a:r>
              <a:rPr lang="cs-CZ" dirty="0"/>
              <a:t>=120+155+170+55= 500 Kč/měsíc</a:t>
            </a:r>
          </a:p>
          <a:p>
            <a:pPr marL="0" indent="0">
              <a:buNone/>
            </a:pPr>
            <a:r>
              <a:rPr lang="cs-CZ" dirty="0" err="1"/>
              <a:t>Nser</a:t>
            </a:r>
            <a:r>
              <a:rPr lang="cs-CZ" dirty="0"/>
              <a:t>=200+200+200=600 Kč/měsíc</a:t>
            </a:r>
          </a:p>
          <a:p>
            <a:pPr marL="0" indent="0">
              <a:buNone/>
            </a:pPr>
            <a:r>
              <a:rPr lang="cs-CZ" dirty="0"/>
              <a:t>Celkem: 1100 Kč/měsíc</a:t>
            </a:r>
          </a:p>
        </p:txBody>
      </p:sp>
    </p:spTree>
    <p:extLst>
      <p:ext uri="{BB962C8B-B14F-4D97-AF65-F5344CB8AC3E}">
        <p14:creationId xmlns:p14="http://schemas.microsoft.com/office/powerpoint/2010/main" val="40553554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5.Normy spotřeby materiálu</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1443031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altLang="cs-CZ" b="1" dirty="0"/>
              <a:t>Normy spotřeby materiálu</a:t>
            </a:r>
          </a:p>
        </p:txBody>
      </p:sp>
      <p:sp>
        <p:nvSpPr>
          <p:cNvPr id="44035"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cs-CZ" altLang="cs-CZ"/>
              <a:t>Optimální množství konkrétního druhu materiálu, potřebného k výrobě určité jednice výroby za konkrétních technických a organizačních podmínek</a:t>
            </a:r>
          </a:p>
        </p:txBody>
      </p:sp>
      <p:sp>
        <p:nvSpPr>
          <p:cNvPr id="5" name="TextovéPole 4"/>
          <p:cNvSpPr txBox="1"/>
          <p:nvPr/>
        </p:nvSpPr>
        <p:spPr>
          <a:xfrm>
            <a:off x="1331640" y="5103187"/>
            <a:ext cx="6210690" cy="715581"/>
          </a:xfrm>
          <a:prstGeom prst="rect">
            <a:avLst/>
          </a:prstGeom>
          <a:noFill/>
        </p:spPr>
        <p:txBody>
          <a:bodyPr wrap="square" rtlCol="0">
            <a:spAutoFit/>
          </a:bodyPr>
          <a:lstStyle/>
          <a:p>
            <a:r>
              <a:rPr lang="cs-CZ" sz="1350" i="1" dirty="0"/>
              <a:t>Jurová M. 2010. Technická příprava výroby. Přednáška . VUT v Brně. Fakulta Podnikatelská</a:t>
            </a:r>
          </a:p>
          <a:p>
            <a:endParaRPr lang="cs-CZ" sz="1350" i="1" dirty="0"/>
          </a:p>
        </p:txBody>
      </p:sp>
    </p:spTree>
    <p:extLst>
      <p:ext uri="{BB962C8B-B14F-4D97-AF65-F5344CB8AC3E}">
        <p14:creationId xmlns:p14="http://schemas.microsoft.com/office/powerpoint/2010/main" val="361893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19200" y="228600"/>
            <a:ext cx="7724775" cy="1531938"/>
          </a:xfrm>
        </p:spPr>
        <p:txBody>
          <a:bodyPr/>
          <a:lstStyle/>
          <a:p>
            <a:pPr algn="ctr"/>
            <a:r>
              <a:rPr lang="cs-CZ" b="1"/>
              <a:t>HODNOTOVÝ ŘETĚZEC</a:t>
            </a:r>
            <a:br>
              <a:rPr lang="cs-CZ" b="1"/>
            </a:br>
            <a:r>
              <a:rPr lang="cs-CZ" b="1"/>
              <a:t>(M. Porter)</a:t>
            </a:r>
          </a:p>
        </p:txBody>
      </p:sp>
      <p:graphicFrame>
        <p:nvGraphicFramePr>
          <p:cNvPr id="104451" name="Object 3"/>
          <p:cNvGraphicFramePr>
            <a:graphicFrameLocks noChangeAspect="1"/>
          </p:cNvGraphicFramePr>
          <p:nvPr/>
        </p:nvGraphicFramePr>
        <p:xfrm>
          <a:off x="914400" y="2057400"/>
          <a:ext cx="7848600" cy="4572000"/>
        </p:xfrm>
        <a:graphic>
          <a:graphicData uri="http://schemas.openxmlformats.org/presentationml/2006/ole">
            <mc:AlternateContent xmlns:mc="http://schemas.openxmlformats.org/markup-compatibility/2006">
              <mc:Choice xmlns:v="urn:schemas-microsoft-com:vml" Requires="v">
                <p:oleObj name="Rastrový obrázek" r:id="rId2" imgW="6897063" imgH="5571429" progId="Paint.Picture">
                  <p:embed/>
                </p:oleObj>
              </mc:Choice>
              <mc:Fallback>
                <p:oleObj name="Rastrový obrázek" r:id="rId2" imgW="6897063" imgH="5571429" progId="Paint.Picture">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848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78537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cs-CZ" altLang="cs-CZ" sz="2700" b="1" dirty="0"/>
              <a:t>Struktura normy spotřeby materiálu</a:t>
            </a:r>
          </a:p>
        </p:txBody>
      </p:sp>
      <p:grpSp>
        <p:nvGrpSpPr>
          <p:cNvPr id="45078" name="Group 22"/>
          <p:cNvGrpSpPr>
            <a:grpSpLocks/>
          </p:cNvGrpSpPr>
          <p:nvPr/>
        </p:nvGrpSpPr>
        <p:grpSpPr bwMode="auto">
          <a:xfrm>
            <a:off x="1657350" y="2228851"/>
            <a:ext cx="6115050" cy="2923720"/>
            <a:chOff x="432" y="960"/>
            <a:chExt cx="5136" cy="2914"/>
          </a:xfrm>
        </p:grpSpPr>
        <p:sp>
          <p:nvSpPr>
            <p:cNvPr id="45059" name="Text Box 3"/>
            <p:cNvSpPr txBox="1">
              <a:spLocks noChangeArrowheads="1"/>
            </p:cNvSpPr>
            <p:nvPr/>
          </p:nvSpPr>
          <p:spPr bwMode="auto">
            <a:xfrm>
              <a:off x="1392" y="960"/>
              <a:ext cx="2736" cy="299"/>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1350" b="1">
                  <a:effectLst>
                    <a:outerShdw blurRad="38100" dist="38100" dir="2700000" algn="tl">
                      <a:srgbClr val="000000"/>
                    </a:outerShdw>
                  </a:effectLst>
                </a:rPr>
                <a:t>Norma spotřeby materiálu</a:t>
              </a:r>
            </a:p>
          </p:txBody>
        </p:sp>
        <p:sp>
          <p:nvSpPr>
            <p:cNvPr id="45060" name="Text Box 4"/>
            <p:cNvSpPr txBox="1">
              <a:spLocks noChangeArrowheads="1"/>
            </p:cNvSpPr>
            <p:nvPr/>
          </p:nvSpPr>
          <p:spPr bwMode="auto">
            <a:xfrm>
              <a:off x="432" y="1800"/>
              <a:ext cx="1680" cy="552"/>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1500" b="1"/>
                <a:t>Čistá spotřeba (užitečná)</a:t>
              </a:r>
            </a:p>
          </p:txBody>
        </p:sp>
        <p:sp>
          <p:nvSpPr>
            <p:cNvPr id="45061" name="Text Box 5"/>
            <p:cNvSpPr txBox="1">
              <a:spLocks noChangeArrowheads="1"/>
            </p:cNvSpPr>
            <p:nvPr/>
          </p:nvSpPr>
          <p:spPr bwMode="auto">
            <a:xfrm>
              <a:off x="3360" y="1800"/>
              <a:ext cx="1776" cy="552"/>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1500" b="1"/>
                <a:t>Nezbytná neužitečná spotřeba</a:t>
              </a:r>
            </a:p>
          </p:txBody>
        </p:sp>
        <p:sp>
          <p:nvSpPr>
            <p:cNvPr id="45062" name="Line 6"/>
            <p:cNvSpPr>
              <a:spLocks noChangeShapeType="1"/>
            </p:cNvSpPr>
            <p:nvPr/>
          </p:nvSpPr>
          <p:spPr bwMode="auto">
            <a:xfrm>
              <a:off x="1248" y="1536"/>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45063" name="Line 7"/>
            <p:cNvSpPr>
              <a:spLocks noChangeShapeType="1"/>
            </p:cNvSpPr>
            <p:nvPr/>
          </p:nvSpPr>
          <p:spPr bwMode="auto">
            <a:xfrm>
              <a:off x="1248"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45064" name="Line 8"/>
            <p:cNvSpPr>
              <a:spLocks noChangeShapeType="1"/>
            </p:cNvSpPr>
            <p:nvPr/>
          </p:nvSpPr>
          <p:spPr bwMode="auto">
            <a:xfrm>
              <a:off x="4272"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45065" name="Line 9"/>
            <p:cNvSpPr>
              <a:spLocks noChangeShapeType="1"/>
            </p:cNvSpPr>
            <p:nvPr/>
          </p:nvSpPr>
          <p:spPr bwMode="auto">
            <a:xfrm>
              <a:off x="2784" y="124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45066" name="Text Box 10"/>
            <p:cNvSpPr txBox="1">
              <a:spLocks noChangeArrowheads="1"/>
            </p:cNvSpPr>
            <p:nvPr/>
          </p:nvSpPr>
          <p:spPr bwMode="auto">
            <a:xfrm>
              <a:off x="4272" y="2688"/>
              <a:ext cx="1296" cy="552"/>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1500" b="1"/>
                <a:t>Nenávratné ztráty</a:t>
              </a:r>
            </a:p>
          </p:txBody>
        </p:sp>
        <p:sp>
          <p:nvSpPr>
            <p:cNvPr id="45067" name="Text Box 11"/>
            <p:cNvSpPr txBox="1">
              <a:spLocks noChangeArrowheads="1"/>
            </p:cNvSpPr>
            <p:nvPr/>
          </p:nvSpPr>
          <p:spPr bwMode="auto">
            <a:xfrm>
              <a:off x="2544" y="2688"/>
              <a:ext cx="1488" cy="552"/>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1500" b="1" dirty="0"/>
                <a:t>Technologicky nutný odpad</a:t>
              </a:r>
            </a:p>
          </p:txBody>
        </p:sp>
        <p:sp>
          <p:nvSpPr>
            <p:cNvPr id="45068" name="Line 12"/>
            <p:cNvSpPr>
              <a:spLocks noChangeShapeType="1"/>
            </p:cNvSpPr>
            <p:nvPr/>
          </p:nvSpPr>
          <p:spPr bwMode="auto">
            <a:xfrm>
              <a:off x="3312" y="2448"/>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45069" name="Line 13"/>
            <p:cNvSpPr>
              <a:spLocks noChangeShapeType="1"/>
            </p:cNvSpPr>
            <p:nvPr/>
          </p:nvSpPr>
          <p:spPr bwMode="auto">
            <a:xfrm>
              <a:off x="3312"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45070" name="Line 14"/>
            <p:cNvSpPr>
              <a:spLocks noChangeShapeType="1"/>
            </p:cNvSpPr>
            <p:nvPr/>
          </p:nvSpPr>
          <p:spPr bwMode="auto">
            <a:xfrm>
              <a:off x="4944"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45071" name="Line 15"/>
            <p:cNvSpPr>
              <a:spLocks noChangeShapeType="1"/>
            </p:cNvSpPr>
            <p:nvPr/>
          </p:nvSpPr>
          <p:spPr bwMode="auto">
            <a:xfrm>
              <a:off x="4272" y="22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45072" name="Text Box 16"/>
            <p:cNvSpPr txBox="1">
              <a:spLocks noChangeArrowheads="1"/>
            </p:cNvSpPr>
            <p:nvPr/>
          </p:nvSpPr>
          <p:spPr bwMode="auto">
            <a:xfrm>
              <a:off x="3360" y="3552"/>
              <a:ext cx="1296" cy="322"/>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1500" b="1"/>
                <a:t>Vratný</a:t>
              </a:r>
            </a:p>
          </p:txBody>
        </p:sp>
        <p:sp>
          <p:nvSpPr>
            <p:cNvPr id="45073" name="Text Box 17"/>
            <p:cNvSpPr txBox="1">
              <a:spLocks noChangeArrowheads="1"/>
            </p:cNvSpPr>
            <p:nvPr/>
          </p:nvSpPr>
          <p:spPr bwMode="auto">
            <a:xfrm>
              <a:off x="1776" y="3552"/>
              <a:ext cx="1296" cy="322"/>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1500" b="1"/>
                <a:t>Nevratný</a:t>
              </a:r>
            </a:p>
          </p:txBody>
        </p:sp>
        <p:sp>
          <p:nvSpPr>
            <p:cNvPr id="45074" name="Line 18"/>
            <p:cNvSpPr>
              <a:spLocks noChangeShapeType="1"/>
            </p:cNvSpPr>
            <p:nvPr/>
          </p:nvSpPr>
          <p:spPr bwMode="auto">
            <a:xfrm>
              <a:off x="2400" y="3360"/>
              <a:ext cx="15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45075" name="Line 19"/>
            <p:cNvSpPr>
              <a:spLocks noChangeShapeType="1"/>
            </p:cNvSpPr>
            <p:nvPr/>
          </p:nvSpPr>
          <p:spPr bwMode="auto">
            <a:xfrm>
              <a:off x="2400" y="336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45076" name="Line 20"/>
            <p:cNvSpPr>
              <a:spLocks noChangeShapeType="1"/>
            </p:cNvSpPr>
            <p:nvPr/>
          </p:nvSpPr>
          <p:spPr bwMode="auto">
            <a:xfrm>
              <a:off x="3984" y="336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45077" name="Line 21"/>
            <p:cNvSpPr>
              <a:spLocks noChangeShapeType="1"/>
            </p:cNvSpPr>
            <p:nvPr/>
          </p:nvSpPr>
          <p:spPr bwMode="auto">
            <a:xfrm>
              <a:off x="3312" y="312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grpSp>
      <p:sp>
        <p:nvSpPr>
          <p:cNvPr id="24" name="TextovéPole 23"/>
          <p:cNvSpPr txBox="1"/>
          <p:nvPr/>
        </p:nvSpPr>
        <p:spPr>
          <a:xfrm>
            <a:off x="1143000" y="5427223"/>
            <a:ext cx="6210690" cy="715581"/>
          </a:xfrm>
          <a:prstGeom prst="rect">
            <a:avLst/>
          </a:prstGeom>
          <a:noFill/>
        </p:spPr>
        <p:txBody>
          <a:bodyPr wrap="square" rtlCol="0">
            <a:spAutoFit/>
          </a:bodyPr>
          <a:lstStyle/>
          <a:p>
            <a:r>
              <a:rPr lang="cs-CZ" sz="1350" i="1" dirty="0"/>
              <a:t>Jurová M. 2010. Technická příprava výroby. Přednáška . VUT v Brně. Fakulta Podnikatelská</a:t>
            </a:r>
          </a:p>
          <a:p>
            <a:endParaRPr lang="cs-CZ" sz="1350" i="1" dirty="0"/>
          </a:p>
        </p:txBody>
      </p:sp>
    </p:spTree>
    <p:extLst>
      <p:ext uri="{BB962C8B-B14F-4D97-AF65-F5344CB8AC3E}">
        <p14:creationId xmlns:p14="http://schemas.microsoft.com/office/powerpoint/2010/main" val="41375089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cs-CZ" altLang="cs-CZ" sz="2700" b="1" dirty="0"/>
              <a:t>Stanovení normy spotřeby materiálu</a:t>
            </a:r>
          </a:p>
        </p:txBody>
      </p:sp>
      <p:sp>
        <p:nvSpPr>
          <p:cNvPr id="46083" name="Rectangle 3" descr="Rectangle: Click to edit Master text styles&#10;Second level&#10;Third level&#10;Fourth level&#10;Fifth level"/>
          <p:cNvSpPr>
            <a:spLocks noGrp="1" noChangeArrowheads="1"/>
          </p:cNvSpPr>
          <p:nvPr>
            <p:ph idx="1"/>
          </p:nvPr>
        </p:nvSpPr>
        <p:spPr/>
        <p:txBody>
          <a:bodyPr/>
          <a:lstStyle/>
          <a:p>
            <a:pPr marL="457200" indent="-457200"/>
            <a:r>
              <a:rPr lang="cs-CZ" altLang="cs-CZ"/>
              <a:t>Základní propočtově analytická metoda</a:t>
            </a:r>
          </a:p>
          <a:p>
            <a:pPr marL="600075" lvl="1" indent="-25004">
              <a:buNone/>
            </a:pPr>
            <a:r>
              <a:rPr lang="cs-CZ" altLang="cs-CZ">
                <a:latin typeface="Times New Roman" pitchFamily="18" charset="0"/>
              </a:rPr>
              <a:t>	</a:t>
            </a:r>
            <a:r>
              <a:rPr lang="cs-CZ" altLang="cs-CZ">
                <a:cs typeface="Times New Roman" pitchFamily="18" charset="0"/>
              </a:rPr>
              <a:t>teoretická výše </a:t>
            </a:r>
            <a:r>
              <a:rPr lang="cs-CZ" altLang="cs-CZ"/>
              <a:t>č</a:t>
            </a:r>
            <a:r>
              <a:rPr lang="cs-CZ" altLang="cs-CZ">
                <a:cs typeface="Times New Roman" pitchFamily="18" charset="0"/>
              </a:rPr>
              <a:t>isté spotřeby se vypočte podle konstruk</a:t>
            </a:r>
            <a:r>
              <a:rPr lang="cs-CZ" altLang="cs-CZ"/>
              <a:t>č</a:t>
            </a:r>
            <a:r>
              <a:rPr lang="cs-CZ" altLang="cs-CZ">
                <a:cs typeface="Times New Roman" pitchFamily="18" charset="0"/>
              </a:rPr>
              <a:t>ní dokumentace. Nezbytná neužite</a:t>
            </a:r>
            <a:r>
              <a:rPr lang="cs-CZ" altLang="cs-CZ"/>
              <a:t>č</a:t>
            </a:r>
            <a:r>
              <a:rPr lang="cs-CZ" altLang="cs-CZ">
                <a:cs typeface="Times New Roman" pitchFamily="18" charset="0"/>
              </a:rPr>
              <a:t>ná spot</a:t>
            </a:r>
            <a:r>
              <a:rPr lang="cs-CZ" altLang="cs-CZ"/>
              <a:t>ř</a:t>
            </a:r>
            <a:r>
              <a:rPr lang="cs-CZ" altLang="cs-CZ">
                <a:cs typeface="Times New Roman" pitchFamily="18" charset="0"/>
              </a:rPr>
              <a:t>eba se určuje podle technologické dokumentace</a:t>
            </a:r>
            <a:endParaRPr lang="cs-CZ" altLang="cs-CZ"/>
          </a:p>
          <a:p>
            <a:pPr marL="457200" indent="-457200"/>
            <a:r>
              <a:rPr lang="cs-CZ" altLang="cs-CZ"/>
              <a:t>Propočtově analytická metoda s optimalizací</a:t>
            </a:r>
          </a:p>
          <a:p>
            <a:pPr marL="600075" lvl="1" indent="-25004">
              <a:buNone/>
            </a:pPr>
            <a:r>
              <a:rPr lang="cs-CZ" altLang="cs-CZ"/>
              <a:t>č</a:t>
            </a:r>
            <a:r>
              <a:rPr lang="cs-CZ" altLang="cs-CZ">
                <a:cs typeface="Times New Roman" pitchFamily="18" charset="0"/>
              </a:rPr>
              <a:t>istá spot</a:t>
            </a:r>
            <a:r>
              <a:rPr lang="cs-CZ" altLang="cs-CZ"/>
              <a:t>ř</a:t>
            </a:r>
            <a:r>
              <a:rPr lang="cs-CZ" altLang="cs-CZ">
                <a:cs typeface="Times New Roman" pitchFamily="18" charset="0"/>
              </a:rPr>
              <a:t>eba se ur</a:t>
            </a:r>
            <a:r>
              <a:rPr lang="cs-CZ" altLang="cs-CZ"/>
              <a:t>č</a:t>
            </a:r>
            <a:r>
              <a:rPr lang="cs-CZ" altLang="cs-CZ">
                <a:cs typeface="Times New Roman" pitchFamily="18" charset="0"/>
              </a:rPr>
              <a:t>í základní propo</a:t>
            </a:r>
            <a:r>
              <a:rPr lang="cs-CZ" altLang="cs-CZ"/>
              <a:t>č</a:t>
            </a:r>
            <a:r>
              <a:rPr lang="cs-CZ" altLang="cs-CZ">
                <a:cs typeface="Times New Roman" pitchFamily="18" charset="0"/>
              </a:rPr>
              <a:t>tov</a:t>
            </a:r>
            <a:r>
              <a:rPr lang="cs-CZ" altLang="cs-CZ"/>
              <a:t>ě</a:t>
            </a:r>
            <a:r>
              <a:rPr lang="cs-CZ" altLang="cs-CZ">
                <a:cs typeface="Times New Roman" pitchFamily="18" charset="0"/>
              </a:rPr>
              <a:t> analytick</a:t>
            </a:r>
            <a:r>
              <a:rPr lang="cs-CZ" altLang="cs-CZ"/>
              <a:t>o</a:t>
            </a:r>
            <a:r>
              <a:rPr lang="cs-CZ" altLang="cs-CZ">
                <a:cs typeface="Times New Roman" pitchFamily="18" charset="0"/>
              </a:rPr>
              <a:t>u metodou, ztráty a odpad se stanoví metodami lineárního programování</a:t>
            </a:r>
            <a:r>
              <a:rPr lang="cs-CZ" altLang="cs-CZ"/>
              <a:t> </a:t>
            </a:r>
          </a:p>
        </p:txBody>
      </p:sp>
      <p:sp>
        <p:nvSpPr>
          <p:cNvPr id="6" name="TextovéPole 5"/>
          <p:cNvSpPr txBox="1"/>
          <p:nvPr/>
        </p:nvSpPr>
        <p:spPr>
          <a:xfrm>
            <a:off x="1143000" y="5427223"/>
            <a:ext cx="6210690" cy="715581"/>
          </a:xfrm>
          <a:prstGeom prst="rect">
            <a:avLst/>
          </a:prstGeom>
          <a:noFill/>
        </p:spPr>
        <p:txBody>
          <a:bodyPr wrap="square" rtlCol="0">
            <a:spAutoFit/>
          </a:bodyPr>
          <a:lstStyle/>
          <a:p>
            <a:r>
              <a:rPr lang="cs-CZ" sz="1350" i="1" dirty="0"/>
              <a:t>Jurová M. 2010. Technická příprava výroby. Přednáška . VUT v Brně. Fakulta Podnikatelská</a:t>
            </a:r>
          </a:p>
          <a:p>
            <a:endParaRPr lang="cs-CZ" sz="1350" i="1" dirty="0"/>
          </a:p>
        </p:txBody>
      </p:sp>
    </p:spTree>
    <p:extLst>
      <p:ext uri="{BB962C8B-B14F-4D97-AF65-F5344CB8AC3E}">
        <p14:creationId xmlns:p14="http://schemas.microsoft.com/office/powerpoint/2010/main" val="13347684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cs-CZ" altLang="cs-CZ" sz="2700" b="1" dirty="0"/>
              <a:t>Stanovení normy spotřeby materiálu</a:t>
            </a:r>
          </a:p>
        </p:txBody>
      </p:sp>
      <p:sp>
        <p:nvSpPr>
          <p:cNvPr id="48131" name="Rectangle 3" descr="Rectangle: Click to edit Master text styles&#10;Second level&#10;Third level&#10;Fourth level&#10;Fifth level"/>
          <p:cNvSpPr>
            <a:spLocks noGrp="1" noChangeArrowheads="1"/>
          </p:cNvSpPr>
          <p:nvPr>
            <p:ph idx="1"/>
          </p:nvPr>
        </p:nvSpPr>
        <p:spPr>
          <a:xfrm>
            <a:off x="1771650" y="2286000"/>
            <a:ext cx="5829300" cy="3371850"/>
          </a:xfrm>
        </p:spPr>
        <p:txBody>
          <a:bodyPr>
            <a:normAutofit fontScale="77500" lnSpcReduction="20000"/>
          </a:bodyPr>
          <a:lstStyle/>
          <a:p>
            <a:pPr marL="457200" indent="-457200"/>
            <a:r>
              <a:rPr lang="cs-CZ" altLang="cs-CZ"/>
              <a:t>Propočtově analytická metoda grafických (energetických) charakteristik</a:t>
            </a:r>
          </a:p>
          <a:p>
            <a:pPr marL="600075" lvl="1" indent="-25004">
              <a:buNone/>
            </a:pPr>
            <a:r>
              <a:rPr lang="cs-CZ" altLang="cs-CZ">
                <a:latin typeface="Times New Roman" pitchFamily="18" charset="0"/>
              </a:rPr>
              <a:t>	</a:t>
            </a:r>
            <a:r>
              <a:rPr lang="cs-CZ" altLang="cs-CZ">
                <a:cs typeface="Times New Roman" pitchFamily="18" charset="0"/>
              </a:rPr>
              <a:t>celková spot</a:t>
            </a:r>
            <a:r>
              <a:rPr lang="cs-CZ" altLang="cs-CZ"/>
              <a:t>ř</a:t>
            </a:r>
            <a:r>
              <a:rPr lang="cs-CZ" altLang="cs-CZ">
                <a:cs typeface="Times New Roman" pitchFamily="18" charset="0"/>
              </a:rPr>
              <a:t>eba energie je z</a:t>
            </a:r>
            <a:r>
              <a:rPr lang="cs-CZ" altLang="cs-CZ"/>
              <a:t>č</a:t>
            </a:r>
            <a:r>
              <a:rPr lang="cs-CZ" altLang="cs-CZ">
                <a:cs typeface="Times New Roman" pitchFamily="18" charset="0"/>
              </a:rPr>
              <a:t>ásti proporcionáln</a:t>
            </a:r>
            <a:r>
              <a:rPr lang="cs-CZ" altLang="cs-CZ"/>
              <a:t>ě</a:t>
            </a:r>
            <a:r>
              <a:rPr lang="cs-CZ" altLang="cs-CZ">
                <a:cs typeface="Times New Roman" pitchFamily="18" charset="0"/>
              </a:rPr>
              <a:t> závislá na výkonu za</a:t>
            </a:r>
            <a:r>
              <a:rPr lang="cs-CZ" altLang="cs-CZ"/>
              <a:t>ř</a:t>
            </a:r>
            <a:r>
              <a:rPr lang="cs-CZ" altLang="cs-CZ">
                <a:cs typeface="Times New Roman" pitchFamily="18" charset="0"/>
              </a:rPr>
              <a:t>ízení a z</a:t>
            </a:r>
            <a:r>
              <a:rPr lang="cs-CZ" altLang="cs-CZ"/>
              <a:t>č</a:t>
            </a:r>
            <a:r>
              <a:rPr lang="cs-CZ" altLang="cs-CZ">
                <a:cs typeface="Times New Roman" pitchFamily="18" charset="0"/>
              </a:rPr>
              <a:t>ásti fixní (chod naprázdno). Proporcionální spot</a:t>
            </a:r>
            <a:r>
              <a:rPr lang="cs-CZ" altLang="cs-CZ"/>
              <a:t>ř</a:t>
            </a:r>
            <a:r>
              <a:rPr lang="cs-CZ" altLang="cs-CZ">
                <a:cs typeface="Times New Roman" pitchFamily="18" charset="0"/>
              </a:rPr>
              <a:t>eba se stanoví pomocí grafických charakteristik spot</a:t>
            </a:r>
            <a:r>
              <a:rPr lang="cs-CZ" altLang="cs-CZ"/>
              <a:t>ř</a:t>
            </a:r>
            <a:r>
              <a:rPr lang="cs-CZ" altLang="cs-CZ">
                <a:cs typeface="Times New Roman" pitchFamily="18" charset="0"/>
              </a:rPr>
              <a:t>eby p</a:t>
            </a:r>
            <a:r>
              <a:rPr lang="cs-CZ" altLang="cs-CZ"/>
              <a:t>ř</a:t>
            </a:r>
            <a:r>
              <a:rPr lang="cs-CZ" altLang="cs-CZ">
                <a:cs typeface="Times New Roman" pitchFamily="18" charset="0"/>
              </a:rPr>
              <a:t>i r</a:t>
            </a:r>
            <a:r>
              <a:rPr lang="cs-CZ" altLang="cs-CZ"/>
              <a:t>ů</a:t>
            </a:r>
            <a:r>
              <a:rPr lang="cs-CZ" altLang="cs-CZ">
                <a:cs typeface="Times New Roman" pitchFamily="18" charset="0"/>
              </a:rPr>
              <a:t>zném zatí</a:t>
            </a:r>
            <a:r>
              <a:rPr lang="cs-CZ" altLang="cs-CZ"/>
              <a:t>ž</a:t>
            </a:r>
            <a:r>
              <a:rPr lang="cs-CZ" altLang="cs-CZ">
                <a:cs typeface="Times New Roman" pitchFamily="18" charset="0"/>
              </a:rPr>
              <a:t>ení, fixní spot</a:t>
            </a:r>
            <a:r>
              <a:rPr lang="cs-CZ" altLang="cs-CZ"/>
              <a:t>ř</a:t>
            </a:r>
            <a:r>
              <a:rPr lang="cs-CZ" altLang="cs-CZ">
                <a:cs typeface="Times New Roman" pitchFamily="18" charset="0"/>
              </a:rPr>
              <a:t>eba se ur</a:t>
            </a:r>
            <a:r>
              <a:rPr lang="cs-CZ" altLang="cs-CZ"/>
              <a:t>č</a:t>
            </a:r>
            <a:r>
              <a:rPr lang="cs-CZ" altLang="cs-CZ">
                <a:cs typeface="Times New Roman" pitchFamily="18" charset="0"/>
              </a:rPr>
              <a:t>í podle údaj</a:t>
            </a:r>
            <a:r>
              <a:rPr lang="cs-CZ" altLang="cs-CZ"/>
              <a:t>ů</a:t>
            </a:r>
            <a:r>
              <a:rPr lang="cs-CZ" altLang="cs-CZ">
                <a:cs typeface="Times New Roman" pitchFamily="18" charset="0"/>
              </a:rPr>
              <a:t> o minulé spot</a:t>
            </a:r>
            <a:r>
              <a:rPr lang="cs-CZ" altLang="cs-CZ"/>
              <a:t>ř</a:t>
            </a:r>
            <a:r>
              <a:rPr lang="cs-CZ" altLang="cs-CZ">
                <a:cs typeface="Times New Roman" pitchFamily="18" charset="0"/>
              </a:rPr>
              <a:t>eb</a:t>
            </a:r>
            <a:r>
              <a:rPr lang="cs-CZ" altLang="cs-CZ"/>
              <a:t>ě</a:t>
            </a:r>
            <a:endParaRPr lang="cs-CZ" altLang="cs-CZ">
              <a:cs typeface="Times New Roman" pitchFamily="18" charset="0"/>
            </a:endParaRPr>
          </a:p>
        </p:txBody>
      </p:sp>
      <p:sp>
        <p:nvSpPr>
          <p:cNvPr id="5" name="TextovéPole 4"/>
          <p:cNvSpPr txBox="1"/>
          <p:nvPr/>
        </p:nvSpPr>
        <p:spPr>
          <a:xfrm>
            <a:off x="1143000" y="5427223"/>
            <a:ext cx="6210690" cy="715581"/>
          </a:xfrm>
          <a:prstGeom prst="rect">
            <a:avLst/>
          </a:prstGeom>
          <a:noFill/>
        </p:spPr>
        <p:txBody>
          <a:bodyPr wrap="square" rtlCol="0">
            <a:spAutoFit/>
          </a:bodyPr>
          <a:lstStyle/>
          <a:p>
            <a:r>
              <a:rPr lang="cs-CZ" sz="1350" i="1" dirty="0"/>
              <a:t>Jurová M. 2010. Technická příprava výroby. Přednáška . VUT v Brně. Fakulta Podnikatelská</a:t>
            </a:r>
          </a:p>
          <a:p>
            <a:endParaRPr lang="cs-CZ" sz="1350" i="1" dirty="0"/>
          </a:p>
        </p:txBody>
      </p:sp>
    </p:spTree>
    <p:extLst>
      <p:ext uri="{BB962C8B-B14F-4D97-AF65-F5344CB8AC3E}">
        <p14:creationId xmlns:p14="http://schemas.microsoft.com/office/powerpoint/2010/main" val="4775588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cs-CZ" altLang="cs-CZ" b="1" dirty="0"/>
              <a:t>Porovnávací metody</a:t>
            </a:r>
          </a:p>
        </p:txBody>
      </p:sp>
      <p:sp>
        <p:nvSpPr>
          <p:cNvPr id="49155" name="Rectangle 3" descr="Rectangle: Click to edit Master text styles&#10;Second level&#10;Third level&#10;Fourth level&#10;Fifth level"/>
          <p:cNvSpPr>
            <a:spLocks noGrp="1" noChangeArrowheads="1"/>
          </p:cNvSpPr>
          <p:nvPr>
            <p:ph idx="1"/>
          </p:nvPr>
        </p:nvSpPr>
        <p:spPr>
          <a:xfrm>
            <a:off x="1771650" y="2286000"/>
            <a:ext cx="5829300" cy="2686050"/>
          </a:xfrm>
        </p:spPr>
        <p:txBody>
          <a:bodyPr>
            <a:normAutofit fontScale="77500" lnSpcReduction="20000"/>
          </a:bodyPr>
          <a:lstStyle/>
          <a:p>
            <a:pPr>
              <a:tabLst>
                <a:tab pos="932260" algn="l"/>
              </a:tabLst>
            </a:pPr>
            <a:r>
              <a:rPr lang="cs-CZ" altLang="cs-CZ"/>
              <a:t>Metoda typových reprezentantů</a:t>
            </a:r>
          </a:p>
          <a:p>
            <a:pPr marL="400050" lvl="1" indent="0">
              <a:buNone/>
              <a:tabLst>
                <a:tab pos="932260" algn="l"/>
              </a:tabLst>
            </a:pPr>
            <a:r>
              <a:rPr lang="cs-CZ" altLang="cs-CZ">
                <a:cs typeface="Times New Roman" pitchFamily="18" charset="0"/>
              </a:rPr>
              <a:t>Pou</a:t>
            </a:r>
            <a:r>
              <a:rPr lang="cs-CZ" altLang="cs-CZ"/>
              <a:t>žití: </a:t>
            </a:r>
            <a:r>
              <a:rPr lang="cs-CZ" altLang="cs-CZ">
                <a:cs typeface="Times New Roman" pitchFamily="18" charset="0"/>
              </a:rPr>
              <a:t>p</a:t>
            </a:r>
            <a:r>
              <a:rPr lang="cs-CZ" altLang="cs-CZ"/>
              <a:t>ř</a:t>
            </a:r>
            <a:r>
              <a:rPr lang="cs-CZ" altLang="cs-CZ">
                <a:cs typeface="Times New Roman" pitchFamily="18" charset="0"/>
              </a:rPr>
              <a:t>i normování ve výrobách se širokým sortimentem výrobk</a:t>
            </a:r>
            <a:r>
              <a:rPr lang="cs-CZ" altLang="cs-CZ"/>
              <a:t>ů</a:t>
            </a:r>
          </a:p>
          <a:p>
            <a:pPr marL="400050" lvl="1" indent="0">
              <a:buNone/>
              <a:tabLst>
                <a:tab pos="932260" algn="l"/>
              </a:tabLst>
            </a:pPr>
            <a:endParaRPr lang="cs-CZ" altLang="cs-CZ"/>
          </a:p>
          <a:p>
            <a:pPr marL="400050" lvl="1" indent="0">
              <a:spcBef>
                <a:spcPct val="40000"/>
              </a:spcBef>
              <a:buNone/>
              <a:tabLst>
                <a:tab pos="932260" algn="l"/>
              </a:tabLst>
            </a:pPr>
            <a:r>
              <a:rPr lang="cs-CZ" altLang="cs-CZ"/>
              <a:t>kde	NS</a:t>
            </a:r>
            <a:r>
              <a:rPr lang="cs-CZ" altLang="cs-CZ" baseline="-25000"/>
              <a:t>i</a:t>
            </a:r>
            <a:r>
              <a:rPr lang="cs-CZ" altLang="cs-CZ"/>
              <a:t> – norma spotřeby výrobku</a:t>
            </a:r>
          </a:p>
          <a:p>
            <a:pPr marL="400050" lvl="1" indent="0">
              <a:spcBef>
                <a:spcPct val="0"/>
              </a:spcBef>
              <a:buNone/>
              <a:tabLst>
                <a:tab pos="932260" algn="l"/>
              </a:tabLst>
            </a:pPr>
            <a:r>
              <a:rPr lang="cs-CZ" altLang="cs-CZ"/>
              <a:t>	NS</a:t>
            </a:r>
            <a:r>
              <a:rPr lang="cs-CZ" altLang="cs-CZ" baseline="-25000"/>
              <a:t>r</a:t>
            </a:r>
            <a:r>
              <a:rPr lang="cs-CZ" altLang="cs-CZ"/>
              <a:t> – norma spotřeby reprezentanta</a:t>
            </a:r>
          </a:p>
          <a:p>
            <a:pPr marL="400050" lvl="1" indent="0">
              <a:spcBef>
                <a:spcPct val="0"/>
              </a:spcBef>
              <a:buNone/>
              <a:tabLst>
                <a:tab pos="932260" algn="l"/>
              </a:tabLst>
            </a:pPr>
            <a:r>
              <a:rPr lang="cs-CZ" altLang="cs-CZ"/>
              <a:t>	k</a:t>
            </a:r>
            <a:r>
              <a:rPr lang="cs-CZ" altLang="cs-CZ" baseline="-25000"/>
              <a:t>p</a:t>
            </a:r>
            <a:r>
              <a:rPr lang="cs-CZ" altLang="cs-CZ"/>
              <a:t>   - převodový součinitel</a:t>
            </a:r>
          </a:p>
          <a:p>
            <a:pPr marL="400050" lvl="1" indent="0">
              <a:buNone/>
              <a:tabLst>
                <a:tab pos="932260" algn="l"/>
              </a:tabLst>
            </a:pPr>
            <a:r>
              <a:rPr lang="cs-CZ" altLang="cs-CZ"/>
              <a:t>	</a:t>
            </a:r>
          </a:p>
          <a:p>
            <a:pPr marL="400050" lvl="1" indent="0">
              <a:buNone/>
              <a:tabLst>
                <a:tab pos="932260" algn="l"/>
              </a:tabLst>
            </a:pPr>
            <a:endParaRPr lang="cs-CZ" altLang="cs-CZ"/>
          </a:p>
        </p:txBody>
      </p:sp>
      <p:graphicFrame>
        <p:nvGraphicFramePr>
          <p:cNvPr id="49156" name="Object 4"/>
          <p:cNvGraphicFramePr>
            <a:graphicFrameLocks noChangeAspect="1"/>
          </p:cNvGraphicFramePr>
          <p:nvPr/>
        </p:nvGraphicFramePr>
        <p:xfrm>
          <a:off x="2743200" y="3143251"/>
          <a:ext cx="2171700" cy="588169"/>
        </p:xfrm>
        <a:graphic>
          <a:graphicData uri="http://schemas.openxmlformats.org/presentationml/2006/ole">
            <mc:AlternateContent xmlns:mc="http://schemas.openxmlformats.org/markup-compatibility/2006">
              <mc:Choice xmlns:v="urn:schemas-microsoft-com:vml" Requires="v">
                <p:oleObj name="Rovnice" r:id="rId3" imgW="888840" imgH="241200" progId="Equation.3">
                  <p:embed/>
                </p:oleObj>
              </mc:Choice>
              <mc:Fallback>
                <p:oleObj name="Rovnice" r:id="rId3" imgW="888840" imgH="241200" progId="Equation.3">
                  <p:embed/>
                  <p:pic>
                    <p:nvPicPr>
                      <p:cNvPr id="491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143251"/>
                        <a:ext cx="2171700" cy="588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2743200" y="4629151"/>
          <a:ext cx="1143000" cy="926306"/>
        </p:xfrm>
        <a:graphic>
          <a:graphicData uri="http://schemas.openxmlformats.org/presentationml/2006/ole">
            <mc:AlternateContent xmlns:mc="http://schemas.openxmlformats.org/markup-compatibility/2006">
              <mc:Choice xmlns:v="urn:schemas-microsoft-com:vml" Requires="v">
                <p:oleObj name="Rovnice" r:id="rId5" imgW="533160" imgH="431640" progId="Equation.3">
                  <p:embed/>
                </p:oleObj>
              </mc:Choice>
              <mc:Fallback>
                <p:oleObj name="Rovnice" r:id="rId5" imgW="533160" imgH="431640" progId="Equation.3">
                  <p:embed/>
                  <p:pic>
                    <p:nvPicPr>
                      <p:cNvPr id="4915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629151"/>
                        <a:ext cx="1143000" cy="926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60" name="Text Box 8"/>
          <p:cNvSpPr txBox="1">
            <a:spLocks noChangeArrowheads="1"/>
          </p:cNvSpPr>
          <p:nvPr/>
        </p:nvSpPr>
        <p:spPr bwMode="auto">
          <a:xfrm>
            <a:off x="4114800" y="4788695"/>
            <a:ext cx="3657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500"/>
              <a:t>kde G</a:t>
            </a:r>
            <a:r>
              <a:rPr lang="cs-CZ" altLang="cs-CZ" sz="1500" baseline="-25000"/>
              <a:t>i</a:t>
            </a:r>
            <a:r>
              <a:rPr lang="cs-CZ" altLang="cs-CZ" sz="1500"/>
              <a:t> - typický parametr výrobku</a:t>
            </a:r>
          </a:p>
          <a:p>
            <a:pPr>
              <a:spcBef>
                <a:spcPct val="50000"/>
              </a:spcBef>
            </a:pPr>
            <a:r>
              <a:rPr lang="cs-CZ" altLang="cs-CZ" sz="1500"/>
              <a:t>      G</a:t>
            </a:r>
            <a:r>
              <a:rPr lang="cs-CZ" altLang="cs-CZ" sz="1500" baseline="-25000"/>
              <a:t>r </a:t>
            </a:r>
            <a:r>
              <a:rPr lang="cs-CZ" altLang="cs-CZ" sz="1500"/>
              <a:t>- typický parametr reprezentanta</a:t>
            </a:r>
          </a:p>
          <a:p>
            <a:pPr>
              <a:spcBef>
                <a:spcPct val="50000"/>
              </a:spcBef>
            </a:pPr>
            <a:endParaRPr lang="cs-CZ" altLang="cs-CZ" sz="1500"/>
          </a:p>
        </p:txBody>
      </p:sp>
    </p:spTree>
    <p:extLst>
      <p:ext uri="{BB962C8B-B14F-4D97-AF65-F5344CB8AC3E}">
        <p14:creationId xmlns:p14="http://schemas.microsoft.com/office/powerpoint/2010/main" val="312972136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cs-CZ" altLang="cs-CZ" b="1" dirty="0"/>
              <a:t>Porovnávací metody</a:t>
            </a:r>
          </a:p>
        </p:txBody>
      </p:sp>
      <p:sp>
        <p:nvSpPr>
          <p:cNvPr id="50179" name="Rectangle 3" descr="Rectangle: Click to edit Master text styles&#10;Second level&#10;Third level&#10;Fourth level&#10;Fifth level"/>
          <p:cNvSpPr>
            <a:spLocks noGrp="1" noChangeArrowheads="1"/>
          </p:cNvSpPr>
          <p:nvPr>
            <p:ph idx="1"/>
          </p:nvPr>
        </p:nvSpPr>
        <p:spPr>
          <a:xfrm>
            <a:off x="1771650" y="2286000"/>
            <a:ext cx="5829300" cy="2686050"/>
          </a:xfrm>
        </p:spPr>
        <p:txBody>
          <a:bodyPr>
            <a:normAutofit fontScale="92500" lnSpcReduction="10000"/>
          </a:bodyPr>
          <a:lstStyle/>
          <a:p>
            <a:pPr>
              <a:tabLst>
                <a:tab pos="932260" algn="l"/>
              </a:tabLst>
            </a:pPr>
            <a:r>
              <a:rPr lang="cs-CZ" altLang="cs-CZ" dirty="0"/>
              <a:t>Metoda součinitele využití</a:t>
            </a:r>
          </a:p>
          <a:p>
            <a:pPr marL="400050" lvl="1" indent="0">
              <a:buNone/>
              <a:tabLst>
                <a:tab pos="932260" algn="l"/>
              </a:tabLst>
            </a:pPr>
            <a:r>
              <a:rPr lang="cs-CZ" altLang="cs-CZ" sz="1500" dirty="0">
                <a:cs typeface="Times New Roman" pitchFamily="18" charset="0"/>
              </a:rPr>
              <a:t>Pou</a:t>
            </a:r>
            <a:r>
              <a:rPr lang="cs-CZ" altLang="cs-CZ" sz="1500" dirty="0"/>
              <a:t>žití: různorodý, technologicky podobný sortiment výrobků</a:t>
            </a:r>
          </a:p>
          <a:p>
            <a:pPr marL="400050" lvl="1" indent="0">
              <a:buNone/>
              <a:tabLst>
                <a:tab pos="932260" algn="l"/>
              </a:tabLst>
            </a:pPr>
            <a:endParaRPr lang="cs-CZ" altLang="cs-CZ" dirty="0"/>
          </a:p>
          <a:p>
            <a:pPr marL="400050" lvl="1" indent="0">
              <a:spcBef>
                <a:spcPct val="40000"/>
              </a:spcBef>
              <a:buNone/>
              <a:tabLst>
                <a:tab pos="932260" algn="l"/>
              </a:tabLst>
            </a:pPr>
            <a:endParaRPr lang="cs-CZ" altLang="cs-CZ" sz="1500" dirty="0"/>
          </a:p>
          <a:p>
            <a:pPr marL="400050" lvl="1" indent="0">
              <a:spcBef>
                <a:spcPct val="50000"/>
              </a:spcBef>
              <a:buNone/>
              <a:tabLst>
                <a:tab pos="932260" algn="l"/>
              </a:tabLst>
            </a:pPr>
            <a:r>
              <a:rPr lang="cs-CZ" altLang="cs-CZ" sz="1500" dirty="0"/>
              <a:t> kde	</a:t>
            </a:r>
            <a:r>
              <a:rPr lang="cs-CZ" altLang="cs-CZ" sz="1500" dirty="0" err="1"/>
              <a:t>NS</a:t>
            </a:r>
            <a:r>
              <a:rPr lang="cs-CZ" altLang="cs-CZ" sz="1500" baseline="-25000" dirty="0" err="1"/>
              <a:t>i</a:t>
            </a:r>
            <a:r>
              <a:rPr lang="cs-CZ" altLang="cs-CZ" sz="1500" dirty="0"/>
              <a:t> – norma spotřeby výrobku</a:t>
            </a:r>
          </a:p>
          <a:p>
            <a:pPr marL="400050" lvl="1" indent="0">
              <a:spcBef>
                <a:spcPct val="0"/>
              </a:spcBef>
              <a:buNone/>
              <a:tabLst>
                <a:tab pos="932260" algn="l"/>
              </a:tabLst>
            </a:pPr>
            <a:r>
              <a:rPr lang="cs-CZ" altLang="cs-CZ" sz="1500" dirty="0"/>
              <a:t>	</a:t>
            </a:r>
            <a:r>
              <a:rPr lang="cs-CZ" altLang="cs-CZ" sz="1500" dirty="0" err="1"/>
              <a:t>G</a:t>
            </a:r>
            <a:r>
              <a:rPr lang="cs-CZ" altLang="cs-CZ" sz="1500" baseline="-25000" dirty="0" err="1"/>
              <a:t>i</a:t>
            </a:r>
            <a:r>
              <a:rPr lang="cs-CZ" altLang="cs-CZ" sz="1500" baseline="-25000" dirty="0"/>
              <a:t>  </a:t>
            </a:r>
            <a:r>
              <a:rPr lang="cs-CZ" altLang="cs-CZ" sz="1500" dirty="0"/>
              <a:t> – čistá spotřeba výrobku</a:t>
            </a:r>
          </a:p>
          <a:p>
            <a:pPr marL="400050" lvl="1" indent="0">
              <a:spcBef>
                <a:spcPct val="0"/>
              </a:spcBef>
              <a:buNone/>
              <a:tabLst>
                <a:tab pos="932260" algn="l"/>
              </a:tabLst>
            </a:pPr>
            <a:r>
              <a:rPr lang="cs-CZ" altLang="cs-CZ" sz="1500" dirty="0"/>
              <a:t>	k</a:t>
            </a:r>
            <a:r>
              <a:rPr lang="cs-CZ" altLang="cs-CZ" sz="1500" baseline="-25000" dirty="0"/>
              <a:t>m</a:t>
            </a:r>
            <a:r>
              <a:rPr lang="cs-CZ" altLang="cs-CZ" sz="1500" dirty="0"/>
              <a:t>   - součinitel využití</a:t>
            </a:r>
          </a:p>
          <a:p>
            <a:pPr marL="400050" lvl="1" indent="0">
              <a:buNone/>
              <a:tabLst>
                <a:tab pos="932260" algn="l"/>
              </a:tabLst>
            </a:pPr>
            <a:r>
              <a:rPr lang="cs-CZ" altLang="cs-CZ" dirty="0"/>
              <a:t>	</a:t>
            </a:r>
          </a:p>
          <a:p>
            <a:pPr marL="400050" lvl="1" indent="0">
              <a:buNone/>
              <a:tabLst>
                <a:tab pos="932260" algn="l"/>
              </a:tabLst>
            </a:pPr>
            <a:endParaRPr lang="cs-CZ" altLang="cs-CZ" dirty="0"/>
          </a:p>
        </p:txBody>
      </p:sp>
      <p:graphicFrame>
        <p:nvGraphicFramePr>
          <p:cNvPr id="50181" name="Object 5"/>
          <p:cNvGraphicFramePr>
            <a:graphicFrameLocks noChangeAspect="1"/>
          </p:cNvGraphicFramePr>
          <p:nvPr/>
        </p:nvGraphicFramePr>
        <p:xfrm>
          <a:off x="2634854" y="4629151"/>
          <a:ext cx="1360884" cy="926306"/>
        </p:xfrm>
        <a:graphic>
          <a:graphicData uri="http://schemas.openxmlformats.org/presentationml/2006/ole">
            <mc:AlternateContent xmlns:mc="http://schemas.openxmlformats.org/markup-compatibility/2006">
              <mc:Choice xmlns:v="urn:schemas-microsoft-com:vml" Requires="v">
                <p:oleObj name="Equation" r:id="rId3" imgW="634680" imgH="431640" progId="Equation.3">
                  <p:embed/>
                </p:oleObj>
              </mc:Choice>
              <mc:Fallback>
                <p:oleObj name="Equation" r:id="rId3" imgW="634680" imgH="431640" progId="Equation.3">
                  <p:embed/>
                  <p:pic>
                    <p:nvPicPr>
                      <p:cNvPr id="50181" name="Object 5"/>
                      <p:cNvPicPr>
                        <a:picLocks noChangeAspect="1" noChangeArrowheads="1"/>
                      </p:cNvPicPr>
                      <p:nvPr/>
                    </p:nvPicPr>
                    <p:blipFill>
                      <a:blip r:embed="rId4"/>
                      <a:srcRect/>
                      <a:stretch>
                        <a:fillRect/>
                      </a:stretch>
                    </p:blipFill>
                    <p:spPr bwMode="auto">
                      <a:xfrm>
                        <a:off x="2634854" y="4629151"/>
                        <a:ext cx="1360884" cy="926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2" name="Text Box 6"/>
          <p:cNvSpPr txBox="1">
            <a:spLocks noChangeArrowheads="1"/>
          </p:cNvSpPr>
          <p:nvPr/>
        </p:nvSpPr>
        <p:spPr bwMode="auto">
          <a:xfrm>
            <a:off x="4114800" y="4788695"/>
            <a:ext cx="3657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500" dirty="0"/>
              <a:t>kde </a:t>
            </a:r>
            <a:r>
              <a:rPr lang="cs-CZ" altLang="cs-CZ" sz="1500" dirty="0" err="1"/>
              <a:t>G</a:t>
            </a:r>
            <a:r>
              <a:rPr lang="cs-CZ" altLang="cs-CZ" sz="1500" baseline="-25000" dirty="0" err="1"/>
              <a:t>r</a:t>
            </a:r>
            <a:r>
              <a:rPr lang="cs-CZ" altLang="cs-CZ" sz="1500" dirty="0"/>
              <a:t>  – čistá spotřeba reprezentanta</a:t>
            </a:r>
          </a:p>
          <a:p>
            <a:pPr>
              <a:spcBef>
                <a:spcPct val="50000"/>
              </a:spcBef>
            </a:pPr>
            <a:r>
              <a:rPr lang="cs-CZ" altLang="cs-CZ" sz="1500" dirty="0"/>
              <a:t>      </a:t>
            </a:r>
            <a:r>
              <a:rPr lang="cs-CZ" altLang="cs-CZ" sz="1500" dirty="0" err="1"/>
              <a:t>NS</a:t>
            </a:r>
            <a:r>
              <a:rPr lang="cs-CZ" altLang="cs-CZ" sz="1500" baseline="-25000" dirty="0" err="1"/>
              <a:t>r</a:t>
            </a:r>
            <a:r>
              <a:rPr lang="cs-CZ" altLang="cs-CZ" sz="1500" baseline="-25000" dirty="0"/>
              <a:t> </a:t>
            </a:r>
            <a:r>
              <a:rPr lang="cs-CZ" altLang="cs-CZ" sz="1500" dirty="0"/>
              <a:t>– norma spotřeby reprezentanta</a:t>
            </a:r>
          </a:p>
          <a:p>
            <a:pPr>
              <a:spcBef>
                <a:spcPct val="50000"/>
              </a:spcBef>
            </a:pPr>
            <a:endParaRPr lang="cs-CZ" altLang="cs-CZ" sz="1500" dirty="0"/>
          </a:p>
        </p:txBody>
      </p:sp>
      <p:graphicFrame>
        <p:nvGraphicFramePr>
          <p:cNvPr id="50183" name="Object 7"/>
          <p:cNvGraphicFramePr>
            <a:graphicFrameLocks noChangeAspect="1"/>
          </p:cNvGraphicFramePr>
          <p:nvPr/>
        </p:nvGraphicFramePr>
        <p:xfrm>
          <a:off x="3105150" y="2857501"/>
          <a:ext cx="1333500" cy="926306"/>
        </p:xfrm>
        <a:graphic>
          <a:graphicData uri="http://schemas.openxmlformats.org/presentationml/2006/ole">
            <mc:AlternateContent xmlns:mc="http://schemas.openxmlformats.org/markup-compatibility/2006">
              <mc:Choice xmlns:v="urn:schemas-microsoft-com:vml" Requires="v">
                <p:oleObj name="Equation" r:id="rId5" imgW="622080" imgH="431640" progId="Equation.3">
                  <p:embed/>
                </p:oleObj>
              </mc:Choice>
              <mc:Fallback>
                <p:oleObj name="Equation" r:id="rId5" imgW="622080" imgH="431640" progId="Equation.3">
                  <p:embed/>
                  <p:pic>
                    <p:nvPicPr>
                      <p:cNvPr id="50183" name="Object 7"/>
                      <p:cNvPicPr>
                        <a:picLocks noChangeAspect="1" noChangeArrowheads="1"/>
                      </p:cNvPicPr>
                      <p:nvPr/>
                    </p:nvPicPr>
                    <p:blipFill>
                      <a:blip r:embed="rId6"/>
                      <a:srcRect/>
                      <a:stretch>
                        <a:fillRect/>
                      </a:stretch>
                    </p:blipFill>
                    <p:spPr bwMode="auto">
                      <a:xfrm>
                        <a:off x="3105150" y="2857501"/>
                        <a:ext cx="1333500" cy="926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204039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cs-CZ" altLang="cs-CZ" b="1" dirty="0"/>
              <a:t>Porovnávací metody</a:t>
            </a:r>
          </a:p>
        </p:txBody>
      </p:sp>
      <p:sp>
        <p:nvSpPr>
          <p:cNvPr id="51203" name="Rectangle 3" descr="Rectangle: Click to edit Master text styles&#10;Second level&#10;Third level&#10;Fourth level&#10;Fifth level"/>
          <p:cNvSpPr>
            <a:spLocks noGrp="1" noChangeArrowheads="1"/>
          </p:cNvSpPr>
          <p:nvPr>
            <p:ph idx="1"/>
          </p:nvPr>
        </p:nvSpPr>
        <p:spPr>
          <a:xfrm>
            <a:off x="1713030" y="1808820"/>
            <a:ext cx="5829300" cy="2686050"/>
          </a:xfrm>
        </p:spPr>
        <p:txBody>
          <a:bodyPr>
            <a:normAutofit fontScale="85000" lnSpcReduction="20000"/>
          </a:bodyPr>
          <a:lstStyle/>
          <a:p>
            <a:pPr>
              <a:tabLst>
                <a:tab pos="932260" algn="l"/>
              </a:tabLst>
            </a:pPr>
            <a:r>
              <a:rPr lang="cs-CZ" altLang="cs-CZ" dirty="0"/>
              <a:t>Metoda konstrukční a technologické analogie</a:t>
            </a:r>
          </a:p>
          <a:p>
            <a:pPr marL="400050" lvl="1" indent="0">
              <a:buNone/>
              <a:tabLst>
                <a:tab pos="932260" algn="l"/>
              </a:tabLst>
            </a:pPr>
            <a:r>
              <a:rPr lang="cs-CZ" altLang="cs-CZ" sz="1500" dirty="0">
                <a:cs typeface="Times New Roman" pitchFamily="18" charset="0"/>
              </a:rPr>
              <a:t>Pou</a:t>
            </a:r>
            <a:r>
              <a:rPr lang="cs-CZ" altLang="cs-CZ" sz="1500" dirty="0"/>
              <a:t>žití: předběžné stanovení norem, pokud nejsou k dispozici technické podklady</a:t>
            </a:r>
          </a:p>
          <a:p>
            <a:pPr marL="400050" lvl="1" indent="0">
              <a:buNone/>
              <a:tabLst>
                <a:tab pos="932260" algn="l"/>
              </a:tabLst>
            </a:pPr>
            <a:endParaRPr lang="cs-CZ" altLang="cs-CZ" dirty="0"/>
          </a:p>
          <a:p>
            <a:pPr marL="400050" lvl="1" indent="0">
              <a:spcBef>
                <a:spcPct val="40000"/>
              </a:spcBef>
              <a:buNone/>
              <a:tabLst>
                <a:tab pos="932260" algn="l"/>
              </a:tabLst>
            </a:pPr>
            <a:endParaRPr lang="cs-CZ" altLang="cs-CZ" sz="1500" dirty="0"/>
          </a:p>
          <a:p>
            <a:pPr marL="400050" lvl="1" indent="0">
              <a:spcBef>
                <a:spcPct val="50000"/>
              </a:spcBef>
              <a:buNone/>
              <a:tabLst>
                <a:tab pos="932260" algn="l"/>
              </a:tabLst>
            </a:pPr>
            <a:r>
              <a:rPr lang="cs-CZ" altLang="cs-CZ" sz="1500" dirty="0"/>
              <a:t> kde	</a:t>
            </a:r>
            <a:r>
              <a:rPr lang="cs-CZ" altLang="cs-CZ" sz="1500" dirty="0" err="1"/>
              <a:t>NS</a:t>
            </a:r>
            <a:r>
              <a:rPr lang="cs-CZ" altLang="cs-CZ" sz="1500" baseline="-25000" dirty="0" err="1"/>
              <a:t>i</a:t>
            </a:r>
            <a:r>
              <a:rPr lang="cs-CZ" altLang="cs-CZ" sz="1500" dirty="0"/>
              <a:t> – norma spotřeby výrobku</a:t>
            </a:r>
          </a:p>
          <a:p>
            <a:pPr marL="400050" lvl="1" indent="0">
              <a:spcBef>
                <a:spcPct val="0"/>
              </a:spcBef>
              <a:buNone/>
              <a:tabLst>
                <a:tab pos="932260" algn="l"/>
              </a:tabLst>
            </a:pPr>
            <a:r>
              <a:rPr lang="cs-CZ" altLang="cs-CZ" sz="1500" dirty="0"/>
              <a:t>	</a:t>
            </a:r>
            <a:r>
              <a:rPr lang="cs-CZ" altLang="cs-CZ" sz="1500" dirty="0" err="1"/>
              <a:t>N</a:t>
            </a:r>
            <a:r>
              <a:rPr lang="cs-CZ" altLang="cs-CZ" sz="1500" baseline="-25000" dirty="0" err="1"/>
              <a:t>ni</a:t>
            </a:r>
            <a:r>
              <a:rPr lang="cs-CZ" altLang="cs-CZ" sz="1500" baseline="-25000" dirty="0"/>
              <a:t>  </a:t>
            </a:r>
            <a:r>
              <a:rPr lang="cs-CZ" altLang="cs-CZ" sz="1500" dirty="0"/>
              <a:t> – souhrnná norma spotřeby materiálu na výrobek</a:t>
            </a:r>
          </a:p>
          <a:p>
            <a:pPr marL="400050" lvl="1" indent="0">
              <a:spcBef>
                <a:spcPct val="0"/>
              </a:spcBef>
              <a:buNone/>
              <a:tabLst>
                <a:tab pos="932260" algn="l"/>
              </a:tabLst>
            </a:pPr>
            <a:r>
              <a:rPr lang="cs-CZ" altLang="cs-CZ" sz="1500" dirty="0"/>
              <a:t>	</a:t>
            </a:r>
            <a:r>
              <a:rPr lang="cs-CZ" altLang="cs-CZ" sz="1500" dirty="0" err="1"/>
              <a:t>k</a:t>
            </a:r>
            <a:r>
              <a:rPr lang="cs-CZ" altLang="cs-CZ" sz="1500" baseline="-25000" dirty="0" err="1"/>
              <a:t>str</a:t>
            </a:r>
            <a:r>
              <a:rPr lang="cs-CZ" altLang="cs-CZ" sz="1500" dirty="0"/>
              <a:t>   - koeficient struktury spotřeby</a:t>
            </a:r>
          </a:p>
          <a:p>
            <a:pPr marL="400050" lvl="1" indent="0">
              <a:buNone/>
              <a:tabLst>
                <a:tab pos="932260" algn="l"/>
              </a:tabLst>
            </a:pPr>
            <a:r>
              <a:rPr lang="cs-CZ" altLang="cs-CZ" dirty="0"/>
              <a:t>	</a:t>
            </a:r>
          </a:p>
          <a:p>
            <a:pPr marL="400050" lvl="1" indent="0">
              <a:buNone/>
              <a:tabLst>
                <a:tab pos="932260" algn="l"/>
              </a:tabLst>
            </a:pPr>
            <a:endParaRPr lang="cs-CZ" altLang="cs-CZ" dirty="0"/>
          </a:p>
        </p:txBody>
      </p:sp>
      <p:graphicFrame>
        <p:nvGraphicFramePr>
          <p:cNvPr id="51204" name="Object 4"/>
          <p:cNvGraphicFramePr>
            <a:graphicFrameLocks noChangeAspect="1"/>
          </p:cNvGraphicFramePr>
          <p:nvPr/>
        </p:nvGraphicFramePr>
        <p:xfrm>
          <a:off x="2627785" y="4358061"/>
          <a:ext cx="1332310" cy="926306"/>
        </p:xfrm>
        <a:graphic>
          <a:graphicData uri="http://schemas.openxmlformats.org/presentationml/2006/ole">
            <mc:AlternateContent xmlns:mc="http://schemas.openxmlformats.org/markup-compatibility/2006">
              <mc:Choice xmlns:v="urn:schemas-microsoft-com:vml" Requires="v">
                <p:oleObj name="Equation" r:id="rId3" imgW="622080" imgH="431640" progId="Equation.3">
                  <p:embed/>
                </p:oleObj>
              </mc:Choice>
              <mc:Fallback>
                <p:oleObj name="Equation" r:id="rId3" imgW="622080" imgH="431640" progId="Equation.3">
                  <p:embed/>
                  <p:pic>
                    <p:nvPicPr>
                      <p:cNvPr id="51204" name="Object 4"/>
                      <p:cNvPicPr>
                        <a:picLocks noChangeAspect="1" noChangeArrowheads="1"/>
                      </p:cNvPicPr>
                      <p:nvPr/>
                    </p:nvPicPr>
                    <p:blipFill>
                      <a:blip r:embed="rId4"/>
                      <a:srcRect/>
                      <a:stretch>
                        <a:fillRect/>
                      </a:stretch>
                    </p:blipFill>
                    <p:spPr bwMode="auto">
                      <a:xfrm>
                        <a:off x="2627785" y="4358061"/>
                        <a:ext cx="1332310" cy="926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5" name="Text Box 5"/>
          <p:cNvSpPr txBox="1">
            <a:spLocks noChangeArrowheads="1"/>
          </p:cNvSpPr>
          <p:nvPr/>
        </p:nvSpPr>
        <p:spPr bwMode="auto">
          <a:xfrm>
            <a:off x="4114800" y="4557244"/>
            <a:ext cx="3657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38238" indent="-1138238">
              <a:defRPr sz="2400">
                <a:solidFill>
                  <a:schemeClr val="tx1"/>
                </a:solidFill>
                <a:latin typeface="Times New Roman" pitchFamily="18" charset="0"/>
              </a:defRPr>
            </a:lvl1pPr>
            <a:lvl2pPr marL="1328738">
              <a:defRPr sz="2400">
                <a:solidFill>
                  <a:schemeClr val="tx1"/>
                </a:solidFill>
                <a:latin typeface="Times New Roman" pitchFamily="18" charset="0"/>
              </a:defRPr>
            </a:lvl2pPr>
            <a:lvl3pPr marL="1519238">
              <a:defRPr sz="2400">
                <a:solidFill>
                  <a:schemeClr val="tx1"/>
                </a:solidFill>
                <a:latin typeface="Times New Roman" pitchFamily="18" charset="0"/>
              </a:defRPr>
            </a:lvl3pPr>
            <a:lvl4pPr marL="1709738">
              <a:defRPr sz="2400">
                <a:solidFill>
                  <a:schemeClr val="tx1"/>
                </a:solidFill>
                <a:latin typeface="Times New Roman" pitchFamily="18" charset="0"/>
              </a:defRPr>
            </a:lvl4pPr>
            <a:lvl5pPr marL="1900238">
              <a:defRPr sz="2400">
                <a:solidFill>
                  <a:schemeClr val="tx1"/>
                </a:solidFill>
                <a:latin typeface="Times New Roman" pitchFamily="18" charset="0"/>
              </a:defRPr>
            </a:lvl5pPr>
            <a:lvl6pPr marL="2357438" fontAlgn="base">
              <a:spcBef>
                <a:spcPct val="0"/>
              </a:spcBef>
              <a:spcAft>
                <a:spcPct val="0"/>
              </a:spcAft>
              <a:defRPr sz="2400">
                <a:solidFill>
                  <a:schemeClr val="tx1"/>
                </a:solidFill>
                <a:latin typeface="Times New Roman" pitchFamily="18" charset="0"/>
              </a:defRPr>
            </a:lvl6pPr>
            <a:lvl7pPr marL="2814638" fontAlgn="base">
              <a:spcBef>
                <a:spcPct val="0"/>
              </a:spcBef>
              <a:spcAft>
                <a:spcPct val="0"/>
              </a:spcAft>
              <a:defRPr sz="2400">
                <a:solidFill>
                  <a:schemeClr val="tx1"/>
                </a:solidFill>
                <a:latin typeface="Times New Roman" pitchFamily="18" charset="0"/>
              </a:defRPr>
            </a:lvl7pPr>
            <a:lvl8pPr marL="3271838" fontAlgn="base">
              <a:spcBef>
                <a:spcPct val="0"/>
              </a:spcBef>
              <a:spcAft>
                <a:spcPct val="0"/>
              </a:spcAft>
              <a:defRPr sz="2400">
                <a:solidFill>
                  <a:schemeClr val="tx1"/>
                </a:solidFill>
                <a:latin typeface="Times New Roman" pitchFamily="18" charset="0"/>
              </a:defRPr>
            </a:lvl8pPr>
            <a:lvl9pPr marL="3729038" fontAlgn="base">
              <a:spcBef>
                <a:spcPct val="0"/>
              </a:spcBef>
              <a:spcAft>
                <a:spcPct val="0"/>
              </a:spcAft>
              <a:defRPr sz="2400">
                <a:solidFill>
                  <a:schemeClr val="tx1"/>
                </a:solidFill>
                <a:latin typeface="Times New Roman" pitchFamily="18" charset="0"/>
              </a:defRPr>
            </a:lvl9pPr>
          </a:lstStyle>
          <a:p>
            <a:pPr>
              <a:spcBef>
                <a:spcPct val="50000"/>
              </a:spcBef>
            </a:pPr>
            <a:r>
              <a:rPr lang="cs-CZ" altLang="cs-CZ" sz="1500" dirty="0">
                <a:latin typeface="Tahoma" pitchFamily="34" charset="0"/>
              </a:rPr>
              <a:t>kde </a:t>
            </a:r>
            <a:r>
              <a:rPr lang="cs-CZ" altLang="cs-CZ" sz="1500" dirty="0" err="1">
                <a:latin typeface="Tahoma" pitchFamily="34" charset="0"/>
              </a:rPr>
              <a:t>G</a:t>
            </a:r>
            <a:r>
              <a:rPr lang="cs-CZ" altLang="cs-CZ" sz="1500" baseline="-25000" dirty="0" err="1">
                <a:latin typeface="Tahoma" pitchFamily="34" charset="0"/>
              </a:rPr>
              <a:t>ri</a:t>
            </a:r>
            <a:r>
              <a:rPr lang="cs-CZ" altLang="cs-CZ" sz="1500" dirty="0">
                <a:latin typeface="Tahoma" pitchFamily="34" charset="0"/>
              </a:rPr>
              <a:t>   – čistá hmotnost jednotlivých položek</a:t>
            </a:r>
          </a:p>
          <a:p>
            <a:pPr>
              <a:spcBef>
                <a:spcPct val="50000"/>
              </a:spcBef>
            </a:pPr>
            <a:r>
              <a:rPr lang="cs-CZ" altLang="cs-CZ" sz="1500" dirty="0">
                <a:latin typeface="Tahoma" pitchFamily="34" charset="0"/>
              </a:rPr>
              <a:t> </a:t>
            </a:r>
            <a:r>
              <a:rPr lang="cs-CZ" altLang="cs-CZ" sz="1500" dirty="0" err="1">
                <a:latin typeface="Tahoma" pitchFamily="34" charset="0"/>
              </a:rPr>
              <a:t>G</a:t>
            </a:r>
            <a:r>
              <a:rPr lang="cs-CZ" altLang="cs-CZ" sz="1500" baseline="-25000" dirty="0" err="1">
                <a:latin typeface="Tahoma" pitchFamily="34" charset="0"/>
              </a:rPr>
              <a:t>rn</a:t>
            </a:r>
            <a:r>
              <a:rPr lang="cs-CZ" altLang="cs-CZ" sz="1500" baseline="-25000" dirty="0">
                <a:latin typeface="Tahoma" pitchFamily="34" charset="0"/>
              </a:rPr>
              <a:t> </a:t>
            </a:r>
            <a:r>
              <a:rPr lang="cs-CZ" altLang="cs-CZ" sz="1500" dirty="0">
                <a:latin typeface="Tahoma" pitchFamily="34" charset="0"/>
              </a:rPr>
              <a:t>– čistá hmotnost dosavadního výrobku</a:t>
            </a:r>
          </a:p>
          <a:p>
            <a:pPr>
              <a:spcBef>
                <a:spcPct val="50000"/>
              </a:spcBef>
            </a:pPr>
            <a:endParaRPr lang="cs-CZ" altLang="cs-CZ" sz="1500" dirty="0">
              <a:latin typeface="Tahoma" pitchFamily="34" charset="0"/>
            </a:endParaRPr>
          </a:p>
        </p:txBody>
      </p:sp>
      <p:graphicFrame>
        <p:nvGraphicFramePr>
          <p:cNvPr id="51206" name="Object 6"/>
          <p:cNvGraphicFramePr>
            <a:graphicFrameLocks noChangeAspect="1"/>
          </p:cNvGraphicFramePr>
          <p:nvPr/>
        </p:nvGraphicFramePr>
        <p:xfrm>
          <a:off x="2411761" y="2672917"/>
          <a:ext cx="1878806" cy="926306"/>
        </p:xfrm>
        <a:graphic>
          <a:graphicData uri="http://schemas.openxmlformats.org/presentationml/2006/ole">
            <mc:AlternateContent xmlns:mc="http://schemas.openxmlformats.org/markup-compatibility/2006">
              <mc:Choice xmlns:v="urn:schemas-microsoft-com:vml" Requires="v">
                <p:oleObj name="Equation" r:id="rId5" imgW="876240" imgH="431640" progId="Equation.3">
                  <p:embed/>
                </p:oleObj>
              </mc:Choice>
              <mc:Fallback>
                <p:oleObj name="Equation" r:id="rId5" imgW="876240" imgH="431640" progId="Equation.3">
                  <p:embed/>
                  <p:pic>
                    <p:nvPicPr>
                      <p:cNvPr id="51206" name="Object 6"/>
                      <p:cNvPicPr>
                        <a:picLocks noChangeAspect="1" noChangeArrowheads="1"/>
                      </p:cNvPicPr>
                      <p:nvPr/>
                    </p:nvPicPr>
                    <p:blipFill>
                      <a:blip r:embed="rId6"/>
                      <a:srcRect/>
                      <a:stretch>
                        <a:fillRect/>
                      </a:stretch>
                    </p:blipFill>
                    <p:spPr bwMode="auto">
                      <a:xfrm>
                        <a:off x="2411761" y="2672917"/>
                        <a:ext cx="1878806" cy="926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5274078" y="2780929"/>
          <a:ext cx="1496616" cy="735806"/>
        </p:xfrm>
        <a:graphic>
          <a:graphicData uri="http://schemas.openxmlformats.org/presentationml/2006/ole">
            <mc:AlternateContent xmlns:mc="http://schemas.openxmlformats.org/markup-compatibility/2006">
              <mc:Choice xmlns:v="urn:schemas-microsoft-com:vml" Requires="v">
                <p:oleObj name="Equation" r:id="rId7" imgW="698400" imgH="342720" progId="Equation.3">
                  <p:embed/>
                </p:oleObj>
              </mc:Choice>
              <mc:Fallback>
                <p:oleObj name="Equation" r:id="rId7" imgW="698400" imgH="342720" progId="Equation.3">
                  <p:embed/>
                  <p:pic>
                    <p:nvPicPr>
                      <p:cNvPr id="51207" name="Object 7"/>
                      <p:cNvPicPr>
                        <a:picLocks noChangeAspect="1" noChangeArrowheads="1"/>
                      </p:cNvPicPr>
                      <p:nvPr/>
                    </p:nvPicPr>
                    <p:blipFill>
                      <a:blip r:embed="rId8"/>
                      <a:srcRect/>
                      <a:stretch>
                        <a:fillRect/>
                      </a:stretch>
                    </p:blipFill>
                    <p:spPr bwMode="auto">
                      <a:xfrm>
                        <a:off x="5274078" y="2780929"/>
                        <a:ext cx="1496616" cy="735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212858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Příklady: normy spotřeby materiálu</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258975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93658" y="1160748"/>
            <a:ext cx="6172200" cy="857250"/>
          </a:xfrm>
        </p:spPr>
        <p:txBody>
          <a:bodyPr>
            <a:normAutofit fontScale="90000"/>
          </a:bodyPr>
          <a:lstStyle/>
          <a:p>
            <a:r>
              <a:rPr lang="cs-CZ" b="1" dirty="0"/>
              <a:t>příklad 5-1. Metoda součinitele využití</a:t>
            </a:r>
          </a:p>
        </p:txBody>
      </p:sp>
      <p:sp>
        <p:nvSpPr>
          <p:cNvPr id="3" name="Zástupný symbol pro obsah 2"/>
          <p:cNvSpPr>
            <a:spLocks noGrp="1"/>
          </p:cNvSpPr>
          <p:nvPr>
            <p:ph idx="1"/>
          </p:nvPr>
        </p:nvSpPr>
        <p:spPr>
          <a:xfrm>
            <a:off x="1485900" y="2057401"/>
            <a:ext cx="6172200" cy="939552"/>
          </a:xfrm>
        </p:spPr>
        <p:txBody>
          <a:bodyPr>
            <a:normAutofit fontScale="40000" lnSpcReduction="20000"/>
          </a:bodyPr>
          <a:lstStyle/>
          <a:p>
            <a:r>
              <a:rPr lang="cs-CZ" dirty="0"/>
              <a:t>Pro výrobu jednotlivých součástek se používají 2 materiály (pro výrobu komponent 1-3 materiál X a pro výrobu komponent 4-6 materiál Y). Vypočítejte celkovou spotřebu materiálu. Celkový objem produkce pro příští období tvoří 1500 ks. Normu spotřeby materiálu vypočítejte metodou součinitele využití</a:t>
            </a:r>
          </a:p>
        </p:txBody>
      </p:sp>
      <p:graphicFrame>
        <p:nvGraphicFramePr>
          <p:cNvPr id="4" name="Tabulka 3"/>
          <p:cNvGraphicFramePr>
            <a:graphicFrameLocks noGrp="1"/>
          </p:cNvGraphicFramePr>
          <p:nvPr/>
        </p:nvGraphicFramePr>
        <p:xfrm>
          <a:off x="2573778" y="2942946"/>
          <a:ext cx="4031940" cy="2613660"/>
        </p:xfrm>
        <a:graphic>
          <a:graphicData uri="http://schemas.openxmlformats.org/drawingml/2006/table">
            <a:tbl>
              <a:tblPr firstRow="1" bandRow="1">
                <a:tableStyleId>{5C22544A-7EE6-4342-B048-85BDC9FD1C3A}</a:tableStyleId>
              </a:tblPr>
              <a:tblGrid>
                <a:gridCol w="1007985">
                  <a:extLst>
                    <a:ext uri="{9D8B030D-6E8A-4147-A177-3AD203B41FA5}">
                      <a16:colId xmlns:a16="http://schemas.microsoft.com/office/drawing/2014/main" val="20000"/>
                    </a:ext>
                  </a:extLst>
                </a:gridCol>
                <a:gridCol w="1007985">
                  <a:extLst>
                    <a:ext uri="{9D8B030D-6E8A-4147-A177-3AD203B41FA5}">
                      <a16:colId xmlns:a16="http://schemas.microsoft.com/office/drawing/2014/main" val="20001"/>
                    </a:ext>
                  </a:extLst>
                </a:gridCol>
                <a:gridCol w="1007985">
                  <a:extLst>
                    <a:ext uri="{9D8B030D-6E8A-4147-A177-3AD203B41FA5}">
                      <a16:colId xmlns:a16="http://schemas.microsoft.com/office/drawing/2014/main" val="20002"/>
                    </a:ext>
                  </a:extLst>
                </a:gridCol>
                <a:gridCol w="1007985">
                  <a:extLst>
                    <a:ext uri="{9D8B030D-6E8A-4147-A177-3AD203B41FA5}">
                      <a16:colId xmlns:a16="http://schemas.microsoft.com/office/drawing/2014/main" val="20003"/>
                    </a:ext>
                  </a:extLst>
                </a:gridCol>
              </a:tblGrid>
              <a:tr h="891540">
                <a:tc>
                  <a:txBody>
                    <a:bodyPr/>
                    <a:lstStyle/>
                    <a:p>
                      <a:r>
                        <a:rPr lang="cs-CZ" sz="1400" dirty="0"/>
                        <a:t>Číslo</a:t>
                      </a:r>
                      <a:r>
                        <a:rPr lang="cs-CZ" sz="1400" baseline="0" dirty="0"/>
                        <a:t> komponenty</a:t>
                      </a:r>
                      <a:endParaRPr lang="cs-CZ" sz="1400" dirty="0"/>
                    </a:p>
                  </a:txBody>
                  <a:tcPr marL="68580" marR="68580" marT="34290" marB="34290"/>
                </a:tc>
                <a:tc>
                  <a:txBody>
                    <a:bodyPr/>
                    <a:lstStyle/>
                    <a:p>
                      <a:r>
                        <a:rPr lang="cs-CZ" sz="1400" dirty="0"/>
                        <a:t>Čistá hmotnost komponenty</a:t>
                      </a:r>
                    </a:p>
                  </a:txBody>
                  <a:tcPr marL="68580" marR="68580" marT="34290" marB="34290"/>
                </a:tc>
                <a:tc>
                  <a:txBody>
                    <a:bodyPr/>
                    <a:lstStyle/>
                    <a:p>
                      <a:r>
                        <a:rPr lang="cs-CZ" sz="1400" dirty="0"/>
                        <a:t>Hmotnost odpadů</a:t>
                      </a:r>
                    </a:p>
                  </a:txBody>
                  <a:tcPr marL="68580" marR="68580" marT="34290" marB="34290"/>
                </a:tc>
                <a:tc>
                  <a:txBody>
                    <a:bodyPr/>
                    <a:lstStyle/>
                    <a:p>
                      <a:r>
                        <a:rPr lang="cs-CZ" sz="1400" dirty="0"/>
                        <a:t>Norma spotřeby</a:t>
                      </a:r>
                    </a:p>
                  </a:txBody>
                  <a:tcPr marL="68580" marR="68580" marT="34290" marB="34290"/>
                </a:tc>
                <a:extLst>
                  <a:ext uri="{0D108BD9-81ED-4DB2-BD59-A6C34878D82A}">
                    <a16:rowId xmlns:a16="http://schemas.microsoft.com/office/drawing/2014/main" val="10000"/>
                  </a:ext>
                </a:extLst>
              </a:tr>
              <a:tr h="274320">
                <a:tc>
                  <a:txBody>
                    <a:bodyPr/>
                    <a:lstStyle/>
                    <a:p>
                      <a:r>
                        <a:rPr lang="cs-CZ" sz="1400" dirty="0"/>
                        <a:t>1</a:t>
                      </a:r>
                    </a:p>
                  </a:txBody>
                  <a:tcPr marL="68580" marR="68580" marT="34290" marB="34290"/>
                </a:tc>
                <a:tc>
                  <a:txBody>
                    <a:bodyPr/>
                    <a:lstStyle/>
                    <a:p>
                      <a:r>
                        <a:rPr lang="cs-CZ" sz="1400" dirty="0"/>
                        <a:t>5</a:t>
                      </a:r>
                    </a:p>
                  </a:txBody>
                  <a:tcPr marL="68580" marR="68580" marT="34290" marB="34290"/>
                </a:tc>
                <a:tc>
                  <a:txBody>
                    <a:bodyPr/>
                    <a:lstStyle/>
                    <a:p>
                      <a:r>
                        <a:rPr lang="cs-CZ" sz="1400" dirty="0"/>
                        <a:t>1</a:t>
                      </a:r>
                    </a:p>
                  </a:txBody>
                  <a:tcPr marL="68580" marR="68580" marT="34290" marB="34290"/>
                </a:tc>
                <a:tc>
                  <a:txBody>
                    <a:bodyPr/>
                    <a:lstStyle/>
                    <a:p>
                      <a:r>
                        <a:rPr lang="cs-CZ" sz="1400" dirty="0"/>
                        <a:t>6</a:t>
                      </a:r>
                    </a:p>
                  </a:txBody>
                  <a:tcPr marL="68580" marR="68580" marT="34290" marB="34290"/>
                </a:tc>
                <a:extLst>
                  <a:ext uri="{0D108BD9-81ED-4DB2-BD59-A6C34878D82A}">
                    <a16:rowId xmlns:a16="http://schemas.microsoft.com/office/drawing/2014/main" val="10001"/>
                  </a:ext>
                </a:extLst>
              </a:tr>
              <a:tr h="274320">
                <a:tc>
                  <a:txBody>
                    <a:bodyPr/>
                    <a:lstStyle/>
                    <a:p>
                      <a:r>
                        <a:rPr lang="cs-CZ" sz="1400" dirty="0"/>
                        <a:t>2</a:t>
                      </a:r>
                    </a:p>
                  </a:txBody>
                  <a:tcPr marL="68580" marR="68580" marT="34290" marB="34290"/>
                </a:tc>
                <a:tc>
                  <a:txBody>
                    <a:bodyPr/>
                    <a:lstStyle/>
                    <a:p>
                      <a:r>
                        <a:rPr lang="cs-CZ" sz="1400" dirty="0"/>
                        <a:t>8</a:t>
                      </a:r>
                    </a:p>
                  </a:txBody>
                  <a:tcPr marL="68580" marR="68580" marT="34290" marB="34290"/>
                </a:tc>
                <a:tc>
                  <a:txBody>
                    <a:bodyPr/>
                    <a:lstStyle/>
                    <a:p>
                      <a:endParaRPr lang="cs-CZ" sz="1400"/>
                    </a:p>
                  </a:txBody>
                  <a:tcPr marL="68580" marR="68580" marT="34290" marB="34290"/>
                </a:tc>
                <a:tc>
                  <a:txBody>
                    <a:bodyPr/>
                    <a:lstStyle/>
                    <a:p>
                      <a:endParaRPr lang="cs-CZ" sz="1400"/>
                    </a:p>
                  </a:txBody>
                  <a:tcPr marL="68580" marR="68580" marT="34290" marB="34290"/>
                </a:tc>
                <a:extLst>
                  <a:ext uri="{0D108BD9-81ED-4DB2-BD59-A6C34878D82A}">
                    <a16:rowId xmlns:a16="http://schemas.microsoft.com/office/drawing/2014/main" val="10002"/>
                  </a:ext>
                </a:extLst>
              </a:tr>
              <a:tr h="274320">
                <a:tc>
                  <a:txBody>
                    <a:bodyPr/>
                    <a:lstStyle/>
                    <a:p>
                      <a:r>
                        <a:rPr lang="cs-CZ" sz="1400" dirty="0"/>
                        <a:t>3</a:t>
                      </a:r>
                    </a:p>
                  </a:txBody>
                  <a:tcPr marL="68580" marR="68580" marT="34290" marB="34290"/>
                </a:tc>
                <a:tc>
                  <a:txBody>
                    <a:bodyPr/>
                    <a:lstStyle/>
                    <a:p>
                      <a:r>
                        <a:rPr lang="cs-CZ" sz="1400" dirty="0"/>
                        <a:t>9</a:t>
                      </a:r>
                    </a:p>
                  </a:txBody>
                  <a:tcPr marL="68580" marR="68580" marT="34290" marB="34290"/>
                </a:tc>
                <a:tc>
                  <a:txBody>
                    <a:bodyPr/>
                    <a:lstStyle/>
                    <a:p>
                      <a:endParaRPr lang="cs-CZ" sz="1400"/>
                    </a:p>
                  </a:txBody>
                  <a:tcPr marL="68580" marR="68580" marT="34290" marB="34290"/>
                </a:tc>
                <a:tc>
                  <a:txBody>
                    <a:bodyPr/>
                    <a:lstStyle/>
                    <a:p>
                      <a:endParaRPr lang="cs-CZ" sz="1400"/>
                    </a:p>
                  </a:txBody>
                  <a:tcPr marL="68580" marR="68580" marT="34290" marB="34290"/>
                </a:tc>
                <a:extLst>
                  <a:ext uri="{0D108BD9-81ED-4DB2-BD59-A6C34878D82A}">
                    <a16:rowId xmlns:a16="http://schemas.microsoft.com/office/drawing/2014/main" val="10003"/>
                  </a:ext>
                </a:extLst>
              </a:tr>
              <a:tr h="274320">
                <a:tc>
                  <a:txBody>
                    <a:bodyPr/>
                    <a:lstStyle/>
                    <a:p>
                      <a:r>
                        <a:rPr lang="cs-CZ" sz="1400" dirty="0"/>
                        <a:t>4</a:t>
                      </a:r>
                    </a:p>
                  </a:txBody>
                  <a:tcPr marL="68580" marR="68580" marT="34290" marB="34290"/>
                </a:tc>
                <a:tc>
                  <a:txBody>
                    <a:bodyPr/>
                    <a:lstStyle/>
                    <a:p>
                      <a:r>
                        <a:rPr lang="cs-CZ" sz="1400" dirty="0"/>
                        <a:t>12</a:t>
                      </a:r>
                    </a:p>
                  </a:txBody>
                  <a:tcPr marL="68580" marR="68580" marT="34290" marB="34290"/>
                </a:tc>
                <a:tc>
                  <a:txBody>
                    <a:bodyPr/>
                    <a:lstStyle/>
                    <a:p>
                      <a:endParaRPr lang="cs-CZ" sz="1400"/>
                    </a:p>
                  </a:txBody>
                  <a:tcPr marL="68580" marR="68580" marT="34290" marB="34290"/>
                </a:tc>
                <a:tc>
                  <a:txBody>
                    <a:bodyPr/>
                    <a:lstStyle/>
                    <a:p>
                      <a:endParaRPr lang="cs-CZ" sz="1400"/>
                    </a:p>
                  </a:txBody>
                  <a:tcPr marL="68580" marR="68580" marT="34290" marB="34290"/>
                </a:tc>
                <a:extLst>
                  <a:ext uri="{0D108BD9-81ED-4DB2-BD59-A6C34878D82A}">
                    <a16:rowId xmlns:a16="http://schemas.microsoft.com/office/drawing/2014/main" val="10004"/>
                  </a:ext>
                </a:extLst>
              </a:tr>
              <a:tr h="274320">
                <a:tc>
                  <a:txBody>
                    <a:bodyPr/>
                    <a:lstStyle/>
                    <a:p>
                      <a:r>
                        <a:rPr lang="cs-CZ" sz="1400" dirty="0"/>
                        <a:t>5</a:t>
                      </a:r>
                    </a:p>
                  </a:txBody>
                  <a:tcPr marL="68580" marR="68580" marT="34290" marB="34290"/>
                </a:tc>
                <a:tc>
                  <a:txBody>
                    <a:bodyPr/>
                    <a:lstStyle/>
                    <a:p>
                      <a:r>
                        <a:rPr lang="cs-CZ" sz="1400" dirty="0"/>
                        <a:t>14</a:t>
                      </a:r>
                    </a:p>
                  </a:txBody>
                  <a:tcPr marL="68580" marR="68580" marT="34290" marB="34290"/>
                </a:tc>
                <a:tc>
                  <a:txBody>
                    <a:bodyPr/>
                    <a:lstStyle/>
                    <a:p>
                      <a:endParaRPr lang="cs-CZ" sz="1400"/>
                    </a:p>
                  </a:txBody>
                  <a:tcPr marL="68580" marR="68580" marT="34290" marB="34290"/>
                </a:tc>
                <a:tc>
                  <a:txBody>
                    <a:bodyPr/>
                    <a:lstStyle/>
                    <a:p>
                      <a:endParaRPr lang="cs-CZ" sz="1400"/>
                    </a:p>
                  </a:txBody>
                  <a:tcPr marL="68580" marR="68580" marT="34290" marB="34290"/>
                </a:tc>
                <a:extLst>
                  <a:ext uri="{0D108BD9-81ED-4DB2-BD59-A6C34878D82A}">
                    <a16:rowId xmlns:a16="http://schemas.microsoft.com/office/drawing/2014/main" val="10005"/>
                  </a:ext>
                </a:extLst>
              </a:tr>
              <a:tr h="274320">
                <a:tc>
                  <a:txBody>
                    <a:bodyPr/>
                    <a:lstStyle/>
                    <a:p>
                      <a:r>
                        <a:rPr lang="cs-CZ" sz="1400" dirty="0"/>
                        <a:t>6</a:t>
                      </a:r>
                    </a:p>
                  </a:txBody>
                  <a:tcPr marL="68580" marR="68580" marT="34290" marB="34290"/>
                </a:tc>
                <a:tc>
                  <a:txBody>
                    <a:bodyPr/>
                    <a:lstStyle/>
                    <a:p>
                      <a:r>
                        <a:rPr lang="cs-CZ" sz="1400" dirty="0"/>
                        <a:t>16</a:t>
                      </a:r>
                    </a:p>
                  </a:txBody>
                  <a:tcPr marL="68580" marR="68580" marT="34290" marB="34290"/>
                </a:tc>
                <a:tc>
                  <a:txBody>
                    <a:bodyPr/>
                    <a:lstStyle/>
                    <a:p>
                      <a:endParaRPr lang="cs-CZ" sz="1400" dirty="0"/>
                    </a:p>
                  </a:txBody>
                  <a:tcPr marL="68580" marR="68580" marT="34290" marB="34290"/>
                </a:tc>
                <a:tc>
                  <a:txBody>
                    <a:bodyPr/>
                    <a:lstStyle/>
                    <a:p>
                      <a:endParaRPr lang="cs-CZ" sz="1400" dirty="0"/>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806043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7664" y="612014"/>
            <a:ext cx="6172200" cy="857250"/>
          </a:xfrm>
        </p:spPr>
        <p:txBody>
          <a:bodyPr>
            <a:normAutofit fontScale="90000"/>
          </a:bodyPr>
          <a:lstStyle/>
          <a:p>
            <a:r>
              <a:rPr lang="cs-CZ" b="1" dirty="0"/>
              <a:t>NSM-příklad 5-1. Metoda součinitele využití- řešení</a:t>
            </a:r>
          </a:p>
        </p:txBody>
      </p:sp>
      <mc:AlternateContent xmlns:mc="http://schemas.openxmlformats.org/markup-compatibility/2006" xmlns:a14="http://schemas.microsoft.com/office/drawing/2010/main">
        <mc:Choice Requires="a14">
          <p:sp>
            <p:nvSpPr>
              <p:cNvPr id="6" name="Zástupný symbol pro obsah 5"/>
              <p:cNvSpPr>
                <a:spLocks noGrp="1"/>
              </p:cNvSpPr>
              <p:nvPr>
                <p:ph idx="1"/>
              </p:nvPr>
            </p:nvSpPr>
            <p:spPr/>
            <p:txBody>
              <a:bodyPr/>
              <a:lstStyle/>
              <a:p>
                <a:r>
                  <a:rPr lang="cs-CZ" dirty="0"/>
                  <a:t>                  součinitel využití</a:t>
                </a:r>
              </a:p>
              <a:p>
                <a:endParaRPr lang="cs-CZ" dirty="0"/>
              </a:p>
              <a:p>
                <a:endParaRPr lang="cs-CZ" dirty="0"/>
              </a:p>
              <a:p>
                <a:endParaRPr lang="cs-CZ" dirty="0"/>
              </a:p>
              <a:p>
                <a:pPr marL="0" indent="0">
                  <a:buNone/>
                </a:pPr>
                <a:r>
                  <a:rPr lang="cs-CZ" dirty="0"/>
                  <a:t>k</a:t>
                </a:r>
                <a:r>
                  <a:rPr lang="cs-CZ" baseline="-25000" dirty="0"/>
                  <a:t>m</a:t>
                </a:r>
                <a:r>
                  <a:rPr lang="cs-CZ" dirty="0"/>
                  <a:t>=</a:t>
                </a:r>
                <a14:m>
                  <m:oMath xmlns:m="http://schemas.openxmlformats.org/officeDocument/2006/math">
                    <m:f>
                      <m:fPr>
                        <m:ctrlPr>
                          <a:rPr lang="cs-CZ" i="1" smtClean="0">
                            <a:latin typeface="Cambria Math" panose="02040503050406030204" pitchFamily="18" charset="0"/>
                          </a:rPr>
                        </m:ctrlPr>
                      </m:fPr>
                      <m:num>
                        <m:r>
                          <a:rPr lang="cs-CZ" b="0" i="1" smtClean="0">
                            <a:latin typeface="Cambria Math"/>
                          </a:rPr>
                          <m:t>5</m:t>
                        </m:r>
                      </m:num>
                      <m:den>
                        <m:r>
                          <a:rPr lang="cs-CZ" b="0" i="1" smtClean="0">
                            <a:latin typeface="Cambria Math"/>
                          </a:rPr>
                          <m:t>6</m:t>
                        </m:r>
                      </m:den>
                    </m:f>
                    <m:r>
                      <a:rPr lang="cs-CZ" b="0" i="1" smtClean="0">
                        <a:latin typeface="Cambria Math"/>
                      </a:rPr>
                      <m:t>=</m:t>
                    </m:r>
                    <m:r>
                      <a:rPr lang="cs-CZ" b="0" i="0" smtClean="0">
                        <a:latin typeface="Cambria Math"/>
                      </a:rPr>
                      <m:t>0,83</m:t>
                    </m:r>
                  </m:oMath>
                </a14:m>
                <a:endParaRPr lang="cs-CZ" dirty="0"/>
              </a:p>
              <a:p>
                <a:pPr marL="0" indent="0">
                  <a:buNone/>
                </a:pPr>
                <a:r>
                  <a:rPr lang="cs-CZ" dirty="0"/>
                  <a:t>NS</a:t>
                </a:r>
                <a:r>
                  <a:rPr lang="cs-CZ" baseline="-25000" dirty="0"/>
                  <a:t>2</a:t>
                </a:r>
                <a:r>
                  <a:rPr lang="cs-CZ" dirty="0"/>
                  <a:t> =8/0,83=9,6 g/ks</a:t>
                </a:r>
              </a:p>
            </p:txBody>
          </p:sp>
        </mc:Choice>
        <mc:Fallback xmlns="">
          <p:sp>
            <p:nvSpPr>
              <p:cNvPr id="6" name="Zástupný symbol pro obsah 5"/>
              <p:cNvSpPr>
                <a:spLocks noGrp="1" noRot="1" noChangeAspect="1" noMove="1" noResize="1" noEditPoints="1" noAdjustHandles="1" noChangeArrowheads="1" noChangeShapeType="1" noTextEdit="1"/>
              </p:cNvSpPr>
              <p:nvPr>
                <p:ph idx="1"/>
              </p:nvPr>
            </p:nvSpPr>
            <p:spPr>
              <a:blipFill rotWithShape="1">
                <a:blip r:embed="rId6"/>
                <a:stretch>
                  <a:fillRect l="-1852" t="-1752"/>
                </a:stretch>
              </a:blipFill>
            </p:spPr>
            <p:txBody>
              <a:bodyPr/>
              <a:lstStyle/>
              <a:p>
                <a:r>
                  <a:rPr lang="cs-CZ">
                    <a:noFill/>
                  </a:rPr>
                  <a:t> </a:t>
                </a:r>
              </a:p>
            </p:txBody>
          </p:sp>
        </mc:Fallback>
      </mc:AlternateContent>
      <p:graphicFrame>
        <p:nvGraphicFramePr>
          <p:cNvPr id="3" name="Objekt 2"/>
          <p:cNvGraphicFramePr>
            <a:graphicFrameLocks noChangeAspect="1"/>
          </p:cNvGraphicFramePr>
          <p:nvPr/>
        </p:nvGraphicFramePr>
        <p:xfrm>
          <a:off x="743694" y="1854623"/>
          <a:ext cx="1360885" cy="926306"/>
        </p:xfrm>
        <a:graphic>
          <a:graphicData uri="http://schemas.openxmlformats.org/presentationml/2006/ole">
            <mc:AlternateContent xmlns:mc="http://schemas.openxmlformats.org/markup-compatibility/2006">
              <mc:Choice xmlns:v="urn:schemas-microsoft-com:vml" Requires="v">
                <p:oleObj name="Equation" r:id="rId7" imgW="634680" imgH="431640" progId="Equation.3">
                  <p:embed/>
                </p:oleObj>
              </mc:Choice>
              <mc:Fallback>
                <p:oleObj name="Equation" r:id="rId7" imgW="634680" imgH="431640" progId="Equation.3">
                  <p:embed/>
                  <p:pic>
                    <p:nvPicPr>
                      <p:cNvPr id="3" name="Objek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694" y="1854623"/>
                        <a:ext cx="1360885" cy="926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kt 3"/>
          <p:cNvGraphicFramePr>
            <a:graphicFrameLocks noChangeAspect="1"/>
          </p:cNvGraphicFramePr>
          <p:nvPr/>
        </p:nvGraphicFramePr>
        <p:xfrm>
          <a:off x="1547664" y="2780929"/>
          <a:ext cx="1333500" cy="926306"/>
        </p:xfrm>
        <a:graphic>
          <a:graphicData uri="http://schemas.openxmlformats.org/presentationml/2006/ole">
            <mc:AlternateContent xmlns:mc="http://schemas.openxmlformats.org/markup-compatibility/2006">
              <mc:Choice xmlns:v="urn:schemas-microsoft-com:vml" Requires="v">
                <p:oleObj name="Equation" r:id="rId9" imgW="622080" imgH="431640" progId="Equation.3">
                  <p:embed/>
                </p:oleObj>
              </mc:Choice>
              <mc:Fallback>
                <p:oleObj name="Equation" r:id="rId9" imgW="622080" imgH="431640" progId="Equation.3">
                  <p:embed/>
                  <p:pic>
                    <p:nvPicPr>
                      <p:cNvPr id="4" name="Objek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664" y="2780929"/>
                        <a:ext cx="1333500" cy="926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5944785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93658" y="1214754"/>
            <a:ext cx="6172200" cy="857250"/>
          </a:xfrm>
        </p:spPr>
        <p:txBody>
          <a:bodyPr>
            <a:normAutofit fontScale="90000"/>
          </a:bodyPr>
          <a:lstStyle/>
          <a:p>
            <a:r>
              <a:rPr lang="cs-CZ" b="1" dirty="0"/>
              <a:t>NSM-příklad 5-1: Metoda součinitele využití- řešení</a:t>
            </a:r>
          </a:p>
        </p:txBody>
      </p:sp>
      <p:graphicFrame>
        <p:nvGraphicFramePr>
          <p:cNvPr id="4" name="Zástupný symbol pro obsah 3"/>
          <p:cNvGraphicFramePr>
            <a:graphicFrameLocks noGrp="1"/>
          </p:cNvGraphicFramePr>
          <p:nvPr>
            <p:ph idx="1"/>
          </p:nvPr>
        </p:nvGraphicFramePr>
        <p:xfrm>
          <a:off x="2141730" y="2456895"/>
          <a:ext cx="4968553" cy="2752576"/>
        </p:xfrm>
        <a:graphic>
          <a:graphicData uri="http://schemas.openxmlformats.org/drawingml/2006/table">
            <a:tbl>
              <a:tblPr firstRow="1" bandRow="1">
                <a:tableStyleId>{5C22544A-7EE6-4342-B048-85BDC9FD1C3A}</a:tableStyleId>
              </a:tblPr>
              <a:tblGrid>
                <a:gridCol w="938939">
                  <a:extLst>
                    <a:ext uri="{9D8B030D-6E8A-4147-A177-3AD203B41FA5}">
                      <a16:colId xmlns:a16="http://schemas.microsoft.com/office/drawing/2014/main" val="20000"/>
                    </a:ext>
                  </a:extLst>
                </a:gridCol>
                <a:gridCol w="1075868">
                  <a:extLst>
                    <a:ext uri="{9D8B030D-6E8A-4147-A177-3AD203B41FA5}">
                      <a16:colId xmlns:a16="http://schemas.microsoft.com/office/drawing/2014/main" val="20001"/>
                    </a:ext>
                  </a:extLst>
                </a:gridCol>
                <a:gridCol w="1075868">
                  <a:extLst>
                    <a:ext uri="{9D8B030D-6E8A-4147-A177-3AD203B41FA5}">
                      <a16:colId xmlns:a16="http://schemas.microsoft.com/office/drawing/2014/main" val="20002"/>
                    </a:ext>
                  </a:extLst>
                </a:gridCol>
                <a:gridCol w="938939">
                  <a:extLst>
                    <a:ext uri="{9D8B030D-6E8A-4147-A177-3AD203B41FA5}">
                      <a16:colId xmlns:a16="http://schemas.microsoft.com/office/drawing/2014/main" val="20003"/>
                    </a:ext>
                  </a:extLst>
                </a:gridCol>
                <a:gridCol w="938939">
                  <a:extLst>
                    <a:ext uri="{9D8B030D-6E8A-4147-A177-3AD203B41FA5}">
                      <a16:colId xmlns:a16="http://schemas.microsoft.com/office/drawing/2014/main" val="20004"/>
                    </a:ext>
                  </a:extLst>
                </a:gridCol>
              </a:tblGrid>
              <a:tr h="1017490">
                <a:tc>
                  <a:txBody>
                    <a:bodyPr/>
                    <a:lstStyle/>
                    <a:p>
                      <a:pPr algn="ctr" rtl="0" fontAlgn="ctr"/>
                      <a:r>
                        <a:rPr lang="cs-CZ" sz="800" u="none" strike="noStrike" dirty="0">
                          <a:effectLst/>
                        </a:rPr>
                        <a:t>Číslo komponenty</a:t>
                      </a:r>
                      <a:endParaRPr lang="cs-CZ" sz="800" b="1" i="0" u="none" strike="noStrike" dirty="0">
                        <a:solidFill>
                          <a:srgbClr val="000000"/>
                        </a:solidFill>
                        <a:effectLst/>
                        <a:latin typeface="Times New Roman"/>
                      </a:endParaRPr>
                    </a:p>
                  </a:txBody>
                  <a:tcPr marL="7144" marR="7144" marT="7144" marB="0" anchor="ctr"/>
                </a:tc>
                <a:tc>
                  <a:txBody>
                    <a:bodyPr/>
                    <a:lstStyle/>
                    <a:p>
                      <a:pPr algn="ctr" rtl="0" fontAlgn="ctr"/>
                      <a:r>
                        <a:rPr lang="cs-CZ" sz="800" u="none" strike="noStrike">
                          <a:effectLst/>
                        </a:rPr>
                        <a:t>Čistá hmotnost komponenty</a:t>
                      </a:r>
                      <a:endParaRPr lang="cs-CZ" sz="800" b="1" i="0" u="none" strike="noStrike">
                        <a:solidFill>
                          <a:srgbClr val="000000"/>
                        </a:solidFill>
                        <a:effectLst/>
                        <a:latin typeface="Times New Roman"/>
                      </a:endParaRPr>
                    </a:p>
                  </a:txBody>
                  <a:tcPr marL="7144" marR="7144" marT="7144" marB="0" anchor="ctr"/>
                </a:tc>
                <a:tc>
                  <a:txBody>
                    <a:bodyPr/>
                    <a:lstStyle/>
                    <a:p>
                      <a:pPr algn="ctr" rtl="0" fontAlgn="ctr"/>
                      <a:r>
                        <a:rPr lang="cs-CZ" sz="800" u="none" strike="noStrike">
                          <a:effectLst/>
                        </a:rPr>
                        <a:t>Hmotnost odpadů</a:t>
                      </a:r>
                      <a:endParaRPr lang="cs-CZ" sz="800" b="1" i="0" u="none" strike="noStrike">
                        <a:solidFill>
                          <a:srgbClr val="000000"/>
                        </a:solidFill>
                        <a:effectLst/>
                        <a:latin typeface="Times New Roman"/>
                      </a:endParaRPr>
                    </a:p>
                  </a:txBody>
                  <a:tcPr marL="7144" marR="7144" marT="7144" marB="0" anchor="ctr"/>
                </a:tc>
                <a:tc>
                  <a:txBody>
                    <a:bodyPr/>
                    <a:lstStyle/>
                    <a:p>
                      <a:pPr algn="ctr" rtl="0" fontAlgn="ctr"/>
                      <a:r>
                        <a:rPr lang="cs-CZ" sz="800" u="none" strike="noStrike" dirty="0">
                          <a:effectLst/>
                        </a:rPr>
                        <a:t>k</a:t>
                      </a:r>
                      <a:r>
                        <a:rPr lang="cs-CZ" sz="800" u="none" strike="noStrike" baseline="-25000" dirty="0">
                          <a:effectLst/>
                        </a:rPr>
                        <a:t>m</a:t>
                      </a:r>
                      <a:endParaRPr lang="cs-CZ" sz="800" b="1" i="0" u="none" strike="noStrike" dirty="0">
                        <a:solidFill>
                          <a:srgbClr val="000000"/>
                        </a:solidFill>
                        <a:effectLst/>
                        <a:latin typeface="Times New Roman"/>
                      </a:endParaRPr>
                    </a:p>
                  </a:txBody>
                  <a:tcPr marL="7144" marR="7144" marT="7144" marB="0" anchor="ctr"/>
                </a:tc>
                <a:tc>
                  <a:txBody>
                    <a:bodyPr/>
                    <a:lstStyle/>
                    <a:p>
                      <a:pPr algn="ctr" rtl="0" fontAlgn="ctr"/>
                      <a:r>
                        <a:rPr lang="cs-CZ" sz="800" u="none" strike="noStrike">
                          <a:effectLst/>
                        </a:rPr>
                        <a:t>Norma spotřeby</a:t>
                      </a:r>
                      <a:endParaRPr lang="cs-CZ" sz="800" b="1" i="0" u="none" strike="noStrike">
                        <a:solidFill>
                          <a:srgbClr val="000000"/>
                        </a:solidFill>
                        <a:effectLst/>
                        <a:latin typeface="Times New Roman"/>
                      </a:endParaRPr>
                    </a:p>
                  </a:txBody>
                  <a:tcPr marL="7144" marR="7144" marT="7144" marB="0" anchor="ctr"/>
                </a:tc>
                <a:extLst>
                  <a:ext uri="{0D108BD9-81ED-4DB2-BD59-A6C34878D82A}">
                    <a16:rowId xmlns:a16="http://schemas.microsoft.com/office/drawing/2014/main" val="10000"/>
                  </a:ext>
                </a:extLst>
              </a:tr>
              <a:tr h="289181">
                <a:tc>
                  <a:txBody>
                    <a:bodyPr/>
                    <a:lstStyle/>
                    <a:p>
                      <a:pPr algn="ctr" rtl="0" fontAlgn="ctr"/>
                      <a:r>
                        <a:rPr lang="cs-CZ" sz="1200" u="none" strike="noStrike">
                          <a:effectLst/>
                        </a:rPr>
                        <a:t>1</a:t>
                      </a:r>
                      <a:endParaRPr lang="cs-CZ" sz="1200" b="0" i="0" u="none" strike="noStrike">
                        <a:solidFill>
                          <a:srgbClr val="000000"/>
                        </a:solidFill>
                        <a:effectLst/>
                        <a:latin typeface="Times New Roman"/>
                      </a:endParaRPr>
                    </a:p>
                  </a:txBody>
                  <a:tcPr marL="7144" marR="7144" marT="7144" marB="0" anchor="ctr"/>
                </a:tc>
                <a:tc>
                  <a:txBody>
                    <a:bodyPr/>
                    <a:lstStyle/>
                    <a:p>
                      <a:pPr algn="ctr" rtl="0" fontAlgn="ctr"/>
                      <a:r>
                        <a:rPr lang="cs-CZ" sz="1200" u="none" strike="noStrike">
                          <a:effectLst/>
                        </a:rPr>
                        <a:t>5</a:t>
                      </a:r>
                      <a:endParaRPr lang="cs-CZ" sz="1200" b="0" i="0" u="none" strike="noStrike">
                        <a:solidFill>
                          <a:srgbClr val="000000"/>
                        </a:solidFill>
                        <a:effectLst/>
                        <a:latin typeface="Times New Roman"/>
                      </a:endParaRPr>
                    </a:p>
                  </a:txBody>
                  <a:tcPr marL="7144" marR="7144" marT="7144" marB="0" anchor="ctr"/>
                </a:tc>
                <a:tc>
                  <a:txBody>
                    <a:bodyPr/>
                    <a:lstStyle/>
                    <a:p>
                      <a:pPr algn="ctr" rtl="0" fontAlgn="ctr"/>
                      <a:r>
                        <a:rPr lang="cs-CZ" sz="1200" u="none" strike="noStrike">
                          <a:effectLst/>
                        </a:rPr>
                        <a:t>1</a:t>
                      </a:r>
                      <a:endParaRPr lang="cs-CZ" sz="1200" b="0" i="0" u="none" strike="noStrike">
                        <a:solidFill>
                          <a:srgbClr val="000000"/>
                        </a:solidFill>
                        <a:effectLst/>
                        <a:latin typeface="Times New Roman"/>
                      </a:endParaRPr>
                    </a:p>
                  </a:txBody>
                  <a:tcPr marL="7144" marR="7144" marT="7144" marB="0" anchor="ctr"/>
                </a:tc>
                <a:tc>
                  <a:txBody>
                    <a:bodyPr/>
                    <a:lstStyle/>
                    <a:p>
                      <a:pPr algn="ctr" fontAlgn="b"/>
                      <a:r>
                        <a:rPr lang="cs-CZ" sz="1200" u="none" strike="noStrike" dirty="0">
                          <a:effectLst/>
                        </a:rPr>
                        <a:t> 0,83</a:t>
                      </a:r>
                      <a:endParaRPr lang="cs-CZ" sz="1200" b="0" i="0" u="none" strike="noStrike" dirty="0">
                        <a:solidFill>
                          <a:srgbClr val="000000"/>
                        </a:solidFill>
                        <a:effectLst/>
                        <a:latin typeface="Times New Roman"/>
                      </a:endParaRPr>
                    </a:p>
                  </a:txBody>
                  <a:tcPr marL="7144" marR="7144" marT="7144" marB="0" anchor="b"/>
                </a:tc>
                <a:tc>
                  <a:txBody>
                    <a:bodyPr/>
                    <a:lstStyle/>
                    <a:p>
                      <a:pPr algn="ctr" rtl="0" fontAlgn="ctr"/>
                      <a:r>
                        <a:rPr lang="cs-CZ" sz="1200" u="none" strike="noStrike" dirty="0">
                          <a:effectLst/>
                        </a:rPr>
                        <a:t>6</a:t>
                      </a:r>
                      <a:endParaRPr lang="cs-CZ" sz="1200" b="0" i="0" u="none" strike="noStrike" dirty="0">
                        <a:solidFill>
                          <a:srgbClr val="000000"/>
                        </a:solidFill>
                        <a:effectLst/>
                        <a:latin typeface="Times New Roman"/>
                      </a:endParaRPr>
                    </a:p>
                  </a:txBody>
                  <a:tcPr marL="7144" marR="7144" marT="7144" marB="0" anchor="ctr"/>
                </a:tc>
                <a:extLst>
                  <a:ext uri="{0D108BD9-81ED-4DB2-BD59-A6C34878D82A}">
                    <a16:rowId xmlns:a16="http://schemas.microsoft.com/office/drawing/2014/main" val="10001"/>
                  </a:ext>
                </a:extLst>
              </a:tr>
              <a:tr h="289181">
                <a:tc>
                  <a:txBody>
                    <a:bodyPr/>
                    <a:lstStyle/>
                    <a:p>
                      <a:pPr algn="ctr" rtl="0" fontAlgn="ctr"/>
                      <a:r>
                        <a:rPr lang="cs-CZ" sz="1200" u="none" strike="noStrike">
                          <a:effectLst/>
                        </a:rPr>
                        <a:t>2</a:t>
                      </a:r>
                      <a:endParaRPr lang="cs-CZ" sz="1200" b="0" i="0" u="none" strike="noStrike">
                        <a:solidFill>
                          <a:srgbClr val="000000"/>
                        </a:solidFill>
                        <a:effectLst/>
                        <a:latin typeface="Times New Roman"/>
                      </a:endParaRPr>
                    </a:p>
                  </a:txBody>
                  <a:tcPr marL="7144" marR="7144" marT="7144" marB="0" anchor="ctr"/>
                </a:tc>
                <a:tc>
                  <a:txBody>
                    <a:bodyPr/>
                    <a:lstStyle/>
                    <a:p>
                      <a:pPr algn="ctr" rtl="0" fontAlgn="ctr"/>
                      <a:r>
                        <a:rPr lang="cs-CZ" sz="1200" u="none" strike="noStrike">
                          <a:effectLst/>
                        </a:rPr>
                        <a:t>8</a:t>
                      </a:r>
                      <a:endParaRPr lang="cs-CZ" sz="1200" b="0" i="0" u="none" strike="noStrike">
                        <a:solidFill>
                          <a:srgbClr val="000000"/>
                        </a:solidFill>
                        <a:effectLst/>
                        <a:latin typeface="Times New Roman"/>
                      </a:endParaRPr>
                    </a:p>
                  </a:txBody>
                  <a:tcPr marL="7144" marR="7144" marT="7144" marB="0" anchor="ctr"/>
                </a:tc>
                <a:tc>
                  <a:txBody>
                    <a:bodyPr/>
                    <a:lstStyle/>
                    <a:p>
                      <a:pPr algn="ctr" fontAlgn="t"/>
                      <a:r>
                        <a:rPr lang="cs-CZ" sz="1200" u="none" strike="noStrike">
                          <a:effectLst/>
                        </a:rPr>
                        <a:t> </a:t>
                      </a:r>
                      <a:endParaRPr lang="cs-CZ" sz="1200" b="0" i="0" u="none" strike="noStrike">
                        <a:solidFill>
                          <a:srgbClr val="000000"/>
                        </a:solidFill>
                        <a:effectLst/>
                        <a:latin typeface="Times New Roman"/>
                      </a:endParaRPr>
                    </a:p>
                  </a:txBody>
                  <a:tcPr marL="7144" marR="7144" marT="7144" marB="0"/>
                </a:tc>
                <a:tc>
                  <a:txBody>
                    <a:bodyPr/>
                    <a:lstStyle/>
                    <a:p>
                      <a:pPr algn="ctr" fontAlgn="b"/>
                      <a:r>
                        <a:rPr lang="cs-CZ" sz="1200" u="none" strike="noStrike">
                          <a:effectLst/>
                        </a:rPr>
                        <a:t>0,83</a:t>
                      </a:r>
                      <a:endParaRPr lang="cs-CZ" sz="1200" b="0" i="0" u="none" strike="noStrike" dirty="0">
                        <a:solidFill>
                          <a:srgbClr val="000000"/>
                        </a:solidFill>
                        <a:effectLst/>
                        <a:latin typeface="Times New Roman"/>
                      </a:endParaRPr>
                    </a:p>
                  </a:txBody>
                  <a:tcPr marL="7144" marR="7144" marT="7144" marB="0" anchor="b"/>
                </a:tc>
                <a:tc>
                  <a:txBody>
                    <a:bodyPr/>
                    <a:lstStyle/>
                    <a:p>
                      <a:pPr algn="ctr" rtl="0" fontAlgn="t"/>
                      <a:r>
                        <a:rPr lang="cs-CZ" sz="1200" u="none" strike="noStrike" dirty="0">
                          <a:effectLst/>
                        </a:rPr>
                        <a:t>9,6</a:t>
                      </a:r>
                      <a:endParaRPr lang="cs-CZ" sz="1200" b="0" i="0" u="none" strike="noStrike" dirty="0">
                        <a:solidFill>
                          <a:srgbClr val="000000"/>
                        </a:solidFill>
                        <a:effectLst/>
                        <a:latin typeface="Times New Roman"/>
                      </a:endParaRPr>
                    </a:p>
                  </a:txBody>
                  <a:tcPr marL="7144" marR="7144" marT="7144" marB="0"/>
                </a:tc>
                <a:extLst>
                  <a:ext uri="{0D108BD9-81ED-4DB2-BD59-A6C34878D82A}">
                    <a16:rowId xmlns:a16="http://schemas.microsoft.com/office/drawing/2014/main" val="10002"/>
                  </a:ext>
                </a:extLst>
              </a:tr>
              <a:tr h="289181">
                <a:tc>
                  <a:txBody>
                    <a:bodyPr/>
                    <a:lstStyle/>
                    <a:p>
                      <a:pPr algn="ctr" rtl="0" fontAlgn="ctr"/>
                      <a:r>
                        <a:rPr lang="cs-CZ" sz="1200" u="none" strike="noStrike">
                          <a:effectLst/>
                        </a:rPr>
                        <a:t>3</a:t>
                      </a:r>
                      <a:endParaRPr lang="cs-CZ" sz="1200" b="0" i="0" u="none" strike="noStrike">
                        <a:solidFill>
                          <a:srgbClr val="000000"/>
                        </a:solidFill>
                        <a:effectLst/>
                        <a:latin typeface="Times New Roman"/>
                      </a:endParaRPr>
                    </a:p>
                  </a:txBody>
                  <a:tcPr marL="7144" marR="7144" marT="7144" marB="0" anchor="ctr"/>
                </a:tc>
                <a:tc>
                  <a:txBody>
                    <a:bodyPr/>
                    <a:lstStyle/>
                    <a:p>
                      <a:pPr algn="ctr" rtl="0" fontAlgn="ctr"/>
                      <a:r>
                        <a:rPr lang="cs-CZ" sz="1200" u="none" strike="noStrike">
                          <a:effectLst/>
                        </a:rPr>
                        <a:t>9</a:t>
                      </a:r>
                      <a:endParaRPr lang="cs-CZ" sz="1200" b="0" i="0" u="none" strike="noStrike">
                        <a:solidFill>
                          <a:srgbClr val="000000"/>
                        </a:solidFill>
                        <a:effectLst/>
                        <a:latin typeface="Times New Roman"/>
                      </a:endParaRPr>
                    </a:p>
                  </a:txBody>
                  <a:tcPr marL="7144" marR="7144" marT="7144" marB="0" anchor="ctr"/>
                </a:tc>
                <a:tc>
                  <a:txBody>
                    <a:bodyPr/>
                    <a:lstStyle/>
                    <a:p>
                      <a:pPr algn="ctr" fontAlgn="t"/>
                      <a:r>
                        <a:rPr lang="cs-CZ" sz="1200" u="none" strike="noStrike">
                          <a:effectLst/>
                        </a:rPr>
                        <a:t> </a:t>
                      </a:r>
                      <a:endParaRPr lang="cs-CZ" sz="1200" b="0" i="0" u="none" strike="noStrike">
                        <a:solidFill>
                          <a:srgbClr val="000000"/>
                        </a:solidFill>
                        <a:effectLst/>
                        <a:latin typeface="Times New Roman"/>
                      </a:endParaRPr>
                    </a:p>
                  </a:txBody>
                  <a:tcPr marL="7144" marR="7144" marT="7144" marB="0"/>
                </a:tc>
                <a:tc>
                  <a:txBody>
                    <a:bodyPr/>
                    <a:lstStyle/>
                    <a:p>
                      <a:pPr algn="ctr" fontAlgn="b"/>
                      <a:r>
                        <a:rPr lang="cs-CZ" sz="1200" u="none" strike="noStrike">
                          <a:effectLst/>
                        </a:rPr>
                        <a:t>0,83</a:t>
                      </a:r>
                      <a:endParaRPr lang="cs-CZ" sz="1200" b="0" i="0" u="none" strike="noStrike" dirty="0">
                        <a:solidFill>
                          <a:srgbClr val="000000"/>
                        </a:solidFill>
                        <a:effectLst/>
                        <a:latin typeface="Times New Roman"/>
                      </a:endParaRPr>
                    </a:p>
                  </a:txBody>
                  <a:tcPr marL="7144" marR="7144" marT="7144" marB="0" anchor="b"/>
                </a:tc>
                <a:tc>
                  <a:txBody>
                    <a:bodyPr/>
                    <a:lstStyle/>
                    <a:p>
                      <a:pPr algn="ctr" rtl="0" fontAlgn="t"/>
                      <a:r>
                        <a:rPr lang="cs-CZ" sz="1200" u="none" strike="noStrike" dirty="0">
                          <a:effectLst/>
                        </a:rPr>
                        <a:t>10,8</a:t>
                      </a:r>
                      <a:endParaRPr lang="cs-CZ" sz="1200" b="0" i="0" u="none" strike="noStrike" dirty="0">
                        <a:solidFill>
                          <a:srgbClr val="000000"/>
                        </a:solidFill>
                        <a:effectLst/>
                        <a:latin typeface="Times New Roman"/>
                      </a:endParaRPr>
                    </a:p>
                  </a:txBody>
                  <a:tcPr marL="7144" marR="7144" marT="7144" marB="0"/>
                </a:tc>
                <a:extLst>
                  <a:ext uri="{0D108BD9-81ED-4DB2-BD59-A6C34878D82A}">
                    <a16:rowId xmlns:a16="http://schemas.microsoft.com/office/drawing/2014/main" val="10003"/>
                  </a:ext>
                </a:extLst>
              </a:tr>
              <a:tr h="289181">
                <a:tc>
                  <a:txBody>
                    <a:bodyPr/>
                    <a:lstStyle/>
                    <a:p>
                      <a:pPr algn="ctr" rtl="0" fontAlgn="ctr"/>
                      <a:r>
                        <a:rPr lang="cs-CZ" sz="1200" u="none" strike="noStrike">
                          <a:effectLst/>
                        </a:rPr>
                        <a:t>4</a:t>
                      </a:r>
                      <a:endParaRPr lang="cs-CZ" sz="1200" b="0" i="0" u="none" strike="noStrike">
                        <a:solidFill>
                          <a:srgbClr val="000000"/>
                        </a:solidFill>
                        <a:effectLst/>
                        <a:latin typeface="Times New Roman"/>
                      </a:endParaRPr>
                    </a:p>
                  </a:txBody>
                  <a:tcPr marL="7144" marR="7144" marT="7144" marB="0" anchor="ctr"/>
                </a:tc>
                <a:tc>
                  <a:txBody>
                    <a:bodyPr/>
                    <a:lstStyle/>
                    <a:p>
                      <a:pPr algn="ctr" rtl="0" fontAlgn="ctr"/>
                      <a:r>
                        <a:rPr lang="cs-CZ" sz="1200" u="none" strike="noStrike">
                          <a:effectLst/>
                        </a:rPr>
                        <a:t>12</a:t>
                      </a:r>
                      <a:endParaRPr lang="cs-CZ" sz="1200" b="0" i="0" u="none" strike="noStrike">
                        <a:solidFill>
                          <a:srgbClr val="000000"/>
                        </a:solidFill>
                        <a:effectLst/>
                        <a:latin typeface="Times New Roman"/>
                      </a:endParaRPr>
                    </a:p>
                  </a:txBody>
                  <a:tcPr marL="7144" marR="7144" marT="7144" marB="0" anchor="ctr"/>
                </a:tc>
                <a:tc>
                  <a:txBody>
                    <a:bodyPr/>
                    <a:lstStyle/>
                    <a:p>
                      <a:pPr algn="ctr" fontAlgn="t"/>
                      <a:r>
                        <a:rPr lang="cs-CZ" sz="1200" u="none" strike="noStrike">
                          <a:effectLst/>
                        </a:rPr>
                        <a:t> </a:t>
                      </a:r>
                      <a:endParaRPr lang="cs-CZ" sz="1200" b="0" i="0" u="none" strike="noStrike">
                        <a:solidFill>
                          <a:srgbClr val="000000"/>
                        </a:solidFill>
                        <a:effectLst/>
                        <a:latin typeface="Times New Roman"/>
                      </a:endParaRPr>
                    </a:p>
                  </a:txBody>
                  <a:tcPr marL="7144" marR="7144" marT="7144" marB="0"/>
                </a:tc>
                <a:tc>
                  <a:txBody>
                    <a:bodyPr/>
                    <a:lstStyle/>
                    <a:p>
                      <a:pPr algn="ctr" fontAlgn="b"/>
                      <a:r>
                        <a:rPr lang="cs-CZ" sz="1200" u="none" strike="noStrike">
                          <a:effectLst/>
                        </a:rPr>
                        <a:t>0,83</a:t>
                      </a:r>
                      <a:endParaRPr lang="cs-CZ" sz="1200" b="0" i="0" u="none" strike="noStrike" dirty="0">
                        <a:solidFill>
                          <a:srgbClr val="000000"/>
                        </a:solidFill>
                        <a:effectLst/>
                        <a:latin typeface="Times New Roman"/>
                      </a:endParaRPr>
                    </a:p>
                  </a:txBody>
                  <a:tcPr marL="7144" marR="7144" marT="7144" marB="0" anchor="b"/>
                </a:tc>
                <a:tc>
                  <a:txBody>
                    <a:bodyPr/>
                    <a:lstStyle/>
                    <a:p>
                      <a:pPr algn="ctr" rtl="0" fontAlgn="t"/>
                      <a:r>
                        <a:rPr lang="cs-CZ" sz="1200" u="none" strike="noStrike">
                          <a:effectLst/>
                        </a:rPr>
                        <a:t>14,4</a:t>
                      </a:r>
                      <a:endParaRPr lang="cs-CZ" sz="1200" b="0" i="0" u="none" strike="noStrike">
                        <a:solidFill>
                          <a:srgbClr val="000000"/>
                        </a:solidFill>
                        <a:effectLst/>
                        <a:latin typeface="Times New Roman"/>
                      </a:endParaRPr>
                    </a:p>
                  </a:txBody>
                  <a:tcPr marL="7144" marR="7144" marT="7144" marB="0"/>
                </a:tc>
                <a:extLst>
                  <a:ext uri="{0D108BD9-81ED-4DB2-BD59-A6C34878D82A}">
                    <a16:rowId xmlns:a16="http://schemas.microsoft.com/office/drawing/2014/main" val="10004"/>
                  </a:ext>
                </a:extLst>
              </a:tr>
              <a:tr h="289181">
                <a:tc>
                  <a:txBody>
                    <a:bodyPr/>
                    <a:lstStyle/>
                    <a:p>
                      <a:pPr algn="ctr" rtl="0" fontAlgn="ctr"/>
                      <a:r>
                        <a:rPr lang="cs-CZ" sz="1200" u="none" strike="noStrike">
                          <a:effectLst/>
                        </a:rPr>
                        <a:t>5</a:t>
                      </a:r>
                      <a:endParaRPr lang="cs-CZ" sz="1200" b="0" i="0" u="none" strike="noStrike">
                        <a:solidFill>
                          <a:srgbClr val="000000"/>
                        </a:solidFill>
                        <a:effectLst/>
                        <a:latin typeface="Times New Roman"/>
                      </a:endParaRPr>
                    </a:p>
                  </a:txBody>
                  <a:tcPr marL="7144" marR="7144" marT="7144" marB="0" anchor="ctr"/>
                </a:tc>
                <a:tc>
                  <a:txBody>
                    <a:bodyPr/>
                    <a:lstStyle/>
                    <a:p>
                      <a:pPr algn="ctr" rtl="0" fontAlgn="ctr"/>
                      <a:r>
                        <a:rPr lang="cs-CZ" sz="1200" u="none" strike="noStrike">
                          <a:effectLst/>
                        </a:rPr>
                        <a:t>14</a:t>
                      </a:r>
                      <a:endParaRPr lang="cs-CZ" sz="1200" b="0" i="0" u="none" strike="noStrike">
                        <a:solidFill>
                          <a:srgbClr val="000000"/>
                        </a:solidFill>
                        <a:effectLst/>
                        <a:latin typeface="Times New Roman"/>
                      </a:endParaRPr>
                    </a:p>
                  </a:txBody>
                  <a:tcPr marL="7144" marR="7144" marT="7144" marB="0" anchor="ctr"/>
                </a:tc>
                <a:tc>
                  <a:txBody>
                    <a:bodyPr/>
                    <a:lstStyle/>
                    <a:p>
                      <a:pPr algn="ctr" fontAlgn="t"/>
                      <a:r>
                        <a:rPr lang="cs-CZ" sz="1200" u="none" strike="noStrike">
                          <a:effectLst/>
                        </a:rPr>
                        <a:t> </a:t>
                      </a:r>
                      <a:endParaRPr lang="cs-CZ" sz="1200" b="0" i="0" u="none" strike="noStrike">
                        <a:solidFill>
                          <a:srgbClr val="000000"/>
                        </a:solidFill>
                        <a:effectLst/>
                        <a:latin typeface="Times New Roman"/>
                      </a:endParaRPr>
                    </a:p>
                  </a:txBody>
                  <a:tcPr marL="7144" marR="7144" marT="7144" marB="0"/>
                </a:tc>
                <a:tc>
                  <a:txBody>
                    <a:bodyPr/>
                    <a:lstStyle/>
                    <a:p>
                      <a:pPr algn="ctr" fontAlgn="b"/>
                      <a:r>
                        <a:rPr lang="cs-CZ" sz="1200" u="none" strike="noStrike">
                          <a:effectLst/>
                        </a:rPr>
                        <a:t>0,83</a:t>
                      </a:r>
                      <a:endParaRPr lang="cs-CZ" sz="1200" b="0" i="0" u="none" strike="noStrike" dirty="0">
                        <a:solidFill>
                          <a:srgbClr val="000000"/>
                        </a:solidFill>
                        <a:effectLst/>
                        <a:latin typeface="Times New Roman"/>
                      </a:endParaRPr>
                    </a:p>
                  </a:txBody>
                  <a:tcPr marL="7144" marR="7144" marT="7144" marB="0" anchor="b"/>
                </a:tc>
                <a:tc>
                  <a:txBody>
                    <a:bodyPr/>
                    <a:lstStyle/>
                    <a:p>
                      <a:pPr algn="ctr" rtl="0" fontAlgn="t"/>
                      <a:r>
                        <a:rPr lang="cs-CZ" sz="1200" u="none" strike="noStrike">
                          <a:effectLst/>
                        </a:rPr>
                        <a:t>16,8</a:t>
                      </a:r>
                      <a:endParaRPr lang="cs-CZ" sz="1200" b="0" i="0" u="none" strike="noStrike">
                        <a:solidFill>
                          <a:srgbClr val="000000"/>
                        </a:solidFill>
                        <a:effectLst/>
                        <a:latin typeface="Times New Roman"/>
                      </a:endParaRPr>
                    </a:p>
                  </a:txBody>
                  <a:tcPr marL="7144" marR="7144" marT="7144" marB="0"/>
                </a:tc>
                <a:extLst>
                  <a:ext uri="{0D108BD9-81ED-4DB2-BD59-A6C34878D82A}">
                    <a16:rowId xmlns:a16="http://schemas.microsoft.com/office/drawing/2014/main" val="10005"/>
                  </a:ext>
                </a:extLst>
              </a:tr>
              <a:tr h="289181">
                <a:tc>
                  <a:txBody>
                    <a:bodyPr/>
                    <a:lstStyle/>
                    <a:p>
                      <a:pPr algn="ctr" rtl="0" fontAlgn="ctr"/>
                      <a:r>
                        <a:rPr lang="cs-CZ" sz="1200" u="none" strike="noStrike">
                          <a:effectLst/>
                        </a:rPr>
                        <a:t>6</a:t>
                      </a:r>
                      <a:endParaRPr lang="cs-CZ" sz="1200" b="0" i="0" u="none" strike="noStrike">
                        <a:solidFill>
                          <a:srgbClr val="000000"/>
                        </a:solidFill>
                        <a:effectLst/>
                        <a:latin typeface="Times New Roman"/>
                      </a:endParaRPr>
                    </a:p>
                  </a:txBody>
                  <a:tcPr marL="7144" marR="7144" marT="7144" marB="0" anchor="ctr"/>
                </a:tc>
                <a:tc>
                  <a:txBody>
                    <a:bodyPr/>
                    <a:lstStyle/>
                    <a:p>
                      <a:pPr algn="ctr" rtl="0" fontAlgn="ctr"/>
                      <a:r>
                        <a:rPr lang="cs-CZ" sz="1200" u="none" strike="noStrike">
                          <a:effectLst/>
                        </a:rPr>
                        <a:t>16</a:t>
                      </a:r>
                      <a:endParaRPr lang="cs-CZ" sz="1200" b="0" i="0" u="none" strike="noStrike">
                        <a:solidFill>
                          <a:srgbClr val="000000"/>
                        </a:solidFill>
                        <a:effectLst/>
                        <a:latin typeface="Times New Roman"/>
                      </a:endParaRPr>
                    </a:p>
                  </a:txBody>
                  <a:tcPr marL="7144" marR="7144" marT="7144" marB="0" anchor="ctr"/>
                </a:tc>
                <a:tc>
                  <a:txBody>
                    <a:bodyPr/>
                    <a:lstStyle/>
                    <a:p>
                      <a:pPr algn="ctr" fontAlgn="t"/>
                      <a:r>
                        <a:rPr lang="cs-CZ" sz="1200" u="none" strike="noStrike">
                          <a:effectLst/>
                        </a:rPr>
                        <a:t> </a:t>
                      </a:r>
                      <a:endParaRPr lang="cs-CZ" sz="1200" b="0" i="0" u="none" strike="noStrike">
                        <a:solidFill>
                          <a:srgbClr val="000000"/>
                        </a:solidFill>
                        <a:effectLst/>
                        <a:latin typeface="Times New Roman"/>
                      </a:endParaRPr>
                    </a:p>
                  </a:txBody>
                  <a:tcPr marL="7144" marR="7144" marT="7144" marB="0"/>
                </a:tc>
                <a:tc>
                  <a:txBody>
                    <a:bodyPr/>
                    <a:lstStyle/>
                    <a:p>
                      <a:pPr algn="ctr" fontAlgn="b"/>
                      <a:r>
                        <a:rPr lang="cs-CZ" sz="1200" u="none" strike="noStrike" dirty="0">
                          <a:effectLst/>
                        </a:rPr>
                        <a:t>0,83</a:t>
                      </a:r>
                      <a:endParaRPr lang="cs-CZ" sz="1200" b="0" i="0" u="none" strike="noStrike" dirty="0">
                        <a:solidFill>
                          <a:srgbClr val="000000"/>
                        </a:solidFill>
                        <a:effectLst/>
                        <a:latin typeface="Times New Roman"/>
                      </a:endParaRPr>
                    </a:p>
                  </a:txBody>
                  <a:tcPr marL="7144" marR="7144" marT="7144" marB="0" anchor="b"/>
                </a:tc>
                <a:tc>
                  <a:txBody>
                    <a:bodyPr/>
                    <a:lstStyle/>
                    <a:p>
                      <a:pPr algn="ctr" rtl="0" fontAlgn="t"/>
                      <a:r>
                        <a:rPr lang="cs-CZ" sz="1200" u="none" strike="noStrike" dirty="0">
                          <a:effectLst/>
                        </a:rPr>
                        <a:t>19,2</a:t>
                      </a:r>
                      <a:endParaRPr lang="cs-CZ" sz="1200" b="0" i="0" u="none" strike="noStrike" dirty="0">
                        <a:solidFill>
                          <a:srgbClr val="000000"/>
                        </a:solidFill>
                        <a:effectLst/>
                        <a:latin typeface="Times New Roman"/>
                      </a:endParaRPr>
                    </a:p>
                  </a:txBody>
                  <a:tcPr marL="7144" marR="7144" marT="7144"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69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Tvorba hodnoty</a:t>
            </a:r>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72816"/>
            <a:ext cx="781159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96876" y="6271081"/>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7740557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485900" y="746903"/>
            <a:ext cx="6172200" cy="857250"/>
          </a:xfrm>
        </p:spPr>
        <p:txBody>
          <a:bodyPr>
            <a:normAutofit fontScale="90000"/>
          </a:bodyPr>
          <a:lstStyle/>
          <a:p>
            <a:r>
              <a:rPr lang="cs-CZ" b="1" dirty="0"/>
              <a:t>NSM-příklad 5-1: Metoda součinitele využití -řešení</a:t>
            </a:r>
          </a:p>
        </p:txBody>
      </p:sp>
      <p:sp>
        <p:nvSpPr>
          <p:cNvPr id="3" name="Zástupný symbol pro obsah 2"/>
          <p:cNvSpPr>
            <a:spLocks noGrp="1"/>
          </p:cNvSpPr>
          <p:nvPr>
            <p:ph idx="1"/>
          </p:nvPr>
        </p:nvSpPr>
        <p:spPr/>
        <p:txBody>
          <a:bodyPr/>
          <a:lstStyle/>
          <a:p>
            <a:r>
              <a:rPr lang="cs-CZ" dirty="0"/>
              <a:t>Celková spotřeba X (SX)= Q*NS1-3=1500*(6+9,6+10,8)=39600g= 39,6kg</a:t>
            </a:r>
          </a:p>
          <a:p>
            <a:endParaRPr lang="cs-CZ" dirty="0"/>
          </a:p>
          <a:p>
            <a:r>
              <a:rPr lang="cs-CZ" dirty="0"/>
              <a:t>Celková spotřeba Y (SY)=Q*NS4-6=1500* (14,4+16,8+19,2)=75600g=75,6kg</a:t>
            </a:r>
          </a:p>
        </p:txBody>
      </p:sp>
    </p:spTree>
    <p:extLst>
      <p:ext uri="{BB962C8B-B14F-4D97-AF65-F5344CB8AC3E}">
        <p14:creationId xmlns:p14="http://schemas.microsoft.com/office/powerpoint/2010/main" val="40773451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93658" y="1214754"/>
            <a:ext cx="6172200" cy="857250"/>
          </a:xfrm>
        </p:spPr>
        <p:txBody>
          <a:bodyPr>
            <a:normAutofit fontScale="90000"/>
          </a:bodyPr>
          <a:lstStyle/>
          <a:p>
            <a:r>
              <a:rPr lang="cs-CZ" b="1" dirty="0"/>
              <a:t>NSM- příklad 5-2: metoda typových reprezentantů</a:t>
            </a:r>
          </a:p>
        </p:txBody>
      </p:sp>
      <p:sp>
        <p:nvSpPr>
          <p:cNvPr id="3" name="Zástupný symbol pro obsah 2"/>
          <p:cNvSpPr>
            <a:spLocks noGrp="1"/>
          </p:cNvSpPr>
          <p:nvPr>
            <p:ph idx="1"/>
          </p:nvPr>
        </p:nvSpPr>
        <p:spPr>
          <a:xfrm>
            <a:off x="1485900" y="2057401"/>
            <a:ext cx="6172200" cy="1263588"/>
          </a:xfrm>
        </p:spPr>
        <p:txBody>
          <a:bodyPr>
            <a:normAutofit fontScale="55000" lnSpcReduction="20000"/>
          </a:bodyPr>
          <a:lstStyle/>
          <a:p>
            <a:pPr marL="0" indent="0">
              <a:buNone/>
            </a:pPr>
            <a:r>
              <a:rPr lang="cs-CZ" dirty="0"/>
              <a:t>Vypočítejte hodnotu celkové spotřeby materiálu X, které se používá pro výroby uvedených komponent. Cena materiálu tvoří 300 Kč/kg. Vypočítejte normy spotřeby materiálu pro jednotlivé komponenty pomocí </a:t>
            </a:r>
            <a:r>
              <a:rPr lang="cs-CZ" b="1" dirty="0"/>
              <a:t>metody typových reprezentantů</a:t>
            </a:r>
          </a:p>
        </p:txBody>
      </p:sp>
      <p:graphicFrame>
        <p:nvGraphicFramePr>
          <p:cNvPr id="5" name="Tabulka 4"/>
          <p:cNvGraphicFramePr>
            <a:graphicFrameLocks noGrp="1"/>
          </p:cNvGraphicFramePr>
          <p:nvPr/>
        </p:nvGraphicFramePr>
        <p:xfrm>
          <a:off x="2249743" y="3266983"/>
          <a:ext cx="4419601" cy="1807371"/>
        </p:xfrm>
        <a:graphic>
          <a:graphicData uri="http://schemas.openxmlformats.org/drawingml/2006/table">
            <a:tbl>
              <a:tblPr>
                <a:tableStyleId>{69C7853C-536D-4A76-A0AE-DD22124D55A5}</a:tableStyleId>
              </a:tblPr>
              <a:tblGrid>
                <a:gridCol w="702078">
                  <a:extLst>
                    <a:ext uri="{9D8B030D-6E8A-4147-A177-3AD203B41FA5}">
                      <a16:colId xmlns:a16="http://schemas.microsoft.com/office/drawing/2014/main" val="20000"/>
                    </a:ext>
                  </a:extLst>
                </a:gridCol>
                <a:gridCol w="702078">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540060">
                  <a:extLst>
                    <a:ext uri="{9D8B030D-6E8A-4147-A177-3AD203B41FA5}">
                      <a16:colId xmlns:a16="http://schemas.microsoft.com/office/drawing/2014/main" val="20004"/>
                    </a:ext>
                  </a:extLst>
                </a:gridCol>
                <a:gridCol w="702078">
                  <a:extLst>
                    <a:ext uri="{9D8B030D-6E8A-4147-A177-3AD203B41FA5}">
                      <a16:colId xmlns:a16="http://schemas.microsoft.com/office/drawing/2014/main" val="20005"/>
                    </a:ext>
                  </a:extLst>
                </a:gridCol>
                <a:gridCol w="585175">
                  <a:extLst>
                    <a:ext uri="{9D8B030D-6E8A-4147-A177-3AD203B41FA5}">
                      <a16:colId xmlns:a16="http://schemas.microsoft.com/office/drawing/2014/main" val="20006"/>
                    </a:ext>
                  </a:extLst>
                </a:gridCol>
              </a:tblGrid>
              <a:tr h="757238">
                <a:tc>
                  <a:txBody>
                    <a:bodyPr/>
                    <a:lstStyle/>
                    <a:p>
                      <a:pPr algn="l" rtl="0" fontAlgn="ctr"/>
                      <a:r>
                        <a:rPr lang="cs-CZ" sz="900" b="1" u="none" strike="noStrike" dirty="0">
                          <a:effectLst/>
                        </a:rPr>
                        <a:t>Číslo komponenty</a:t>
                      </a:r>
                      <a:endParaRPr lang="cs-CZ" sz="900" b="1" i="0" u="none" strike="noStrike" dirty="0">
                        <a:solidFill>
                          <a:srgbClr val="FFFFFF"/>
                        </a:solidFill>
                        <a:effectLst/>
                        <a:latin typeface="Times New Roman"/>
                      </a:endParaRPr>
                    </a:p>
                  </a:txBody>
                  <a:tcPr marL="7144" marR="7144" marT="7144" marB="0" anchor="ctr"/>
                </a:tc>
                <a:tc>
                  <a:txBody>
                    <a:bodyPr/>
                    <a:lstStyle/>
                    <a:p>
                      <a:pPr algn="l" rtl="0" fontAlgn="ctr"/>
                      <a:r>
                        <a:rPr lang="cs-CZ" sz="900" b="1" u="none" strike="noStrike">
                          <a:effectLst/>
                        </a:rPr>
                        <a:t>Čistá hmotnost komponenty, g</a:t>
                      </a:r>
                      <a:endParaRPr lang="cs-CZ" sz="900" b="1" i="0" u="none" strike="noStrike">
                        <a:solidFill>
                          <a:srgbClr val="FFFFFF"/>
                        </a:solidFill>
                        <a:effectLst/>
                        <a:latin typeface="Times New Roman"/>
                      </a:endParaRPr>
                    </a:p>
                  </a:txBody>
                  <a:tcPr marL="7144" marR="7144" marT="7144" marB="0" anchor="ctr"/>
                </a:tc>
                <a:tc>
                  <a:txBody>
                    <a:bodyPr/>
                    <a:lstStyle/>
                    <a:p>
                      <a:pPr algn="l" rtl="0" fontAlgn="ctr"/>
                      <a:r>
                        <a:rPr lang="cs-CZ" sz="900" b="1" u="none" strike="noStrike">
                          <a:effectLst/>
                        </a:rPr>
                        <a:t>Hmotnost odpadu/ ztraty, g</a:t>
                      </a:r>
                      <a:endParaRPr lang="cs-CZ" sz="900" b="1" i="0" u="none" strike="noStrike">
                        <a:solidFill>
                          <a:srgbClr val="FFFFFF"/>
                        </a:solidFill>
                        <a:effectLst/>
                        <a:latin typeface="Times New Roman"/>
                      </a:endParaRPr>
                    </a:p>
                  </a:txBody>
                  <a:tcPr marL="7144" marR="7144" marT="7144" marB="0" anchor="ctr"/>
                </a:tc>
                <a:tc>
                  <a:txBody>
                    <a:bodyPr/>
                    <a:lstStyle/>
                    <a:p>
                      <a:pPr algn="l" rtl="0" fontAlgn="ctr"/>
                      <a:r>
                        <a:rPr lang="cs-CZ" sz="900" b="1" i="0" u="none" strike="noStrike" dirty="0">
                          <a:solidFill>
                            <a:schemeClr val="dk1"/>
                          </a:solidFill>
                          <a:effectLst/>
                          <a:latin typeface="+mn-lt"/>
                        </a:rPr>
                        <a:t>Převodový</a:t>
                      </a:r>
                      <a:r>
                        <a:rPr lang="cs-CZ" sz="900" b="1" i="0" u="none" strike="noStrike" baseline="0" dirty="0">
                          <a:solidFill>
                            <a:schemeClr val="dk1"/>
                          </a:solidFill>
                          <a:effectLst/>
                          <a:latin typeface="+mn-lt"/>
                        </a:rPr>
                        <a:t> součinitel </a:t>
                      </a:r>
                      <a:r>
                        <a:rPr lang="cs-CZ" sz="900" b="1" i="0" u="none" strike="noStrike" baseline="0" dirty="0" err="1">
                          <a:solidFill>
                            <a:schemeClr val="dk1"/>
                          </a:solidFill>
                          <a:effectLst/>
                          <a:latin typeface="+mn-lt"/>
                        </a:rPr>
                        <a:t>k</a:t>
                      </a:r>
                      <a:r>
                        <a:rPr lang="cs-CZ" sz="900" b="1" i="0" u="none" strike="noStrike" baseline="-25000" dirty="0" err="1">
                          <a:solidFill>
                            <a:schemeClr val="dk1"/>
                          </a:solidFill>
                          <a:effectLst/>
                          <a:latin typeface="+mn-lt"/>
                        </a:rPr>
                        <a:t>p</a:t>
                      </a:r>
                      <a:endParaRPr lang="cs-CZ" sz="900" b="1" i="0" u="none" strike="noStrike" dirty="0">
                        <a:solidFill>
                          <a:srgbClr val="FFFFFF"/>
                        </a:solidFill>
                        <a:effectLst/>
                        <a:latin typeface="Times New Roman"/>
                      </a:endParaRPr>
                    </a:p>
                  </a:txBody>
                  <a:tcPr marL="7144" marR="7144" marT="7144" marB="0" anchor="ctr"/>
                </a:tc>
                <a:tc>
                  <a:txBody>
                    <a:bodyPr/>
                    <a:lstStyle/>
                    <a:p>
                      <a:pPr algn="l" rtl="0" fontAlgn="ctr"/>
                      <a:r>
                        <a:rPr lang="cs-CZ" sz="900" b="1" u="none" strike="noStrike">
                          <a:effectLst/>
                        </a:rPr>
                        <a:t>objem výroby/ks</a:t>
                      </a:r>
                      <a:endParaRPr lang="cs-CZ" sz="900" b="1" i="0" u="none" strike="noStrike">
                        <a:solidFill>
                          <a:srgbClr val="FFFFFF"/>
                        </a:solidFill>
                        <a:effectLst/>
                        <a:latin typeface="Times New Roman"/>
                      </a:endParaRPr>
                    </a:p>
                  </a:txBody>
                  <a:tcPr marL="7144" marR="7144" marT="7144" marB="0" anchor="ctr"/>
                </a:tc>
                <a:tc>
                  <a:txBody>
                    <a:bodyPr/>
                    <a:lstStyle/>
                    <a:p>
                      <a:pPr algn="l" rtl="0" fontAlgn="ctr"/>
                      <a:r>
                        <a:rPr lang="cs-CZ" sz="900" b="1" u="none" strike="noStrike" dirty="0">
                          <a:effectLst/>
                        </a:rPr>
                        <a:t>Norma spotřeby materiálu g/ks</a:t>
                      </a:r>
                      <a:endParaRPr lang="cs-CZ" sz="900" b="1" i="0" u="none" strike="noStrike" dirty="0">
                        <a:solidFill>
                          <a:srgbClr val="FFFFFF"/>
                        </a:solidFill>
                        <a:effectLst/>
                        <a:latin typeface="Times New Roman"/>
                      </a:endParaRPr>
                    </a:p>
                  </a:txBody>
                  <a:tcPr marL="7144" marR="7144" marT="7144" marB="0" anchor="ctr"/>
                </a:tc>
                <a:tc>
                  <a:txBody>
                    <a:bodyPr/>
                    <a:lstStyle/>
                    <a:p>
                      <a:pPr algn="l" rtl="0" fontAlgn="ctr"/>
                      <a:r>
                        <a:rPr lang="cs-CZ" sz="900" b="1" u="none" strike="noStrike" dirty="0">
                          <a:effectLst/>
                        </a:rPr>
                        <a:t>celková spotřeba, kg</a:t>
                      </a:r>
                      <a:endParaRPr lang="cs-CZ" sz="900" b="1" i="0" u="none" strike="noStrike" dirty="0">
                        <a:solidFill>
                          <a:srgbClr val="FFFFFF"/>
                        </a:solidFill>
                        <a:effectLst/>
                        <a:latin typeface="Times New Roman"/>
                      </a:endParaRPr>
                    </a:p>
                  </a:txBody>
                  <a:tcPr marL="7144" marR="7144" marT="7144" marB="0" anchor="ctr"/>
                </a:tc>
                <a:extLst>
                  <a:ext uri="{0D108BD9-81ED-4DB2-BD59-A6C34878D82A}">
                    <a16:rowId xmlns:a16="http://schemas.microsoft.com/office/drawing/2014/main" val="10000"/>
                  </a:ext>
                </a:extLst>
              </a:tr>
              <a:tr h="150019">
                <a:tc>
                  <a:txBody>
                    <a:bodyPr/>
                    <a:lstStyle/>
                    <a:p>
                      <a:pPr algn="l" rtl="0" fontAlgn="ctr"/>
                      <a:r>
                        <a:rPr lang="cs-CZ" sz="900" b="1" u="none" strike="noStrike">
                          <a:effectLst/>
                        </a:rPr>
                        <a:t>K-001</a:t>
                      </a:r>
                      <a:endParaRPr lang="cs-CZ" sz="900" b="1" i="0" u="none" strike="noStrike">
                        <a:solidFill>
                          <a:srgbClr val="000000"/>
                        </a:solidFill>
                        <a:effectLst/>
                        <a:latin typeface="Times New Roman"/>
                      </a:endParaRPr>
                    </a:p>
                  </a:txBody>
                  <a:tcPr marL="7144" marR="7144" marT="7144" marB="0" anchor="ctr"/>
                </a:tc>
                <a:tc>
                  <a:txBody>
                    <a:bodyPr/>
                    <a:lstStyle/>
                    <a:p>
                      <a:pPr algn="l" rtl="0" fontAlgn="ctr"/>
                      <a:r>
                        <a:rPr lang="cs-CZ" sz="900" b="1" u="none" strike="noStrike">
                          <a:effectLst/>
                        </a:rPr>
                        <a:t>9,3</a:t>
                      </a:r>
                      <a:endParaRPr lang="cs-CZ" sz="900" b="1" i="0" u="none" strike="noStrike">
                        <a:solidFill>
                          <a:srgbClr val="000000"/>
                        </a:solidFill>
                        <a:effectLst/>
                        <a:latin typeface="Times New Roman"/>
                      </a:endParaRPr>
                    </a:p>
                  </a:txBody>
                  <a:tcPr marL="7144" marR="7144" marT="7144" marB="0" anchor="ctr"/>
                </a:tc>
                <a:tc>
                  <a:txBody>
                    <a:bodyPr/>
                    <a:lstStyle/>
                    <a:p>
                      <a:pPr algn="l" rtl="0" fontAlgn="ctr"/>
                      <a:r>
                        <a:rPr lang="cs-CZ" sz="900" b="1" u="none" strike="noStrike">
                          <a:effectLst/>
                        </a:rPr>
                        <a:t>1,2</a:t>
                      </a:r>
                      <a:endParaRPr lang="cs-CZ" sz="900" b="1" i="0" u="none" strike="noStrike">
                        <a:solidFill>
                          <a:srgbClr val="000000"/>
                        </a:solidFill>
                        <a:effectLst/>
                        <a:latin typeface="Times New Roman"/>
                      </a:endParaRPr>
                    </a:p>
                  </a:txBody>
                  <a:tcPr marL="7144" marR="7144" marT="7144" marB="0" anchor="ctr"/>
                </a:tc>
                <a:tc>
                  <a:txBody>
                    <a:bodyPr/>
                    <a:lstStyle/>
                    <a:p>
                      <a:pPr algn="l" fontAlgn="b"/>
                      <a:r>
                        <a:rPr lang="cs-CZ" sz="800" b="1" u="none" strike="noStrike" dirty="0">
                          <a:effectLst/>
                        </a:rPr>
                        <a:t> </a:t>
                      </a:r>
                      <a:endParaRPr lang="cs-CZ" sz="800" b="1" i="0" u="none" strike="noStrike" dirty="0">
                        <a:solidFill>
                          <a:srgbClr val="000000"/>
                        </a:solidFill>
                        <a:effectLst/>
                        <a:latin typeface="Calibri"/>
                      </a:endParaRPr>
                    </a:p>
                  </a:txBody>
                  <a:tcPr marL="7144" marR="7144" marT="7144" marB="0" anchor="b"/>
                </a:tc>
                <a:tc>
                  <a:txBody>
                    <a:bodyPr/>
                    <a:lstStyle/>
                    <a:p>
                      <a:pPr algn="r" fontAlgn="b"/>
                      <a:r>
                        <a:rPr lang="cs-CZ" sz="800" b="1" u="none" strike="noStrike">
                          <a:effectLst/>
                        </a:rPr>
                        <a:t>1000</a:t>
                      </a:r>
                      <a:endParaRPr lang="cs-CZ" sz="800" b="1" i="0" u="none" strike="noStrike">
                        <a:solidFill>
                          <a:srgbClr val="000000"/>
                        </a:solidFill>
                        <a:effectLst/>
                        <a:latin typeface="Calibri"/>
                      </a:endParaRPr>
                    </a:p>
                  </a:txBody>
                  <a:tcPr marL="7144" marR="7144" marT="7144" marB="0" anchor="b"/>
                </a:tc>
                <a:tc>
                  <a:txBody>
                    <a:bodyPr/>
                    <a:lstStyle/>
                    <a:p>
                      <a:pPr algn="ctr" rtl="0" fontAlgn="ctr"/>
                      <a:r>
                        <a:rPr lang="cs-CZ" sz="900" b="1" u="none" strike="noStrike">
                          <a:effectLst/>
                        </a:rPr>
                        <a:t> </a:t>
                      </a:r>
                      <a:endParaRPr lang="cs-CZ" sz="900" b="1" i="0" u="none" strike="noStrike">
                        <a:solidFill>
                          <a:srgbClr val="000000"/>
                        </a:solidFill>
                        <a:effectLst/>
                        <a:latin typeface="Times New Roman"/>
                      </a:endParaRPr>
                    </a:p>
                  </a:txBody>
                  <a:tcPr marL="7144" marR="7144" marT="7144" marB="0" anchor="ctr"/>
                </a:tc>
                <a:tc>
                  <a:txBody>
                    <a:bodyPr/>
                    <a:lstStyle/>
                    <a:p>
                      <a:pPr algn="l" fontAlgn="b"/>
                      <a:endParaRPr lang="cs-CZ" sz="800" b="1"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1"/>
                  </a:ext>
                </a:extLst>
              </a:tr>
              <a:tr h="150019">
                <a:tc>
                  <a:txBody>
                    <a:bodyPr/>
                    <a:lstStyle/>
                    <a:p>
                      <a:pPr algn="l" rtl="0" fontAlgn="ctr"/>
                      <a:r>
                        <a:rPr lang="cs-CZ" sz="900" b="1" u="none" strike="noStrike">
                          <a:effectLst/>
                        </a:rPr>
                        <a:t>M-002</a:t>
                      </a:r>
                      <a:endParaRPr lang="cs-CZ" sz="900" b="1" i="0" u="none" strike="noStrike">
                        <a:solidFill>
                          <a:srgbClr val="000000"/>
                        </a:solidFill>
                        <a:effectLst/>
                        <a:latin typeface="Times New Roman"/>
                      </a:endParaRPr>
                    </a:p>
                  </a:txBody>
                  <a:tcPr marL="7144" marR="7144" marT="7144" marB="0" anchor="ctr"/>
                </a:tc>
                <a:tc>
                  <a:txBody>
                    <a:bodyPr/>
                    <a:lstStyle/>
                    <a:p>
                      <a:pPr algn="l" rtl="0" fontAlgn="ctr"/>
                      <a:r>
                        <a:rPr lang="cs-CZ" sz="900" b="1" u="none" strike="noStrike">
                          <a:effectLst/>
                        </a:rPr>
                        <a:t>6,5</a:t>
                      </a:r>
                      <a:endParaRPr lang="cs-CZ" sz="900" b="1" i="0" u="none" strike="noStrike">
                        <a:solidFill>
                          <a:srgbClr val="000000"/>
                        </a:solidFill>
                        <a:effectLst/>
                        <a:latin typeface="Times New Roman"/>
                      </a:endParaRPr>
                    </a:p>
                  </a:txBody>
                  <a:tcPr marL="7144" marR="7144" marT="7144" marB="0" anchor="ctr"/>
                </a:tc>
                <a:tc>
                  <a:txBody>
                    <a:bodyPr/>
                    <a:lstStyle/>
                    <a:p>
                      <a:pPr algn="l" fontAlgn="t"/>
                      <a:r>
                        <a:rPr lang="cs-CZ" sz="900" b="1" u="none" strike="noStrike">
                          <a:effectLst/>
                        </a:rPr>
                        <a:t> </a:t>
                      </a:r>
                      <a:endParaRPr lang="cs-CZ" sz="900" b="1" i="0" u="none" strike="noStrike">
                        <a:solidFill>
                          <a:srgbClr val="000000"/>
                        </a:solidFill>
                        <a:effectLst/>
                        <a:latin typeface="Times New Roman"/>
                      </a:endParaRPr>
                    </a:p>
                  </a:txBody>
                  <a:tcPr marL="7144" marR="7144" marT="7144" marB="0"/>
                </a:tc>
                <a:tc>
                  <a:txBody>
                    <a:bodyPr/>
                    <a:lstStyle/>
                    <a:p>
                      <a:pPr algn="l" fontAlgn="b"/>
                      <a:r>
                        <a:rPr lang="cs-CZ" sz="800" b="1" u="none" strike="noStrike">
                          <a:effectLst/>
                        </a:rPr>
                        <a:t> </a:t>
                      </a:r>
                      <a:endParaRPr lang="cs-CZ" sz="800" b="1" i="0" u="none" strike="noStrike">
                        <a:solidFill>
                          <a:srgbClr val="000000"/>
                        </a:solidFill>
                        <a:effectLst/>
                        <a:latin typeface="Calibri"/>
                      </a:endParaRPr>
                    </a:p>
                  </a:txBody>
                  <a:tcPr marL="7144" marR="7144" marT="7144" marB="0" anchor="b"/>
                </a:tc>
                <a:tc>
                  <a:txBody>
                    <a:bodyPr/>
                    <a:lstStyle/>
                    <a:p>
                      <a:pPr algn="r" fontAlgn="b"/>
                      <a:r>
                        <a:rPr lang="cs-CZ" sz="800" b="1" u="none" strike="noStrike">
                          <a:effectLst/>
                        </a:rPr>
                        <a:t>1500</a:t>
                      </a:r>
                      <a:endParaRPr lang="cs-CZ" sz="800" b="1" i="0" u="none" strike="noStrike">
                        <a:solidFill>
                          <a:srgbClr val="000000"/>
                        </a:solidFill>
                        <a:effectLst/>
                        <a:latin typeface="Calibri"/>
                      </a:endParaRPr>
                    </a:p>
                  </a:txBody>
                  <a:tcPr marL="7144" marR="7144" marT="7144" marB="0" anchor="b"/>
                </a:tc>
                <a:tc>
                  <a:txBody>
                    <a:bodyPr/>
                    <a:lstStyle/>
                    <a:p>
                      <a:pPr algn="ctr" fontAlgn="t"/>
                      <a:r>
                        <a:rPr lang="cs-CZ" sz="900" b="1" u="none" strike="noStrike">
                          <a:effectLst/>
                        </a:rPr>
                        <a:t> </a:t>
                      </a:r>
                      <a:endParaRPr lang="cs-CZ" sz="900" b="1" i="0" u="none" strike="noStrike">
                        <a:solidFill>
                          <a:srgbClr val="000000"/>
                        </a:solidFill>
                        <a:effectLst/>
                        <a:latin typeface="Times New Roman"/>
                      </a:endParaRPr>
                    </a:p>
                  </a:txBody>
                  <a:tcPr marL="7144" marR="7144" marT="7144" marB="0"/>
                </a:tc>
                <a:tc>
                  <a:txBody>
                    <a:bodyPr/>
                    <a:lstStyle/>
                    <a:p>
                      <a:pPr algn="l" fontAlgn="b"/>
                      <a:endParaRPr lang="cs-CZ" sz="800" b="1"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2"/>
                  </a:ext>
                </a:extLst>
              </a:tr>
              <a:tr h="150019">
                <a:tc>
                  <a:txBody>
                    <a:bodyPr/>
                    <a:lstStyle/>
                    <a:p>
                      <a:pPr algn="l" rtl="0" fontAlgn="ctr"/>
                      <a:r>
                        <a:rPr lang="cs-CZ" sz="900" b="1" u="none" strike="noStrike">
                          <a:effectLst/>
                        </a:rPr>
                        <a:t>N-003</a:t>
                      </a:r>
                      <a:endParaRPr lang="cs-CZ" sz="900" b="1" i="0" u="none" strike="noStrike">
                        <a:solidFill>
                          <a:srgbClr val="000000"/>
                        </a:solidFill>
                        <a:effectLst/>
                        <a:latin typeface="Times New Roman"/>
                      </a:endParaRPr>
                    </a:p>
                  </a:txBody>
                  <a:tcPr marL="7144" marR="7144" marT="7144" marB="0" anchor="ctr"/>
                </a:tc>
                <a:tc>
                  <a:txBody>
                    <a:bodyPr/>
                    <a:lstStyle/>
                    <a:p>
                      <a:pPr algn="l" rtl="0" fontAlgn="ctr"/>
                      <a:r>
                        <a:rPr lang="cs-CZ" sz="900" b="1" u="none" strike="noStrike">
                          <a:effectLst/>
                        </a:rPr>
                        <a:t>7,7</a:t>
                      </a:r>
                      <a:endParaRPr lang="cs-CZ" sz="900" b="1" i="0" u="none" strike="noStrike">
                        <a:solidFill>
                          <a:srgbClr val="000000"/>
                        </a:solidFill>
                        <a:effectLst/>
                        <a:latin typeface="Times New Roman"/>
                      </a:endParaRPr>
                    </a:p>
                  </a:txBody>
                  <a:tcPr marL="7144" marR="7144" marT="7144" marB="0" anchor="ctr"/>
                </a:tc>
                <a:tc>
                  <a:txBody>
                    <a:bodyPr/>
                    <a:lstStyle/>
                    <a:p>
                      <a:pPr algn="l" fontAlgn="t"/>
                      <a:r>
                        <a:rPr lang="cs-CZ" sz="900" b="1" u="none" strike="noStrike">
                          <a:effectLst/>
                        </a:rPr>
                        <a:t> </a:t>
                      </a:r>
                      <a:endParaRPr lang="cs-CZ" sz="900" b="1" i="0" u="none" strike="noStrike">
                        <a:solidFill>
                          <a:srgbClr val="000000"/>
                        </a:solidFill>
                        <a:effectLst/>
                        <a:latin typeface="Times New Roman"/>
                      </a:endParaRPr>
                    </a:p>
                  </a:txBody>
                  <a:tcPr marL="7144" marR="7144" marT="7144" marB="0"/>
                </a:tc>
                <a:tc>
                  <a:txBody>
                    <a:bodyPr/>
                    <a:lstStyle/>
                    <a:p>
                      <a:pPr algn="l" fontAlgn="b"/>
                      <a:r>
                        <a:rPr lang="cs-CZ" sz="800" b="1" u="none" strike="noStrike">
                          <a:effectLst/>
                        </a:rPr>
                        <a:t> </a:t>
                      </a:r>
                      <a:endParaRPr lang="cs-CZ" sz="800" b="1" i="0" u="none" strike="noStrike">
                        <a:solidFill>
                          <a:srgbClr val="000000"/>
                        </a:solidFill>
                        <a:effectLst/>
                        <a:latin typeface="Calibri"/>
                      </a:endParaRPr>
                    </a:p>
                  </a:txBody>
                  <a:tcPr marL="7144" marR="7144" marT="7144" marB="0" anchor="b"/>
                </a:tc>
                <a:tc>
                  <a:txBody>
                    <a:bodyPr/>
                    <a:lstStyle/>
                    <a:p>
                      <a:pPr algn="r" fontAlgn="b"/>
                      <a:r>
                        <a:rPr lang="cs-CZ" sz="800" b="1" u="none" strike="noStrike">
                          <a:effectLst/>
                        </a:rPr>
                        <a:t>350</a:t>
                      </a:r>
                      <a:endParaRPr lang="cs-CZ" sz="800" b="1" i="0" u="none" strike="noStrike">
                        <a:solidFill>
                          <a:srgbClr val="000000"/>
                        </a:solidFill>
                        <a:effectLst/>
                        <a:latin typeface="Calibri"/>
                      </a:endParaRPr>
                    </a:p>
                  </a:txBody>
                  <a:tcPr marL="7144" marR="7144" marT="7144" marB="0" anchor="b"/>
                </a:tc>
                <a:tc>
                  <a:txBody>
                    <a:bodyPr/>
                    <a:lstStyle/>
                    <a:p>
                      <a:pPr algn="ctr" fontAlgn="t"/>
                      <a:r>
                        <a:rPr lang="cs-CZ" sz="900" b="1" u="none" strike="noStrike">
                          <a:effectLst/>
                        </a:rPr>
                        <a:t> </a:t>
                      </a:r>
                      <a:endParaRPr lang="cs-CZ" sz="900" b="1" i="0" u="none" strike="noStrike">
                        <a:solidFill>
                          <a:srgbClr val="000000"/>
                        </a:solidFill>
                        <a:effectLst/>
                        <a:latin typeface="Times New Roman"/>
                      </a:endParaRPr>
                    </a:p>
                  </a:txBody>
                  <a:tcPr marL="7144" marR="7144" marT="7144" marB="0"/>
                </a:tc>
                <a:tc>
                  <a:txBody>
                    <a:bodyPr/>
                    <a:lstStyle/>
                    <a:p>
                      <a:pPr algn="l" fontAlgn="b"/>
                      <a:endParaRPr lang="cs-CZ" sz="800" b="1"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3"/>
                  </a:ext>
                </a:extLst>
              </a:tr>
              <a:tr h="150019">
                <a:tc>
                  <a:txBody>
                    <a:bodyPr/>
                    <a:lstStyle/>
                    <a:p>
                      <a:pPr algn="l" rtl="0" fontAlgn="ctr"/>
                      <a:r>
                        <a:rPr lang="cs-CZ" sz="900" b="1" u="none" strike="noStrike">
                          <a:effectLst/>
                        </a:rPr>
                        <a:t>O-004</a:t>
                      </a:r>
                      <a:endParaRPr lang="cs-CZ" sz="900" b="1" i="0" u="none" strike="noStrike">
                        <a:solidFill>
                          <a:srgbClr val="000000"/>
                        </a:solidFill>
                        <a:effectLst/>
                        <a:latin typeface="Times New Roman"/>
                      </a:endParaRPr>
                    </a:p>
                  </a:txBody>
                  <a:tcPr marL="7144" marR="7144" marT="7144" marB="0" anchor="ctr"/>
                </a:tc>
                <a:tc>
                  <a:txBody>
                    <a:bodyPr/>
                    <a:lstStyle/>
                    <a:p>
                      <a:pPr algn="l" rtl="0" fontAlgn="ctr"/>
                      <a:r>
                        <a:rPr lang="cs-CZ" sz="900" b="1" u="none" strike="noStrike">
                          <a:effectLst/>
                        </a:rPr>
                        <a:t>8,9</a:t>
                      </a:r>
                      <a:endParaRPr lang="cs-CZ" sz="900" b="1" i="0" u="none" strike="noStrike">
                        <a:solidFill>
                          <a:srgbClr val="000000"/>
                        </a:solidFill>
                        <a:effectLst/>
                        <a:latin typeface="Times New Roman"/>
                      </a:endParaRPr>
                    </a:p>
                  </a:txBody>
                  <a:tcPr marL="7144" marR="7144" marT="7144" marB="0" anchor="ctr"/>
                </a:tc>
                <a:tc>
                  <a:txBody>
                    <a:bodyPr/>
                    <a:lstStyle/>
                    <a:p>
                      <a:pPr algn="l" fontAlgn="t"/>
                      <a:r>
                        <a:rPr lang="cs-CZ" sz="900" b="1" u="none" strike="noStrike">
                          <a:effectLst/>
                        </a:rPr>
                        <a:t> </a:t>
                      </a:r>
                      <a:endParaRPr lang="cs-CZ" sz="900" b="1" i="0" u="none" strike="noStrike">
                        <a:solidFill>
                          <a:srgbClr val="000000"/>
                        </a:solidFill>
                        <a:effectLst/>
                        <a:latin typeface="Times New Roman"/>
                      </a:endParaRPr>
                    </a:p>
                  </a:txBody>
                  <a:tcPr marL="7144" marR="7144" marT="7144" marB="0"/>
                </a:tc>
                <a:tc>
                  <a:txBody>
                    <a:bodyPr/>
                    <a:lstStyle/>
                    <a:p>
                      <a:pPr algn="l" fontAlgn="b"/>
                      <a:r>
                        <a:rPr lang="cs-CZ" sz="800" b="1" u="none" strike="noStrike">
                          <a:effectLst/>
                        </a:rPr>
                        <a:t> </a:t>
                      </a:r>
                      <a:endParaRPr lang="cs-CZ" sz="800" b="1" i="0" u="none" strike="noStrike">
                        <a:solidFill>
                          <a:srgbClr val="000000"/>
                        </a:solidFill>
                        <a:effectLst/>
                        <a:latin typeface="Calibri"/>
                      </a:endParaRPr>
                    </a:p>
                  </a:txBody>
                  <a:tcPr marL="7144" marR="7144" marT="7144" marB="0" anchor="b"/>
                </a:tc>
                <a:tc>
                  <a:txBody>
                    <a:bodyPr/>
                    <a:lstStyle/>
                    <a:p>
                      <a:pPr algn="r" fontAlgn="b"/>
                      <a:r>
                        <a:rPr lang="cs-CZ" sz="800" b="1" u="none" strike="noStrike">
                          <a:effectLst/>
                        </a:rPr>
                        <a:t>800</a:t>
                      </a:r>
                      <a:endParaRPr lang="cs-CZ" sz="800" b="1" i="0" u="none" strike="noStrike">
                        <a:solidFill>
                          <a:srgbClr val="000000"/>
                        </a:solidFill>
                        <a:effectLst/>
                        <a:latin typeface="Calibri"/>
                      </a:endParaRPr>
                    </a:p>
                  </a:txBody>
                  <a:tcPr marL="7144" marR="7144" marT="7144" marB="0" anchor="b"/>
                </a:tc>
                <a:tc>
                  <a:txBody>
                    <a:bodyPr/>
                    <a:lstStyle/>
                    <a:p>
                      <a:pPr algn="ctr" fontAlgn="t"/>
                      <a:r>
                        <a:rPr lang="cs-CZ" sz="900" b="1" u="none" strike="noStrike">
                          <a:effectLst/>
                        </a:rPr>
                        <a:t> </a:t>
                      </a:r>
                      <a:endParaRPr lang="cs-CZ" sz="900" b="1" i="0" u="none" strike="noStrike">
                        <a:solidFill>
                          <a:srgbClr val="000000"/>
                        </a:solidFill>
                        <a:effectLst/>
                        <a:latin typeface="Times New Roman"/>
                      </a:endParaRPr>
                    </a:p>
                  </a:txBody>
                  <a:tcPr marL="7144" marR="7144" marT="7144" marB="0"/>
                </a:tc>
                <a:tc>
                  <a:txBody>
                    <a:bodyPr/>
                    <a:lstStyle/>
                    <a:p>
                      <a:pPr algn="l" fontAlgn="b"/>
                      <a:endParaRPr lang="cs-CZ" sz="800" b="1"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4"/>
                  </a:ext>
                </a:extLst>
              </a:tr>
              <a:tr h="150019">
                <a:tc>
                  <a:txBody>
                    <a:bodyPr/>
                    <a:lstStyle/>
                    <a:p>
                      <a:pPr algn="l" rtl="0" fontAlgn="ctr"/>
                      <a:r>
                        <a:rPr lang="cs-CZ" sz="900" b="1" u="none" strike="noStrike">
                          <a:effectLst/>
                        </a:rPr>
                        <a:t>P-005</a:t>
                      </a:r>
                      <a:endParaRPr lang="cs-CZ" sz="900" b="1" i="0" u="none" strike="noStrike">
                        <a:solidFill>
                          <a:srgbClr val="000000"/>
                        </a:solidFill>
                        <a:effectLst/>
                        <a:latin typeface="Times New Roman"/>
                      </a:endParaRPr>
                    </a:p>
                  </a:txBody>
                  <a:tcPr marL="7144" marR="7144" marT="7144" marB="0" anchor="ctr"/>
                </a:tc>
                <a:tc>
                  <a:txBody>
                    <a:bodyPr/>
                    <a:lstStyle/>
                    <a:p>
                      <a:pPr algn="l" rtl="0" fontAlgn="ctr"/>
                      <a:r>
                        <a:rPr lang="cs-CZ" sz="900" b="1" u="none" strike="noStrike">
                          <a:effectLst/>
                        </a:rPr>
                        <a:t>10,5</a:t>
                      </a:r>
                      <a:endParaRPr lang="cs-CZ" sz="900" b="1" i="0" u="none" strike="noStrike">
                        <a:solidFill>
                          <a:srgbClr val="000000"/>
                        </a:solidFill>
                        <a:effectLst/>
                        <a:latin typeface="Times New Roman"/>
                      </a:endParaRPr>
                    </a:p>
                  </a:txBody>
                  <a:tcPr marL="7144" marR="7144" marT="7144" marB="0" anchor="ctr"/>
                </a:tc>
                <a:tc>
                  <a:txBody>
                    <a:bodyPr/>
                    <a:lstStyle/>
                    <a:p>
                      <a:pPr algn="l" fontAlgn="t"/>
                      <a:r>
                        <a:rPr lang="cs-CZ" sz="900" b="1" u="none" strike="noStrike">
                          <a:effectLst/>
                        </a:rPr>
                        <a:t> </a:t>
                      </a:r>
                      <a:endParaRPr lang="cs-CZ" sz="900" b="1" i="0" u="none" strike="noStrike">
                        <a:solidFill>
                          <a:srgbClr val="000000"/>
                        </a:solidFill>
                        <a:effectLst/>
                        <a:latin typeface="Times New Roman"/>
                      </a:endParaRPr>
                    </a:p>
                  </a:txBody>
                  <a:tcPr marL="7144" marR="7144" marT="7144" marB="0"/>
                </a:tc>
                <a:tc>
                  <a:txBody>
                    <a:bodyPr/>
                    <a:lstStyle/>
                    <a:p>
                      <a:pPr algn="l" fontAlgn="b"/>
                      <a:r>
                        <a:rPr lang="cs-CZ" sz="800" b="1" u="none" strike="noStrike">
                          <a:effectLst/>
                        </a:rPr>
                        <a:t> </a:t>
                      </a:r>
                      <a:endParaRPr lang="cs-CZ" sz="800" b="1" i="0" u="none" strike="noStrike">
                        <a:solidFill>
                          <a:srgbClr val="000000"/>
                        </a:solidFill>
                        <a:effectLst/>
                        <a:latin typeface="Calibri"/>
                      </a:endParaRPr>
                    </a:p>
                  </a:txBody>
                  <a:tcPr marL="7144" marR="7144" marT="7144" marB="0" anchor="b"/>
                </a:tc>
                <a:tc>
                  <a:txBody>
                    <a:bodyPr/>
                    <a:lstStyle/>
                    <a:p>
                      <a:pPr algn="r" fontAlgn="b"/>
                      <a:r>
                        <a:rPr lang="cs-CZ" sz="800" b="1" u="none" strike="noStrike">
                          <a:effectLst/>
                        </a:rPr>
                        <a:t>950</a:t>
                      </a:r>
                      <a:endParaRPr lang="cs-CZ" sz="800" b="1" i="0" u="none" strike="noStrike">
                        <a:solidFill>
                          <a:srgbClr val="000000"/>
                        </a:solidFill>
                        <a:effectLst/>
                        <a:latin typeface="Calibri"/>
                      </a:endParaRPr>
                    </a:p>
                  </a:txBody>
                  <a:tcPr marL="7144" marR="7144" marT="7144" marB="0" anchor="b"/>
                </a:tc>
                <a:tc>
                  <a:txBody>
                    <a:bodyPr/>
                    <a:lstStyle/>
                    <a:p>
                      <a:pPr algn="ctr" fontAlgn="t"/>
                      <a:r>
                        <a:rPr lang="cs-CZ" sz="900" b="1" u="none" strike="noStrike">
                          <a:effectLst/>
                        </a:rPr>
                        <a:t> </a:t>
                      </a:r>
                      <a:endParaRPr lang="cs-CZ" sz="900" b="1" i="0" u="none" strike="noStrike">
                        <a:solidFill>
                          <a:srgbClr val="000000"/>
                        </a:solidFill>
                        <a:effectLst/>
                        <a:latin typeface="Times New Roman"/>
                      </a:endParaRPr>
                    </a:p>
                  </a:txBody>
                  <a:tcPr marL="7144" marR="7144" marT="7144" marB="0"/>
                </a:tc>
                <a:tc>
                  <a:txBody>
                    <a:bodyPr/>
                    <a:lstStyle/>
                    <a:p>
                      <a:pPr algn="l" fontAlgn="b"/>
                      <a:endParaRPr lang="cs-CZ" sz="800" b="1"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5"/>
                  </a:ext>
                </a:extLst>
              </a:tr>
              <a:tr h="150019">
                <a:tc>
                  <a:txBody>
                    <a:bodyPr/>
                    <a:lstStyle/>
                    <a:p>
                      <a:pPr algn="l" rtl="0" fontAlgn="ctr"/>
                      <a:r>
                        <a:rPr lang="cs-CZ" sz="900" b="1" u="none" strike="noStrike">
                          <a:effectLst/>
                        </a:rPr>
                        <a:t>R-006</a:t>
                      </a:r>
                      <a:endParaRPr lang="cs-CZ" sz="900" b="1" i="0" u="none" strike="noStrike">
                        <a:solidFill>
                          <a:srgbClr val="000000"/>
                        </a:solidFill>
                        <a:effectLst/>
                        <a:latin typeface="Times New Roman"/>
                      </a:endParaRPr>
                    </a:p>
                  </a:txBody>
                  <a:tcPr marL="7144" marR="7144" marT="7144" marB="0" anchor="ctr"/>
                </a:tc>
                <a:tc>
                  <a:txBody>
                    <a:bodyPr/>
                    <a:lstStyle/>
                    <a:p>
                      <a:pPr algn="l" rtl="0" fontAlgn="ctr"/>
                      <a:r>
                        <a:rPr lang="cs-CZ" sz="900" b="1" u="none" strike="noStrike">
                          <a:effectLst/>
                        </a:rPr>
                        <a:t>11,1</a:t>
                      </a:r>
                      <a:endParaRPr lang="cs-CZ" sz="900" b="1" i="0" u="none" strike="noStrike">
                        <a:solidFill>
                          <a:srgbClr val="000000"/>
                        </a:solidFill>
                        <a:effectLst/>
                        <a:latin typeface="Times New Roman"/>
                      </a:endParaRPr>
                    </a:p>
                  </a:txBody>
                  <a:tcPr marL="7144" marR="7144" marT="7144" marB="0" anchor="ctr"/>
                </a:tc>
                <a:tc>
                  <a:txBody>
                    <a:bodyPr/>
                    <a:lstStyle/>
                    <a:p>
                      <a:pPr algn="l" fontAlgn="t"/>
                      <a:r>
                        <a:rPr lang="cs-CZ" sz="900" b="1" u="none" strike="noStrike">
                          <a:effectLst/>
                        </a:rPr>
                        <a:t> </a:t>
                      </a:r>
                      <a:endParaRPr lang="cs-CZ" sz="900" b="1" i="0" u="none" strike="noStrike">
                        <a:solidFill>
                          <a:srgbClr val="000000"/>
                        </a:solidFill>
                        <a:effectLst/>
                        <a:latin typeface="Times New Roman"/>
                      </a:endParaRPr>
                    </a:p>
                  </a:txBody>
                  <a:tcPr marL="7144" marR="7144" marT="7144" marB="0"/>
                </a:tc>
                <a:tc>
                  <a:txBody>
                    <a:bodyPr/>
                    <a:lstStyle/>
                    <a:p>
                      <a:pPr algn="l" fontAlgn="b"/>
                      <a:r>
                        <a:rPr lang="cs-CZ" sz="800" b="1" u="none" strike="noStrike">
                          <a:effectLst/>
                        </a:rPr>
                        <a:t> </a:t>
                      </a:r>
                      <a:endParaRPr lang="cs-CZ" sz="800" b="1" i="0" u="none" strike="noStrike">
                        <a:solidFill>
                          <a:srgbClr val="000000"/>
                        </a:solidFill>
                        <a:effectLst/>
                        <a:latin typeface="Calibri"/>
                      </a:endParaRPr>
                    </a:p>
                  </a:txBody>
                  <a:tcPr marL="7144" marR="7144" marT="7144" marB="0" anchor="b"/>
                </a:tc>
                <a:tc>
                  <a:txBody>
                    <a:bodyPr/>
                    <a:lstStyle/>
                    <a:p>
                      <a:pPr algn="r" fontAlgn="b"/>
                      <a:r>
                        <a:rPr lang="cs-CZ" sz="800" b="1" u="none" strike="noStrike">
                          <a:effectLst/>
                        </a:rPr>
                        <a:t>670</a:t>
                      </a:r>
                      <a:endParaRPr lang="cs-CZ" sz="800" b="1" i="0" u="none" strike="noStrike">
                        <a:solidFill>
                          <a:srgbClr val="000000"/>
                        </a:solidFill>
                        <a:effectLst/>
                        <a:latin typeface="Calibri"/>
                      </a:endParaRPr>
                    </a:p>
                  </a:txBody>
                  <a:tcPr marL="7144" marR="7144" marT="7144" marB="0" anchor="b"/>
                </a:tc>
                <a:tc>
                  <a:txBody>
                    <a:bodyPr/>
                    <a:lstStyle/>
                    <a:p>
                      <a:pPr algn="ctr" fontAlgn="t"/>
                      <a:r>
                        <a:rPr lang="cs-CZ" sz="900" b="1" u="none" strike="noStrike">
                          <a:effectLst/>
                        </a:rPr>
                        <a:t> </a:t>
                      </a:r>
                      <a:endParaRPr lang="cs-CZ" sz="900" b="1" i="0" u="none" strike="noStrike">
                        <a:solidFill>
                          <a:srgbClr val="000000"/>
                        </a:solidFill>
                        <a:effectLst/>
                        <a:latin typeface="Times New Roman"/>
                      </a:endParaRPr>
                    </a:p>
                  </a:txBody>
                  <a:tcPr marL="7144" marR="7144" marT="7144" marB="0"/>
                </a:tc>
                <a:tc>
                  <a:txBody>
                    <a:bodyPr/>
                    <a:lstStyle/>
                    <a:p>
                      <a:pPr algn="l" fontAlgn="b"/>
                      <a:endParaRPr lang="cs-CZ" sz="800" b="1"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6"/>
                  </a:ext>
                </a:extLst>
              </a:tr>
              <a:tr h="150019">
                <a:tc>
                  <a:txBody>
                    <a:bodyPr/>
                    <a:lstStyle/>
                    <a:p>
                      <a:pPr algn="l" rtl="0" fontAlgn="ctr"/>
                      <a:r>
                        <a:rPr lang="cs-CZ" sz="900" b="1" u="none" strike="noStrike">
                          <a:effectLst/>
                        </a:rPr>
                        <a:t>S-007</a:t>
                      </a:r>
                      <a:endParaRPr lang="cs-CZ" sz="900" b="1" i="0" u="none" strike="noStrike">
                        <a:solidFill>
                          <a:srgbClr val="000000"/>
                        </a:solidFill>
                        <a:effectLst/>
                        <a:latin typeface="Times New Roman"/>
                      </a:endParaRPr>
                    </a:p>
                  </a:txBody>
                  <a:tcPr marL="7144" marR="7144" marT="7144" marB="0" anchor="ctr"/>
                </a:tc>
                <a:tc>
                  <a:txBody>
                    <a:bodyPr/>
                    <a:lstStyle/>
                    <a:p>
                      <a:pPr algn="l" rtl="0" fontAlgn="ctr"/>
                      <a:r>
                        <a:rPr lang="cs-CZ" sz="900" b="1" u="none" strike="noStrike">
                          <a:effectLst/>
                        </a:rPr>
                        <a:t>12,4</a:t>
                      </a:r>
                      <a:endParaRPr lang="cs-CZ" sz="900" b="1" i="0" u="none" strike="noStrike">
                        <a:solidFill>
                          <a:srgbClr val="000000"/>
                        </a:solidFill>
                        <a:effectLst/>
                        <a:latin typeface="Times New Roman"/>
                      </a:endParaRPr>
                    </a:p>
                  </a:txBody>
                  <a:tcPr marL="7144" marR="7144" marT="7144" marB="0" anchor="ctr"/>
                </a:tc>
                <a:tc>
                  <a:txBody>
                    <a:bodyPr/>
                    <a:lstStyle/>
                    <a:p>
                      <a:pPr algn="l" fontAlgn="t"/>
                      <a:r>
                        <a:rPr lang="cs-CZ" sz="900" b="1" u="none" strike="noStrike">
                          <a:effectLst/>
                        </a:rPr>
                        <a:t> </a:t>
                      </a:r>
                      <a:endParaRPr lang="cs-CZ" sz="900" b="1" i="0" u="none" strike="noStrike">
                        <a:solidFill>
                          <a:srgbClr val="000000"/>
                        </a:solidFill>
                        <a:effectLst/>
                        <a:latin typeface="Times New Roman"/>
                      </a:endParaRPr>
                    </a:p>
                  </a:txBody>
                  <a:tcPr marL="7144" marR="7144" marT="7144" marB="0"/>
                </a:tc>
                <a:tc>
                  <a:txBody>
                    <a:bodyPr/>
                    <a:lstStyle/>
                    <a:p>
                      <a:pPr algn="l" fontAlgn="b"/>
                      <a:r>
                        <a:rPr lang="cs-CZ" sz="800" b="1" u="none" strike="noStrike">
                          <a:effectLst/>
                        </a:rPr>
                        <a:t> </a:t>
                      </a:r>
                      <a:endParaRPr lang="cs-CZ" sz="800" b="1" i="0" u="none" strike="noStrike">
                        <a:solidFill>
                          <a:srgbClr val="000000"/>
                        </a:solidFill>
                        <a:effectLst/>
                        <a:latin typeface="Calibri"/>
                      </a:endParaRPr>
                    </a:p>
                  </a:txBody>
                  <a:tcPr marL="7144" marR="7144" marT="7144" marB="0" anchor="b"/>
                </a:tc>
                <a:tc>
                  <a:txBody>
                    <a:bodyPr/>
                    <a:lstStyle/>
                    <a:p>
                      <a:pPr algn="r" fontAlgn="b"/>
                      <a:r>
                        <a:rPr lang="cs-CZ" sz="800" b="1" u="none" strike="noStrike">
                          <a:effectLst/>
                        </a:rPr>
                        <a:t>270</a:t>
                      </a:r>
                      <a:endParaRPr lang="cs-CZ" sz="800" b="1" i="0" u="none" strike="noStrike">
                        <a:solidFill>
                          <a:srgbClr val="000000"/>
                        </a:solidFill>
                        <a:effectLst/>
                        <a:latin typeface="Calibri"/>
                      </a:endParaRPr>
                    </a:p>
                  </a:txBody>
                  <a:tcPr marL="7144" marR="7144" marT="7144" marB="0" anchor="b"/>
                </a:tc>
                <a:tc>
                  <a:txBody>
                    <a:bodyPr/>
                    <a:lstStyle/>
                    <a:p>
                      <a:pPr algn="ctr" fontAlgn="t"/>
                      <a:r>
                        <a:rPr lang="cs-CZ" sz="900" b="1" u="none" strike="noStrike">
                          <a:effectLst/>
                        </a:rPr>
                        <a:t> </a:t>
                      </a:r>
                      <a:endParaRPr lang="cs-CZ" sz="900" b="1" i="0" u="none" strike="noStrike">
                        <a:solidFill>
                          <a:srgbClr val="000000"/>
                        </a:solidFill>
                        <a:effectLst/>
                        <a:latin typeface="Times New Roman"/>
                      </a:endParaRPr>
                    </a:p>
                  </a:txBody>
                  <a:tcPr marL="7144" marR="7144" marT="7144" marB="0"/>
                </a:tc>
                <a:tc>
                  <a:txBody>
                    <a:bodyPr/>
                    <a:lstStyle/>
                    <a:p>
                      <a:pPr algn="l" fontAlgn="b"/>
                      <a:endParaRPr lang="cs-CZ" sz="800" b="1" i="0" u="none" strike="noStrike" dirty="0">
                        <a:solidFill>
                          <a:srgbClr val="000000"/>
                        </a:solidFill>
                        <a:effectLst/>
                        <a:latin typeface="Calibri"/>
                      </a:endParaRPr>
                    </a:p>
                  </a:txBody>
                  <a:tcPr marL="7144" marR="7144" marT="7144"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833606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5900" y="854149"/>
            <a:ext cx="6172200" cy="857250"/>
          </a:xfrm>
        </p:spPr>
        <p:txBody>
          <a:bodyPr>
            <a:normAutofit fontScale="90000"/>
          </a:bodyPr>
          <a:lstStyle/>
          <a:p>
            <a:r>
              <a:rPr lang="cs-CZ" b="1" dirty="0"/>
              <a:t>NSM- příklad 5-2: metoda typových reprezentantů- řešení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92500" lnSpcReduction="10000"/>
              </a:bodyPr>
              <a:lstStyle/>
              <a:p>
                <a:endParaRPr lang="cs-CZ" dirty="0"/>
              </a:p>
              <a:p>
                <a:r>
                  <a:rPr lang="cs-CZ" dirty="0"/>
                  <a:t>                  - převodový součinitel</a:t>
                </a:r>
              </a:p>
              <a:p>
                <a:endParaRPr lang="cs-CZ" dirty="0"/>
              </a:p>
              <a:p>
                <a:r>
                  <a:rPr lang="cs-CZ" dirty="0"/>
                  <a:t>k</a:t>
                </a:r>
                <a:r>
                  <a:rPr lang="cs-CZ" baseline="-25000" dirty="0"/>
                  <a:t>pM002</a:t>
                </a:r>
                <a:r>
                  <a:rPr lang="cs-CZ" dirty="0"/>
                  <a:t>=</a:t>
                </a:r>
                <a14:m>
                  <m:oMath xmlns:m="http://schemas.openxmlformats.org/officeDocument/2006/math">
                    <m:f>
                      <m:fPr>
                        <m:ctrlPr>
                          <a:rPr lang="cs-CZ" i="1" smtClean="0">
                            <a:latin typeface="Cambria Math" panose="02040503050406030204" pitchFamily="18" charset="0"/>
                          </a:rPr>
                        </m:ctrlPr>
                      </m:fPr>
                      <m:num>
                        <m:r>
                          <a:rPr lang="cs-CZ" b="0" i="1" smtClean="0">
                            <a:latin typeface="Cambria Math"/>
                          </a:rPr>
                          <m:t>6,5</m:t>
                        </m:r>
                      </m:num>
                      <m:den>
                        <m:r>
                          <a:rPr lang="cs-CZ" b="0" i="1" smtClean="0">
                            <a:latin typeface="Cambria Math"/>
                          </a:rPr>
                          <m:t>9,3</m:t>
                        </m:r>
                      </m:den>
                    </m:f>
                    <m:r>
                      <a:rPr lang="cs-CZ" b="0" i="1" smtClean="0">
                        <a:latin typeface="Cambria Math"/>
                      </a:rPr>
                      <m:t>=0,699</m:t>
                    </m:r>
                  </m:oMath>
                </a14:m>
                <a:endParaRPr lang="cs-CZ" dirty="0"/>
              </a:p>
              <a:p>
                <a:endParaRPr lang="cs-CZ" dirty="0"/>
              </a:p>
              <a:p>
                <a:endParaRPr lang="cs-CZ" dirty="0"/>
              </a:p>
              <a:p>
                <a:endParaRPr lang="cs-CZ" dirty="0"/>
              </a:p>
              <a:p>
                <a:r>
                  <a:rPr lang="cs-CZ" dirty="0"/>
                  <a:t>NS</a:t>
                </a:r>
                <a:r>
                  <a:rPr lang="cs-CZ" baseline="-25000" dirty="0"/>
                  <a:t>M002</a:t>
                </a:r>
                <a:r>
                  <a:rPr lang="cs-CZ" dirty="0"/>
                  <a:t>=</a:t>
                </a:r>
                <a14:m>
                  <m:oMath xmlns:m="http://schemas.openxmlformats.org/officeDocument/2006/math">
                    <m:r>
                      <a:rPr lang="cs-CZ" b="0" i="0" smtClean="0">
                        <a:latin typeface="Cambria Math"/>
                      </a:rPr>
                      <m:t>10,5</m:t>
                    </m:r>
                    <m:r>
                      <a:rPr lang="cs-CZ" b="0" i="1" smtClean="0">
                        <a:latin typeface="Cambria Math"/>
                        <a:ea typeface="Cambria Math"/>
                      </a:rPr>
                      <m:t>×0,699</m:t>
                    </m:r>
                    <m:r>
                      <a:rPr lang="cs-CZ" b="0" i="1" smtClean="0">
                        <a:latin typeface="Cambria Math"/>
                      </a:rPr>
                      <m:t>=7,34 </m:t>
                    </m:r>
                    <m:r>
                      <a:rPr lang="cs-CZ" b="0" i="1" smtClean="0">
                        <a:latin typeface="Cambria Math"/>
                      </a:rPr>
                      <m:t>𝑔</m:t>
                    </m:r>
                    <m:r>
                      <a:rPr lang="cs-CZ" b="0" i="1" smtClean="0">
                        <a:latin typeface="Cambria Math"/>
                      </a:rPr>
                      <m:t>/</m:t>
                    </m:r>
                    <m:r>
                      <a:rPr lang="cs-CZ" b="0" i="1" smtClean="0">
                        <a:latin typeface="Cambria Math"/>
                      </a:rPr>
                      <m:t>𝑘𝑠</m:t>
                    </m:r>
                  </m:oMath>
                </a14:m>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6"/>
                <a:stretch>
                  <a:fillRect l="-1111"/>
                </a:stretch>
              </a:blipFill>
            </p:spPr>
            <p:txBody>
              <a:bodyPr/>
              <a:lstStyle/>
              <a:p>
                <a:r>
                  <a:rPr lang="cs-CZ">
                    <a:noFill/>
                  </a:rPr>
                  <a:t> </a:t>
                </a:r>
              </a:p>
            </p:txBody>
          </p:sp>
        </mc:Fallback>
      </mc:AlternateContent>
      <p:graphicFrame>
        <p:nvGraphicFramePr>
          <p:cNvPr id="6" name="Objekt 5"/>
          <p:cNvGraphicFramePr>
            <a:graphicFrameLocks noChangeAspect="1"/>
          </p:cNvGraphicFramePr>
          <p:nvPr/>
        </p:nvGraphicFramePr>
        <p:xfrm>
          <a:off x="772716" y="2137182"/>
          <a:ext cx="1143000" cy="926306"/>
        </p:xfrm>
        <a:graphic>
          <a:graphicData uri="http://schemas.openxmlformats.org/presentationml/2006/ole">
            <mc:AlternateContent xmlns:mc="http://schemas.openxmlformats.org/markup-compatibility/2006">
              <mc:Choice xmlns:v="urn:schemas-microsoft-com:vml" Requires="v">
                <p:oleObj name="Rovnice" r:id="rId7" imgW="533169" imgH="431613" progId="Equation.3">
                  <p:embed/>
                </p:oleObj>
              </mc:Choice>
              <mc:Fallback>
                <p:oleObj name="Rovnice" r:id="rId7" imgW="533169" imgH="431613" progId="Equation.3">
                  <p:embed/>
                  <p:pic>
                    <p:nvPicPr>
                      <p:cNvPr id="6" name="Objek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716" y="2137182"/>
                        <a:ext cx="1143000" cy="926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kt 3"/>
          <p:cNvGraphicFramePr>
            <a:graphicFrameLocks noChangeAspect="1"/>
          </p:cNvGraphicFramePr>
          <p:nvPr/>
        </p:nvGraphicFramePr>
        <p:xfrm>
          <a:off x="1655676" y="3915055"/>
          <a:ext cx="2171700" cy="588169"/>
        </p:xfrm>
        <a:graphic>
          <a:graphicData uri="http://schemas.openxmlformats.org/presentationml/2006/ole">
            <mc:AlternateContent xmlns:mc="http://schemas.openxmlformats.org/markup-compatibility/2006">
              <mc:Choice xmlns:v="urn:schemas-microsoft-com:vml" Requires="v">
                <p:oleObj name="Rovnice" r:id="rId9" imgW="888614" imgH="241195" progId="Equation.3">
                  <p:embed/>
                </p:oleObj>
              </mc:Choice>
              <mc:Fallback>
                <p:oleObj name="Rovnice" r:id="rId9" imgW="888614" imgH="241195" progId="Equation.3">
                  <p:embed/>
                  <p:pic>
                    <p:nvPicPr>
                      <p:cNvPr id="4" name="Objek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5676" y="3915055"/>
                        <a:ext cx="2171700" cy="588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538592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9652" y="1214754"/>
            <a:ext cx="6172200" cy="857250"/>
          </a:xfrm>
        </p:spPr>
        <p:txBody>
          <a:bodyPr>
            <a:normAutofit fontScale="90000"/>
          </a:bodyPr>
          <a:lstStyle/>
          <a:p>
            <a:r>
              <a:rPr lang="cs-CZ" b="1" dirty="0"/>
              <a:t>NSM- příklad 5-2: metoda typových reprezentantů- řešení</a:t>
            </a:r>
          </a:p>
        </p:txBody>
      </p:sp>
      <p:graphicFrame>
        <p:nvGraphicFramePr>
          <p:cNvPr id="5" name="Zástupný symbol pro obsah 4"/>
          <p:cNvGraphicFramePr>
            <a:graphicFrameLocks noGrp="1"/>
          </p:cNvGraphicFramePr>
          <p:nvPr>
            <p:ph idx="1"/>
          </p:nvPr>
        </p:nvGraphicFramePr>
        <p:xfrm>
          <a:off x="2071688" y="2779515"/>
          <a:ext cx="5000627" cy="2020731"/>
        </p:xfrm>
        <a:graphic>
          <a:graphicData uri="http://schemas.openxmlformats.org/drawingml/2006/table">
            <a:tbl>
              <a:tblPr>
                <a:tableStyleId>{69C7853C-536D-4A76-A0AE-DD22124D55A5}</a:tableStyleId>
              </a:tblPr>
              <a:tblGrid>
                <a:gridCol w="456983">
                  <a:extLst>
                    <a:ext uri="{9D8B030D-6E8A-4147-A177-3AD203B41FA5}">
                      <a16:colId xmlns:a16="http://schemas.microsoft.com/office/drawing/2014/main" val="20000"/>
                    </a:ext>
                  </a:extLst>
                </a:gridCol>
                <a:gridCol w="456983">
                  <a:extLst>
                    <a:ext uri="{9D8B030D-6E8A-4147-A177-3AD203B41FA5}">
                      <a16:colId xmlns:a16="http://schemas.microsoft.com/office/drawing/2014/main" val="20001"/>
                    </a:ext>
                  </a:extLst>
                </a:gridCol>
                <a:gridCol w="456983">
                  <a:extLst>
                    <a:ext uri="{9D8B030D-6E8A-4147-A177-3AD203B41FA5}">
                      <a16:colId xmlns:a16="http://schemas.microsoft.com/office/drawing/2014/main" val="20002"/>
                    </a:ext>
                  </a:extLst>
                </a:gridCol>
                <a:gridCol w="456983">
                  <a:extLst>
                    <a:ext uri="{9D8B030D-6E8A-4147-A177-3AD203B41FA5}">
                      <a16:colId xmlns:a16="http://schemas.microsoft.com/office/drawing/2014/main" val="20003"/>
                    </a:ext>
                  </a:extLst>
                </a:gridCol>
                <a:gridCol w="980608">
                  <a:extLst>
                    <a:ext uri="{9D8B030D-6E8A-4147-A177-3AD203B41FA5}">
                      <a16:colId xmlns:a16="http://schemas.microsoft.com/office/drawing/2014/main" val="20004"/>
                    </a:ext>
                  </a:extLst>
                </a:gridCol>
                <a:gridCol w="535526">
                  <a:extLst>
                    <a:ext uri="{9D8B030D-6E8A-4147-A177-3AD203B41FA5}">
                      <a16:colId xmlns:a16="http://schemas.microsoft.com/office/drawing/2014/main" val="20005"/>
                    </a:ext>
                  </a:extLst>
                </a:gridCol>
                <a:gridCol w="1075813">
                  <a:extLst>
                    <a:ext uri="{9D8B030D-6E8A-4147-A177-3AD203B41FA5}">
                      <a16:colId xmlns:a16="http://schemas.microsoft.com/office/drawing/2014/main" val="20006"/>
                    </a:ext>
                  </a:extLst>
                </a:gridCol>
                <a:gridCol w="580748">
                  <a:extLst>
                    <a:ext uri="{9D8B030D-6E8A-4147-A177-3AD203B41FA5}">
                      <a16:colId xmlns:a16="http://schemas.microsoft.com/office/drawing/2014/main" val="20007"/>
                    </a:ext>
                  </a:extLst>
                </a:gridCol>
              </a:tblGrid>
              <a:tr h="750094">
                <a:tc>
                  <a:txBody>
                    <a:bodyPr/>
                    <a:lstStyle/>
                    <a:p>
                      <a:pPr algn="l" rtl="0" fontAlgn="ctr"/>
                      <a:r>
                        <a:rPr lang="cs-CZ" sz="900" b="1" u="none" strike="noStrike" dirty="0">
                          <a:effectLst/>
                        </a:rPr>
                        <a:t>Číslo komponenty</a:t>
                      </a:r>
                      <a:endParaRPr lang="cs-CZ" sz="900" b="1" i="0" u="none" strike="noStrike" dirty="0">
                        <a:solidFill>
                          <a:srgbClr val="FFFFFF"/>
                        </a:solidFill>
                        <a:effectLst/>
                        <a:latin typeface="Times New Roman"/>
                      </a:endParaRPr>
                    </a:p>
                  </a:txBody>
                  <a:tcPr marL="7144" marR="7144" marT="7144" marB="0" anchor="ctr"/>
                </a:tc>
                <a:tc>
                  <a:txBody>
                    <a:bodyPr/>
                    <a:lstStyle/>
                    <a:p>
                      <a:pPr algn="l" rtl="0" fontAlgn="ctr"/>
                      <a:r>
                        <a:rPr lang="cs-CZ" sz="900" b="1" u="none" strike="noStrike" dirty="0">
                          <a:effectLst/>
                        </a:rPr>
                        <a:t>Čistá hmotnost komponenty, g</a:t>
                      </a:r>
                      <a:endParaRPr lang="cs-CZ" sz="900" b="1" i="0" u="none" strike="noStrike" dirty="0">
                        <a:solidFill>
                          <a:srgbClr val="FFFFFF"/>
                        </a:solidFill>
                        <a:effectLst/>
                        <a:latin typeface="Times New Roman"/>
                      </a:endParaRPr>
                    </a:p>
                  </a:txBody>
                  <a:tcPr marL="7144" marR="7144" marT="7144" marB="0" anchor="ctr"/>
                </a:tc>
                <a:tc>
                  <a:txBody>
                    <a:bodyPr/>
                    <a:lstStyle/>
                    <a:p>
                      <a:pPr algn="l" rtl="0" fontAlgn="ctr"/>
                      <a:r>
                        <a:rPr lang="cs-CZ" sz="900" b="1" u="none" strike="noStrike">
                          <a:effectLst/>
                        </a:rPr>
                        <a:t>Hmotnost odpadu/ ztraty, g</a:t>
                      </a:r>
                      <a:endParaRPr lang="cs-CZ" sz="900" b="1" i="0" u="none" strike="noStrike">
                        <a:solidFill>
                          <a:srgbClr val="FFFFFF"/>
                        </a:solidFill>
                        <a:effectLst/>
                        <a:latin typeface="Times New Roman"/>
                      </a:endParaRPr>
                    </a:p>
                  </a:txBody>
                  <a:tcPr marL="7144" marR="7144" marT="7144" marB="0" anchor="ctr"/>
                </a:tc>
                <a:tc>
                  <a:txBody>
                    <a:bodyPr/>
                    <a:lstStyle/>
                    <a:p>
                      <a:pPr algn="l" rtl="0" fontAlgn="ctr"/>
                      <a:r>
                        <a:rPr lang="cs-CZ" sz="900" b="1" u="none" strike="noStrike" dirty="0" err="1">
                          <a:effectLst/>
                        </a:rPr>
                        <a:t>kp</a:t>
                      </a:r>
                      <a:endParaRPr lang="cs-CZ" sz="900" b="1" i="0" u="none" strike="noStrike" dirty="0">
                        <a:solidFill>
                          <a:srgbClr val="FFFFFF"/>
                        </a:solidFill>
                        <a:effectLst/>
                        <a:latin typeface="Times New Roman"/>
                      </a:endParaRPr>
                    </a:p>
                  </a:txBody>
                  <a:tcPr marL="7144" marR="7144" marT="7144" marB="0" anchor="ctr"/>
                </a:tc>
                <a:tc>
                  <a:txBody>
                    <a:bodyPr/>
                    <a:lstStyle/>
                    <a:p>
                      <a:pPr algn="l" rtl="0" fontAlgn="ctr"/>
                      <a:r>
                        <a:rPr lang="cs-CZ" sz="900" b="1" u="none" strike="noStrike" dirty="0">
                          <a:effectLst/>
                        </a:rPr>
                        <a:t>objem výroby/ks</a:t>
                      </a:r>
                      <a:endParaRPr lang="cs-CZ" sz="900" b="1" i="0" u="none" strike="noStrike" dirty="0">
                        <a:solidFill>
                          <a:srgbClr val="FFFFFF"/>
                        </a:solidFill>
                        <a:effectLst/>
                        <a:latin typeface="Times New Roman"/>
                      </a:endParaRPr>
                    </a:p>
                  </a:txBody>
                  <a:tcPr marL="7144" marR="7144" marT="7144" marB="0" anchor="ctr"/>
                </a:tc>
                <a:tc>
                  <a:txBody>
                    <a:bodyPr/>
                    <a:lstStyle/>
                    <a:p>
                      <a:pPr algn="l" rtl="0" fontAlgn="ctr"/>
                      <a:r>
                        <a:rPr lang="cs-CZ" sz="900" b="1" u="none" strike="noStrike">
                          <a:effectLst/>
                        </a:rPr>
                        <a:t>Norma spotřeby materiálu g/ks</a:t>
                      </a:r>
                      <a:endParaRPr lang="cs-CZ" sz="900" b="1" i="0" u="none" strike="noStrike">
                        <a:solidFill>
                          <a:srgbClr val="FFFFFF"/>
                        </a:solidFill>
                        <a:effectLst/>
                        <a:latin typeface="Times New Roman"/>
                      </a:endParaRPr>
                    </a:p>
                  </a:txBody>
                  <a:tcPr marL="7144" marR="7144" marT="7144" marB="0" anchor="ctr"/>
                </a:tc>
                <a:tc>
                  <a:txBody>
                    <a:bodyPr/>
                    <a:lstStyle/>
                    <a:p>
                      <a:pPr algn="l" rtl="0" fontAlgn="ctr"/>
                      <a:r>
                        <a:rPr lang="cs-CZ" sz="900" b="1" u="none" strike="noStrike" dirty="0">
                          <a:effectLst/>
                        </a:rPr>
                        <a:t>celková spotřeba, kg</a:t>
                      </a:r>
                      <a:endParaRPr lang="cs-CZ" sz="900" b="1" i="0" u="none" strike="noStrike" dirty="0">
                        <a:solidFill>
                          <a:srgbClr val="FFFFFF"/>
                        </a:solidFill>
                        <a:effectLst/>
                        <a:latin typeface="Times New Roman"/>
                      </a:endParaRPr>
                    </a:p>
                  </a:txBody>
                  <a:tcPr marL="7144" marR="7144" marT="7144" marB="0" anchor="ctr"/>
                </a:tc>
                <a:tc>
                  <a:txBody>
                    <a:bodyPr/>
                    <a:lstStyle/>
                    <a:p>
                      <a:pPr algn="l" rtl="0" fontAlgn="ctr"/>
                      <a:r>
                        <a:rPr lang="cs-CZ" sz="900" b="1" u="none" strike="noStrike" dirty="0">
                          <a:effectLst/>
                        </a:rPr>
                        <a:t>hodnota</a:t>
                      </a:r>
                      <a:endParaRPr lang="cs-CZ" sz="900" b="1" i="0" u="none" strike="noStrike" dirty="0">
                        <a:solidFill>
                          <a:srgbClr val="FFFFFF"/>
                        </a:solidFill>
                        <a:effectLst/>
                        <a:latin typeface="Times New Roman"/>
                      </a:endParaRPr>
                    </a:p>
                  </a:txBody>
                  <a:tcPr marL="7144" marR="7144" marT="7144" marB="0" anchor="ctr"/>
                </a:tc>
                <a:extLst>
                  <a:ext uri="{0D108BD9-81ED-4DB2-BD59-A6C34878D82A}">
                    <a16:rowId xmlns:a16="http://schemas.microsoft.com/office/drawing/2014/main" val="10000"/>
                  </a:ext>
                </a:extLst>
              </a:tr>
              <a:tr h="150019">
                <a:tc>
                  <a:txBody>
                    <a:bodyPr/>
                    <a:lstStyle/>
                    <a:p>
                      <a:pPr algn="l" rtl="0" fontAlgn="ctr"/>
                      <a:r>
                        <a:rPr lang="cs-CZ" sz="900" u="none" strike="noStrike">
                          <a:effectLst/>
                        </a:rPr>
                        <a:t>K-001</a:t>
                      </a:r>
                      <a:endParaRPr lang="cs-CZ" sz="900" b="0" i="0" u="none" strike="noStrike">
                        <a:solidFill>
                          <a:srgbClr val="000000"/>
                        </a:solidFill>
                        <a:effectLst/>
                        <a:latin typeface="Times New Roman"/>
                      </a:endParaRPr>
                    </a:p>
                  </a:txBody>
                  <a:tcPr marL="7144" marR="7144" marT="7144" marB="0" anchor="ctr"/>
                </a:tc>
                <a:tc>
                  <a:txBody>
                    <a:bodyPr/>
                    <a:lstStyle/>
                    <a:p>
                      <a:pPr algn="l" rtl="0" fontAlgn="ctr"/>
                      <a:r>
                        <a:rPr lang="cs-CZ" sz="900" u="none" strike="noStrike">
                          <a:effectLst/>
                        </a:rPr>
                        <a:t>9,3</a:t>
                      </a:r>
                      <a:endParaRPr lang="cs-CZ" sz="900" b="0" i="0" u="none" strike="noStrike">
                        <a:solidFill>
                          <a:srgbClr val="000000"/>
                        </a:solidFill>
                        <a:effectLst/>
                        <a:latin typeface="Times New Roman"/>
                      </a:endParaRPr>
                    </a:p>
                  </a:txBody>
                  <a:tcPr marL="7144" marR="7144" marT="7144" marB="0" anchor="ctr"/>
                </a:tc>
                <a:tc>
                  <a:txBody>
                    <a:bodyPr/>
                    <a:lstStyle/>
                    <a:p>
                      <a:pPr algn="l" rtl="0" fontAlgn="ctr"/>
                      <a:r>
                        <a:rPr lang="cs-CZ" sz="900" u="none" strike="noStrike">
                          <a:effectLst/>
                        </a:rPr>
                        <a:t>1,2</a:t>
                      </a:r>
                      <a:endParaRPr lang="cs-CZ" sz="900" b="0" i="0" u="none" strike="noStrike">
                        <a:solidFill>
                          <a:srgbClr val="000000"/>
                        </a:solidFill>
                        <a:effectLst/>
                        <a:latin typeface="Times New Roman"/>
                      </a:endParaRPr>
                    </a:p>
                  </a:txBody>
                  <a:tcPr marL="7144" marR="7144" marT="7144" marB="0" anchor="ctr"/>
                </a:tc>
                <a:tc>
                  <a:txBody>
                    <a:bodyPr/>
                    <a:lstStyle/>
                    <a:p>
                      <a:pPr algn="r" fontAlgn="b"/>
                      <a:r>
                        <a:rPr lang="cs-CZ" sz="800" b="0" i="0" u="none" strike="noStrike">
                          <a:solidFill>
                            <a:srgbClr val="000000"/>
                          </a:solidFill>
                          <a:effectLst/>
                          <a:latin typeface="Calibri"/>
                        </a:rPr>
                        <a:t>1,00</a:t>
                      </a:r>
                    </a:p>
                  </a:txBody>
                  <a:tcPr marL="7144" marR="7144" marT="7144" marB="0" anchor="b"/>
                </a:tc>
                <a:tc>
                  <a:txBody>
                    <a:bodyPr/>
                    <a:lstStyle/>
                    <a:p>
                      <a:pPr algn="r" fontAlgn="b"/>
                      <a:r>
                        <a:rPr lang="cs-CZ" sz="800" b="0" i="0" u="none" strike="noStrike">
                          <a:solidFill>
                            <a:srgbClr val="000000"/>
                          </a:solidFill>
                          <a:effectLst/>
                          <a:latin typeface="Calibri"/>
                        </a:rPr>
                        <a:t>1000</a:t>
                      </a:r>
                    </a:p>
                  </a:txBody>
                  <a:tcPr marL="7144" marR="7144" marT="7144" marB="0" anchor="b"/>
                </a:tc>
                <a:tc>
                  <a:txBody>
                    <a:bodyPr/>
                    <a:lstStyle/>
                    <a:p>
                      <a:pPr algn="ctr" rtl="0" fontAlgn="ctr"/>
                      <a:r>
                        <a:rPr lang="cs-CZ" sz="900" b="0" i="0" u="none" strike="noStrike">
                          <a:solidFill>
                            <a:srgbClr val="000000"/>
                          </a:solidFill>
                          <a:effectLst/>
                          <a:latin typeface="Times New Roman"/>
                        </a:rPr>
                        <a:t>10,50</a:t>
                      </a:r>
                    </a:p>
                  </a:txBody>
                  <a:tcPr marL="7144" marR="7144" marT="7144" marB="0" anchor="ctr"/>
                </a:tc>
                <a:tc>
                  <a:txBody>
                    <a:bodyPr/>
                    <a:lstStyle/>
                    <a:p>
                      <a:pPr algn="r" fontAlgn="b"/>
                      <a:r>
                        <a:rPr lang="cs-CZ" sz="800" b="0" i="0" u="none" strike="noStrike" dirty="0">
                          <a:solidFill>
                            <a:srgbClr val="000000"/>
                          </a:solidFill>
                          <a:effectLst/>
                          <a:latin typeface="Calibri"/>
                        </a:rPr>
                        <a:t>10,50</a:t>
                      </a:r>
                    </a:p>
                  </a:txBody>
                  <a:tcPr marL="7144" marR="7144" marT="7144"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1"/>
                  </a:ext>
                </a:extLst>
              </a:tr>
              <a:tr h="150019">
                <a:tc>
                  <a:txBody>
                    <a:bodyPr/>
                    <a:lstStyle/>
                    <a:p>
                      <a:pPr algn="l" rtl="0" fontAlgn="ctr"/>
                      <a:r>
                        <a:rPr lang="cs-CZ" sz="900" u="none" strike="noStrike">
                          <a:effectLst/>
                        </a:rPr>
                        <a:t>M-002</a:t>
                      </a:r>
                      <a:endParaRPr lang="cs-CZ" sz="900" b="0" i="0" u="none" strike="noStrike">
                        <a:solidFill>
                          <a:srgbClr val="000000"/>
                        </a:solidFill>
                        <a:effectLst/>
                        <a:latin typeface="Times New Roman"/>
                      </a:endParaRPr>
                    </a:p>
                  </a:txBody>
                  <a:tcPr marL="7144" marR="7144" marT="7144" marB="0" anchor="ctr"/>
                </a:tc>
                <a:tc>
                  <a:txBody>
                    <a:bodyPr/>
                    <a:lstStyle/>
                    <a:p>
                      <a:pPr algn="l" rtl="0" fontAlgn="ctr"/>
                      <a:r>
                        <a:rPr lang="cs-CZ" sz="900" u="none" strike="noStrike">
                          <a:effectLst/>
                        </a:rPr>
                        <a:t>6,5</a:t>
                      </a:r>
                      <a:endParaRPr lang="cs-CZ" sz="900" b="0" i="0" u="none" strike="noStrike">
                        <a:solidFill>
                          <a:srgbClr val="000000"/>
                        </a:solidFill>
                        <a:effectLst/>
                        <a:latin typeface="Times New Roman"/>
                      </a:endParaRPr>
                    </a:p>
                  </a:txBody>
                  <a:tcPr marL="7144" marR="7144" marT="7144" marB="0" anchor="ctr"/>
                </a:tc>
                <a:tc>
                  <a:txBody>
                    <a:bodyPr/>
                    <a:lstStyle/>
                    <a:p>
                      <a:pPr algn="l" fontAlgn="t"/>
                      <a:r>
                        <a:rPr lang="cs-CZ" sz="900" u="none" strike="noStrike">
                          <a:effectLst/>
                        </a:rPr>
                        <a:t> </a:t>
                      </a:r>
                      <a:endParaRPr lang="cs-CZ" sz="900" b="0" i="0" u="none" strike="noStrike">
                        <a:solidFill>
                          <a:srgbClr val="000000"/>
                        </a:solidFill>
                        <a:effectLst/>
                        <a:latin typeface="Times New Roman"/>
                      </a:endParaRPr>
                    </a:p>
                  </a:txBody>
                  <a:tcPr marL="7144" marR="7144" marT="7144" marB="0"/>
                </a:tc>
                <a:tc>
                  <a:txBody>
                    <a:bodyPr/>
                    <a:lstStyle/>
                    <a:p>
                      <a:pPr algn="r" fontAlgn="b"/>
                      <a:r>
                        <a:rPr lang="cs-CZ" sz="800" b="0" i="0" u="none" strike="noStrike">
                          <a:solidFill>
                            <a:srgbClr val="000000"/>
                          </a:solidFill>
                          <a:effectLst/>
                          <a:latin typeface="Calibri"/>
                        </a:rPr>
                        <a:t>0,70</a:t>
                      </a:r>
                    </a:p>
                  </a:txBody>
                  <a:tcPr marL="7144" marR="7144" marT="7144" marB="0" anchor="b"/>
                </a:tc>
                <a:tc>
                  <a:txBody>
                    <a:bodyPr/>
                    <a:lstStyle/>
                    <a:p>
                      <a:pPr algn="r" fontAlgn="b"/>
                      <a:r>
                        <a:rPr lang="cs-CZ" sz="800" b="0" i="0" u="none" strike="noStrike">
                          <a:solidFill>
                            <a:srgbClr val="000000"/>
                          </a:solidFill>
                          <a:effectLst/>
                          <a:latin typeface="Calibri"/>
                        </a:rPr>
                        <a:t>1500</a:t>
                      </a:r>
                    </a:p>
                  </a:txBody>
                  <a:tcPr marL="7144" marR="7144" marT="7144" marB="0" anchor="b"/>
                </a:tc>
                <a:tc>
                  <a:txBody>
                    <a:bodyPr/>
                    <a:lstStyle/>
                    <a:p>
                      <a:pPr algn="ctr" fontAlgn="t"/>
                      <a:r>
                        <a:rPr lang="cs-CZ" sz="900" b="0" i="0" u="none" strike="noStrike">
                          <a:solidFill>
                            <a:srgbClr val="000000"/>
                          </a:solidFill>
                          <a:effectLst/>
                          <a:latin typeface="Times New Roman"/>
                        </a:rPr>
                        <a:t>7,34</a:t>
                      </a:r>
                    </a:p>
                  </a:txBody>
                  <a:tcPr marL="7144" marR="7144" marT="7144" marB="0"/>
                </a:tc>
                <a:tc>
                  <a:txBody>
                    <a:bodyPr/>
                    <a:lstStyle/>
                    <a:p>
                      <a:pPr algn="r" fontAlgn="b"/>
                      <a:r>
                        <a:rPr lang="cs-CZ" sz="800" b="0" i="0" u="none" strike="noStrike">
                          <a:solidFill>
                            <a:srgbClr val="000000"/>
                          </a:solidFill>
                          <a:effectLst/>
                          <a:latin typeface="Calibri"/>
                        </a:rPr>
                        <a:t>11,01</a:t>
                      </a:r>
                    </a:p>
                  </a:txBody>
                  <a:tcPr marL="7144" marR="7144" marT="7144"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2"/>
                  </a:ext>
                </a:extLst>
              </a:tr>
              <a:tr h="150019">
                <a:tc>
                  <a:txBody>
                    <a:bodyPr/>
                    <a:lstStyle/>
                    <a:p>
                      <a:pPr algn="l" rtl="0" fontAlgn="ctr"/>
                      <a:r>
                        <a:rPr lang="cs-CZ" sz="900" u="none" strike="noStrike">
                          <a:effectLst/>
                        </a:rPr>
                        <a:t>N-003</a:t>
                      </a:r>
                      <a:endParaRPr lang="cs-CZ" sz="900" b="0" i="0" u="none" strike="noStrike">
                        <a:solidFill>
                          <a:srgbClr val="000000"/>
                        </a:solidFill>
                        <a:effectLst/>
                        <a:latin typeface="Times New Roman"/>
                      </a:endParaRPr>
                    </a:p>
                  </a:txBody>
                  <a:tcPr marL="7144" marR="7144" marT="7144" marB="0" anchor="ctr"/>
                </a:tc>
                <a:tc>
                  <a:txBody>
                    <a:bodyPr/>
                    <a:lstStyle/>
                    <a:p>
                      <a:pPr algn="l" rtl="0" fontAlgn="ctr"/>
                      <a:r>
                        <a:rPr lang="cs-CZ" sz="900" u="none" strike="noStrike">
                          <a:effectLst/>
                        </a:rPr>
                        <a:t>7,7</a:t>
                      </a:r>
                      <a:endParaRPr lang="cs-CZ" sz="900" b="0" i="0" u="none" strike="noStrike">
                        <a:solidFill>
                          <a:srgbClr val="000000"/>
                        </a:solidFill>
                        <a:effectLst/>
                        <a:latin typeface="Times New Roman"/>
                      </a:endParaRPr>
                    </a:p>
                  </a:txBody>
                  <a:tcPr marL="7144" marR="7144" marT="7144" marB="0" anchor="ctr"/>
                </a:tc>
                <a:tc>
                  <a:txBody>
                    <a:bodyPr/>
                    <a:lstStyle/>
                    <a:p>
                      <a:pPr algn="l" fontAlgn="t"/>
                      <a:r>
                        <a:rPr lang="cs-CZ" sz="900" u="none" strike="noStrike">
                          <a:effectLst/>
                        </a:rPr>
                        <a:t> </a:t>
                      </a:r>
                      <a:endParaRPr lang="cs-CZ" sz="900" b="0" i="0" u="none" strike="noStrike">
                        <a:solidFill>
                          <a:srgbClr val="000000"/>
                        </a:solidFill>
                        <a:effectLst/>
                        <a:latin typeface="Times New Roman"/>
                      </a:endParaRPr>
                    </a:p>
                  </a:txBody>
                  <a:tcPr marL="7144" marR="7144" marT="7144" marB="0"/>
                </a:tc>
                <a:tc>
                  <a:txBody>
                    <a:bodyPr/>
                    <a:lstStyle/>
                    <a:p>
                      <a:pPr algn="r" fontAlgn="b"/>
                      <a:r>
                        <a:rPr lang="cs-CZ" sz="800" b="0" i="0" u="none" strike="noStrike">
                          <a:solidFill>
                            <a:srgbClr val="000000"/>
                          </a:solidFill>
                          <a:effectLst/>
                          <a:latin typeface="Calibri"/>
                        </a:rPr>
                        <a:t>0,83</a:t>
                      </a:r>
                    </a:p>
                  </a:txBody>
                  <a:tcPr marL="7144" marR="7144" marT="7144" marB="0" anchor="b"/>
                </a:tc>
                <a:tc>
                  <a:txBody>
                    <a:bodyPr/>
                    <a:lstStyle/>
                    <a:p>
                      <a:pPr algn="r" fontAlgn="b"/>
                      <a:r>
                        <a:rPr lang="cs-CZ" sz="800" b="0" i="0" u="none" strike="noStrike">
                          <a:solidFill>
                            <a:srgbClr val="000000"/>
                          </a:solidFill>
                          <a:effectLst/>
                          <a:latin typeface="Calibri"/>
                        </a:rPr>
                        <a:t>350</a:t>
                      </a:r>
                    </a:p>
                  </a:txBody>
                  <a:tcPr marL="7144" marR="7144" marT="7144" marB="0" anchor="b"/>
                </a:tc>
                <a:tc>
                  <a:txBody>
                    <a:bodyPr/>
                    <a:lstStyle/>
                    <a:p>
                      <a:pPr algn="ctr" fontAlgn="t"/>
                      <a:r>
                        <a:rPr lang="cs-CZ" sz="900" b="0" i="0" u="none" strike="noStrike">
                          <a:solidFill>
                            <a:srgbClr val="000000"/>
                          </a:solidFill>
                          <a:effectLst/>
                          <a:latin typeface="Times New Roman"/>
                        </a:rPr>
                        <a:t>8,69</a:t>
                      </a:r>
                    </a:p>
                  </a:txBody>
                  <a:tcPr marL="7144" marR="7144" marT="7144" marB="0"/>
                </a:tc>
                <a:tc>
                  <a:txBody>
                    <a:bodyPr/>
                    <a:lstStyle/>
                    <a:p>
                      <a:pPr algn="r" fontAlgn="b"/>
                      <a:r>
                        <a:rPr lang="cs-CZ" sz="800" b="0" i="0" u="none" strike="noStrike">
                          <a:solidFill>
                            <a:srgbClr val="000000"/>
                          </a:solidFill>
                          <a:effectLst/>
                          <a:latin typeface="Calibri"/>
                        </a:rPr>
                        <a:t>3,04</a:t>
                      </a:r>
                    </a:p>
                  </a:txBody>
                  <a:tcPr marL="7144" marR="7144" marT="7144"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3"/>
                  </a:ext>
                </a:extLst>
              </a:tr>
              <a:tr h="150019">
                <a:tc>
                  <a:txBody>
                    <a:bodyPr/>
                    <a:lstStyle/>
                    <a:p>
                      <a:pPr algn="l" rtl="0" fontAlgn="ctr"/>
                      <a:r>
                        <a:rPr lang="cs-CZ" sz="900" u="none" strike="noStrike">
                          <a:effectLst/>
                        </a:rPr>
                        <a:t>O-004</a:t>
                      </a:r>
                      <a:endParaRPr lang="cs-CZ" sz="900" b="0" i="0" u="none" strike="noStrike">
                        <a:solidFill>
                          <a:srgbClr val="000000"/>
                        </a:solidFill>
                        <a:effectLst/>
                        <a:latin typeface="Times New Roman"/>
                      </a:endParaRPr>
                    </a:p>
                  </a:txBody>
                  <a:tcPr marL="7144" marR="7144" marT="7144" marB="0" anchor="ctr"/>
                </a:tc>
                <a:tc>
                  <a:txBody>
                    <a:bodyPr/>
                    <a:lstStyle/>
                    <a:p>
                      <a:pPr algn="l" rtl="0" fontAlgn="ctr"/>
                      <a:r>
                        <a:rPr lang="cs-CZ" sz="900" u="none" strike="noStrike">
                          <a:effectLst/>
                        </a:rPr>
                        <a:t>8,9</a:t>
                      </a:r>
                      <a:endParaRPr lang="cs-CZ" sz="900" b="0" i="0" u="none" strike="noStrike">
                        <a:solidFill>
                          <a:srgbClr val="000000"/>
                        </a:solidFill>
                        <a:effectLst/>
                        <a:latin typeface="Times New Roman"/>
                      </a:endParaRPr>
                    </a:p>
                  </a:txBody>
                  <a:tcPr marL="7144" marR="7144" marT="7144" marB="0" anchor="ctr"/>
                </a:tc>
                <a:tc>
                  <a:txBody>
                    <a:bodyPr/>
                    <a:lstStyle/>
                    <a:p>
                      <a:pPr algn="l" fontAlgn="t"/>
                      <a:r>
                        <a:rPr lang="cs-CZ" sz="900" u="none" strike="noStrike">
                          <a:effectLst/>
                        </a:rPr>
                        <a:t> </a:t>
                      </a:r>
                      <a:endParaRPr lang="cs-CZ" sz="900" b="0" i="0" u="none" strike="noStrike">
                        <a:solidFill>
                          <a:srgbClr val="000000"/>
                        </a:solidFill>
                        <a:effectLst/>
                        <a:latin typeface="Times New Roman"/>
                      </a:endParaRPr>
                    </a:p>
                  </a:txBody>
                  <a:tcPr marL="7144" marR="7144" marT="7144" marB="0"/>
                </a:tc>
                <a:tc>
                  <a:txBody>
                    <a:bodyPr/>
                    <a:lstStyle/>
                    <a:p>
                      <a:pPr algn="r" fontAlgn="b"/>
                      <a:r>
                        <a:rPr lang="cs-CZ" sz="800" b="0" i="0" u="none" strike="noStrike">
                          <a:solidFill>
                            <a:srgbClr val="000000"/>
                          </a:solidFill>
                          <a:effectLst/>
                          <a:latin typeface="Calibri"/>
                        </a:rPr>
                        <a:t>0,96</a:t>
                      </a:r>
                    </a:p>
                  </a:txBody>
                  <a:tcPr marL="7144" marR="7144" marT="7144" marB="0" anchor="b"/>
                </a:tc>
                <a:tc>
                  <a:txBody>
                    <a:bodyPr/>
                    <a:lstStyle/>
                    <a:p>
                      <a:pPr algn="r" fontAlgn="b"/>
                      <a:r>
                        <a:rPr lang="cs-CZ" sz="800" b="0" i="0" u="none" strike="noStrike">
                          <a:solidFill>
                            <a:srgbClr val="000000"/>
                          </a:solidFill>
                          <a:effectLst/>
                          <a:latin typeface="Calibri"/>
                        </a:rPr>
                        <a:t>800</a:t>
                      </a:r>
                    </a:p>
                  </a:txBody>
                  <a:tcPr marL="7144" marR="7144" marT="7144" marB="0" anchor="b"/>
                </a:tc>
                <a:tc>
                  <a:txBody>
                    <a:bodyPr/>
                    <a:lstStyle/>
                    <a:p>
                      <a:pPr algn="ctr" fontAlgn="t"/>
                      <a:r>
                        <a:rPr lang="cs-CZ" sz="900" b="0" i="0" u="none" strike="noStrike">
                          <a:solidFill>
                            <a:srgbClr val="000000"/>
                          </a:solidFill>
                          <a:effectLst/>
                          <a:latin typeface="Times New Roman"/>
                        </a:rPr>
                        <a:t>10,05</a:t>
                      </a:r>
                    </a:p>
                  </a:txBody>
                  <a:tcPr marL="7144" marR="7144" marT="7144" marB="0"/>
                </a:tc>
                <a:tc>
                  <a:txBody>
                    <a:bodyPr/>
                    <a:lstStyle/>
                    <a:p>
                      <a:pPr algn="r" fontAlgn="b"/>
                      <a:r>
                        <a:rPr lang="cs-CZ" sz="800" b="0" i="0" u="none" strike="noStrike">
                          <a:solidFill>
                            <a:srgbClr val="000000"/>
                          </a:solidFill>
                          <a:effectLst/>
                          <a:latin typeface="Calibri"/>
                        </a:rPr>
                        <a:t>8,04</a:t>
                      </a:r>
                    </a:p>
                  </a:txBody>
                  <a:tcPr marL="7144" marR="7144" marT="7144"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4"/>
                  </a:ext>
                </a:extLst>
              </a:tr>
              <a:tr h="150019">
                <a:tc>
                  <a:txBody>
                    <a:bodyPr/>
                    <a:lstStyle/>
                    <a:p>
                      <a:pPr algn="l" rtl="0" fontAlgn="ctr"/>
                      <a:r>
                        <a:rPr lang="cs-CZ" sz="900" u="none" strike="noStrike">
                          <a:effectLst/>
                        </a:rPr>
                        <a:t>P-005</a:t>
                      </a:r>
                      <a:endParaRPr lang="cs-CZ" sz="900" b="0" i="0" u="none" strike="noStrike">
                        <a:solidFill>
                          <a:srgbClr val="000000"/>
                        </a:solidFill>
                        <a:effectLst/>
                        <a:latin typeface="Times New Roman"/>
                      </a:endParaRPr>
                    </a:p>
                  </a:txBody>
                  <a:tcPr marL="7144" marR="7144" marT="7144" marB="0" anchor="ctr"/>
                </a:tc>
                <a:tc>
                  <a:txBody>
                    <a:bodyPr/>
                    <a:lstStyle/>
                    <a:p>
                      <a:pPr algn="l" rtl="0" fontAlgn="ctr"/>
                      <a:r>
                        <a:rPr lang="cs-CZ" sz="900" u="none" strike="noStrike">
                          <a:effectLst/>
                        </a:rPr>
                        <a:t>10,5</a:t>
                      </a:r>
                      <a:endParaRPr lang="cs-CZ" sz="900" b="0" i="0" u="none" strike="noStrike">
                        <a:solidFill>
                          <a:srgbClr val="000000"/>
                        </a:solidFill>
                        <a:effectLst/>
                        <a:latin typeface="Times New Roman"/>
                      </a:endParaRPr>
                    </a:p>
                  </a:txBody>
                  <a:tcPr marL="7144" marR="7144" marT="7144" marB="0" anchor="ctr"/>
                </a:tc>
                <a:tc>
                  <a:txBody>
                    <a:bodyPr/>
                    <a:lstStyle/>
                    <a:p>
                      <a:pPr algn="l" fontAlgn="t"/>
                      <a:r>
                        <a:rPr lang="cs-CZ" sz="900" u="none" strike="noStrike">
                          <a:effectLst/>
                        </a:rPr>
                        <a:t> </a:t>
                      </a:r>
                      <a:endParaRPr lang="cs-CZ" sz="900" b="0" i="0" u="none" strike="noStrike">
                        <a:solidFill>
                          <a:srgbClr val="000000"/>
                        </a:solidFill>
                        <a:effectLst/>
                        <a:latin typeface="Times New Roman"/>
                      </a:endParaRPr>
                    </a:p>
                  </a:txBody>
                  <a:tcPr marL="7144" marR="7144" marT="7144" marB="0"/>
                </a:tc>
                <a:tc>
                  <a:txBody>
                    <a:bodyPr/>
                    <a:lstStyle/>
                    <a:p>
                      <a:pPr algn="r" fontAlgn="b"/>
                      <a:r>
                        <a:rPr lang="cs-CZ" sz="800" b="0" i="0" u="none" strike="noStrike">
                          <a:solidFill>
                            <a:srgbClr val="000000"/>
                          </a:solidFill>
                          <a:effectLst/>
                          <a:latin typeface="Calibri"/>
                        </a:rPr>
                        <a:t>1,13</a:t>
                      </a:r>
                    </a:p>
                  </a:txBody>
                  <a:tcPr marL="7144" marR="7144" marT="7144" marB="0" anchor="b"/>
                </a:tc>
                <a:tc>
                  <a:txBody>
                    <a:bodyPr/>
                    <a:lstStyle/>
                    <a:p>
                      <a:pPr algn="r" fontAlgn="b"/>
                      <a:r>
                        <a:rPr lang="cs-CZ" sz="800" b="0" i="0" u="none" strike="noStrike">
                          <a:solidFill>
                            <a:srgbClr val="000000"/>
                          </a:solidFill>
                          <a:effectLst/>
                          <a:latin typeface="Calibri"/>
                        </a:rPr>
                        <a:t>950</a:t>
                      </a:r>
                    </a:p>
                  </a:txBody>
                  <a:tcPr marL="7144" marR="7144" marT="7144" marB="0" anchor="b"/>
                </a:tc>
                <a:tc>
                  <a:txBody>
                    <a:bodyPr/>
                    <a:lstStyle/>
                    <a:p>
                      <a:pPr algn="ctr" fontAlgn="t"/>
                      <a:r>
                        <a:rPr lang="cs-CZ" sz="900" b="0" i="0" u="none" strike="noStrike">
                          <a:solidFill>
                            <a:srgbClr val="000000"/>
                          </a:solidFill>
                          <a:effectLst/>
                          <a:latin typeface="Times New Roman"/>
                        </a:rPr>
                        <a:t>11,85</a:t>
                      </a:r>
                    </a:p>
                  </a:txBody>
                  <a:tcPr marL="7144" marR="7144" marT="7144" marB="0"/>
                </a:tc>
                <a:tc>
                  <a:txBody>
                    <a:bodyPr/>
                    <a:lstStyle/>
                    <a:p>
                      <a:pPr algn="r" fontAlgn="b"/>
                      <a:r>
                        <a:rPr lang="cs-CZ" sz="800" b="0" i="0" u="none" strike="noStrike">
                          <a:solidFill>
                            <a:srgbClr val="000000"/>
                          </a:solidFill>
                          <a:effectLst/>
                          <a:latin typeface="Calibri"/>
                        </a:rPr>
                        <a:t>11,26</a:t>
                      </a:r>
                    </a:p>
                  </a:txBody>
                  <a:tcPr marL="7144" marR="7144" marT="7144"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5"/>
                  </a:ext>
                </a:extLst>
              </a:tr>
              <a:tr h="150019">
                <a:tc>
                  <a:txBody>
                    <a:bodyPr/>
                    <a:lstStyle/>
                    <a:p>
                      <a:pPr algn="l" rtl="0" fontAlgn="ctr"/>
                      <a:r>
                        <a:rPr lang="cs-CZ" sz="900" u="none" strike="noStrike">
                          <a:effectLst/>
                        </a:rPr>
                        <a:t>R-006</a:t>
                      </a:r>
                      <a:endParaRPr lang="cs-CZ" sz="900" b="0" i="0" u="none" strike="noStrike">
                        <a:solidFill>
                          <a:srgbClr val="000000"/>
                        </a:solidFill>
                        <a:effectLst/>
                        <a:latin typeface="Times New Roman"/>
                      </a:endParaRPr>
                    </a:p>
                  </a:txBody>
                  <a:tcPr marL="7144" marR="7144" marT="7144" marB="0" anchor="ctr"/>
                </a:tc>
                <a:tc>
                  <a:txBody>
                    <a:bodyPr/>
                    <a:lstStyle/>
                    <a:p>
                      <a:pPr algn="l" rtl="0" fontAlgn="ctr"/>
                      <a:r>
                        <a:rPr lang="cs-CZ" sz="900" u="none" strike="noStrike">
                          <a:effectLst/>
                        </a:rPr>
                        <a:t>11,1</a:t>
                      </a:r>
                      <a:endParaRPr lang="cs-CZ" sz="900" b="0" i="0" u="none" strike="noStrike">
                        <a:solidFill>
                          <a:srgbClr val="000000"/>
                        </a:solidFill>
                        <a:effectLst/>
                        <a:latin typeface="Times New Roman"/>
                      </a:endParaRPr>
                    </a:p>
                  </a:txBody>
                  <a:tcPr marL="7144" marR="7144" marT="7144" marB="0" anchor="ctr"/>
                </a:tc>
                <a:tc>
                  <a:txBody>
                    <a:bodyPr/>
                    <a:lstStyle/>
                    <a:p>
                      <a:pPr algn="l" fontAlgn="t"/>
                      <a:r>
                        <a:rPr lang="cs-CZ" sz="900" u="none" strike="noStrike">
                          <a:effectLst/>
                        </a:rPr>
                        <a:t> </a:t>
                      </a:r>
                      <a:endParaRPr lang="cs-CZ" sz="900" b="0" i="0" u="none" strike="noStrike">
                        <a:solidFill>
                          <a:srgbClr val="000000"/>
                        </a:solidFill>
                        <a:effectLst/>
                        <a:latin typeface="Times New Roman"/>
                      </a:endParaRPr>
                    </a:p>
                  </a:txBody>
                  <a:tcPr marL="7144" marR="7144" marT="7144" marB="0"/>
                </a:tc>
                <a:tc>
                  <a:txBody>
                    <a:bodyPr/>
                    <a:lstStyle/>
                    <a:p>
                      <a:pPr algn="r" fontAlgn="b"/>
                      <a:r>
                        <a:rPr lang="cs-CZ" sz="800" b="0" i="0" u="none" strike="noStrike">
                          <a:solidFill>
                            <a:srgbClr val="000000"/>
                          </a:solidFill>
                          <a:effectLst/>
                          <a:latin typeface="Calibri"/>
                        </a:rPr>
                        <a:t>1,19</a:t>
                      </a:r>
                    </a:p>
                  </a:txBody>
                  <a:tcPr marL="7144" marR="7144" marT="7144" marB="0" anchor="b"/>
                </a:tc>
                <a:tc>
                  <a:txBody>
                    <a:bodyPr/>
                    <a:lstStyle/>
                    <a:p>
                      <a:pPr algn="r" fontAlgn="b"/>
                      <a:r>
                        <a:rPr lang="cs-CZ" sz="800" b="0" i="0" u="none" strike="noStrike">
                          <a:solidFill>
                            <a:srgbClr val="000000"/>
                          </a:solidFill>
                          <a:effectLst/>
                          <a:latin typeface="Calibri"/>
                        </a:rPr>
                        <a:t>670</a:t>
                      </a:r>
                    </a:p>
                  </a:txBody>
                  <a:tcPr marL="7144" marR="7144" marT="7144" marB="0" anchor="b"/>
                </a:tc>
                <a:tc>
                  <a:txBody>
                    <a:bodyPr/>
                    <a:lstStyle/>
                    <a:p>
                      <a:pPr algn="ctr" fontAlgn="t"/>
                      <a:r>
                        <a:rPr lang="cs-CZ" sz="900" b="0" i="0" u="none" strike="noStrike">
                          <a:solidFill>
                            <a:srgbClr val="000000"/>
                          </a:solidFill>
                          <a:effectLst/>
                          <a:latin typeface="Times New Roman"/>
                        </a:rPr>
                        <a:t>12,53</a:t>
                      </a:r>
                    </a:p>
                  </a:txBody>
                  <a:tcPr marL="7144" marR="7144" marT="7144" marB="0"/>
                </a:tc>
                <a:tc>
                  <a:txBody>
                    <a:bodyPr/>
                    <a:lstStyle/>
                    <a:p>
                      <a:pPr algn="r" fontAlgn="b"/>
                      <a:r>
                        <a:rPr lang="cs-CZ" sz="800" b="0" i="0" u="none" strike="noStrike" dirty="0">
                          <a:solidFill>
                            <a:srgbClr val="000000"/>
                          </a:solidFill>
                          <a:effectLst/>
                          <a:latin typeface="Calibri"/>
                        </a:rPr>
                        <a:t>8,40</a:t>
                      </a:r>
                    </a:p>
                  </a:txBody>
                  <a:tcPr marL="7144" marR="7144" marT="7144"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6"/>
                  </a:ext>
                </a:extLst>
              </a:tr>
              <a:tr h="150019">
                <a:tc>
                  <a:txBody>
                    <a:bodyPr/>
                    <a:lstStyle/>
                    <a:p>
                      <a:pPr algn="l" rtl="0" fontAlgn="ctr"/>
                      <a:r>
                        <a:rPr lang="cs-CZ" sz="900" u="none" strike="noStrike">
                          <a:effectLst/>
                        </a:rPr>
                        <a:t>S-007</a:t>
                      </a:r>
                      <a:endParaRPr lang="cs-CZ" sz="900" b="0" i="0" u="none" strike="noStrike">
                        <a:solidFill>
                          <a:srgbClr val="000000"/>
                        </a:solidFill>
                        <a:effectLst/>
                        <a:latin typeface="Times New Roman"/>
                      </a:endParaRPr>
                    </a:p>
                  </a:txBody>
                  <a:tcPr marL="7144" marR="7144" marT="7144" marB="0" anchor="ctr"/>
                </a:tc>
                <a:tc>
                  <a:txBody>
                    <a:bodyPr/>
                    <a:lstStyle/>
                    <a:p>
                      <a:pPr algn="l" rtl="0" fontAlgn="ctr"/>
                      <a:r>
                        <a:rPr lang="cs-CZ" sz="900" u="none" strike="noStrike">
                          <a:effectLst/>
                        </a:rPr>
                        <a:t>12,4</a:t>
                      </a:r>
                      <a:endParaRPr lang="cs-CZ" sz="900" b="0" i="0" u="none" strike="noStrike">
                        <a:solidFill>
                          <a:srgbClr val="000000"/>
                        </a:solidFill>
                        <a:effectLst/>
                        <a:latin typeface="Times New Roman"/>
                      </a:endParaRPr>
                    </a:p>
                  </a:txBody>
                  <a:tcPr marL="7144" marR="7144" marT="7144" marB="0" anchor="ctr"/>
                </a:tc>
                <a:tc>
                  <a:txBody>
                    <a:bodyPr/>
                    <a:lstStyle/>
                    <a:p>
                      <a:pPr algn="l" fontAlgn="t"/>
                      <a:r>
                        <a:rPr lang="cs-CZ" sz="900" u="none" strike="noStrike">
                          <a:effectLst/>
                        </a:rPr>
                        <a:t> </a:t>
                      </a:r>
                      <a:endParaRPr lang="cs-CZ" sz="900" b="0" i="0" u="none" strike="noStrike">
                        <a:solidFill>
                          <a:srgbClr val="000000"/>
                        </a:solidFill>
                        <a:effectLst/>
                        <a:latin typeface="Times New Roman"/>
                      </a:endParaRPr>
                    </a:p>
                  </a:txBody>
                  <a:tcPr marL="7144" marR="7144" marT="7144" marB="0"/>
                </a:tc>
                <a:tc>
                  <a:txBody>
                    <a:bodyPr/>
                    <a:lstStyle/>
                    <a:p>
                      <a:pPr algn="r" fontAlgn="b"/>
                      <a:r>
                        <a:rPr lang="cs-CZ" sz="800" b="0" i="0" u="none" strike="noStrike">
                          <a:solidFill>
                            <a:srgbClr val="000000"/>
                          </a:solidFill>
                          <a:effectLst/>
                          <a:latin typeface="Calibri"/>
                        </a:rPr>
                        <a:t>1,33</a:t>
                      </a:r>
                    </a:p>
                  </a:txBody>
                  <a:tcPr marL="7144" marR="7144" marT="7144" marB="0" anchor="b"/>
                </a:tc>
                <a:tc>
                  <a:txBody>
                    <a:bodyPr/>
                    <a:lstStyle/>
                    <a:p>
                      <a:pPr algn="r" fontAlgn="b"/>
                      <a:r>
                        <a:rPr lang="cs-CZ" sz="800" b="0" i="0" u="none" strike="noStrike">
                          <a:solidFill>
                            <a:srgbClr val="000000"/>
                          </a:solidFill>
                          <a:effectLst/>
                          <a:latin typeface="Calibri"/>
                        </a:rPr>
                        <a:t>270</a:t>
                      </a:r>
                    </a:p>
                  </a:txBody>
                  <a:tcPr marL="7144" marR="7144" marT="7144" marB="0" anchor="b"/>
                </a:tc>
                <a:tc>
                  <a:txBody>
                    <a:bodyPr/>
                    <a:lstStyle/>
                    <a:p>
                      <a:pPr algn="ctr" fontAlgn="t"/>
                      <a:r>
                        <a:rPr lang="cs-CZ" sz="900" b="0" i="0" u="none" strike="noStrike" dirty="0">
                          <a:solidFill>
                            <a:srgbClr val="000000"/>
                          </a:solidFill>
                          <a:effectLst/>
                          <a:latin typeface="Times New Roman"/>
                        </a:rPr>
                        <a:t>14,00</a:t>
                      </a:r>
                    </a:p>
                  </a:txBody>
                  <a:tcPr marL="7144" marR="7144" marT="7144" marB="0"/>
                </a:tc>
                <a:tc>
                  <a:txBody>
                    <a:bodyPr/>
                    <a:lstStyle/>
                    <a:p>
                      <a:pPr algn="r" fontAlgn="b"/>
                      <a:r>
                        <a:rPr lang="cs-CZ" sz="800" b="0" i="0" u="none" strike="noStrike">
                          <a:solidFill>
                            <a:srgbClr val="000000"/>
                          </a:solidFill>
                          <a:effectLst/>
                          <a:latin typeface="Calibri"/>
                        </a:rPr>
                        <a:t>3,78</a:t>
                      </a:r>
                    </a:p>
                  </a:txBody>
                  <a:tcPr marL="7144" marR="7144" marT="7144"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7144" marR="7144" marT="7144" marB="0" anchor="b"/>
                </a:tc>
                <a:extLst>
                  <a:ext uri="{0D108BD9-81ED-4DB2-BD59-A6C34878D82A}">
                    <a16:rowId xmlns:a16="http://schemas.microsoft.com/office/drawing/2014/main" val="10007"/>
                  </a:ext>
                </a:extLst>
              </a:tr>
              <a:tr h="212884">
                <a:tc>
                  <a:txBody>
                    <a:bodyPr/>
                    <a:lstStyle/>
                    <a:p>
                      <a:pPr algn="l" rtl="0" fontAlgn="ctr"/>
                      <a:r>
                        <a:rPr lang="cs-CZ" sz="900" b="1" u="none" strike="noStrike" dirty="0">
                          <a:effectLst/>
                        </a:rPr>
                        <a:t>celkem</a:t>
                      </a:r>
                      <a:endParaRPr lang="cs-CZ" sz="900" b="1" i="0" u="none" strike="noStrike" dirty="0">
                        <a:solidFill>
                          <a:srgbClr val="000000"/>
                        </a:solidFill>
                        <a:effectLst/>
                        <a:latin typeface="Times New Roman"/>
                      </a:endParaRPr>
                    </a:p>
                  </a:txBody>
                  <a:tcPr marL="7144" marR="7144" marT="7144" marB="0" anchor="ctr"/>
                </a:tc>
                <a:tc>
                  <a:txBody>
                    <a:bodyPr/>
                    <a:lstStyle/>
                    <a:p>
                      <a:pPr algn="l" fontAlgn="b"/>
                      <a:r>
                        <a:rPr lang="cs-CZ" sz="800" b="1" u="none" strike="noStrike" dirty="0">
                          <a:effectLst/>
                        </a:rPr>
                        <a:t> </a:t>
                      </a:r>
                      <a:endParaRPr lang="cs-CZ" sz="800" b="1" i="0" u="none" strike="noStrike" dirty="0">
                        <a:solidFill>
                          <a:srgbClr val="000000"/>
                        </a:solidFill>
                        <a:effectLst/>
                        <a:latin typeface="Calibri"/>
                      </a:endParaRPr>
                    </a:p>
                  </a:txBody>
                  <a:tcPr marL="7144" marR="7144" marT="7144" marB="0" anchor="b"/>
                </a:tc>
                <a:tc>
                  <a:txBody>
                    <a:bodyPr/>
                    <a:lstStyle/>
                    <a:p>
                      <a:pPr algn="l" fontAlgn="b"/>
                      <a:r>
                        <a:rPr lang="cs-CZ" sz="800" b="1" u="none" strike="noStrike" dirty="0">
                          <a:effectLst/>
                        </a:rPr>
                        <a:t> </a:t>
                      </a:r>
                      <a:endParaRPr lang="cs-CZ" sz="800" b="1" i="0" u="none" strike="noStrike" dirty="0">
                        <a:solidFill>
                          <a:srgbClr val="000000"/>
                        </a:solidFill>
                        <a:effectLst/>
                        <a:latin typeface="Calibri"/>
                      </a:endParaRPr>
                    </a:p>
                  </a:txBody>
                  <a:tcPr marL="7144" marR="7144" marT="7144" marB="0" anchor="b"/>
                </a:tc>
                <a:tc>
                  <a:txBody>
                    <a:bodyPr/>
                    <a:lstStyle/>
                    <a:p>
                      <a:endParaRPr lang="cs-CZ" sz="1400" dirty="0"/>
                    </a:p>
                  </a:txBody>
                  <a:tcPr marL="7144" marR="7144" marT="7144" marB="0" anchor="b"/>
                </a:tc>
                <a:tc>
                  <a:txBody>
                    <a:bodyPr/>
                    <a:lstStyle/>
                    <a:p>
                      <a:endParaRPr lang="cs-CZ" sz="1400" dirty="0"/>
                    </a:p>
                  </a:txBody>
                  <a:tcPr marL="7144" marR="7144" marT="7144" marB="0" anchor="b"/>
                </a:tc>
                <a:tc>
                  <a:txBody>
                    <a:bodyPr/>
                    <a:lstStyle/>
                    <a:p>
                      <a:pPr algn="l" fontAlgn="b"/>
                      <a:r>
                        <a:rPr lang="cs-CZ" sz="800" b="1" i="0" u="none" strike="noStrike" dirty="0">
                          <a:solidFill>
                            <a:srgbClr val="000000"/>
                          </a:solidFill>
                          <a:effectLst/>
                          <a:latin typeface="Calibri"/>
                        </a:rPr>
                        <a:t> </a:t>
                      </a:r>
                    </a:p>
                  </a:txBody>
                  <a:tcPr marL="7144" marR="7144" marT="7144" marB="0" anchor="b"/>
                </a:tc>
                <a:tc>
                  <a:txBody>
                    <a:bodyPr/>
                    <a:lstStyle/>
                    <a:p>
                      <a:pPr algn="r" fontAlgn="b"/>
                      <a:r>
                        <a:rPr lang="cs-CZ" sz="800" b="1" i="0" u="none" strike="noStrike" dirty="0">
                          <a:solidFill>
                            <a:srgbClr val="000000"/>
                          </a:solidFill>
                          <a:effectLst/>
                          <a:latin typeface="Calibri"/>
                        </a:rPr>
                        <a:t>56,03</a:t>
                      </a:r>
                    </a:p>
                  </a:txBody>
                  <a:tcPr marL="7144" marR="7144" marT="7144" marB="0" anchor="b"/>
                </a:tc>
                <a:tc>
                  <a:txBody>
                    <a:bodyPr/>
                    <a:lstStyle/>
                    <a:p>
                      <a:pPr algn="r" fontAlgn="b"/>
                      <a:r>
                        <a:rPr lang="cs-CZ" sz="800" b="1" u="none" strike="noStrike" dirty="0">
                          <a:effectLst/>
                        </a:rPr>
                        <a:t>16808,47</a:t>
                      </a:r>
                      <a:endParaRPr lang="cs-CZ" sz="800" b="1" i="0" u="none" strike="noStrike" dirty="0">
                        <a:solidFill>
                          <a:srgbClr val="000000"/>
                        </a:solidFill>
                        <a:effectLst/>
                        <a:latin typeface="Calibri"/>
                      </a:endParaRPr>
                    </a:p>
                  </a:txBody>
                  <a:tcPr marL="7144" marR="7144" marT="7144"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309348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7820" y="645722"/>
            <a:ext cx="8579296" cy="857250"/>
          </a:xfrm>
        </p:spPr>
        <p:txBody>
          <a:bodyPr>
            <a:normAutofit fontScale="90000"/>
          </a:bodyPr>
          <a:lstStyle/>
          <a:p>
            <a:r>
              <a:rPr lang="cs-CZ" b="1" dirty="0"/>
              <a:t>NSM- příklad 5-3: metoda konstrukční a technologické analogie</a:t>
            </a:r>
          </a:p>
        </p:txBody>
      </p:sp>
      <p:sp>
        <p:nvSpPr>
          <p:cNvPr id="3" name="Zástupný symbol pro obsah 2"/>
          <p:cNvSpPr>
            <a:spLocks noGrp="1"/>
          </p:cNvSpPr>
          <p:nvPr>
            <p:ph idx="1"/>
          </p:nvPr>
        </p:nvSpPr>
        <p:spPr/>
        <p:txBody>
          <a:bodyPr>
            <a:normAutofit/>
          </a:bodyPr>
          <a:lstStyle/>
          <a:p>
            <a:r>
              <a:rPr lang="cs-CZ" sz="1800" dirty="0"/>
              <a:t>Vypočítejte předpokládanou normu spotřeby materiálu pro komponenty výrobku pomocí metody konstrukční a technologické analogie. </a:t>
            </a:r>
          </a:p>
        </p:txBody>
      </p:sp>
      <p:graphicFrame>
        <p:nvGraphicFramePr>
          <p:cNvPr id="5" name="Tabulka 4"/>
          <p:cNvGraphicFramePr>
            <a:graphicFrameLocks noGrp="1"/>
          </p:cNvGraphicFramePr>
          <p:nvPr/>
        </p:nvGraphicFramePr>
        <p:xfrm>
          <a:off x="2897815" y="3374994"/>
          <a:ext cx="3659306" cy="1980034"/>
        </p:xfrm>
        <a:graphic>
          <a:graphicData uri="http://schemas.openxmlformats.org/drawingml/2006/table">
            <a:tbl>
              <a:tblPr firstRow="1" bandRow="1">
                <a:tableStyleId>{5C22544A-7EE6-4342-B048-85BDC9FD1C3A}</a:tableStyleId>
              </a:tblPr>
              <a:tblGrid>
                <a:gridCol w="368039">
                  <a:extLst>
                    <a:ext uri="{9D8B030D-6E8A-4147-A177-3AD203B41FA5}">
                      <a16:colId xmlns:a16="http://schemas.microsoft.com/office/drawing/2014/main" val="20000"/>
                    </a:ext>
                  </a:extLst>
                </a:gridCol>
                <a:gridCol w="766087">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327694">
                  <a:extLst>
                    <a:ext uri="{9D8B030D-6E8A-4147-A177-3AD203B41FA5}">
                      <a16:colId xmlns:a16="http://schemas.microsoft.com/office/drawing/2014/main" val="20003"/>
                    </a:ext>
                  </a:extLst>
                </a:gridCol>
                <a:gridCol w="431296">
                  <a:extLst>
                    <a:ext uri="{9D8B030D-6E8A-4147-A177-3AD203B41FA5}">
                      <a16:colId xmlns:a16="http://schemas.microsoft.com/office/drawing/2014/main" val="20004"/>
                    </a:ext>
                  </a:extLst>
                </a:gridCol>
                <a:gridCol w="866426">
                  <a:extLst>
                    <a:ext uri="{9D8B030D-6E8A-4147-A177-3AD203B41FA5}">
                      <a16:colId xmlns:a16="http://schemas.microsoft.com/office/drawing/2014/main" val="20005"/>
                    </a:ext>
                  </a:extLst>
                </a:gridCol>
                <a:gridCol w="467716">
                  <a:extLst>
                    <a:ext uri="{9D8B030D-6E8A-4147-A177-3AD203B41FA5}">
                      <a16:colId xmlns:a16="http://schemas.microsoft.com/office/drawing/2014/main" val="20006"/>
                    </a:ext>
                  </a:extLst>
                </a:gridCol>
              </a:tblGrid>
              <a:tr h="121264">
                <a:tc gridSpan="3">
                  <a:txBody>
                    <a:bodyPr/>
                    <a:lstStyle/>
                    <a:p>
                      <a:pPr algn="l" rtl="0" fontAlgn="ctr"/>
                      <a:r>
                        <a:rPr lang="cs-CZ" sz="800" u="none" strike="noStrike" dirty="0">
                          <a:effectLst/>
                        </a:rPr>
                        <a:t>Výrobek A</a:t>
                      </a:r>
                      <a:endParaRPr lang="cs-CZ" sz="800" b="1" i="0" u="none" strike="noStrike" dirty="0">
                        <a:solidFill>
                          <a:srgbClr val="FFFFFF"/>
                        </a:solidFill>
                        <a:effectLst/>
                        <a:latin typeface="Calibri"/>
                      </a:endParaRPr>
                    </a:p>
                  </a:txBody>
                  <a:tcPr marL="6857" marR="6857" marT="6857" marB="0" anchor="ctr"/>
                </a:tc>
                <a:tc hMerge="1">
                  <a:txBody>
                    <a:bodyPr/>
                    <a:lstStyle/>
                    <a:p>
                      <a:endParaRPr lang="cs-CZ"/>
                    </a:p>
                  </a:txBody>
                  <a:tcPr/>
                </a:tc>
                <a:tc hMerge="1">
                  <a:txBody>
                    <a:bodyPr/>
                    <a:lstStyle/>
                    <a:p>
                      <a:endParaRPr lang="cs-CZ"/>
                    </a:p>
                  </a:txBody>
                  <a:tcPr/>
                </a:tc>
                <a:tc>
                  <a:txBody>
                    <a:bodyPr/>
                    <a:lstStyle/>
                    <a:p>
                      <a:pPr algn="l" rtl="0" fontAlgn="ctr"/>
                      <a:r>
                        <a:rPr lang="cs-CZ" sz="800" u="none" strike="noStrike">
                          <a:effectLst/>
                        </a:rPr>
                        <a:t> </a:t>
                      </a:r>
                      <a:endParaRPr lang="cs-CZ" sz="800" b="1" i="0" u="none" strike="noStrike">
                        <a:solidFill>
                          <a:srgbClr val="FFFFFF"/>
                        </a:solidFill>
                        <a:effectLst/>
                        <a:latin typeface="Calibri"/>
                      </a:endParaRPr>
                    </a:p>
                  </a:txBody>
                  <a:tcPr marL="6857" marR="6857" marT="6857" marB="0" anchor="ctr"/>
                </a:tc>
                <a:tc gridSpan="2">
                  <a:txBody>
                    <a:bodyPr/>
                    <a:lstStyle/>
                    <a:p>
                      <a:pPr algn="l" rtl="0" fontAlgn="ctr"/>
                      <a:r>
                        <a:rPr lang="cs-CZ" sz="800" u="none" strike="noStrike">
                          <a:effectLst/>
                        </a:rPr>
                        <a:t>Výrobek B</a:t>
                      </a:r>
                      <a:endParaRPr lang="cs-CZ" sz="800" b="1" i="0" u="none" strike="noStrike">
                        <a:solidFill>
                          <a:srgbClr val="FFFFFF"/>
                        </a:solidFill>
                        <a:effectLst/>
                        <a:latin typeface="Calibri"/>
                      </a:endParaRPr>
                    </a:p>
                  </a:txBody>
                  <a:tcPr marL="6857" marR="6857" marT="6857" marB="0" anchor="ctr"/>
                </a:tc>
                <a:tc hMerge="1">
                  <a:txBody>
                    <a:bodyPr/>
                    <a:lstStyle/>
                    <a:p>
                      <a:endParaRPr lang="cs-CZ"/>
                    </a:p>
                  </a:txBody>
                  <a:tcPr/>
                </a:tc>
                <a:tc>
                  <a:txBody>
                    <a:bodyPr/>
                    <a:lstStyle/>
                    <a:p>
                      <a:pPr algn="l" fontAlgn="t"/>
                      <a:r>
                        <a:rPr lang="cs-CZ" sz="800" u="none" strike="noStrike">
                          <a:effectLst/>
                        </a:rPr>
                        <a:t> </a:t>
                      </a:r>
                      <a:endParaRPr lang="cs-CZ" sz="800" b="0" i="0" u="none" strike="noStrike">
                        <a:solidFill>
                          <a:srgbClr val="000000"/>
                        </a:solidFill>
                        <a:effectLst/>
                        <a:latin typeface="Arial"/>
                      </a:endParaRPr>
                    </a:p>
                  </a:txBody>
                  <a:tcPr marL="6857" marR="6857" marT="6857" marB="0"/>
                </a:tc>
                <a:extLst>
                  <a:ext uri="{0D108BD9-81ED-4DB2-BD59-A6C34878D82A}">
                    <a16:rowId xmlns:a16="http://schemas.microsoft.com/office/drawing/2014/main" val="10000"/>
                  </a:ext>
                </a:extLst>
              </a:tr>
              <a:tr h="349757">
                <a:tc>
                  <a:txBody>
                    <a:bodyPr/>
                    <a:lstStyle/>
                    <a:p>
                      <a:pPr algn="l" rtl="0" fontAlgn="ctr"/>
                      <a:r>
                        <a:rPr lang="cs-CZ" sz="800" u="none" strike="noStrike">
                          <a:effectLst/>
                        </a:rPr>
                        <a:t>Název součásti</a:t>
                      </a:r>
                      <a:endParaRPr lang="cs-CZ" sz="800" b="0" i="0" u="none" strike="noStrike">
                        <a:solidFill>
                          <a:srgbClr val="000000"/>
                        </a:solidFill>
                        <a:effectLst/>
                        <a:latin typeface="Calibri"/>
                      </a:endParaRPr>
                    </a:p>
                  </a:txBody>
                  <a:tcPr marL="6857" marR="6857" marT="6857" marB="0" anchor="ctr"/>
                </a:tc>
                <a:tc>
                  <a:txBody>
                    <a:bodyPr/>
                    <a:lstStyle/>
                    <a:p>
                      <a:pPr algn="l" rtl="0" fontAlgn="ctr"/>
                      <a:r>
                        <a:rPr lang="cs-CZ" sz="800" u="none" strike="noStrike" dirty="0">
                          <a:effectLst/>
                        </a:rPr>
                        <a:t>Čistá hmotnost součásti g/ks</a:t>
                      </a:r>
                      <a:endParaRPr lang="cs-CZ" sz="800" b="0" i="0" u="none" strike="noStrike" dirty="0">
                        <a:solidFill>
                          <a:srgbClr val="000000"/>
                        </a:solidFill>
                        <a:effectLst/>
                        <a:latin typeface="Calibri"/>
                      </a:endParaRPr>
                    </a:p>
                  </a:txBody>
                  <a:tcPr marL="6857" marR="6857" marT="6857" marB="0" anchor="ctr"/>
                </a:tc>
                <a:tc>
                  <a:txBody>
                    <a:bodyPr/>
                    <a:lstStyle/>
                    <a:p>
                      <a:pPr algn="l" rtl="0" fontAlgn="ctr"/>
                      <a:r>
                        <a:rPr lang="cs-CZ" sz="800" u="none" strike="noStrike">
                          <a:effectLst/>
                        </a:rPr>
                        <a:t>Km</a:t>
                      </a:r>
                      <a:endParaRPr lang="cs-CZ" sz="800" b="0" i="0" u="none" strike="noStrike">
                        <a:solidFill>
                          <a:srgbClr val="000000"/>
                        </a:solidFill>
                        <a:effectLst/>
                        <a:latin typeface="Calibri"/>
                      </a:endParaRPr>
                    </a:p>
                  </a:txBody>
                  <a:tcPr marL="6857" marR="6857" marT="6857" marB="0" anchor="ctr"/>
                </a:tc>
                <a:tc>
                  <a:txBody>
                    <a:bodyPr/>
                    <a:lstStyle/>
                    <a:p>
                      <a:pPr algn="l" rtl="0" fontAlgn="ctr"/>
                      <a:r>
                        <a:rPr lang="cs-CZ" sz="800" u="none" strike="noStrike" dirty="0" err="1">
                          <a:effectLst/>
                        </a:rPr>
                        <a:t>kstr</a:t>
                      </a:r>
                      <a:endParaRPr lang="cs-CZ" sz="800" b="0" i="0" u="none" strike="noStrike" dirty="0">
                        <a:solidFill>
                          <a:srgbClr val="000000"/>
                        </a:solidFill>
                        <a:effectLst/>
                        <a:latin typeface="Calibri"/>
                      </a:endParaRPr>
                    </a:p>
                  </a:txBody>
                  <a:tcPr marL="6857" marR="6857" marT="6857" marB="0" anchor="ctr"/>
                </a:tc>
                <a:tc>
                  <a:txBody>
                    <a:bodyPr/>
                    <a:lstStyle/>
                    <a:p>
                      <a:pPr algn="l" rtl="0" fontAlgn="ctr"/>
                      <a:r>
                        <a:rPr lang="cs-CZ" sz="800" u="none" strike="noStrike">
                          <a:effectLst/>
                        </a:rPr>
                        <a:t>Název součásti</a:t>
                      </a:r>
                      <a:endParaRPr lang="cs-CZ" sz="800" b="0" i="0" u="none" strike="noStrike">
                        <a:solidFill>
                          <a:srgbClr val="000000"/>
                        </a:solidFill>
                        <a:effectLst/>
                        <a:latin typeface="Calibri"/>
                      </a:endParaRPr>
                    </a:p>
                  </a:txBody>
                  <a:tcPr marL="6857" marR="6857" marT="6857" marB="0" anchor="ctr"/>
                </a:tc>
                <a:tc>
                  <a:txBody>
                    <a:bodyPr/>
                    <a:lstStyle/>
                    <a:p>
                      <a:pPr algn="l" rtl="0" fontAlgn="ctr"/>
                      <a:r>
                        <a:rPr lang="cs-CZ" sz="800" u="none" strike="noStrike">
                          <a:effectLst/>
                        </a:rPr>
                        <a:t>Čistá hmotnost součásti</a:t>
                      </a:r>
                      <a:endParaRPr lang="cs-CZ" sz="800" b="0" i="0" u="none" strike="noStrike">
                        <a:solidFill>
                          <a:srgbClr val="000000"/>
                        </a:solidFill>
                        <a:effectLst/>
                        <a:latin typeface="Calibri"/>
                      </a:endParaRPr>
                    </a:p>
                  </a:txBody>
                  <a:tcPr marL="6857" marR="6857" marT="6857" marB="0" anchor="ctr"/>
                </a:tc>
                <a:tc>
                  <a:txBody>
                    <a:bodyPr/>
                    <a:lstStyle/>
                    <a:p>
                      <a:pPr algn="l" rtl="0" fontAlgn="ctr"/>
                      <a:r>
                        <a:rPr lang="cs-CZ" sz="800" u="none" strike="noStrike">
                          <a:effectLst/>
                        </a:rPr>
                        <a:t>Norma spotřeby součásti</a:t>
                      </a:r>
                      <a:endParaRPr lang="cs-CZ" sz="800" b="0" i="0" u="none" strike="noStrike">
                        <a:solidFill>
                          <a:srgbClr val="000000"/>
                        </a:solidFill>
                        <a:effectLst/>
                        <a:latin typeface="Calibri"/>
                      </a:endParaRPr>
                    </a:p>
                  </a:txBody>
                  <a:tcPr marL="6857" marR="6857" marT="6857" marB="0" anchor="ctr"/>
                </a:tc>
                <a:extLst>
                  <a:ext uri="{0D108BD9-81ED-4DB2-BD59-A6C34878D82A}">
                    <a16:rowId xmlns:a16="http://schemas.microsoft.com/office/drawing/2014/main" val="10001"/>
                  </a:ext>
                </a:extLst>
              </a:tr>
              <a:tr h="246440">
                <a:tc>
                  <a:txBody>
                    <a:bodyPr/>
                    <a:lstStyle/>
                    <a:p>
                      <a:pPr algn="l" rtl="0" fontAlgn="ctr"/>
                      <a:r>
                        <a:rPr lang="cs-CZ" sz="800" u="none" strike="noStrike">
                          <a:effectLst/>
                        </a:rPr>
                        <a:t>A-001</a:t>
                      </a:r>
                      <a:endParaRPr lang="cs-CZ" sz="800" b="0" i="0" u="none" strike="noStrike">
                        <a:solidFill>
                          <a:srgbClr val="000000"/>
                        </a:solidFill>
                        <a:effectLst/>
                        <a:latin typeface="Calibri"/>
                      </a:endParaRPr>
                    </a:p>
                  </a:txBody>
                  <a:tcPr marL="6857" marR="6857" marT="6857" marB="0" anchor="ctr"/>
                </a:tc>
                <a:tc>
                  <a:txBody>
                    <a:bodyPr/>
                    <a:lstStyle/>
                    <a:p>
                      <a:pPr algn="ctr" rtl="0" fontAlgn="b"/>
                      <a:r>
                        <a:rPr lang="cs-CZ" sz="800" u="none" strike="noStrike">
                          <a:effectLst/>
                        </a:rPr>
                        <a:t>4</a:t>
                      </a:r>
                      <a:endParaRPr lang="cs-CZ" sz="800" b="0" i="0" u="none" strike="noStrike">
                        <a:solidFill>
                          <a:srgbClr val="000000"/>
                        </a:solidFill>
                        <a:effectLst/>
                        <a:latin typeface="Calibri"/>
                      </a:endParaRPr>
                    </a:p>
                  </a:txBody>
                  <a:tcPr marL="6857" marR="6857" marT="6857" marB="0" anchor="b"/>
                </a:tc>
                <a:tc>
                  <a:txBody>
                    <a:bodyPr/>
                    <a:lstStyle/>
                    <a:p>
                      <a:pPr algn="ctr" rtl="0" fontAlgn="ctr"/>
                      <a:r>
                        <a:rPr lang="cs-CZ" sz="800" u="none" strike="noStrike">
                          <a:effectLst/>
                        </a:rPr>
                        <a:t>0,9</a:t>
                      </a:r>
                      <a:endParaRPr lang="cs-CZ" sz="800" b="0" i="0" u="none" strike="noStrike">
                        <a:solidFill>
                          <a:srgbClr val="000000"/>
                        </a:solidFill>
                        <a:effectLst/>
                        <a:latin typeface="Calibri"/>
                      </a:endParaRPr>
                    </a:p>
                  </a:txBody>
                  <a:tcPr marL="6857" marR="6857" marT="6857" marB="0" anchor="ctr"/>
                </a:tc>
                <a:tc>
                  <a:txBody>
                    <a:bodyPr/>
                    <a:lstStyle/>
                    <a:p>
                      <a:endParaRPr lang="cs-CZ" sz="800" dirty="0"/>
                    </a:p>
                  </a:txBody>
                  <a:tcPr marL="6857" marR="6857" marT="6857" marB="0" anchor="ctr"/>
                </a:tc>
                <a:tc>
                  <a:txBody>
                    <a:bodyPr/>
                    <a:lstStyle/>
                    <a:p>
                      <a:pPr algn="l" rtl="0" fontAlgn="ctr"/>
                      <a:r>
                        <a:rPr lang="cs-CZ" sz="800" u="none" strike="noStrike" dirty="0">
                          <a:effectLst/>
                        </a:rPr>
                        <a:t>B-001</a:t>
                      </a:r>
                      <a:endParaRPr lang="cs-CZ" sz="800" b="0" i="0" u="none" strike="noStrike" dirty="0">
                        <a:solidFill>
                          <a:srgbClr val="000000"/>
                        </a:solidFill>
                        <a:effectLst/>
                        <a:latin typeface="Calibri"/>
                      </a:endParaRPr>
                    </a:p>
                  </a:txBody>
                  <a:tcPr marL="6857" marR="6857" marT="6857" marB="0" anchor="ctr"/>
                </a:tc>
                <a:tc>
                  <a:txBody>
                    <a:bodyPr/>
                    <a:lstStyle/>
                    <a:p>
                      <a:endParaRPr lang="cs-CZ" sz="800"/>
                    </a:p>
                  </a:txBody>
                  <a:tcPr marL="6857" marR="6857" marT="6857" marB="0"/>
                </a:tc>
                <a:tc>
                  <a:txBody>
                    <a:bodyPr/>
                    <a:lstStyle/>
                    <a:p>
                      <a:endParaRPr lang="cs-CZ" sz="800"/>
                    </a:p>
                  </a:txBody>
                  <a:tcPr marL="6857" marR="6857" marT="6857" marB="0"/>
                </a:tc>
                <a:extLst>
                  <a:ext uri="{0D108BD9-81ED-4DB2-BD59-A6C34878D82A}">
                    <a16:rowId xmlns:a16="http://schemas.microsoft.com/office/drawing/2014/main" val="10002"/>
                  </a:ext>
                </a:extLst>
              </a:tr>
              <a:tr h="246440">
                <a:tc>
                  <a:txBody>
                    <a:bodyPr/>
                    <a:lstStyle/>
                    <a:p>
                      <a:pPr algn="l" rtl="0" fontAlgn="ctr"/>
                      <a:r>
                        <a:rPr lang="cs-CZ" sz="800" u="none" strike="noStrike">
                          <a:effectLst/>
                        </a:rPr>
                        <a:t>A-002</a:t>
                      </a:r>
                      <a:endParaRPr lang="cs-CZ" sz="800" b="0" i="0" u="none" strike="noStrike">
                        <a:solidFill>
                          <a:srgbClr val="000000"/>
                        </a:solidFill>
                        <a:effectLst/>
                        <a:latin typeface="Calibri"/>
                      </a:endParaRPr>
                    </a:p>
                  </a:txBody>
                  <a:tcPr marL="6857" marR="6857" marT="6857" marB="0" anchor="ctr"/>
                </a:tc>
                <a:tc>
                  <a:txBody>
                    <a:bodyPr/>
                    <a:lstStyle/>
                    <a:p>
                      <a:pPr algn="ctr" rtl="0" fontAlgn="b"/>
                      <a:r>
                        <a:rPr lang="cs-CZ" sz="800" u="none" strike="noStrike" dirty="0">
                          <a:effectLst/>
                        </a:rPr>
                        <a:t>5,6</a:t>
                      </a:r>
                      <a:endParaRPr lang="cs-CZ" sz="800" b="0" i="0" u="none" strike="noStrike" dirty="0">
                        <a:solidFill>
                          <a:srgbClr val="000000"/>
                        </a:solidFill>
                        <a:effectLst/>
                        <a:latin typeface="Calibri"/>
                      </a:endParaRPr>
                    </a:p>
                  </a:txBody>
                  <a:tcPr marL="6857" marR="6857" marT="6857" marB="0" anchor="b"/>
                </a:tc>
                <a:tc>
                  <a:txBody>
                    <a:bodyPr/>
                    <a:lstStyle/>
                    <a:p>
                      <a:pPr algn="ctr" rtl="0" fontAlgn="ctr"/>
                      <a:r>
                        <a:rPr lang="cs-CZ" sz="800" u="none" strike="noStrike">
                          <a:effectLst/>
                        </a:rPr>
                        <a:t>0,95</a:t>
                      </a:r>
                      <a:endParaRPr lang="cs-CZ" sz="800" b="0" i="0" u="none" strike="noStrike">
                        <a:solidFill>
                          <a:srgbClr val="000000"/>
                        </a:solidFill>
                        <a:effectLst/>
                        <a:latin typeface="Calibri"/>
                      </a:endParaRPr>
                    </a:p>
                  </a:txBody>
                  <a:tcPr marL="6857" marR="6857" marT="6857" marB="0" anchor="ctr"/>
                </a:tc>
                <a:tc>
                  <a:txBody>
                    <a:bodyPr/>
                    <a:lstStyle/>
                    <a:p>
                      <a:endParaRPr lang="cs-CZ" sz="800" dirty="0"/>
                    </a:p>
                  </a:txBody>
                  <a:tcPr marL="6857" marR="6857" marT="6857" marB="0" anchor="ctr"/>
                </a:tc>
                <a:tc>
                  <a:txBody>
                    <a:bodyPr/>
                    <a:lstStyle/>
                    <a:p>
                      <a:pPr algn="l" rtl="0" fontAlgn="ctr"/>
                      <a:r>
                        <a:rPr lang="cs-CZ" sz="800" u="none" strike="noStrike">
                          <a:effectLst/>
                        </a:rPr>
                        <a:t>B-002</a:t>
                      </a:r>
                      <a:endParaRPr lang="cs-CZ" sz="800" b="0" i="0" u="none" strike="noStrike">
                        <a:solidFill>
                          <a:srgbClr val="000000"/>
                        </a:solidFill>
                        <a:effectLst/>
                        <a:latin typeface="Calibri"/>
                      </a:endParaRPr>
                    </a:p>
                  </a:txBody>
                  <a:tcPr marL="6857" marR="6857" marT="6857" marB="0" anchor="ctr"/>
                </a:tc>
                <a:tc>
                  <a:txBody>
                    <a:bodyPr/>
                    <a:lstStyle/>
                    <a:p>
                      <a:endParaRPr lang="cs-CZ" sz="800"/>
                    </a:p>
                  </a:txBody>
                  <a:tcPr marL="6857" marR="6857" marT="6857" marB="0"/>
                </a:tc>
                <a:tc>
                  <a:txBody>
                    <a:bodyPr/>
                    <a:lstStyle/>
                    <a:p>
                      <a:endParaRPr lang="cs-CZ" sz="800"/>
                    </a:p>
                  </a:txBody>
                  <a:tcPr marL="6857" marR="6857" marT="6857" marB="0"/>
                </a:tc>
                <a:extLst>
                  <a:ext uri="{0D108BD9-81ED-4DB2-BD59-A6C34878D82A}">
                    <a16:rowId xmlns:a16="http://schemas.microsoft.com/office/drawing/2014/main" val="10003"/>
                  </a:ext>
                </a:extLst>
              </a:tr>
              <a:tr h="246440">
                <a:tc>
                  <a:txBody>
                    <a:bodyPr/>
                    <a:lstStyle/>
                    <a:p>
                      <a:pPr algn="l" rtl="0" fontAlgn="ctr"/>
                      <a:r>
                        <a:rPr lang="cs-CZ" sz="800" u="none" strike="noStrike">
                          <a:effectLst/>
                        </a:rPr>
                        <a:t>A-003</a:t>
                      </a:r>
                      <a:endParaRPr lang="cs-CZ" sz="800" b="0" i="0" u="none" strike="noStrike">
                        <a:solidFill>
                          <a:srgbClr val="000000"/>
                        </a:solidFill>
                        <a:effectLst/>
                        <a:latin typeface="Calibri"/>
                      </a:endParaRPr>
                    </a:p>
                  </a:txBody>
                  <a:tcPr marL="6857" marR="6857" marT="6857" marB="0" anchor="ctr"/>
                </a:tc>
                <a:tc>
                  <a:txBody>
                    <a:bodyPr/>
                    <a:lstStyle/>
                    <a:p>
                      <a:pPr algn="ctr" rtl="0" fontAlgn="b"/>
                      <a:r>
                        <a:rPr lang="cs-CZ" sz="800" u="none" strike="noStrike">
                          <a:effectLst/>
                        </a:rPr>
                        <a:t>7,2</a:t>
                      </a:r>
                      <a:endParaRPr lang="cs-CZ" sz="800" b="0" i="0" u="none" strike="noStrike">
                        <a:solidFill>
                          <a:srgbClr val="000000"/>
                        </a:solidFill>
                        <a:effectLst/>
                        <a:latin typeface="Calibri"/>
                      </a:endParaRPr>
                    </a:p>
                  </a:txBody>
                  <a:tcPr marL="6857" marR="6857" marT="6857" marB="0" anchor="b"/>
                </a:tc>
                <a:tc>
                  <a:txBody>
                    <a:bodyPr/>
                    <a:lstStyle/>
                    <a:p>
                      <a:pPr algn="ctr" rtl="0" fontAlgn="ctr"/>
                      <a:r>
                        <a:rPr lang="cs-CZ" sz="800" u="none" strike="noStrike">
                          <a:effectLst/>
                        </a:rPr>
                        <a:t>0,85</a:t>
                      </a:r>
                      <a:endParaRPr lang="cs-CZ" sz="800" b="0" i="0" u="none" strike="noStrike">
                        <a:solidFill>
                          <a:srgbClr val="000000"/>
                        </a:solidFill>
                        <a:effectLst/>
                        <a:latin typeface="Calibri"/>
                      </a:endParaRPr>
                    </a:p>
                  </a:txBody>
                  <a:tcPr marL="6857" marR="6857" marT="6857" marB="0" anchor="ctr"/>
                </a:tc>
                <a:tc>
                  <a:txBody>
                    <a:bodyPr/>
                    <a:lstStyle/>
                    <a:p>
                      <a:endParaRPr lang="cs-CZ" sz="800"/>
                    </a:p>
                  </a:txBody>
                  <a:tcPr marL="6857" marR="6857" marT="6857" marB="0" anchor="ctr"/>
                </a:tc>
                <a:tc>
                  <a:txBody>
                    <a:bodyPr/>
                    <a:lstStyle/>
                    <a:p>
                      <a:pPr algn="l" rtl="0" fontAlgn="ctr"/>
                      <a:r>
                        <a:rPr lang="cs-CZ" sz="800" u="none" strike="noStrike">
                          <a:effectLst/>
                        </a:rPr>
                        <a:t>B-003</a:t>
                      </a:r>
                      <a:endParaRPr lang="cs-CZ" sz="800" b="0" i="0" u="none" strike="noStrike">
                        <a:solidFill>
                          <a:srgbClr val="000000"/>
                        </a:solidFill>
                        <a:effectLst/>
                        <a:latin typeface="Calibri"/>
                      </a:endParaRPr>
                    </a:p>
                  </a:txBody>
                  <a:tcPr marL="6857" marR="6857" marT="6857" marB="0" anchor="ctr"/>
                </a:tc>
                <a:tc>
                  <a:txBody>
                    <a:bodyPr/>
                    <a:lstStyle/>
                    <a:p>
                      <a:endParaRPr lang="cs-CZ" sz="800"/>
                    </a:p>
                  </a:txBody>
                  <a:tcPr marL="6857" marR="6857" marT="6857" marB="0"/>
                </a:tc>
                <a:tc>
                  <a:txBody>
                    <a:bodyPr/>
                    <a:lstStyle/>
                    <a:p>
                      <a:endParaRPr lang="cs-CZ" sz="800"/>
                    </a:p>
                  </a:txBody>
                  <a:tcPr marL="6857" marR="6857" marT="6857" marB="0"/>
                </a:tc>
                <a:extLst>
                  <a:ext uri="{0D108BD9-81ED-4DB2-BD59-A6C34878D82A}">
                    <a16:rowId xmlns:a16="http://schemas.microsoft.com/office/drawing/2014/main" val="10004"/>
                  </a:ext>
                </a:extLst>
              </a:tr>
              <a:tr h="246440">
                <a:tc>
                  <a:txBody>
                    <a:bodyPr/>
                    <a:lstStyle/>
                    <a:p>
                      <a:pPr algn="l" rtl="0" fontAlgn="ctr"/>
                      <a:r>
                        <a:rPr lang="cs-CZ" sz="800" u="none" strike="noStrike">
                          <a:effectLst/>
                        </a:rPr>
                        <a:t>A-004</a:t>
                      </a:r>
                      <a:endParaRPr lang="cs-CZ" sz="800" b="0" i="0" u="none" strike="noStrike">
                        <a:solidFill>
                          <a:srgbClr val="000000"/>
                        </a:solidFill>
                        <a:effectLst/>
                        <a:latin typeface="Calibri"/>
                      </a:endParaRPr>
                    </a:p>
                  </a:txBody>
                  <a:tcPr marL="6857" marR="6857" marT="6857" marB="0" anchor="ctr"/>
                </a:tc>
                <a:tc>
                  <a:txBody>
                    <a:bodyPr/>
                    <a:lstStyle/>
                    <a:p>
                      <a:pPr algn="ctr" rtl="0" fontAlgn="b"/>
                      <a:r>
                        <a:rPr lang="cs-CZ" sz="800" u="none" strike="noStrike">
                          <a:effectLst/>
                        </a:rPr>
                        <a:t>8,8</a:t>
                      </a:r>
                      <a:endParaRPr lang="cs-CZ" sz="800" b="0" i="0" u="none" strike="noStrike">
                        <a:solidFill>
                          <a:srgbClr val="000000"/>
                        </a:solidFill>
                        <a:effectLst/>
                        <a:latin typeface="Calibri"/>
                      </a:endParaRPr>
                    </a:p>
                  </a:txBody>
                  <a:tcPr marL="6857" marR="6857" marT="6857" marB="0" anchor="b"/>
                </a:tc>
                <a:tc>
                  <a:txBody>
                    <a:bodyPr/>
                    <a:lstStyle/>
                    <a:p>
                      <a:pPr algn="ctr" rtl="0" fontAlgn="ctr"/>
                      <a:r>
                        <a:rPr lang="cs-CZ" sz="800" u="none" strike="noStrike">
                          <a:effectLst/>
                        </a:rPr>
                        <a:t>0,89</a:t>
                      </a:r>
                      <a:endParaRPr lang="cs-CZ" sz="800" b="0" i="0" u="none" strike="noStrike">
                        <a:solidFill>
                          <a:srgbClr val="000000"/>
                        </a:solidFill>
                        <a:effectLst/>
                        <a:latin typeface="Calibri"/>
                      </a:endParaRPr>
                    </a:p>
                  </a:txBody>
                  <a:tcPr marL="6857" marR="6857" marT="6857" marB="0" anchor="ctr"/>
                </a:tc>
                <a:tc>
                  <a:txBody>
                    <a:bodyPr/>
                    <a:lstStyle/>
                    <a:p>
                      <a:endParaRPr lang="cs-CZ" sz="800"/>
                    </a:p>
                  </a:txBody>
                  <a:tcPr marL="6857" marR="6857" marT="6857" marB="0" anchor="ctr"/>
                </a:tc>
                <a:tc>
                  <a:txBody>
                    <a:bodyPr/>
                    <a:lstStyle/>
                    <a:p>
                      <a:pPr algn="l" rtl="0" fontAlgn="ctr"/>
                      <a:r>
                        <a:rPr lang="cs-CZ" sz="800" u="none" strike="noStrike">
                          <a:effectLst/>
                        </a:rPr>
                        <a:t>B-004</a:t>
                      </a:r>
                      <a:endParaRPr lang="cs-CZ" sz="800" b="0" i="0" u="none" strike="noStrike">
                        <a:solidFill>
                          <a:srgbClr val="000000"/>
                        </a:solidFill>
                        <a:effectLst/>
                        <a:latin typeface="Calibri"/>
                      </a:endParaRPr>
                    </a:p>
                  </a:txBody>
                  <a:tcPr marL="6857" marR="6857" marT="6857" marB="0" anchor="ctr"/>
                </a:tc>
                <a:tc>
                  <a:txBody>
                    <a:bodyPr/>
                    <a:lstStyle/>
                    <a:p>
                      <a:endParaRPr lang="cs-CZ" sz="800" dirty="0"/>
                    </a:p>
                  </a:txBody>
                  <a:tcPr marL="6857" marR="6857" marT="6857" marB="0"/>
                </a:tc>
                <a:tc>
                  <a:txBody>
                    <a:bodyPr/>
                    <a:lstStyle/>
                    <a:p>
                      <a:endParaRPr lang="cs-CZ" sz="800"/>
                    </a:p>
                  </a:txBody>
                  <a:tcPr marL="6857" marR="6857" marT="6857" marB="0"/>
                </a:tc>
                <a:extLst>
                  <a:ext uri="{0D108BD9-81ED-4DB2-BD59-A6C34878D82A}">
                    <a16:rowId xmlns:a16="http://schemas.microsoft.com/office/drawing/2014/main" val="10005"/>
                  </a:ext>
                </a:extLst>
              </a:tr>
              <a:tr h="246440">
                <a:tc>
                  <a:txBody>
                    <a:bodyPr/>
                    <a:lstStyle/>
                    <a:p>
                      <a:pPr algn="l" rtl="0" fontAlgn="ctr"/>
                      <a:r>
                        <a:rPr lang="cs-CZ" sz="800" u="none" strike="noStrike">
                          <a:effectLst/>
                        </a:rPr>
                        <a:t>A-005</a:t>
                      </a:r>
                      <a:endParaRPr lang="cs-CZ" sz="800" b="0" i="0" u="none" strike="noStrike">
                        <a:solidFill>
                          <a:srgbClr val="000000"/>
                        </a:solidFill>
                        <a:effectLst/>
                        <a:latin typeface="Calibri"/>
                      </a:endParaRPr>
                    </a:p>
                  </a:txBody>
                  <a:tcPr marL="6857" marR="6857" marT="6857" marB="0" anchor="ctr"/>
                </a:tc>
                <a:tc>
                  <a:txBody>
                    <a:bodyPr/>
                    <a:lstStyle/>
                    <a:p>
                      <a:pPr algn="ctr" rtl="0" fontAlgn="b"/>
                      <a:r>
                        <a:rPr lang="cs-CZ" sz="800" u="none" strike="noStrike">
                          <a:effectLst/>
                        </a:rPr>
                        <a:t>10</a:t>
                      </a:r>
                      <a:endParaRPr lang="cs-CZ" sz="800" b="0" i="0" u="none" strike="noStrike">
                        <a:solidFill>
                          <a:srgbClr val="000000"/>
                        </a:solidFill>
                        <a:effectLst/>
                        <a:latin typeface="Calibri"/>
                      </a:endParaRPr>
                    </a:p>
                  </a:txBody>
                  <a:tcPr marL="6857" marR="6857" marT="6857" marB="0" anchor="b"/>
                </a:tc>
                <a:tc>
                  <a:txBody>
                    <a:bodyPr/>
                    <a:lstStyle/>
                    <a:p>
                      <a:pPr algn="ctr" rtl="0" fontAlgn="ctr"/>
                      <a:r>
                        <a:rPr lang="cs-CZ" sz="800" u="none" strike="noStrike">
                          <a:effectLst/>
                        </a:rPr>
                        <a:t>0,75</a:t>
                      </a:r>
                      <a:endParaRPr lang="cs-CZ" sz="800" b="0" i="0" u="none" strike="noStrike">
                        <a:solidFill>
                          <a:srgbClr val="000000"/>
                        </a:solidFill>
                        <a:effectLst/>
                        <a:latin typeface="Calibri"/>
                      </a:endParaRPr>
                    </a:p>
                  </a:txBody>
                  <a:tcPr marL="6857" marR="6857" marT="6857" marB="0" anchor="ctr"/>
                </a:tc>
                <a:tc>
                  <a:txBody>
                    <a:bodyPr/>
                    <a:lstStyle/>
                    <a:p>
                      <a:endParaRPr lang="cs-CZ" sz="800"/>
                    </a:p>
                  </a:txBody>
                  <a:tcPr marL="6857" marR="6857" marT="6857" marB="0" anchor="ctr"/>
                </a:tc>
                <a:tc>
                  <a:txBody>
                    <a:bodyPr/>
                    <a:lstStyle/>
                    <a:p>
                      <a:pPr algn="l" rtl="0" fontAlgn="ctr"/>
                      <a:r>
                        <a:rPr lang="cs-CZ" sz="800" u="none" strike="noStrike">
                          <a:effectLst/>
                        </a:rPr>
                        <a:t>B-005</a:t>
                      </a:r>
                      <a:endParaRPr lang="cs-CZ" sz="800" b="0" i="0" u="none" strike="noStrike">
                        <a:solidFill>
                          <a:srgbClr val="000000"/>
                        </a:solidFill>
                        <a:effectLst/>
                        <a:latin typeface="Calibri"/>
                      </a:endParaRPr>
                    </a:p>
                  </a:txBody>
                  <a:tcPr marL="6857" marR="6857" marT="6857" marB="0" anchor="ctr"/>
                </a:tc>
                <a:tc>
                  <a:txBody>
                    <a:bodyPr/>
                    <a:lstStyle/>
                    <a:p>
                      <a:endParaRPr lang="cs-CZ" sz="800"/>
                    </a:p>
                  </a:txBody>
                  <a:tcPr marL="6857" marR="6857" marT="6857" marB="0"/>
                </a:tc>
                <a:tc>
                  <a:txBody>
                    <a:bodyPr/>
                    <a:lstStyle/>
                    <a:p>
                      <a:endParaRPr lang="cs-CZ" sz="800" dirty="0"/>
                    </a:p>
                  </a:txBody>
                  <a:tcPr marL="6857" marR="6857" marT="6857" marB="0"/>
                </a:tc>
                <a:extLst>
                  <a:ext uri="{0D108BD9-81ED-4DB2-BD59-A6C34878D82A}">
                    <a16:rowId xmlns:a16="http://schemas.microsoft.com/office/drawing/2014/main" val="10006"/>
                  </a:ext>
                </a:extLst>
              </a:tr>
              <a:tr h="246440">
                <a:tc>
                  <a:txBody>
                    <a:bodyPr/>
                    <a:lstStyle/>
                    <a:p>
                      <a:pPr algn="l" rtl="0" fontAlgn="ctr"/>
                      <a:r>
                        <a:rPr lang="cs-CZ" sz="800" u="none" strike="noStrike">
                          <a:effectLst/>
                        </a:rPr>
                        <a:t>Celkem</a:t>
                      </a:r>
                      <a:endParaRPr lang="cs-CZ" sz="800" b="1" i="0" u="none" strike="noStrike">
                        <a:solidFill>
                          <a:srgbClr val="000000"/>
                        </a:solidFill>
                        <a:effectLst/>
                        <a:latin typeface="Calibri"/>
                      </a:endParaRPr>
                    </a:p>
                  </a:txBody>
                  <a:tcPr marL="6857" marR="6857" marT="6857" marB="0" anchor="ctr"/>
                </a:tc>
                <a:tc>
                  <a:txBody>
                    <a:bodyPr/>
                    <a:lstStyle/>
                    <a:p>
                      <a:pPr algn="ctr" rtl="0" fontAlgn="b"/>
                      <a:r>
                        <a:rPr lang="cs-CZ" sz="800" u="none" strike="noStrike">
                          <a:effectLst/>
                        </a:rPr>
                        <a:t>36</a:t>
                      </a:r>
                      <a:endParaRPr lang="cs-CZ" sz="800" b="1" i="0" u="none" strike="noStrike">
                        <a:solidFill>
                          <a:srgbClr val="000000"/>
                        </a:solidFill>
                        <a:effectLst/>
                        <a:latin typeface="Calibri"/>
                      </a:endParaRPr>
                    </a:p>
                  </a:txBody>
                  <a:tcPr marL="6857" marR="6857" marT="6857" marB="0" anchor="b"/>
                </a:tc>
                <a:tc>
                  <a:txBody>
                    <a:bodyPr/>
                    <a:lstStyle/>
                    <a:p>
                      <a:pPr algn="ctr" fontAlgn="t"/>
                      <a:r>
                        <a:rPr lang="cs-CZ" sz="800" u="none" strike="noStrike">
                          <a:effectLst/>
                        </a:rPr>
                        <a:t> </a:t>
                      </a:r>
                      <a:endParaRPr lang="cs-CZ" sz="800" b="0" i="0" u="none" strike="noStrike">
                        <a:solidFill>
                          <a:srgbClr val="000000"/>
                        </a:solidFill>
                        <a:effectLst/>
                        <a:latin typeface="Arial"/>
                      </a:endParaRPr>
                    </a:p>
                  </a:txBody>
                  <a:tcPr marL="6857" marR="6857" marT="6857" marB="0"/>
                </a:tc>
                <a:tc>
                  <a:txBody>
                    <a:bodyPr/>
                    <a:lstStyle/>
                    <a:p>
                      <a:endParaRPr lang="cs-CZ" sz="800" dirty="0"/>
                    </a:p>
                  </a:txBody>
                  <a:tcPr marL="6857" marR="6857" marT="6857" marB="0" anchor="ctr"/>
                </a:tc>
                <a:tc>
                  <a:txBody>
                    <a:bodyPr/>
                    <a:lstStyle/>
                    <a:p>
                      <a:pPr algn="l" rtl="0" fontAlgn="ctr"/>
                      <a:r>
                        <a:rPr lang="cs-CZ" sz="800" u="none" strike="noStrike">
                          <a:effectLst/>
                        </a:rPr>
                        <a:t>Celkem</a:t>
                      </a:r>
                      <a:endParaRPr lang="cs-CZ" sz="800" b="1" i="0" u="none" strike="noStrike">
                        <a:solidFill>
                          <a:srgbClr val="000000"/>
                        </a:solidFill>
                        <a:effectLst/>
                        <a:latin typeface="Calibri"/>
                      </a:endParaRPr>
                    </a:p>
                  </a:txBody>
                  <a:tcPr marL="6857" marR="6857" marT="6857" marB="0" anchor="ctr"/>
                </a:tc>
                <a:tc>
                  <a:txBody>
                    <a:bodyPr/>
                    <a:lstStyle/>
                    <a:p>
                      <a:pPr algn="l" rtl="0" fontAlgn="ctr"/>
                      <a:r>
                        <a:rPr lang="cs-CZ" sz="800" u="none" strike="noStrike">
                          <a:effectLst/>
                        </a:rPr>
                        <a:t>60,00</a:t>
                      </a:r>
                      <a:endParaRPr lang="cs-CZ" sz="800" b="1" i="0" u="none" strike="noStrike">
                        <a:solidFill>
                          <a:srgbClr val="000000"/>
                        </a:solidFill>
                        <a:effectLst/>
                        <a:latin typeface="Calibri"/>
                      </a:endParaRPr>
                    </a:p>
                  </a:txBody>
                  <a:tcPr marL="6857" marR="6857" marT="6857" marB="0" anchor="ctr"/>
                </a:tc>
                <a:tc>
                  <a:txBody>
                    <a:bodyPr/>
                    <a:lstStyle/>
                    <a:p>
                      <a:pPr algn="l" fontAlgn="t"/>
                      <a:r>
                        <a:rPr lang="cs-CZ" sz="800" u="none" strike="noStrike" dirty="0">
                          <a:effectLst/>
                        </a:rPr>
                        <a:t> </a:t>
                      </a:r>
                      <a:endParaRPr lang="cs-CZ" sz="800" b="0" i="0" u="none" strike="noStrike" dirty="0">
                        <a:solidFill>
                          <a:srgbClr val="000000"/>
                        </a:solidFill>
                        <a:effectLst/>
                        <a:latin typeface="Arial"/>
                      </a:endParaRPr>
                    </a:p>
                  </a:txBody>
                  <a:tcPr marL="6857" marR="6857" marT="6857"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653772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17340" y="970220"/>
            <a:ext cx="6172200" cy="857250"/>
          </a:xfrm>
        </p:spPr>
        <p:txBody>
          <a:bodyPr>
            <a:normAutofit fontScale="90000"/>
          </a:bodyPr>
          <a:lstStyle/>
          <a:p>
            <a:r>
              <a:rPr lang="cs-CZ" altLang="cs-CZ" b="1" dirty="0"/>
              <a:t>NSM-příklad 5-3: metoda konstrukční a technologické analogie- řešení</a:t>
            </a:r>
          </a:p>
        </p:txBody>
      </p:sp>
      <mc:AlternateContent xmlns:mc="http://schemas.openxmlformats.org/markup-compatibility/2006" xmlns:a14="http://schemas.microsoft.com/office/drawing/2010/main">
        <mc:Choice Requires="a14">
          <p:sp>
            <p:nvSpPr>
              <p:cNvPr id="51203" name="Rectangle 3" descr="Rectangle: Click to edit Master text styles&#10;Second level&#10;Third level&#10;Fourth level&#10;Fifth level"/>
              <p:cNvSpPr>
                <a:spLocks noGrp="1" noChangeArrowheads="1"/>
              </p:cNvSpPr>
              <p:nvPr>
                <p:ph idx="1"/>
              </p:nvPr>
            </p:nvSpPr>
            <p:spPr>
              <a:xfrm>
                <a:off x="1771650" y="2286000"/>
                <a:ext cx="5829300" cy="3249234"/>
              </a:xfrm>
            </p:spPr>
            <p:txBody>
              <a:bodyPr>
                <a:normAutofit fontScale="62500" lnSpcReduction="20000"/>
              </a:bodyPr>
              <a:lstStyle/>
              <a:p>
                <a:pPr marL="400050" lvl="1" indent="0">
                  <a:buNone/>
                  <a:tabLst>
                    <a:tab pos="932260" algn="l"/>
                  </a:tabLst>
                </a:pPr>
                <a:endParaRPr lang="cs-CZ" altLang="cs-CZ" dirty="0"/>
              </a:p>
              <a:p>
                <a:pPr marL="400050" lvl="1" indent="0">
                  <a:spcBef>
                    <a:spcPct val="40000"/>
                  </a:spcBef>
                  <a:buNone/>
                  <a:tabLst>
                    <a:tab pos="932260" algn="l"/>
                  </a:tabLst>
                </a:pPr>
                <a:endParaRPr lang="cs-CZ" altLang="cs-CZ" sz="1500" dirty="0"/>
              </a:p>
              <a:p>
                <a:pPr marL="400050" lvl="1" indent="0">
                  <a:spcBef>
                    <a:spcPct val="50000"/>
                  </a:spcBef>
                  <a:buNone/>
                  <a:tabLst>
                    <a:tab pos="932260" algn="l"/>
                  </a:tabLst>
                </a:pPr>
                <a:endParaRPr lang="cs-CZ" altLang="cs-CZ" sz="1500" dirty="0"/>
              </a:p>
              <a:p>
                <a:pPr marL="100013" indent="0">
                  <a:buNone/>
                  <a:tabLst>
                    <a:tab pos="932260" algn="l"/>
                  </a:tabLst>
                </a:pPr>
                <a:endParaRPr lang="cs-CZ" altLang="cs-CZ" sz="1800" dirty="0"/>
              </a:p>
              <a:p>
                <a:pPr marL="100013" indent="0">
                  <a:buNone/>
                  <a:tabLst>
                    <a:tab pos="932260" algn="l"/>
                  </a:tabLst>
                </a:pPr>
                <a:endParaRPr lang="cs-CZ" altLang="cs-CZ" sz="1800" dirty="0"/>
              </a:p>
              <a:p>
                <a:pPr marL="100013" indent="0">
                  <a:buNone/>
                  <a:tabLst>
                    <a:tab pos="932260" algn="l"/>
                  </a:tabLst>
                </a:pPr>
                <a:r>
                  <a:rPr lang="cs-CZ" altLang="cs-CZ" sz="1800" dirty="0"/>
                  <a:t>Kde </a:t>
                </a:r>
                <a:r>
                  <a:rPr lang="cs-CZ" altLang="cs-CZ" sz="1800" dirty="0" err="1"/>
                  <a:t>k</a:t>
                </a:r>
                <a:r>
                  <a:rPr lang="cs-CZ" altLang="cs-CZ" sz="1800" baseline="-25000" dirty="0" err="1"/>
                  <a:t>str</a:t>
                </a:r>
                <a:r>
                  <a:rPr lang="cs-CZ" altLang="cs-CZ" sz="1800" dirty="0"/>
                  <a:t>   - koeficient struktury spotřeby	</a:t>
                </a:r>
              </a:p>
              <a:p>
                <a:pPr marL="100013" indent="0">
                  <a:buNone/>
                  <a:tabLst>
                    <a:tab pos="932260" algn="l"/>
                  </a:tabLst>
                </a:pPr>
                <a:r>
                  <a:rPr lang="cs-CZ" altLang="cs-CZ" sz="1800" dirty="0"/>
                  <a:t>K</a:t>
                </a:r>
                <a:r>
                  <a:rPr lang="cs-CZ" altLang="cs-CZ" sz="1800" baseline="-25000" dirty="0"/>
                  <a:t>strA001</a:t>
                </a:r>
                <a:r>
                  <a:rPr lang="cs-CZ" altLang="cs-CZ" sz="1800" dirty="0"/>
                  <a:t>=</a:t>
                </a:r>
                <a14:m>
                  <m:oMath xmlns:m="http://schemas.openxmlformats.org/officeDocument/2006/math">
                    <m:f>
                      <m:fPr>
                        <m:ctrlPr>
                          <a:rPr lang="cs-CZ" altLang="cs-CZ" sz="1800" i="1">
                            <a:latin typeface="Cambria Math" panose="02040503050406030204" pitchFamily="18" charset="0"/>
                          </a:rPr>
                        </m:ctrlPr>
                      </m:fPr>
                      <m:num>
                        <m:r>
                          <a:rPr lang="cs-CZ" altLang="cs-CZ" sz="1800" i="1">
                            <a:latin typeface="Cambria Math"/>
                          </a:rPr>
                          <m:t>4</m:t>
                        </m:r>
                      </m:num>
                      <m:den>
                        <m:r>
                          <a:rPr lang="cs-CZ" altLang="cs-CZ" sz="1800" i="1">
                            <a:latin typeface="Cambria Math"/>
                          </a:rPr>
                          <m:t>36</m:t>
                        </m:r>
                      </m:den>
                    </m:f>
                    <m:r>
                      <a:rPr lang="cs-CZ" altLang="cs-CZ" sz="1800" i="1">
                        <a:latin typeface="Cambria Math"/>
                      </a:rPr>
                      <m:t>=0,11</m:t>
                    </m:r>
                  </m:oMath>
                </a14:m>
                <a:endParaRPr lang="cs-CZ" altLang="cs-CZ" sz="1800" dirty="0"/>
              </a:p>
              <a:p>
                <a:pPr marL="100013" indent="0">
                  <a:buNone/>
                  <a:tabLst>
                    <a:tab pos="932260" algn="l"/>
                  </a:tabLst>
                </a:pPr>
                <a:endParaRPr lang="cs-CZ" altLang="cs-CZ" sz="1800" dirty="0"/>
              </a:p>
              <a:p>
                <a:pPr marL="400050" lvl="1" indent="0">
                  <a:buNone/>
                  <a:tabLst>
                    <a:tab pos="932260" algn="l"/>
                  </a:tabLst>
                </a:pPr>
                <a:endParaRPr lang="cs-CZ" altLang="cs-CZ" dirty="0"/>
              </a:p>
              <a:p>
                <a:pPr marL="400050" lvl="1" indent="0">
                  <a:buNone/>
                  <a:tabLst>
                    <a:tab pos="932260" algn="l"/>
                  </a:tabLst>
                </a:pPr>
                <a:endParaRPr lang="cs-CZ" altLang="cs-CZ" dirty="0"/>
              </a:p>
              <a:p>
                <a:pPr marL="400050" lvl="1" indent="0">
                  <a:buNone/>
                  <a:tabLst>
                    <a:tab pos="932260" algn="l"/>
                  </a:tabLst>
                </a:pPr>
                <a:endParaRPr lang="cs-CZ" altLang="cs-CZ" dirty="0"/>
              </a:p>
              <a:p>
                <a:pPr marL="400050" lvl="1" indent="0">
                  <a:buNone/>
                  <a:tabLst>
                    <a:tab pos="932260" algn="l"/>
                  </a:tabLst>
                </a:pPr>
                <a14:m>
                  <m:oMath xmlns:m="http://schemas.openxmlformats.org/officeDocument/2006/math">
                    <m:sSub>
                      <m:sSubPr>
                        <m:ctrlPr>
                          <a:rPr lang="cs-CZ" altLang="cs-CZ" i="1">
                            <a:latin typeface="Cambria Math" panose="02040503050406030204" pitchFamily="18" charset="0"/>
                          </a:rPr>
                        </m:ctrlPr>
                      </m:sSubPr>
                      <m:e>
                        <m:r>
                          <a:rPr lang="cs-CZ" altLang="cs-CZ" i="1">
                            <a:latin typeface="Cambria Math"/>
                          </a:rPr>
                          <m:t>𝐺</m:t>
                        </m:r>
                      </m:e>
                      <m:sub>
                        <m:r>
                          <a:rPr lang="cs-CZ" altLang="cs-CZ" i="1">
                            <a:latin typeface="Cambria Math"/>
                          </a:rPr>
                          <m:t>𝐵</m:t>
                        </m:r>
                        <m:r>
                          <a:rPr lang="cs-CZ" altLang="cs-CZ" i="1">
                            <a:latin typeface="Cambria Math"/>
                          </a:rPr>
                          <m:t>001</m:t>
                        </m:r>
                      </m:sub>
                    </m:sSub>
                    <m:r>
                      <a:rPr lang="cs-CZ" altLang="cs-CZ" i="1">
                        <a:latin typeface="Cambria Math"/>
                      </a:rPr>
                      <m:t>=60∗0,11=6,67</m:t>
                    </m:r>
                    <m:r>
                      <a:rPr lang="cs-CZ" altLang="cs-CZ" i="1">
                        <a:latin typeface="Cambria Math"/>
                      </a:rPr>
                      <m:t>𝑔</m:t>
                    </m:r>
                    <m:r>
                      <a:rPr lang="cs-CZ" altLang="cs-CZ" i="1">
                        <a:latin typeface="Cambria Math"/>
                      </a:rPr>
                      <m:t>/</m:t>
                    </m:r>
                    <m:r>
                      <a:rPr lang="cs-CZ" altLang="cs-CZ" i="1">
                        <a:latin typeface="Cambria Math"/>
                      </a:rPr>
                      <m:t>𝑘𝑠</m:t>
                    </m:r>
                  </m:oMath>
                </a14:m>
                <a:r>
                  <a:rPr lang="cs-CZ" altLang="cs-CZ" dirty="0"/>
                  <a:t>  NS</a:t>
                </a:r>
                <a:r>
                  <a:rPr lang="cs-CZ" altLang="cs-CZ" baseline="-25000" dirty="0"/>
                  <a:t>B001</a:t>
                </a:r>
                <a:r>
                  <a:rPr lang="cs-CZ" altLang="cs-CZ" dirty="0"/>
                  <a:t>=</a:t>
                </a:r>
                <a14:m>
                  <m:oMath xmlns:m="http://schemas.openxmlformats.org/officeDocument/2006/math">
                    <m:f>
                      <m:fPr>
                        <m:ctrlPr>
                          <a:rPr lang="cs-CZ" altLang="cs-CZ" i="1">
                            <a:latin typeface="Cambria Math" panose="02040503050406030204" pitchFamily="18" charset="0"/>
                          </a:rPr>
                        </m:ctrlPr>
                      </m:fPr>
                      <m:num>
                        <m:r>
                          <a:rPr lang="cs-CZ" altLang="cs-CZ" i="1">
                            <a:latin typeface="Cambria Math"/>
                          </a:rPr>
                          <m:t>60∗0,11</m:t>
                        </m:r>
                      </m:num>
                      <m:den>
                        <m:r>
                          <a:rPr lang="cs-CZ" altLang="cs-CZ" i="1">
                            <a:latin typeface="Cambria Math"/>
                          </a:rPr>
                          <m:t>0,9</m:t>
                        </m:r>
                      </m:den>
                    </m:f>
                    <m:r>
                      <a:rPr lang="cs-CZ" altLang="cs-CZ" i="1">
                        <a:latin typeface="Cambria Math"/>
                      </a:rPr>
                      <m:t>=</m:t>
                    </m:r>
                    <m:r>
                      <a:rPr lang="cs-CZ" altLang="cs-CZ">
                        <a:latin typeface="Cambria Math"/>
                      </a:rPr>
                      <m:t>7,41</m:t>
                    </m:r>
                  </m:oMath>
                </a14:m>
                <a:r>
                  <a:rPr lang="cs-CZ" altLang="cs-CZ" dirty="0"/>
                  <a:t> g/ks</a:t>
                </a:r>
              </a:p>
            </p:txBody>
          </p:sp>
        </mc:Choice>
        <mc:Fallback xmlns="">
          <p:sp>
            <p:nvSpPr>
              <p:cNvPr id="51203"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1771650" y="2286000"/>
                <a:ext cx="5829300" cy="3249234"/>
              </a:xfrm>
              <a:blipFill>
                <a:blip r:embed="rId4"/>
                <a:stretch>
                  <a:fillRect/>
                </a:stretch>
              </a:blipFill>
            </p:spPr>
            <p:txBody>
              <a:bodyPr/>
              <a:lstStyle/>
              <a:p>
                <a:r>
                  <a:rPr lang="cs-CZ">
                    <a:noFill/>
                  </a:rPr>
                  <a:t> </a:t>
                </a:r>
              </a:p>
            </p:txBody>
          </p:sp>
        </mc:Fallback>
      </mc:AlternateContent>
      <p:sp>
        <p:nvSpPr>
          <p:cNvPr id="51205" name="Text Box 5"/>
          <p:cNvSpPr txBox="1">
            <a:spLocks noChangeArrowheads="1"/>
          </p:cNvSpPr>
          <p:nvPr/>
        </p:nvSpPr>
        <p:spPr bwMode="auto">
          <a:xfrm>
            <a:off x="4031940" y="2402887"/>
            <a:ext cx="3657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38238" indent="-1138238">
              <a:defRPr sz="2400">
                <a:solidFill>
                  <a:schemeClr val="tx1"/>
                </a:solidFill>
                <a:latin typeface="Times New Roman" pitchFamily="18" charset="0"/>
              </a:defRPr>
            </a:lvl1pPr>
            <a:lvl2pPr marL="1328738">
              <a:defRPr sz="2400">
                <a:solidFill>
                  <a:schemeClr val="tx1"/>
                </a:solidFill>
                <a:latin typeface="Times New Roman" pitchFamily="18" charset="0"/>
              </a:defRPr>
            </a:lvl2pPr>
            <a:lvl3pPr marL="1519238">
              <a:defRPr sz="2400">
                <a:solidFill>
                  <a:schemeClr val="tx1"/>
                </a:solidFill>
                <a:latin typeface="Times New Roman" pitchFamily="18" charset="0"/>
              </a:defRPr>
            </a:lvl3pPr>
            <a:lvl4pPr marL="1709738">
              <a:defRPr sz="2400">
                <a:solidFill>
                  <a:schemeClr val="tx1"/>
                </a:solidFill>
                <a:latin typeface="Times New Roman" pitchFamily="18" charset="0"/>
              </a:defRPr>
            </a:lvl4pPr>
            <a:lvl5pPr marL="1900238">
              <a:defRPr sz="2400">
                <a:solidFill>
                  <a:schemeClr val="tx1"/>
                </a:solidFill>
                <a:latin typeface="Times New Roman" pitchFamily="18" charset="0"/>
              </a:defRPr>
            </a:lvl5pPr>
            <a:lvl6pPr marL="2357438" fontAlgn="base">
              <a:spcBef>
                <a:spcPct val="0"/>
              </a:spcBef>
              <a:spcAft>
                <a:spcPct val="0"/>
              </a:spcAft>
              <a:defRPr sz="2400">
                <a:solidFill>
                  <a:schemeClr val="tx1"/>
                </a:solidFill>
                <a:latin typeface="Times New Roman" pitchFamily="18" charset="0"/>
              </a:defRPr>
            </a:lvl6pPr>
            <a:lvl7pPr marL="2814638" fontAlgn="base">
              <a:spcBef>
                <a:spcPct val="0"/>
              </a:spcBef>
              <a:spcAft>
                <a:spcPct val="0"/>
              </a:spcAft>
              <a:defRPr sz="2400">
                <a:solidFill>
                  <a:schemeClr val="tx1"/>
                </a:solidFill>
                <a:latin typeface="Times New Roman" pitchFamily="18" charset="0"/>
              </a:defRPr>
            </a:lvl7pPr>
            <a:lvl8pPr marL="3271838" fontAlgn="base">
              <a:spcBef>
                <a:spcPct val="0"/>
              </a:spcBef>
              <a:spcAft>
                <a:spcPct val="0"/>
              </a:spcAft>
              <a:defRPr sz="2400">
                <a:solidFill>
                  <a:schemeClr val="tx1"/>
                </a:solidFill>
                <a:latin typeface="Times New Roman" pitchFamily="18" charset="0"/>
              </a:defRPr>
            </a:lvl8pPr>
            <a:lvl9pPr marL="3729038" fontAlgn="base">
              <a:spcBef>
                <a:spcPct val="0"/>
              </a:spcBef>
              <a:spcAft>
                <a:spcPct val="0"/>
              </a:spcAft>
              <a:defRPr sz="2400">
                <a:solidFill>
                  <a:schemeClr val="tx1"/>
                </a:solidFill>
                <a:latin typeface="Times New Roman" pitchFamily="18" charset="0"/>
              </a:defRPr>
            </a:lvl9pPr>
          </a:lstStyle>
          <a:p>
            <a:pPr>
              <a:spcBef>
                <a:spcPct val="50000"/>
              </a:spcBef>
            </a:pPr>
            <a:r>
              <a:rPr lang="cs-CZ" altLang="cs-CZ" sz="1200" dirty="0">
                <a:latin typeface="Tahoma" pitchFamily="34" charset="0"/>
              </a:rPr>
              <a:t>kde </a:t>
            </a:r>
            <a:r>
              <a:rPr lang="cs-CZ" altLang="cs-CZ" sz="1200" dirty="0" err="1">
                <a:latin typeface="Tahoma" pitchFamily="34" charset="0"/>
              </a:rPr>
              <a:t>G</a:t>
            </a:r>
            <a:r>
              <a:rPr lang="cs-CZ" altLang="cs-CZ" sz="1200" baseline="-25000" dirty="0" err="1">
                <a:latin typeface="Tahoma" pitchFamily="34" charset="0"/>
              </a:rPr>
              <a:t>r</a:t>
            </a:r>
            <a:r>
              <a:rPr lang="cs-CZ" altLang="cs-CZ" sz="1200" dirty="0">
                <a:latin typeface="Tahoma" pitchFamily="34" charset="0"/>
              </a:rPr>
              <a:t>   – čistá hmotnost jednotlivých položek</a:t>
            </a:r>
          </a:p>
          <a:p>
            <a:pPr>
              <a:spcBef>
                <a:spcPct val="50000"/>
              </a:spcBef>
            </a:pPr>
            <a:r>
              <a:rPr lang="cs-CZ" altLang="cs-CZ" sz="1200" dirty="0">
                <a:latin typeface="Tahoma" pitchFamily="34" charset="0"/>
              </a:rPr>
              <a:t>      </a:t>
            </a:r>
            <a:r>
              <a:rPr lang="cs-CZ" altLang="cs-CZ" sz="1200" dirty="0" err="1">
                <a:latin typeface="Tahoma" pitchFamily="34" charset="0"/>
              </a:rPr>
              <a:t>G</a:t>
            </a:r>
            <a:r>
              <a:rPr lang="cs-CZ" altLang="cs-CZ" sz="1200" baseline="-25000" dirty="0" err="1">
                <a:latin typeface="Tahoma" pitchFamily="34" charset="0"/>
              </a:rPr>
              <a:t>rn</a:t>
            </a:r>
            <a:r>
              <a:rPr lang="cs-CZ" altLang="cs-CZ" sz="1200" baseline="-25000" dirty="0">
                <a:latin typeface="Tahoma" pitchFamily="34" charset="0"/>
              </a:rPr>
              <a:t> </a:t>
            </a:r>
            <a:r>
              <a:rPr lang="cs-CZ" altLang="cs-CZ" sz="1200" dirty="0">
                <a:latin typeface="Tahoma" pitchFamily="34" charset="0"/>
              </a:rPr>
              <a:t>– celková čistá hmotnost dosavadního výrobku</a:t>
            </a:r>
          </a:p>
          <a:p>
            <a:pPr>
              <a:spcBef>
                <a:spcPct val="50000"/>
              </a:spcBef>
            </a:pPr>
            <a:endParaRPr lang="cs-CZ" altLang="cs-CZ" sz="1200" dirty="0">
              <a:latin typeface="Tahoma" pitchFamily="34" charset="0"/>
            </a:endParaRPr>
          </a:p>
        </p:txBody>
      </p:sp>
      <p:graphicFrame>
        <p:nvGraphicFramePr>
          <p:cNvPr id="51207" name="Object 7"/>
          <p:cNvGraphicFramePr>
            <a:graphicFrameLocks noChangeAspect="1"/>
          </p:cNvGraphicFramePr>
          <p:nvPr/>
        </p:nvGraphicFramePr>
        <p:xfrm>
          <a:off x="5382090" y="3861049"/>
          <a:ext cx="1496616" cy="702469"/>
        </p:xfrm>
        <a:graphic>
          <a:graphicData uri="http://schemas.openxmlformats.org/presentationml/2006/ole">
            <mc:AlternateContent xmlns:mc="http://schemas.openxmlformats.org/markup-compatibility/2006">
              <mc:Choice xmlns:v="urn:schemas-microsoft-com:vml" Requires="v">
                <p:oleObj name="Equation" r:id="rId5" imgW="698400" imgH="342720" progId="Equation.3">
                  <p:embed/>
                </p:oleObj>
              </mc:Choice>
              <mc:Fallback>
                <p:oleObj name="Equation" r:id="rId5" imgW="698400" imgH="342720" progId="Equation.3">
                  <p:embed/>
                  <p:pic>
                    <p:nvPicPr>
                      <p:cNvPr id="51207" name="Object 7"/>
                      <p:cNvPicPr>
                        <a:picLocks noChangeAspect="1" noChangeArrowheads="1"/>
                      </p:cNvPicPr>
                      <p:nvPr/>
                    </p:nvPicPr>
                    <p:blipFill>
                      <a:blip r:embed="rId6"/>
                      <a:srcRect/>
                      <a:stretch>
                        <a:fillRect/>
                      </a:stretch>
                    </p:blipFill>
                    <p:spPr bwMode="auto">
                      <a:xfrm>
                        <a:off x="5382090" y="3861049"/>
                        <a:ext cx="1496616" cy="702469"/>
                      </a:xfrm>
                      <a:prstGeom prst="rect">
                        <a:avLst/>
                      </a:prstGeom>
                      <a:noFill/>
                      <a:ln>
                        <a:noFill/>
                      </a:ln>
                      <a:effectLst/>
                    </p:spPr>
                  </p:pic>
                </p:oleObj>
              </mc:Fallback>
            </mc:AlternateContent>
          </a:graphicData>
        </a:graphic>
      </p:graphicFrame>
      <p:graphicFrame>
        <p:nvGraphicFramePr>
          <p:cNvPr id="2" name="Objekt 1"/>
          <p:cNvGraphicFramePr>
            <a:graphicFrameLocks noChangeAspect="1"/>
          </p:cNvGraphicFramePr>
          <p:nvPr/>
        </p:nvGraphicFramePr>
        <p:xfrm>
          <a:off x="1722836" y="4023124"/>
          <a:ext cx="1959769" cy="926306"/>
        </p:xfrm>
        <a:graphic>
          <a:graphicData uri="http://schemas.openxmlformats.org/presentationml/2006/ole">
            <mc:AlternateContent xmlns:mc="http://schemas.openxmlformats.org/markup-compatibility/2006">
              <mc:Choice xmlns:v="urn:schemas-microsoft-com:vml" Requires="v">
                <p:oleObj name="Equation" r:id="rId7" imgW="914400" imgH="431640" progId="Equation.3">
                  <p:embed/>
                </p:oleObj>
              </mc:Choice>
              <mc:Fallback>
                <p:oleObj name="Equation" r:id="rId7" imgW="914400" imgH="431640" progId="Equation.3">
                  <p:embed/>
                  <p:pic>
                    <p:nvPicPr>
                      <p:cNvPr id="2" name="Objekt 1"/>
                      <p:cNvPicPr>
                        <a:picLocks noChangeAspect="1" noChangeArrowheads="1"/>
                      </p:cNvPicPr>
                      <p:nvPr/>
                    </p:nvPicPr>
                    <p:blipFill>
                      <a:blip r:embed="rId8"/>
                      <a:srcRect/>
                      <a:stretch>
                        <a:fillRect/>
                      </a:stretch>
                    </p:blipFill>
                    <p:spPr bwMode="auto">
                      <a:xfrm>
                        <a:off x="1722836" y="4023124"/>
                        <a:ext cx="1959769" cy="926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kt 3"/>
          <p:cNvGraphicFramePr>
            <a:graphicFrameLocks noChangeAspect="1"/>
          </p:cNvGraphicFramePr>
          <p:nvPr/>
        </p:nvGraphicFramePr>
        <p:xfrm>
          <a:off x="2141730" y="2348881"/>
          <a:ext cx="1332309" cy="926306"/>
        </p:xfrm>
        <a:graphic>
          <a:graphicData uri="http://schemas.openxmlformats.org/presentationml/2006/ole">
            <mc:AlternateContent xmlns:mc="http://schemas.openxmlformats.org/markup-compatibility/2006">
              <mc:Choice xmlns:v="urn:schemas-microsoft-com:vml" Requires="v">
                <p:oleObj name="Equation" r:id="rId9" imgW="622080" imgH="431640" progId="Equation.3">
                  <p:embed/>
                </p:oleObj>
              </mc:Choice>
              <mc:Fallback>
                <p:oleObj name="Equation" r:id="rId9" imgW="622080" imgH="431640" progId="Equation.3">
                  <p:embed/>
                  <p:pic>
                    <p:nvPicPr>
                      <p:cNvPr id="4" name="Objek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1730" y="2348881"/>
                        <a:ext cx="1332309" cy="926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kt 2"/>
          <p:cNvGraphicFramePr>
            <a:graphicFrameLocks noChangeAspect="1"/>
          </p:cNvGraphicFramePr>
          <p:nvPr/>
        </p:nvGraphicFramePr>
        <p:xfrm>
          <a:off x="4950043" y="3158970"/>
          <a:ext cx="2126456" cy="571500"/>
        </p:xfrm>
        <a:graphic>
          <a:graphicData uri="http://schemas.openxmlformats.org/presentationml/2006/ole">
            <mc:AlternateContent xmlns:mc="http://schemas.openxmlformats.org/markup-compatibility/2006">
              <mc:Choice xmlns:v="urn:schemas-microsoft-com:vml" Requires="v">
                <p:oleObj name="Equation" r:id="rId11" imgW="812520" imgH="228600" progId="Equation.3">
                  <p:embed/>
                </p:oleObj>
              </mc:Choice>
              <mc:Fallback>
                <p:oleObj name="Equation" r:id="rId11" imgW="812520" imgH="228600" progId="Equation.3">
                  <p:embed/>
                  <p:pic>
                    <p:nvPicPr>
                      <p:cNvPr id="3" name="Objekt 2"/>
                      <p:cNvPicPr>
                        <a:picLocks noChangeAspect="1" noChangeArrowheads="1"/>
                      </p:cNvPicPr>
                      <p:nvPr/>
                    </p:nvPicPr>
                    <p:blipFill>
                      <a:blip r:embed="rId12"/>
                      <a:srcRect/>
                      <a:stretch>
                        <a:fillRect/>
                      </a:stretch>
                    </p:blipFill>
                    <p:spPr bwMode="auto">
                      <a:xfrm>
                        <a:off x="4950043" y="3158970"/>
                        <a:ext cx="2126456" cy="571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623577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5900" y="1006891"/>
            <a:ext cx="6172200" cy="857250"/>
          </a:xfrm>
        </p:spPr>
        <p:txBody>
          <a:bodyPr>
            <a:normAutofit fontScale="90000"/>
          </a:bodyPr>
          <a:lstStyle/>
          <a:p>
            <a:r>
              <a:rPr lang="cs-CZ" altLang="cs-CZ" b="1" dirty="0"/>
              <a:t>NSM-příklad 5-3: metoda konstrukční a technologické analogie- řešení</a:t>
            </a:r>
            <a:endParaRPr lang="cs-CZ" b="1" dirty="0"/>
          </a:p>
        </p:txBody>
      </p:sp>
      <p:graphicFrame>
        <p:nvGraphicFramePr>
          <p:cNvPr id="4" name="Zástupný symbol pro obsah 3"/>
          <p:cNvGraphicFramePr>
            <a:graphicFrameLocks noGrp="1"/>
          </p:cNvGraphicFramePr>
          <p:nvPr>
            <p:ph idx="1"/>
          </p:nvPr>
        </p:nvGraphicFramePr>
        <p:xfrm>
          <a:off x="1655677" y="2359466"/>
          <a:ext cx="5832647" cy="3063018"/>
        </p:xfrm>
        <a:graphic>
          <a:graphicData uri="http://schemas.openxmlformats.org/drawingml/2006/table">
            <a:tbl>
              <a:tblPr firstRow="1" bandRow="1">
                <a:tableStyleId>{5C22544A-7EE6-4342-B048-85BDC9FD1C3A}</a:tableStyleId>
              </a:tblPr>
              <a:tblGrid>
                <a:gridCol w="70207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56084">
                  <a:extLst>
                    <a:ext uri="{9D8B030D-6E8A-4147-A177-3AD203B41FA5}">
                      <a16:colId xmlns:a16="http://schemas.microsoft.com/office/drawing/2014/main" val="20002"/>
                    </a:ext>
                  </a:extLst>
                </a:gridCol>
                <a:gridCol w="972108">
                  <a:extLst>
                    <a:ext uri="{9D8B030D-6E8A-4147-A177-3AD203B41FA5}">
                      <a16:colId xmlns:a16="http://schemas.microsoft.com/office/drawing/2014/main" val="20003"/>
                    </a:ext>
                  </a:extLst>
                </a:gridCol>
                <a:gridCol w="972108">
                  <a:extLst>
                    <a:ext uri="{9D8B030D-6E8A-4147-A177-3AD203B41FA5}">
                      <a16:colId xmlns:a16="http://schemas.microsoft.com/office/drawing/2014/main" val="20004"/>
                    </a:ext>
                  </a:extLst>
                </a:gridCol>
                <a:gridCol w="820670">
                  <a:extLst>
                    <a:ext uri="{9D8B030D-6E8A-4147-A177-3AD203B41FA5}">
                      <a16:colId xmlns:a16="http://schemas.microsoft.com/office/drawing/2014/main" val="20005"/>
                    </a:ext>
                  </a:extLst>
                </a:gridCol>
                <a:gridCol w="745503">
                  <a:extLst>
                    <a:ext uri="{9D8B030D-6E8A-4147-A177-3AD203B41FA5}">
                      <a16:colId xmlns:a16="http://schemas.microsoft.com/office/drawing/2014/main" val="20006"/>
                    </a:ext>
                  </a:extLst>
                </a:gridCol>
              </a:tblGrid>
              <a:tr h="201167">
                <a:tc gridSpan="3">
                  <a:txBody>
                    <a:bodyPr/>
                    <a:lstStyle/>
                    <a:p>
                      <a:pPr algn="l" rtl="0" fontAlgn="ctr"/>
                      <a:r>
                        <a:rPr lang="cs-CZ" sz="1300" u="none" strike="noStrike" dirty="0">
                          <a:effectLst/>
                        </a:rPr>
                        <a:t>Výrobek A</a:t>
                      </a:r>
                      <a:endParaRPr lang="cs-CZ" sz="1300" b="1" i="0" u="none" strike="noStrike" dirty="0">
                        <a:solidFill>
                          <a:srgbClr val="FFFFFF"/>
                        </a:solidFill>
                        <a:effectLst/>
                        <a:latin typeface="Calibri"/>
                      </a:endParaRPr>
                    </a:p>
                  </a:txBody>
                  <a:tcPr marL="6857" marR="6857" marT="6857" marB="0" anchor="ctr"/>
                </a:tc>
                <a:tc hMerge="1">
                  <a:txBody>
                    <a:bodyPr/>
                    <a:lstStyle/>
                    <a:p>
                      <a:endParaRPr lang="cs-CZ"/>
                    </a:p>
                  </a:txBody>
                  <a:tcPr/>
                </a:tc>
                <a:tc hMerge="1">
                  <a:txBody>
                    <a:bodyPr/>
                    <a:lstStyle/>
                    <a:p>
                      <a:endParaRPr lang="cs-CZ"/>
                    </a:p>
                  </a:txBody>
                  <a:tcPr/>
                </a:tc>
                <a:tc>
                  <a:txBody>
                    <a:bodyPr/>
                    <a:lstStyle/>
                    <a:p>
                      <a:pPr algn="l" rtl="0" fontAlgn="ctr"/>
                      <a:r>
                        <a:rPr lang="cs-CZ" sz="1300" u="none" strike="noStrike">
                          <a:effectLst/>
                        </a:rPr>
                        <a:t> </a:t>
                      </a:r>
                      <a:endParaRPr lang="cs-CZ" sz="1300" b="1" i="0" u="none" strike="noStrike">
                        <a:solidFill>
                          <a:srgbClr val="FFFFFF"/>
                        </a:solidFill>
                        <a:effectLst/>
                        <a:latin typeface="Calibri"/>
                      </a:endParaRPr>
                    </a:p>
                  </a:txBody>
                  <a:tcPr marL="6857" marR="6857" marT="6857" marB="0" anchor="ctr"/>
                </a:tc>
                <a:tc gridSpan="2">
                  <a:txBody>
                    <a:bodyPr/>
                    <a:lstStyle/>
                    <a:p>
                      <a:pPr algn="l" rtl="0" fontAlgn="ctr"/>
                      <a:r>
                        <a:rPr lang="cs-CZ" sz="1300" u="none" strike="noStrike">
                          <a:effectLst/>
                        </a:rPr>
                        <a:t>Výrobek B</a:t>
                      </a:r>
                      <a:endParaRPr lang="cs-CZ" sz="1300" b="1" i="0" u="none" strike="noStrike">
                        <a:solidFill>
                          <a:srgbClr val="FFFFFF"/>
                        </a:solidFill>
                        <a:effectLst/>
                        <a:latin typeface="Calibri"/>
                      </a:endParaRPr>
                    </a:p>
                  </a:txBody>
                  <a:tcPr marL="6857" marR="6857" marT="6857" marB="0" anchor="ctr"/>
                </a:tc>
                <a:tc hMerge="1">
                  <a:txBody>
                    <a:bodyPr/>
                    <a:lstStyle/>
                    <a:p>
                      <a:endParaRPr lang="cs-CZ"/>
                    </a:p>
                  </a:txBody>
                  <a:tcPr/>
                </a:tc>
                <a:tc>
                  <a:txBody>
                    <a:bodyPr/>
                    <a:lstStyle/>
                    <a:p>
                      <a:pPr algn="l" fontAlgn="t"/>
                      <a:r>
                        <a:rPr lang="cs-CZ" sz="1300" u="none" strike="noStrike">
                          <a:effectLst/>
                        </a:rPr>
                        <a:t> </a:t>
                      </a:r>
                      <a:endParaRPr lang="cs-CZ" sz="1300" b="0" i="0" u="none" strike="noStrike">
                        <a:solidFill>
                          <a:srgbClr val="000000"/>
                        </a:solidFill>
                        <a:effectLst/>
                        <a:latin typeface="Arial"/>
                      </a:endParaRPr>
                    </a:p>
                  </a:txBody>
                  <a:tcPr marL="6857" marR="6857" marT="6857" marB="0"/>
                </a:tc>
                <a:extLst>
                  <a:ext uri="{0D108BD9-81ED-4DB2-BD59-A6C34878D82A}">
                    <a16:rowId xmlns:a16="http://schemas.microsoft.com/office/drawing/2014/main" val="10000"/>
                  </a:ext>
                </a:extLst>
              </a:tr>
              <a:tr h="529723">
                <a:tc>
                  <a:txBody>
                    <a:bodyPr/>
                    <a:lstStyle/>
                    <a:p>
                      <a:pPr algn="l" rtl="0" fontAlgn="ctr"/>
                      <a:r>
                        <a:rPr lang="cs-CZ" sz="900" u="none" strike="noStrike">
                          <a:effectLst/>
                        </a:rPr>
                        <a:t>Název součásti</a:t>
                      </a:r>
                      <a:endParaRPr lang="cs-CZ" sz="900" b="0" i="0" u="none" strike="noStrike">
                        <a:solidFill>
                          <a:srgbClr val="000000"/>
                        </a:solidFill>
                        <a:effectLst/>
                        <a:latin typeface="Calibri"/>
                      </a:endParaRPr>
                    </a:p>
                  </a:txBody>
                  <a:tcPr marL="6857" marR="6857" marT="6857" marB="0" anchor="ctr"/>
                </a:tc>
                <a:tc>
                  <a:txBody>
                    <a:bodyPr/>
                    <a:lstStyle/>
                    <a:p>
                      <a:pPr algn="l" rtl="0" fontAlgn="ctr"/>
                      <a:r>
                        <a:rPr lang="cs-CZ" sz="900" u="none" strike="noStrike">
                          <a:effectLst/>
                        </a:rPr>
                        <a:t>Čistá hmotnost součásti</a:t>
                      </a:r>
                      <a:endParaRPr lang="cs-CZ" sz="900" b="0" i="0" u="none" strike="noStrike">
                        <a:solidFill>
                          <a:srgbClr val="000000"/>
                        </a:solidFill>
                        <a:effectLst/>
                        <a:latin typeface="Calibri"/>
                      </a:endParaRPr>
                    </a:p>
                  </a:txBody>
                  <a:tcPr marL="6857" marR="6857" marT="6857" marB="0" anchor="ctr"/>
                </a:tc>
                <a:tc>
                  <a:txBody>
                    <a:bodyPr/>
                    <a:lstStyle/>
                    <a:p>
                      <a:pPr algn="l" rtl="0" fontAlgn="ctr"/>
                      <a:r>
                        <a:rPr lang="cs-CZ" sz="900" u="none" strike="noStrike">
                          <a:effectLst/>
                        </a:rPr>
                        <a:t>Km</a:t>
                      </a:r>
                      <a:endParaRPr lang="cs-CZ" sz="900" b="0" i="0" u="none" strike="noStrike">
                        <a:solidFill>
                          <a:srgbClr val="000000"/>
                        </a:solidFill>
                        <a:effectLst/>
                        <a:latin typeface="Calibri"/>
                      </a:endParaRPr>
                    </a:p>
                  </a:txBody>
                  <a:tcPr marL="6857" marR="6857" marT="6857" marB="0" anchor="ctr"/>
                </a:tc>
                <a:tc>
                  <a:txBody>
                    <a:bodyPr/>
                    <a:lstStyle/>
                    <a:p>
                      <a:pPr algn="l" rtl="0" fontAlgn="ctr"/>
                      <a:r>
                        <a:rPr lang="cs-CZ" sz="900" u="none" strike="noStrike">
                          <a:effectLst/>
                        </a:rPr>
                        <a:t>kstr</a:t>
                      </a:r>
                      <a:endParaRPr lang="cs-CZ" sz="900" b="0" i="0" u="none" strike="noStrike">
                        <a:solidFill>
                          <a:srgbClr val="000000"/>
                        </a:solidFill>
                        <a:effectLst/>
                        <a:latin typeface="Calibri"/>
                      </a:endParaRPr>
                    </a:p>
                  </a:txBody>
                  <a:tcPr marL="6857" marR="6857" marT="6857" marB="0" anchor="ctr"/>
                </a:tc>
                <a:tc>
                  <a:txBody>
                    <a:bodyPr/>
                    <a:lstStyle/>
                    <a:p>
                      <a:pPr algn="l" rtl="0" fontAlgn="ctr"/>
                      <a:r>
                        <a:rPr lang="cs-CZ" sz="900" u="none" strike="noStrike">
                          <a:effectLst/>
                        </a:rPr>
                        <a:t>Název součásti</a:t>
                      </a:r>
                      <a:endParaRPr lang="cs-CZ" sz="900" b="0" i="0" u="none" strike="noStrike">
                        <a:solidFill>
                          <a:srgbClr val="000000"/>
                        </a:solidFill>
                        <a:effectLst/>
                        <a:latin typeface="Calibri"/>
                      </a:endParaRPr>
                    </a:p>
                  </a:txBody>
                  <a:tcPr marL="6857" marR="6857" marT="6857" marB="0" anchor="ctr"/>
                </a:tc>
                <a:tc>
                  <a:txBody>
                    <a:bodyPr/>
                    <a:lstStyle/>
                    <a:p>
                      <a:pPr algn="l" rtl="0" fontAlgn="ctr"/>
                      <a:r>
                        <a:rPr lang="cs-CZ" sz="900" u="none" strike="noStrike">
                          <a:effectLst/>
                        </a:rPr>
                        <a:t>Čistá hmotnost součásti</a:t>
                      </a:r>
                      <a:endParaRPr lang="cs-CZ" sz="900" b="0" i="0" u="none" strike="noStrike">
                        <a:solidFill>
                          <a:srgbClr val="000000"/>
                        </a:solidFill>
                        <a:effectLst/>
                        <a:latin typeface="Calibri"/>
                      </a:endParaRPr>
                    </a:p>
                  </a:txBody>
                  <a:tcPr marL="6857" marR="6857" marT="6857" marB="0" anchor="ctr"/>
                </a:tc>
                <a:tc>
                  <a:txBody>
                    <a:bodyPr/>
                    <a:lstStyle/>
                    <a:p>
                      <a:pPr algn="l" rtl="0" fontAlgn="ctr"/>
                      <a:r>
                        <a:rPr lang="cs-CZ" sz="900" u="none" strike="noStrike">
                          <a:effectLst/>
                        </a:rPr>
                        <a:t>Norma spotřeby součásti</a:t>
                      </a:r>
                      <a:endParaRPr lang="cs-CZ" sz="900" b="0" i="0" u="none" strike="noStrike">
                        <a:solidFill>
                          <a:srgbClr val="000000"/>
                        </a:solidFill>
                        <a:effectLst/>
                        <a:latin typeface="Calibri"/>
                      </a:endParaRPr>
                    </a:p>
                  </a:txBody>
                  <a:tcPr marL="6857" marR="6857" marT="6857" marB="0" anchor="ctr"/>
                </a:tc>
                <a:extLst>
                  <a:ext uri="{0D108BD9-81ED-4DB2-BD59-A6C34878D82A}">
                    <a16:rowId xmlns:a16="http://schemas.microsoft.com/office/drawing/2014/main" val="10001"/>
                  </a:ext>
                </a:extLst>
              </a:tr>
              <a:tr h="388053">
                <a:tc>
                  <a:txBody>
                    <a:bodyPr/>
                    <a:lstStyle/>
                    <a:p>
                      <a:pPr algn="l" rtl="0" fontAlgn="ctr"/>
                      <a:r>
                        <a:rPr lang="cs-CZ" sz="1300" u="none" strike="noStrike">
                          <a:effectLst/>
                        </a:rPr>
                        <a:t>A-001</a:t>
                      </a:r>
                      <a:endParaRPr lang="cs-CZ" sz="1300" b="0" i="0" u="none" strike="noStrike">
                        <a:solidFill>
                          <a:srgbClr val="000000"/>
                        </a:solidFill>
                        <a:effectLst/>
                        <a:latin typeface="Calibri"/>
                      </a:endParaRPr>
                    </a:p>
                  </a:txBody>
                  <a:tcPr marL="6857" marR="6857" marT="6857" marB="0" anchor="ctr"/>
                </a:tc>
                <a:tc>
                  <a:txBody>
                    <a:bodyPr/>
                    <a:lstStyle/>
                    <a:p>
                      <a:pPr algn="ctr" rtl="0" fontAlgn="b"/>
                      <a:r>
                        <a:rPr lang="cs-CZ" sz="1400" u="none" strike="noStrike" dirty="0">
                          <a:effectLst/>
                        </a:rPr>
                        <a:t>4</a:t>
                      </a:r>
                      <a:endParaRPr lang="cs-CZ" sz="1400" b="0" i="0" u="none" strike="noStrike" dirty="0">
                        <a:solidFill>
                          <a:srgbClr val="000000"/>
                        </a:solidFill>
                        <a:effectLst/>
                        <a:latin typeface="Calibri"/>
                      </a:endParaRPr>
                    </a:p>
                  </a:txBody>
                  <a:tcPr marL="6857" marR="6857" marT="6857" marB="0" anchor="b"/>
                </a:tc>
                <a:tc>
                  <a:txBody>
                    <a:bodyPr/>
                    <a:lstStyle/>
                    <a:p>
                      <a:pPr algn="ctr" rtl="0" fontAlgn="ctr"/>
                      <a:r>
                        <a:rPr lang="cs-CZ" sz="1300" u="none" strike="noStrike">
                          <a:effectLst/>
                        </a:rPr>
                        <a:t>0,9</a:t>
                      </a:r>
                      <a:endParaRPr lang="cs-CZ" sz="1300" b="0" i="0" u="none" strike="noStrike">
                        <a:solidFill>
                          <a:srgbClr val="000000"/>
                        </a:solidFill>
                        <a:effectLst/>
                        <a:latin typeface="Calibri"/>
                      </a:endParaRPr>
                    </a:p>
                  </a:txBody>
                  <a:tcPr marL="6857" marR="6857" marT="6857" marB="0" anchor="ctr"/>
                </a:tc>
                <a:tc>
                  <a:txBody>
                    <a:bodyPr/>
                    <a:lstStyle/>
                    <a:p>
                      <a:pPr algn="ctr" rtl="0" fontAlgn="ctr"/>
                      <a:r>
                        <a:rPr lang="cs-CZ" sz="1300" u="none" strike="noStrike">
                          <a:effectLst/>
                        </a:rPr>
                        <a:t>0,11</a:t>
                      </a:r>
                      <a:endParaRPr lang="cs-CZ" sz="1300" b="0" i="0" u="none" strike="noStrike">
                        <a:solidFill>
                          <a:srgbClr val="000000"/>
                        </a:solidFill>
                        <a:effectLst/>
                        <a:latin typeface="Calibri"/>
                      </a:endParaRPr>
                    </a:p>
                  </a:txBody>
                  <a:tcPr marL="6857" marR="6857" marT="6857" marB="0" anchor="ctr"/>
                </a:tc>
                <a:tc>
                  <a:txBody>
                    <a:bodyPr/>
                    <a:lstStyle/>
                    <a:p>
                      <a:pPr algn="l" rtl="0" fontAlgn="ctr"/>
                      <a:r>
                        <a:rPr lang="cs-CZ" sz="1300" u="none" strike="noStrike">
                          <a:effectLst/>
                        </a:rPr>
                        <a:t>B-001</a:t>
                      </a:r>
                      <a:endParaRPr lang="cs-CZ" sz="1300" b="0" i="0" u="none" strike="noStrike">
                        <a:solidFill>
                          <a:srgbClr val="000000"/>
                        </a:solidFill>
                        <a:effectLst/>
                        <a:latin typeface="Calibri"/>
                      </a:endParaRPr>
                    </a:p>
                  </a:txBody>
                  <a:tcPr marL="6857" marR="6857" marT="6857" marB="0" anchor="ctr"/>
                </a:tc>
                <a:tc>
                  <a:txBody>
                    <a:bodyPr/>
                    <a:lstStyle/>
                    <a:p>
                      <a:pPr algn="r" fontAlgn="t"/>
                      <a:r>
                        <a:rPr lang="cs-CZ" sz="1300" u="none" strike="noStrike">
                          <a:effectLst/>
                        </a:rPr>
                        <a:t>6,67</a:t>
                      </a:r>
                      <a:endParaRPr lang="cs-CZ" sz="1300" b="0" i="0" u="none" strike="noStrike">
                        <a:solidFill>
                          <a:srgbClr val="000000"/>
                        </a:solidFill>
                        <a:effectLst/>
                        <a:latin typeface="Arial"/>
                      </a:endParaRPr>
                    </a:p>
                  </a:txBody>
                  <a:tcPr marL="6857" marR="6857" marT="6857" marB="0"/>
                </a:tc>
                <a:tc>
                  <a:txBody>
                    <a:bodyPr/>
                    <a:lstStyle/>
                    <a:p>
                      <a:pPr algn="r" fontAlgn="t"/>
                      <a:r>
                        <a:rPr lang="cs-CZ" sz="1300" u="none" strike="noStrike">
                          <a:effectLst/>
                        </a:rPr>
                        <a:t>7,41</a:t>
                      </a:r>
                      <a:endParaRPr lang="cs-CZ" sz="1300" b="0" i="0" u="none" strike="noStrike">
                        <a:solidFill>
                          <a:srgbClr val="000000"/>
                        </a:solidFill>
                        <a:effectLst/>
                        <a:latin typeface="Arial"/>
                      </a:endParaRPr>
                    </a:p>
                  </a:txBody>
                  <a:tcPr marL="6857" marR="6857" marT="6857" marB="0"/>
                </a:tc>
                <a:extLst>
                  <a:ext uri="{0D108BD9-81ED-4DB2-BD59-A6C34878D82A}">
                    <a16:rowId xmlns:a16="http://schemas.microsoft.com/office/drawing/2014/main" val="10002"/>
                  </a:ext>
                </a:extLst>
              </a:tr>
              <a:tr h="388053">
                <a:tc>
                  <a:txBody>
                    <a:bodyPr/>
                    <a:lstStyle/>
                    <a:p>
                      <a:pPr algn="l" rtl="0" fontAlgn="ctr"/>
                      <a:r>
                        <a:rPr lang="cs-CZ" sz="1300" u="none" strike="noStrike">
                          <a:effectLst/>
                        </a:rPr>
                        <a:t>A-002</a:t>
                      </a:r>
                      <a:endParaRPr lang="cs-CZ" sz="1300" b="0" i="0" u="none" strike="noStrike">
                        <a:solidFill>
                          <a:srgbClr val="000000"/>
                        </a:solidFill>
                        <a:effectLst/>
                        <a:latin typeface="Calibri"/>
                      </a:endParaRPr>
                    </a:p>
                  </a:txBody>
                  <a:tcPr marL="6857" marR="6857" marT="6857" marB="0" anchor="ctr"/>
                </a:tc>
                <a:tc>
                  <a:txBody>
                    <a:bodyPr/>
                    <a:lstStyle/>
                    <a:p>
                      <a:pPr algn="ctr" rtl="0" fontAlgn="b"/>
                      <a:r>
                        <a:rPr lang="cs-CZ" sz="1400" u="none" strike="noStrike">
                          <a:effectLst/>
                        </a:rPr>
                        <a:t>5,6</a:t>
                      </a:r>
                      <a:endParaRPr lang="cs-CZ" sz="1400" b="0" i="0" u="none" strike="noStrike">
                        <a:solidFill>
                          <a:srgbClr val="000000"/>
                        </a:solidFill>
                        <a:effectLst/>
                        <a:latin typeface="Calibri"/>
                      </a:endParaRPr>
                    </a:p>
                  </a:txBody>
                  <a:tcPr marL="6857" marR="6857" marT="6857" marB="0" anchor="b"/>
                </a:tc>
                <a:tc>
                  <a:txBody>
                    <a:bodyPr/>
                    <a:lstStyle/>
                    <a:p>
                      <a:pPr algn="ctr" rtl="0" fontAlgn="ctr"/>
                      <a:r>
                        <a:rPr lang="cs-CZ" sz="1300" u="none" strike="noStrike">
                          <a:effectLst/>
                        </a:rPr>
                        <a:t>0,95</a:t>
                      </a:r>
                      <a:endParaRPr lang="cs-CZ" sz="1300" b="0" i="0" u="none" strike="noStrike">
                        <a:solidFill>
                          <a:srgbClr val="000000"/>
                        </a:solidFill>
                        <a:effectLst/>
                        <a:latin typeface="Calibri"/>
                      </a:endParaRPr>
                    </a:p>
                  </a:txBody>
                  <a:tcPr marL="6857" marR="6857" marT="6857" marB="0" anchor="ctr"/>
                </a:tc>
                <a:tc>
                  <a:txBody>
                    <a:bodyPr/>
                    <a:lstStyle/>
                    <a:p>
                      <a:pPr algn="ctr" rtl="0" fontAlgn="ctr"/>
                      <a:r>
                        <a:rPr lang="cs-CZ" sz="1300" u="none" strike="noStrike">
                          <a:effectLst/>
                        </a:rPr>
                        <a:t>0,16</a:t>
                      </a:r>
                      <a:endParaRPr lang="cs-CZ" sz="1300" b="0" i="0" u="none" strike="noStrike">
                        <a:solidFill>
                          <a:srgbClr val="000000"/>
                        </a:solidFill>
                        <a:effectLst/>
                        <a:latin typeface="Calibri"/>
                      </a:endParaRPr>
                    </a:p>
                  </a:txBody>
                  <a:tcPr marL="6857" marR="6857" marT="6857" marB="0" anchor="ctr"/>
                </a:tc>
                <a:tc>
                  <a:txBody>
                    <a:bodyPr/>
                    <a:lstStyle/>
                    <a:p>
                      <a:pPr algn="l" rtl="0" fontAlgn="ctr"/>
                      <a:r>
                        <a:rPr lang="cs-CZ" sz="1300" u="none" strike="noStrike">
                          <a:effectLst/>
                        </a:rPr>
                        <a:t>B-002</a:t>
                      </a:r>
                      <a:endParaRPr lang="cs-CZ" sz="1300" b="0" i="0" u="none" strike="noStrike">
                        <a:solidFill>
                          <a:srgbClr val="000000"/>
                        </a:solidFill>
                        <a:effectLst/>
                        <a:latin typeface="Calibri"/>
                      </a:endParaRPr>
                    </a:p>
                  </a:txBody>
                  <a:tcPr marL="6857" marR="6857" marT="6857" marB="0" anchor="ctr"/>
                </a:tc>
                <a:tc>
                  <a:txBody>
                    <a:bodyPr/>
                    <a:lstStyle/>
                    <a:p>
                      <a:pPr algn="r" fontAlgn="t"/>
                      <a:r>
                        <a:rPr lang="cs-CZ" sz="1300" u="none" strike="noStrike">
                          <a:effectLst/>
                        </a:rPr>
                        <a:t>9,33</a:t>
                      </a:r>
                      <a:endParaRPr lang="cs-CZ" sz="1300" b="0" i="0" u="none" strike="noStrike">
                        <a:solidFill>
                          <a:srgbClr val="000000"/>
                        </a:solidFill>
                        <a:effectLst/>
                        <a:latin typeface="Arial"/>
                      </a:endParaRPr>
                    </a:p>
                  </a:txBody>
                  <a:tcPr marL="6857" marR="6857" marT="6857" marB="0"/>
                </a:tc>
                <a:tc>
                  <a:txBody>
                    <a:bodyPr/>
                    <a:lstStyle/>
                    <a:p>
                      <a:pPr algn="r" fontAlgn="t"/>
                      <a:r>
                        <a:rPr lang="cs-CZ" sz="1300" u="none" strike="noStrike">
                          <a:effectLst/>
                        </a:rPr>
                        <a:t>9,82</a:t>
                      </a:r>
                      <a:endParaRPr lang="cs-CZ" sz="1300" b="0" i="0" u="none" strike="noStrike">
                        <a:solidFill>
                          <a:srgbClr val="000000"/>
                        </a:solidFill>
                        <a:effectLst/>
                        <a:latin typeface="Arial"/>
                      </a:endParaRPr>
                    </a:p>
                  </a:txBody>
                  <a:tcPr marL="6857" marR="6857" marT="6857" marB="0"/>
                </a:tc>
                <a:extLst>
                  <a:ext uri="{0D108BD9-81ED-4DB2-BD59-A6C34878D82A}">
                    <a16:rowId xmlns:a16="http://schemas.microsoft.com/office/drawing/2014/main" val="10003"/>
                  </a:ext>
                </a:extLst>
              </a:tr>
              <a:tr h="388053">
                <a:tc>
                  <a:txBody>
                    <a:bodyPr/>
                    <a:lstStyle/>
                    <a:p>
                      <a:pPr algn="l" rtl="0" fontAlgn="ctr"/>
                      <a:r>
                        <a:rPr lang="cs-CZ" sz="1300" u="none" strike="noStrike">
                          <a:effectLst/>
                        </a:rPr>
                        <a:t>A-003</a:t>
                      </a:r>
                      <a:endParaRPr lang="cs-CZ" sz="1300" b="0" i="0" u="none" strike="noStrike">
                        <a:solidFill>
                          <a:srgbClr val="000000"/>
                        </a:solidFill>
                        <a:effectLst/>
                        <a:latin typeface="Calibri"/>
                      </a:endParaRPr>
                    </a:p>
                  </a:txBody>
                  <a:tcPr marL="6857" marR="6857" marT="6857" marB="0" anchor="ctr"/>
                </a:tc>
                <a:tc>
                  <a:txBody>
                    <a:bodyPr/>
                    <a:lstStyle/>
                    <a:p>
                      <a:pPr algn="ctr" rtl="0" fontAlgn="b"/>
                      <a:r>
                        <a:rPr lang="cs-CZ" sz="1400" u="none" strike="noStrike">
                          <a:effectLst/>
                        </a:rPr>
                        <a:t>7,2</a:t>
                      </a:r>
                      <a:endParaRPr lang="cs-CZ" sz="1400" b="0" i="0" u="none" strike="noStrike">
                        <a:solidFill>
                          <a:srgbClr val="000000"/>
                        </a:solidFill>
                        <a:effectLst/>
                        <a:latin typeface="Calibri"/>
                      </a:endParaRPr>
                    </a:p>
                  </a:txBody>
                  <a:tcPr marL="6857" marR="6857" marT="6857" marB="0" anchor="b"/>
                </a:tc>
                <a:tc>
                  <a:txBody>
                    <a:bodyPr/>
                    <a:lstStyle/>
                    <a:p>
                      <a:pPr algn="ctr" rtl="0" fontAlgn="ctr"/>
                      <a:r>
                        <a:rPr lang="cs-CZ" sz="1300" u="none" strike="noStrike">
                          <a:effectLst/>
                        </a:rPr>
                        <a:t>0,85</a:t>
                      </a:r>
                      <a:endParaRPr lang="cs-CZ" sz="1300" b="0" i="0" u="none" strike="noStrike">
                        <a:solidFill>
                          <a:srgbClr val="000000"/>
                        </a:solidFill>
                        <a:effectLst/>
                        <a:latin typeface="Calibri"/>
                      </a:endParaRPr>
                    </a:p>
                  </a:txBody>
                  <a:tcPr marL="6857" marR="6857" marT="6857" marB="0" anchor="ctr"/>
                </a:tc>
                <a:tc>
                  <a:txBody>
                    <a:bodyPr/>
                    <a:lstStyle/>
                    <a:p>
                      <a:pPr algn="ctr" rtl="0" fontAlgn="ctr"/>
                      <a:r>
                        <a:rPr lang="cs-CZ" sz="1300" u="none" strike="noStrike">
                          <a:effectLst/>
                        </a:rPr>
                        <a:t>0,20</a:t>
                      </a:r>
                      <a:endParaRPr lang="cs-CZ" sz="1300" b="0" i="0" u="none" strike="noStrike">
                        <a:solidFill>
                          <a:srgbClr val="000000"/>
                        </a:solidFill>
                        <a:effectLst/>
                        <a:latin typeface="Calibri"/>
                      </a:endParaRPr>
                    </a:p>
                  </a:txBody>
                  <a:tcPr marL="6857" marR="6857" marT="6857" marB="0" anchor="ctr"/>
                </a:tc>
                <a:tc>
                  <a:txBody>
                    <a:bodyPr/>
                    <a:lstStyle/>
                    <a:p>
                      <a:pPr algn="l" rtl="0" fontAlgn="ctr"/>
                      <a:r>
                        <a:rPr lang="cs-CZ" sz="1300" u="none" strike="noStrike">
                          <a:effectLst/>
                        </a:rPr>
                        <a:t>B-003</a:t>
                      </a:r>
                      <a:endParaRPr lang="cs-CZ" sz="1300" b="0" i="0" u="none" strike="noStrike">
                        <a:solidFill>
                          <a:srgbClr val="000000"/>
                        </a:solidFill>
                        <a:effectLst/>
                        <a:latin typeface="Calibri"/>
                      </a:endParaRPr>
                    </a:p>
                  </a:txBody>
                  <a:tcPr marL="6857" marR="6857" marT="6857" marB="0" anchor="ctr"/>
                </a:tc>
                <a:tc>
                  <a:txBody>
                    <a:bodyPr/>
                    <a:lstStyle/>
                    <a:p>
                      <a:pPr algn="r" fontAlgn="t"/>
                      <a:r>
                        <a:rPr lang="cs-CZ" sz="1300" u="none" strike="noStrike">
                          <a:effectLst/>
                        </a:rPr>
                        <a:t>12,00</a:t>
                      </a:r>
                      <a:endParaRPr lang="cs-CZ" sz="1300" b="0" i="0" u="none" strike="noStrike">
                        <a:solidFill>
                          <a:srgbClr val="000000"/>
                        </a:solidFill>
                        <a:effectLst/>
                        <a:latin typeface="Arial"/>
                      </a:endParaRPr>
                    </a:p>
                  </a:txBody>
                  <a:tcPr marL="6857" marR="6857" marT="6857" marB="0"/>
                </a:tc>
                <a:tc>
                  <a:txBody>
                    <a:bodyPr/>
                    <a:lstStyle/>
                    <a:p>
                      <a:pPr algn="r" fontAlgn="t"/>
                      <a:r>
                        <a:rPr lang="cs-CZ" sz="1300" u="none" strike="noStrike">
                          <a:effectLst/>
                        </a:rPr>
                        <a:t>14,12</a:t>
                      </a:r>
                      <a:endParaRPr lang="cs-CZ" sz="1300" b="0" i="0" u="none" strike="noStrike">
                        <a:solidFill>
                          <a:srgbClr val="000000"/>
                        </a:solidFill>
                        <a:effectLst/>
                        <a:latin typeface="Arial"/>
                      </a:endParaRPr>
                    </a:p>
                  </a:txBody>
                  <a:tcPr marL="6857" marR="6857" marT="6857" marB="0"/>
                </a:tc>
                <a:extLst>
                  <a:ext uri="{0D108BD9-81ED-4DB2-BD59-A6C34878D82A}">
                    <a16:rowId xmlns:a16="http://schemas.microsoft.com/office/drawing/2014/main" val="10004"/>
                  </a:ext>
                </a:extLst>
              </a:tr>
              <a:tr h="388053">
                <a:tc>
                  <a:txBody>
                    <a:bodyPr/>
                    <a:lstStyle/>
                    <a:p>
                      <a:pPr algn="l" rtl="0" fontAlgn="ctr"/>
                      <a:r>
                        <a:rPr lang="cs-CZ" sz="1300" u="none" strike="noStrike">
                          <a:effectLst/>
                        </a:rPr>
                        <a:t>A-004</a:t>
                      </a:r>
                      <a:endParaRPr lang="cs-CZ" sz="1300" b="0" i="0" u="none" strike="noStrike">
                        <a:solidFill>
                          <a:srgbClr val="000000"/>
                        </a:solidFill>
                        <a:effectLst/>
                        <a:latin typeface="Calibri"/>
                      </a:endParaRPr>
                    </a:p>
                  </a:txBody>
                  <a:tcPr marL="6857" marR="6857" marT="6857" marB="0" anchor="ctr"/>
                </a:tc>
                <a:tc>
                  <a:txBody>
                    <a:bodyPr/>
                    <a:lstStyle/>
                    <a:p>
                      <a:pPr algn="ctr" rtl="0" fontAlgn="b"/>
                      <a:r>
                        <a:rPr lang="cs-CZ" sz="1400" u="none" strike="noStrike">
                          <a:effectLst/>
                        </a:rPr>
                        <a:t>8,8</a:t>
                      </a:r>
                      <a:endParaRPr lang="cs-CZ" sz="1400" b="0" i="0" u="none" strike="noStrike">
                        <a:solidFill>
                          <a:srgbClr val="000000"/>
                        </a:solidFill>
                        <a:effectLst/>
                        <a:latin typeface="Calibri"/>
                      </a:endParaRPr>
                    </a:p>
                  </a:txBody>
                  <a:tcPr marL="6857" marR="6857" marT="6857" marB="0" anchor="b"/>
                </a:tc>
                <a:tc>
                  <a:txBody>
                    <a:bodyPr/>
                    <a:lstStyle/>
                    <a:p>
                      <a:pPr algn="ctr" rtl="0" fontAlgn="ctr"/>
                      <a:r>
                        <a:rPr lang="cs-CZ" sz="1300" u="none" strike="noStrike">
                          <a:effectLst/>
                        </a:rPr>
                        <a:t>0,89</a:t>
                      </a:r>
                      <a:endParaRPr lang="cs-CZ" sz="1300" b="0" i="0" u="none" strike="noStrike">
                        <a:solidFill>
                          <a:srgbClr val="000000"/>
                        </a:solidFill>
                        <a:effectLst/>
                        <a:latin typeface="Calibri"/>
                      </a:endParaRPr>
                    </a:p>
                  </a:txBody>
                  <a:tcPr marL="6857" marR="6857" marT="6857" marB="0" anchor="ctr"/>
                </a:tc>
                <a:tc>
                  <a:txBody>
                    <a:bodyPr/>
                    <a:lstStyle/>
                    <a:p>
                      <a:pPr algn="ctr" rtl="0" fontAlgn="ctr"/>
                      <a:r>
                        <a:rPr lang="cs-CZ" sz="1300" u="none" strike="noStrike">
                          <a:effectLst/>
                        </a:rPr>
                        <a:t>0,24</a:t>
                      </a:r>
                      <a:endParaRPr lang="cs-CZ" sz="1300" b="0" i="0" u="none" strike="noStrike">
                        <a:solidFill>
                          <a:srgbClr val="000000"/>
                        </a:solidFill>
                        <a:effectLst/>
                        <a:latin typeface="Calibri"/>
                      </a:endParaRPr>
                    </a:p>
                  </a:txBody>
                  <a:tcPr marL="6857" marR="6857" marT="6857" marB="0" anchor="ctr"/>
                </a:tc>
                <a:tc>
                  <a:txBody>
                    <a:bodyPr/>
                    <a:lstStyle/>
                    <a:p>
                      <a:pPr algn="l" rtl="0" fontAlgn="ctr"/>
                      <a:r>
                        <a:rPr lang="cs-CZ" sz="1300" u="none" strike="noStrike">
                          <a:effectLst/>
                        </a:rPr>
                        <a:t>B-004</a:t>
                      </a:r>
                      <a:endParaRPr lang="cs-CZ" sz="1300" b="0" i="0" u="none" strike="noStrike">
                        <a:solidFill>
                          <a:srgbClr val="000000"/>
                        </a:solidFill>
                        <a:effectLst/>
                        <a:latin typeface="Calibri"/>
                      </a:endParaRPr>
                    </a:p>
                  </a:txBody>
                  <a:tcPr marL="6857" marR="6857" marT="6857" marB="0" anchor="ctr"/>
                </a:tc>
                <a:tc>
                  <a:txBody>
                    <a:bodyPr/>
                    <a:lstStyle/>
                    <a:p>
                      <a:pPr algn="r" fontAlgn="t"/>
                      <a:r>
                        <a:rPr lang="cs-CZ" sz="1300" u="none" strike="noStrike">
                          <a:effectLst/>
                        </a:rPr>
                        <a:t>14,67</a:t>
                      </a:r>
                      <a:endParaRPr lang="cs-CZ" sz="1300" b="0" i="0" u="none" strike="noStrike">
                        <a:solidFill>
                          <a:srgbClr val="000000"/>
                        </a:solidFill>
                        <a:effectLst/>
                        <a:latin typeface="Arial"/>
                      </a:endParaRPr>
                    </a:p>
                  </a:txBody>
                  <a:tcPr marL="6857" marR="6857" marT="6857" marB="0"/>
                </a:tc>
                <a:tc>
                  <a:txBody>
                    <a:bodyPr/>
                    <a:lstStyle/>
                    <a:p>
                      <a:pPr algn="r" fontAlgn="t"/>
                      <a:r>
                        <a:rPr lang="cs-CZ" sz="1300" u="none" strike="noStrike">
                          <a:effectLst/>
                        </a:rPr>
                        <a:t>16,48</a:t>
                      </a:r>
                      <a:endParaRPr lang="cs-CZ" sz="1300" b="0" i="0" u="none" strike="noStrike">
                        <a:solidFill>
                          <a:srgbClr val="000000"/>
                        </a:solidFill>
                        <a:effectLst/>
                        <a:latin typeface="Arial"/>
                      </a:endParaRPr>
                    </a:p>
                  </a:txBody>
                  <a:tcPr marL="6857" marR="6857" marT="6857" marB="0"/>
                </a:tc>
                <a:extLst>
                  <a:ext uri="{0D108BD9-81ED-4DB2-BD59-A6C34878D82A}">
                    <a16:rowId xmlns:a16="http://schemas.microsoft.com/office/drawing/2014/main" val="10005"/>
                  </a:ext>
                </a:extLst>
              </a:tr>
              <a:tr h="388053">
                <a:tc>
                  <a:txBody>
                    <a:bodyPr/>
                    <a:lstStyle/>
                    <a:p>
                      <a:pPr algn="l" rtl="0" fontAlgn="ctr"/>
                      <a:r>
                        <a:rPr lang="cs-CZ" sz="1300" u="none" strike="noStrike">
                          <a:effectLst/>
                        </a:rPr>
                        <a:t>A-005</a:t>
                      </a:r>
                      <a:endParaRPr lang="cs-CZ" sz="1300" b="0" i="0" u="none" strike="noStrike">
                        <a:solidFill>
                          <a:srgbClr val="000000"/>
                        </a:solidFill>
                        <a:effectLst/>
                        <a:latin typeface="Calibri"/>
                      </a:endParaRPr>
                    </a:p>
                  </a:txBody>
                  <a:tcPr marL="6857" marR="6857" marT="6857" marB="0" anchor="ctr"/>
                </a:tc>
                <a:tc>
                  <a:txBody>
                    <a:bodyPr/>
                    <a:lstStyle/>
                    <a:p>
                      <a:pPr algn="ctr" rtl="0" fontAlgn="b"/>
                      <a:r>
                        <a:rPr lang="cs-CZ" sz="1400" u="none" strike="noStrike">
                          <a:effectLst/>
                        </a:rPr>
                        <a:t>10</a:t>
                      </a:r>
                      <a:endParaRPr lang="cs-CZ" sz="1400" b="0" i="0" u="none" strike="noStrike">
                        <a:solidFill>
                          <a:srgbClr val="000000"/>
                        </a:solidFill>
                        <a:effectLst/>
                        <a:latin typeface="Calibri"/>
                      </a:endParaRPr>
                    </a:p>
                  </a:txBody>
                  <a:tcPr marL="6857" marR="6857" marT="6857" marB="0" anchor="b"/>
                </a:tc>
                <a:tc>
                  <a:txBody>
                    <a:bodyPr/>
                    <a:lstStyle/>
                    <a:p>
                      <a:pPr algn="ctr" rtl="0" fontAlgn="ctr"/>
                      <a:r>
                        <a:rPr lang="cs-CZ" sz="1300" u="none" strike="noStrike">
                          <a:effectLst/>
                        </a:rPr>
                        <a:t>0,75</a:t>
                      </a:r>
                      <a:endParaRPr lang="cs-CZ" sz="1300" b="0" i="0" u="none" strike="noStrike">
                        <a:solidFill>
                          <a:srgbClr val="000000"/>
                        </a:solidFill>
                        <a:effectLst/>
                        <a:latin typeface="Calibri"/>
                      </a:endParaRPr>
                    </a:p>
                  </a:txBody>
                  <a:tcPr marL="6857" marR="6857" marT="6857" marB="0" anchor="ctr"/>
                </a:tc>
                <a:tc>
                  <a:txBody>
                    <a:bodyPr/>
                    <a:lstStyle/>
                    <a:p>
                      <a:pPr algn="ctr" rtl="0" fontAlgn="ctr"/>
                      <a:r>
                        <a:rPr lang="cs-CZ" sz="1300" u="none" strike="noStrike" dirty="0">
                          <a:effectLst/>
                        </a:rPr>
                        <a:t>0,28</a:t>
                      </a:r>
                      <a:endParaRPr lang="cs-CZ" sz="1300" b="0" i="0" u="none" strike="noStrike" dirty="0">
                        <a:solidFill>
                          <a:srgbClr val="000000"/>
                        </a:solidFill>
                        <a:effectLst/>
                        <a:latin typeface="Calibri"/>
                      </a:endParaRPr>
                    </a:p>
                  </a:txBody>
                  <a:tcPr marL="6857" marR="6857" marT="6857" marB="0" anchor="ctr"/>
                </a:tc>
                <a:tc>
                  <a:txBody>
                    <a:bodyPr/>
                    <a:lstStyle/>
                    <a:p>
                      <a:pPr algn="l" rtl="0" fontAlgn="ctr"/>
                      <a:r>
                        <a:rPr lang="cs-CZ" sz="1300" u="none" strike="noStrike">
                          <a:effectLst/>
                        </a:rPr>
                        <a:t>B-005</a:t>
                      </a:r>
                      <a:endParaRPr lang="cs-CZ" sz="1300" b="0" i="0" u="none" strike="noStrike">
                        <a:solidFill>
                          <a:srgbClr val="000000"/>
                        </a:solidFill>
                        <a:effectLst/>
                        <a:latin typeface="Calibri"/>
                      </a:endParaRPr>
                    </a:p>
                  </a:txBody>
                  <a:tcPr marL="6857" marR="6857" marT="6857" marB="0" anchor="ctr"/>
                </a:tc>
                <a:tc>
                  <a:txBody>
                    <a:bodyPr/>
                    <a:lstStyle/>
                    <a:p>
                      <a:pPr algn="r" fontAlgn="t"/>
                      <a:r>
                        <a:rPr lang="cs-CZ" sz="1300" u="none" strike="noStrike" dirty="0">
                          <a:solidFill>
                            <a:schemeClr val="tx1"/>
                          </a:solidFill>
                          <a:effectLst/>
                        </a:rPr>
                        <a:t>16,67</a:t>
                      </a:r>
                      <a:endParaRPr lang="cs-CZ" sz="1300" b="0" i="0" u="none" strike="noStrike" dirty="0">
                        <a:solidFill>
                          <a:schemeClr val="tx1"/>
                        </a:solidFill>
                        <a:effectLst/>
                        <a:latin typeface="Arial"/>
                      </a:endParaRPr>
                    </a:p>
                  </a:txBody>
                  <a:tcPr marL="6857" marR="6857" marT="6857" marB="0"/>
                </a:tc>
                <a:tc>
                  <a:txBody>
                    <a:bodyPr/>
                    <a:lstStyle/>
                    <a:p>
                      <a:pPr algn="r" fontAlgn="t"/>
                      <a:r>
                        <a:rPr lang="cs-CZ" sz="1300" u="none" strike="noStrike" dirty="0">
                          <a:solidFill>
                            <a:schemeClr val="tx1"/>
                          </a:solidFill>
                          <a:effectLst/>
                        </a:rPr>
                        <a:t>22,22</a:t>
                      </a:r>
                      <a:endParaRPr lang="cs-CZ" sz="1300" b="0" i="0" u="none" strike="noStrike" dirty="0">
                        <a:solidFill>
                          <a:schemeClr val="tx1"/>
                        </a:solidFill>
                        <a:effectLst/>
                        <a:latin typeface="Arial"/>
                      </a:endParaRPr>
                    </a:p>
                  </a:txBody>
                  <a:tcPr marL="6857" marR="6857" marT="6857" marB="0"/>
                </a:tc>
                <a:extLst>
                  <a:ext uri="{0D108BD9-81ED-4DB2-BD59-A6C34878D82A}">
                    <a16:rowId xmlns:a16="http://schemas.microsoft.com/office/drawing/2014/main" val="10006"/>
                  </a:ext>
                </a:extLst>
              </a:tr>
              <a:tr h="388053">
                <a:tc>
                  <a:txBody>
                    <a:bodyPr/>
                    <a:lstStyle/>
                    <a:p>
                      <a:pPr algn="l" rtl="0" fontAlgn="ctr"/>
                      <a:r>
                        <a:rPr lang="cs-CZ" sz="1300" u="none" strike="noStrike">
                          <a:effectLst/>
                        </a:rPr>
                        <a:t>Celkem</a:t>
                      </a:r>
                      <a:endParaRPr lang="cs-CZ" sz="1300" b="1" i="0" u="none" strike="noStrike">
                        <a:solidFill>
                          <a:srgbClr val="000000"/>
                        </a:solidFill>
                        <a:effectLst/>
                        <a:latin typeface="Calibri"/>
                      </a:endParaRPr>
                    </a:p>
                  </a:txBody>
                  <a:tcPr marL="6857" marR="6857" marT="6857" marB="0" anchor="ctr"/>
                </a:tc>
                <a:tc>
                  <a:txBody>
                    <a:bodyPr/>
                    <a:lstStyle/>
                    <a:p>
                      <a:pPr algn="ctr" rtl="0" fontAlgn="b"/>
                      <a:r>
                        <a:rPr lang="cs-CZ" sz="1400" u="none" strike="noStrike">
                          <a:effectLst/>
                        </a:rPr>
                        <a:t>36</a:t>
                      </a:r>
                      <a:endParaRPr lang="cs-CZ" sz="1400" b="1" i="0" u="none" strike="noStrike">
                        <a:solidFill>
                          <a:srgbClr val="000000"/>
                        </a:solidFill>
                        <a:effectLst/>
                        <a:latin typeface="Calibri"/>
                      </a:endParaRPr>
                    </a:p>
                  </a:txBody>
                  <a:tcPr marL="6857" marR="6857" marT="6857" marB="0" anchor="b"/>
                </a:tc>
                <a:tc>
                  <a:txBody>
                    <a:bodyPr/>
                    <a:lstStyle/>
                    <a:p>
                      <a:pPr algn="ctr" fontAlgn="t"/>
                      <a:r>
                        <a:rPr lang="cs-CZ" sz="1300" u="none" strike="noStrike">
                          <a:effectLst/>
                        </a:rPr>
                        <a:t> </a:t>
                      </a:r>
                      <a:endParaRPr lang="cs-CZ" sz="1300" b="0" i="0" u="none" strike="noStrike">
                        <a:solidFill>
                          <a:srgbClr val="000000"/>
                        </a:solidFill>
                        <a:effectLst/>
                        <a:latin typeface="Arial"/>
                      </a:endParaRPr>
                    </a:p>
                  </a:txBody>
                  <a:tcPr marL="6857" marR="6857" marT="6857" marB="0"/>
                </a:tc>
                <a:tc>
                  <a:txBody>
                    <a:bodyPr/>
                    <a:lstStyle/>
                    <a:p>
                      <a:pPr algn="ctr" rtl="0" fontAlgn="ctr"/>
                      <a:r>
                        <a:rPr lang="cs-CZ" sz="1300" u="none" strike="noStrike">
                          <a:effectLst/>
                        </a:rPr>
                        <a:t>1,00</a:t>
                      </a:r>
                      <a:endParaRPr lang="cs-CZ" sz="1300" b="0" i="0" u="none" strike="noStrike">
                        <a:solidFill>
                          <a:srgbClr val="000000"/>
                        </a:solidFill>
                        <a:effectLst/>
                        <a:latin typeface="Calibri"/>
                      </a:endParaRPr>
                    </a:p>
                  </a:txBody>
                  <a:tcPr marL="6857" marR="6857" marT="6857" marB="0" anchor="ctr"/>
                </a:tc>
                <a:tc>
                  <a:txBody>
                    <a:bodyPr/>
                    <a:lstStyle/>
                    <a:p>
                      <a:pPr algn="l" rtl="0" fontAlgn="ctr"/>
                      <a:r>
                        <a:rPr lang="cs-CZ" sz="1300" u="none" strike="noStrike">
                          <a:effectLst/>
                        </a:rPr>
                        <a:t>Celkem</a:t>
                      </a:r>
                      <a:endParaRPr lang="cs-CZ" sz="1300" b="1" i="0" u="none" strike="noStrike">
                        <a:solidFill>
                          <a:srgbClr val="000000"/>
                        </a:solidFill>
                        <a:effectLst/>
                        <a:latin typeface="Calibri"/>
                      </a:endParaRPr>
                    </a:p>
                  </a:txBody>
                  <a:tcPr marL="6857" marR="6857" marT="6857" marB="0" anchor="ctr"/>
                </a:tc>
                <a:tc>
                  <a:txBody>
                    <a:bodyPr/>
                    <a:lstStyle/>
                    <a:p>
                      <a:pPr algn="l" rtl="0" fontAlgn="ctr"/>
                      <a:r>
                        <a:rPr lang="cs-CZ" sz="1300" u="none" strike="noStrike" dirty="0">
                          <a:effectLst/>
                        </a:rPr>
                        <a:t>60,00</a:t>
                      </a:r>
                      <a:endParaRPr lang="cs-CZ" sz="1300" b="1" i="0" u="none" strike="noStrike" dirty="0">
                        <a:solidFill>
                          <a:srgbClr val="000000"/>
                        </a:solidFill>
                        <a:effectLst/>
                        <a:latin typeface="Calibri"/>
                      </a:endParaRPr>
                    </a:p>
                  </a:txBody>
                  <a:tcPr marL="6857" marR="6857" marT="6857" marB="0" anchor="ctr"/>
                </a:tc>
                <a:tc>
                  <a:txBody>
                    <a:bodyPr/>
                    <a:lstStyle/>
                    <a:p>
                      <a:pPr algn="l" fontAlgn="t"/>
                      <a:r>
                        <a:rPr lang="cs-CZ" sz="1300" u="none" strike="noStrike">
                          <a:effectLst/>
                        </a:rPr>
                        <a:t> 70,05</a:t>
                      </a:r>
                      <a:endParaRPr lang="cs-CZ" sz="1300" b="0" i="0" u="none" strike="noStrike" dirty="0">
                        <a:solidFill>
                          <a:srgbClr val="000000"/>
                        </a:solidFill>
                        <a:effectLst/>
                        <a:latin typeface="Arial"/>
                      </a:endParaRPr>
                    </a:p>
                  </a:txBody>
                  <a:tcPr marL="6857" marR="6857" marT="6857"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736639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6. Normy vázanosti materiálu</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225902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cs-CZ" altLang="cs-CZ" b="1" dirty="0"/>
              <a:t>Normy vázanosti materiálu</a:t>
            </a:r>
          </a:p>
        </p:txBody>
      </p:sp>
      <p:sp>
        <p:nvSpPr>
          <p:cNvPr id="52227"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cs-CZ" altLang="cs-CZ"/>
              <a:t>Ekonomicky přiměřené množství materiálu, které je nutné udržovat na skladě za daných výrobních podmínek, doplňování a čerpání zásob ke krytí reálných potřeb mezi dvěma po sobě jdoucími dodávkami při respektování možných odchylek ve spotřebě, v dodávkovém cyklu i ve výši dodávky.</a:t>
            </a:r>
          </a:p>
        </p:txBody>
      </p:sp>
      <p:sp>
        <p:nvSpPr>
          <p:cNvPr id="5" name="TextovéPole 4"/>
          <p:cNvSpPr txBox="1"/>
          <p:nvPr/>
        </p:nvSpPr>
        <p:spPr>
          <a:xfrm>
            <a:off x="1143000" y="5427223"/>
            <a:ext cx="6210690" cy="715581"/>
          </a:xfrm>
          <a:prstGeom prst="rect">
            <a:avLst/>
          </a:prstGeom>
          <a:noFill/>
        </p:spPr>
        <p:txBody>
          <a:bodyPr wrap="square" rtlCol="0">
            <a:spAutoFit/>
          </a:bodyPr>
          <a:lstStyle/>
          <a:p>
            <a:r>
              <a:rPr lang="cs-CZ" sz="1350" i="1" dirty="0"/>
              <a:t>Jurová M. 2010. Technická příprava výroby. Přednáška . VUT v Brně. Fakulta Podnikatelská</a:t>
            </a:r>
          </a:p>
          <a:p>
            <a:endParaRPr lang="cs-CZ" sz="1350" i="1" dirty="0"/>
          </a:p>
        </p:txBody>
      </p:sp>
    </p:spTree>
    <p:extLst>
      <p:ext uri="{BB962C8B-B14F-4D97-AF65-F5344CB8AC3E}">
        <p14:creationId xmlns:p14="http://schemas.microsoft.com/office/powerpoint/2010/main" val="24583898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cs-CZ" altLang="cs-CZ" sz="3000" b="1" dirty="0"/>
              <a:t>Druhy norem vázanosti materiálu</a:t>
            </a:r>
          </a:p>
        </p:txBody>
      </p:sp>
      <p:sp>
        <p:nvSpPr>
          <p:cNvPr id="53251"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a:t>Technická zásoba</a:t>
            </a:r>
          </a:p>
          <a:p>
            <a:pPr marL="502444" lvl="1" indent="-2381">
              <a:buNone/>
            </a:pPr>
            <a:r>
              <a:rPr lang="cs-CZ" altLang="cs-CZ"/>
              <a:t>množství materiálu na skladě, které je nutné k zajištění standardní jakosti celé výrobní dávky nebo technologické úpravy před zahájením procesu výroby</a:t>
            </a:r>
          </a:p>
          <a:p>
            <a:pPr marL="357188" indent="-357188"/>
            <a:r>
              <a:rPr lang="cs-CZ" altLang="cs-CZ"/>
              <a:t>Pojistná zásoba</a:t>
            </a:r>
          </a:p>
          <a:p>
            <a:pPr marL="502444" lvl="1" indent="-2381">
              <a:buNone/>
            </a:pPr>
            <a:r>
              <a:rPr lang="cs-CZ" altLang="cs-CZ"/>
              <a:t>množství materiálu na skladě, které jistí plynulý průběh výroby</a:t>
            </a:r>
          </a:p>
        </p:txBody>
      </p:sp>
      <p:sp>
        <p:nvSpPr>
          <p:cNvPr id="5" name="TextovéPole 4"/>
          <p:cNvSpPr txBox="1"/>
          <p:nvPr/>
        </p:nvSpPr>
        <p:spPr>
          <a:xfrm>
            <a:off x="1143000" y="5427223"/>
            <a:ext cx="6210690" cy="715581"/>
          </a:xfrm>
          <a:prstGeom prst="rect">
            <a:avLst/>
          </a:prstGeom>
          <a:noFill/>
        </p:spPr>
        <p:txBody>
          <a:bodyPr wrap="square" rtlCol="0">
            <a:spAutoFit/>
          </a:bodyPr>
          <a:lstStyle/>
          <a:p>
            <a:r>
              <a:rPr lang="cs-CZ" sz="1350" i="1" dirty="0"/>
              <a:t>Jurová M. 2010. Technická příprava výroby. Přednáška . VUT v Brně. Fakulta Podnikatelská</a:t>
            </a:r>
          </a:p>
          <a:p>
            <a:endParaRPr lang="cs-CZ" sz="1350" i="1" dirty="0"/>
          </a:p>
        </p:txBody>
      </p:sp>
    </p:spTree>
    <p:extLst>
      <p:ext uri="{BB962C8B-B14F-4D97-AF65-F5344CB8AC3E}">
        <p14:creationId xmlns:p14="http://schemas.microsoft.com/office/powerpoint/2010/main" val="79294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8574" y="447167"/>
            <a:ext cx="8229600" cy="1143000"/>
          </a:xfrm>
        </p:spPr>
        <p:txBody>
          <a:bodyPr>
            <a:normAutofit fontScale="90000"/>
          </a:bodyPr>
          <a:lstStyle/>
          <a:p>
            <a:r>
              <a:rPr lang="cs-CZ" b="1" dirty="0"/>
              <a:t>Efektivnost výroby- výnosnost výrobních faktorů</a:t>
            </a:r>
          </a:p>
        </p:txBody>
      </p:sp>
      <p:sp>
        <p:nvSpPr>
          <p:cNvPr id="3" name="Zástupný symbol pro obsah 2"/>
          <p:cNvSpPr>
            <a:spLocks noGrp="1"/>
          </p:cNvSpPr>
          <p:nvPr>
            <p:ph idx="1"/>
          </p:nvPr>
        </p:nvSpPr>
        <p:spPr/>
        <p:txBody>
          <a:bodyPr/>
          <a:lstStyle/>
          <a:p>
            <a:endParaRPr lang="cs-CZ" dirty="0"/>
          </a:p>
          <a:p>
            <a:endParaRPr lang="cs-CZ" dirty="0"/>
          </a:p>
          <a:p>
            <a:r>
              <a:rPr lang="cs-CZ" dirty="0"/>
              <a:t>V-výnosnost výrobních faktorů</a:t>
            </a:r>
          </a:p>
          <a:p>
            <a:r>
              <a:rPr lang="cs-CZ" dirty="0"/>
              <a:t>O- objem výstupů (vyrobených statků)</a:t>
            </a:r>
          </a:p>
          <a:p>
            <a:r>
              <a:rPr lang="cs-CZ" dirty="0"/>
              <a:t>I- objem vstupů (spotřebovaných výrobních faktorů)</a:t>
            </a:r>
          </a:p>
        </p:txBody>
      </p:sp>
      <p:graphicFrame>
        <p:nvGraphicFramePr>
          <p:cNvPr id="4" name="Objekt 3"/>
          <p:cNvGraphicFramePr>
            <a:graphicFrameLocks noChangeAspect="1"/>
          </p:cNvGraphicFramePr>
          <p:nvPr>
            <p:extLst>
              <p:ext uri="{D42A27DB-BD31-4B8C-83A1-F6EECF244321}">
                <p14:modId xmlns:p14="http://schemas.microsoft.com/office/powerpoint/2010/main" val="3470626900"/>
              </p:ext>
            </p:extLst>
          </p:nvPr>
        </p:nvGraphicFramePr>
        <p:xfrm>
          <a:off x="755576" y="1556792"/>
          <a:ext cx="1152004" cy="1050357"/>
        </p:xfrm>
        <a:graphic>
          <a:graphicData uri="http://schemas.openxmlformats.org/presentationml/2006/ole">
            <mc:AlternateContent xmlns:mc="http://schemas.openxmlformats.org/markup-compatibility/2006">
              <mc:Choice xmlns:v="urn:schemas-microsoft-com:vml" Requires="v">
                <p:oleObj name="Equation" r:id="rId2" imgW="431640" imgH="393480" progId="Equation.3">
                  <p:embed/>
                </p:oleObj>
              </mc:Choice>
              <mc:Fallback>
                <p:oleObj name="Equation" r:id="rId2" imgW="431640" imgH="393480" progId="Equation.3">
                  <p:embed/>
                  <p:pic>
                    <p:nvPicPr>
                      <p:cNvPr id="0" name=""/>
                      <p:cNvPicPr/>
                      <p:nvPr/>
                    </p:nvPicPr>
                    <p:blipFill>
                      <a:blip r:embed="rId3"/>
                      <a:stretch>
                        <a:fillRect/>
                      </a:stretch>
                    </p:blipFill>
                    <p:spPr>
                      <a:xfrm>
                        <a:off x="755576" y="1556792"/>
                        <a:ext cx="1152004" cy="1050357"/>
                      </a:xfrm>
                      <a:prstGeom prst="rect">
                        <a:avLst/>
                      </a:prstGeom>
                    </p:spPr>
                  </p:pic>
                </p:oleObj>
              </mc:Fallback>
            </mc:AlternateContent>
          </a:graphicData>
        </a:graphic>
      </p:graphicFrame>
      <p:sp>
        <p:nvSpPr>
          <p:cNvPr id="5" name="TextovéPole 4"/>
          <p:cNvSpPr txBox="1"/>
          <p:nvPr/>
        </p:nvSpPr>
        <p:spPr>
          <a:xfrm>
            <a:off x="251520" y="6093296"/>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68645647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cs-CZ" altLang="cs-CZ" sz="3000" b="1" dirty="0"/>
              <a:t>Druhy norem vázanosti materiálu</a:t>
            </a:r>
          </a:p>
        </p:txBody>
      </p:sp>
      <p:sp>
        <p:nvSpPr>
          <p:cNvPr id="54275"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dirty="0"/>
              <a:t>Minimální zásoba</a:t>
            </a:r>
          </a:p>
          <a:p>
            <a:pPr marL="502444" lvl="1" indent="-2381">
              <a:buNone/>
            </a:pPr>
            <a:r>
              <a:rPr lang="cs-CZ" altLang="cs-CZ" dirty="0"/>
              <a:t>hranice, jejíž dosažení signalizuje, že může být ohrožena plynulost výrobní spotřeby nedostatkem materiálu</a:t>
            </a:r>
          </a:p>
          <a:p>
            <a:pPr marL="502444" lvl="1" indent="-2381">
              <a:buNone/>
            </a:pPr>
            <a:r>
              <a:rPr lang="cs-CZ" altLang="cs-CZ" dirty="0">
                <a:solidFill>
                  <a:srgbClr val="000000"/>
                </a:solidFill>
              </a:rPr>
              <a:t>min. zásoba = pojistná + technická zásoba</a:t>
            </a:r>
          </a:p>
          <a:p>
            <a:pPr marL="357188" indent="-357188"/>
            <a:r>
              <a:rPr lang="cs-CZ" altLang="cs-CZ" dirty="0"/>
              <a:t>Průměrná zásoba</a:t>
            </a:r>
          </a:p>
          <a:p>
            <a:pPr marL="502444" lvl="1" indent="-2381">
              <a:buNone/>
            </a:pPr>
            <a:r>
              <a:rPr lang="cs-CZ" altLang="cs-CZ" dirty="0"/>
              <a:t>průměrné množství materiálu na skladě mezi dvěma dodávkami</a:t>
            </a:r>
          </a:p>
        </p:txBody>
      </p:sp>
      <p:sp>
        <p:nvSpPr>
          <p:cNvPr id="5" name="TextovéPole 4"/>
          <p:cNvSpPr txBox="1"/>
          <p:nvPr/>
        </p:nvSpPr>
        <p:spPr>
          <a:xfrm>
            <a:off x="1143000" y="5427223"/>
            <a:ext cx="6210690" cy="715581"/>
          </a:xfrm>
          <a:prstGeom prst="rect">
            <a:avLst/>
          </a:prstGeom>
          <a:noFill/>
        </p:spPr>
        <p:txBody>
          <a:bodyPr wrap="square" rtlCol="0">
            <a:spAutoFit/>
          </a:bodyPr>
          <a:lstStyle/>
          <a:p>
            <a:r>
              <a:rPr lang="cs-CZ" sz="1350" i="1" dirty="0"/>
              <a:t>Jurová M. 2010. Technická příprava výroby. Přednáška . VUT v Brně. Fakulta Podnikatelská</a:t>
            </a:r>
          </a:p>
          <a:p>
            <a:endParaRPr lang="cs-CZ" sz="1350" i="1" dirty="0"/>
          </a:p>
        </p:txBody>
      </p:sp>
    </p:spTree>
    <p:extLst>
      <p:ext uri="{BB962C8B-B14F-4D97-AF65-F5344CB8AC3E}">
        <p14:creationId xmlns:p14="http://schemas.microsoft.com/office/powerpoint/2010/main" val="111719828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cs-CZ" altLang="cs-CZ" sz="3000" b="1" dirty="0"/>
              <a:t>Druhy norem vázanosti materiálu</a:t>
            </a:r>
          </a:p>
        </p:txBody>
      </p:sp>
      <p:sp>
        <p:nvSpPr>
          <p:cNvPr id="55299"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a:t>Maximální zásoba</a:t>
            </a:r>
          </a:p>
          <a:p>
            <a:pPr marL="502444" lvl="1" indent="-2381">
              <a:buNone/>
            </a:pPr>
            <a:r>
              <a:rPr lang="cs-CZ" altLang="cs-CZ"/>
              <a:t>nejvyšší úroveň celkové zásoby v době dodání nové dodávky</a:t>
            </a:r>
          </a:p>
          <a:p>
            <a:pPr marL="502444" lvl="1" indent="-2381">
              <a:buNone/>
            </a:pPr>
            <a:r>
              <a:rPr lang="cs-CZ" altLang="cs-CZ">
                <a:solidFill>
                  <a:srgbClr val="000000"/>
                </a:solidFill>
              </a:rPr>
              <a:t>max. zásoba = min.zásoba + velikost dodávky</a:t>
            </a:r>
          </a:p>
        </p:txBody>
      </p:sp>
      <p:sp>
        <p:nvSpPr>
          <p:cNvPr id="5" name="TextovéPole 4"/>
          <p:cNvSpPr txBox="1"/>
          <p:nvPr/>
        </p:nvSpPr>
        <p:spPr>
          <a:xfrm>
            <a:off x="1143000" y="5427223"/>
            <a:ext cx="6210690" cy="715581"/>
          </a:xfrm>
          <a:prstGeom prst="rect">
            <a:avLst/>
          </a:prstGeom>
          <a:noFill/>
        </p:spPr>
        <p:txBody>
          <a:bodyPr wrap="square" rtlCol="0">
            <a:spAutoFit/>
          </a:bodyPr>
          <a:lstStyle/>
          <a:p>
            <a:r>
              <a:rPr lang="cs-CZ" sz="1350" i="1" dirty="0"/>
              <a:t>Jurová M. 2010. Technická příprava výroby. Přednáška . VUT v Brně. Fakulta Podnikatelská</a:t>
            </a:r>
          </a:p>
          <a:p>
            <a:endParaRPr lang="cs-CZ" sz="1350" i="1" dirty="0"/>
          </a:p>
        </p:txBody>
      </p:sp>
    </p:spTree>
    <p:extLst>
      <p:ext uri="{BB962C8B-B14F-4D97-AF65-F5344CB8AC3E}">
        <p14:creationId xmlns:p14="http://schemas.microsoft.com/office/powerpoint/2010/main" val="410519282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7. Normy spotřeby práce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864652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cs-CZ" altLang="cs-CZ" b="1" dirty="0"/>
              <a:t>Normy spotřeby práce</a:t>
            </a:r>
          </a:p>
        </p:txBody>
      </p:sp>
      <p:sp>
        <p:nvSpPr>
          <p:cNvPr id="56323"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cs-CZ" altLang="cs-CZ"/>
              <a:t>Optimální spotřeba živé práce na určitý pracovní výkon na určitém pracovišti za určitých podmínek.</a:t>
            </a:r>
          </a:p>
          <a:p>
            <a:pPr marL="0" indent="0">
              <a:buNone/>
            </a:pPr>
            <a:r>
              <a:rPr lang="cs-CZ" altLang="cs-CZ"/>
              <a:t>Pracovní norma:</a:t>
            </a:r>
          </a:p>
          <a:p>
            <a:pPr marL="569119" lvl="1"/>
            <a:r>
              <a:rPr lang="cs-CZ" altLang="cs-CZ"/>
              <a:t>předpis pracovního postupu</a:t>
            </a:r>
          </a:p>
          <a:p>
            <a:pPr marL="569119" lvl="1"/>
            <a:r>
              <a:rPr lang="cs-CZ" altLang="cs-CZ"/>
              <a:t>předpis norem kvalifikace</a:t>
            </a:r>
          </a:p>
          <a:p>
            <a:pPr marL="569119" lvl="1"/>
            <a:r>
              <a:rPr lang="cs-CZ" altLang="cs-CZ"/>
              <a:t>normu spotřeby práce</a:t>
            </a:r>
          </a:p>
        </p:txBody>
      </p:sp>
      <p:sp>
        <p:nvSpPr>
          <p:cNvPr id="5" name="TextovéPole 4"/>
          <p:cNvSpPr txBox="1"/>
          <p:nvPr/>
        </p:nvSpPr>
        <p:spPr>
          <a:xfrm>
            <a:off x="1143000" y="5427223"/>
            <a:ext cx="6210690" cy="715581"/>
          </a:xfrm>
          <a:prstGeom prst="rect">
            <a:avLst/>
          </a:prstGeom>
          <a:noFill/>
        </p:spPr>
        <p:txBody>
          <a:bodyPr wrap="square" rtlCol="0">
            <a:spAutoFit/>
          </a:bodyPr>
          <a:lstStyle/>
          <a:p>
            <a:r>
              <a:rPr lang="cs-CZ" sz="1350" i="1" dirty="0"/>
              <a:t>Jurová M. 2010. Technická příprava výroby. Přednáška . VUT v Brně. Fakulta Podnikatelská</a:t>
            </a:r>
          </a:p>
          <a:p>
            <a:endParaRPr lang="cs-CZ" sz="1350" i="1" dirty="0"/>
          </a:p>
        </p:txBody>
      </p:sp>
    </p:spTree>
    <p:extLst>
      <p:ext uri="{BB962C8B-B14F-4D97-AF65-F5344CB8AC3E}">
        <p14:creationId xmlns:p14="http://schemas.microsoft.com/office/powerpoint/2010/main" val="246918970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cs-CZ" altLang="cs-CZ" b="1" dirty="0"/>
              <a:t>Druhy norem spotřeby práce</a:t>
            </a:r>
          </a:p>
        </p:txBody>
      </p:sp>
      <p:sp>
        <p:nvSpPr>
          <p:cNvPr id="57347"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a:t>normy pracnosti</a:t>
            </a:r>
          </a:p>
          <a:p>
            <a:pPr marL="502444" lvl="1" indent="-2381">
              <a:buNone/>
            </a:pPr>
            <a:r>
              <a:rPr lang="cs-CZ" altLang="cs-CZ"/>
              <a:t>množství času potřebného ke zhotovení výrobku</a:t>
            </a:r>
          </a:p>
          <a:p>
            <a:pPr marL="357188" indent="-357188"/>
            <a:r>
              <a:rPr lang="cs-CZ" altLang="cs-CZ"/>
              <a:t>normy výkonové</a:t>
            </a:r>
          </a:p>
          <a:p>
            <a:pPr marL="502444" lvl="1" indent="-2381">
              <a:buNone/>
            </a:pPr>
            <a:r>
              <a:rPr lang="cs-CZ" altLang="cs-CZ"/>
              <a:t>vztahují se k provedení operace</a:t>
            </a:r>
          </a:p>
          <a:p>
            <a:pPr marL="1028700" lvl="2"/>
            <a:r>
              <a:rPr lang="cs-CZ" altLang="cs-CZ"/>
              <a:t>normy času (čas k provedení prac.operace)</a:t>
            </a:r>
          </a:p>
          <a:p>
            <a:pPr marL="1028700" lvl="2"/>
            <a:r>
              <a:rPr lang="cs-CZ" altLang="cs-CZ"/>
              <a:t>normy množství (jednotky výkonu vyrobené za jednotku času)</a:t>
            </a:r>
          </a:p>
        </p:txBody>
      </p:sp>
      <p:sp>
        <p:nvSpPr>
          <p:cNvPr id="5" name="TextovéPole 4"/>
          <p:cNvSpPr txBox="1"/>
          <p:nvPr/>
        </p:nvSpPr>
        <p:spPr>
          <a:xfrm>
            <a:off x="1143000" y="5427223"/>
            <a:ext cx="6210690" cy="715581"/>
          </a:xfrm>
          <a:prstGeom prst="rect">
            <a:avLst/>
          </a:prstGeom>
          <a:noFill/>
        </p:spPr>
        <p:txBody>
          <a:bodyPr wrap="square" rtlCol="0">
            <a:spAutoFit/>
          </a:bodyPr>
          <a:lstStyle/>
          <a:p>
            <a:r>
              <a:rPr lang="cs-CZ" sz="1350" i="1" dirty="0"/>
              <a:t>Jurová M. 2010. Technická příprava výroby. Přednáška . VUT v Brně. Fakulta Podnikatelská</a:t>
            </a:r>
          </a:p>
          <a:p>
            <a:endParaRPr lang="cs-CZ" sz="1350" i="1" dirty="0"/>
          </a:p>
        </p:txBody>
      </p:sp>
    </p:spTree>
    <p:extLst>
      <p:ext uri="{BB962C8B-B14F-4D97-AF65-F5344CB8AC3E}">
        <p14:creationId xmlns:p14="http://schemas.microsoft.com/office/powerpoint/2010/main" val="400695122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cs-CZ" altLang="cs-CZ" b="1" dirty="0"/>
              <a:t>Druhy norem spotřeby práce</a:t>
            </a:r>
          </a:p>
        </p:txBody>
      </p:sp>
      <p:sp>
        <p:nvSpPr>
          <p:cNvPr id="58371"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a:t>normy obsluhy</a:t>
            </a:r>
          </a:p>
          <a:p>
            <a:pPr marL="1028700" lvl="2"/>
            <a:r>
              <a:rPr lang="cs-CZ" altLang="cs-CZ"/>
              <a:t>individuální obsluha – počet zařízení, které obsluhuje 1 pracovník</a:t>
            </a:r>
          </a:p>
          <a:p>
            <a:pPr marL="1028700" lvl="2"/>
            <a:r>
              <a:rPr lang="cs-CZ" altLang="cs-CZ"/>
              <a:t>kolektivní obsluha – počet pracovníků, kteří obsluhují 1 nebo více zařízení</a:t>
            </a:r>
          </a:p>
          <a:p>
            <a:pPr marL="357188" indent="-357188"/>
            <a:r>
              <a:rPr lang="cs-CZ" altLang="cs-CZ"/>
              <a:t>normy početních stavů</a:t>
            </a:r>
          </a:p>
          <a:p>
            <a:pPr marL="502444" lvl="1" indent="-2381">
              <a:buNone/>
            </a:pPr>
            <a:r>
              <a:rPr lang="cs-CZ" altLang="cs-CZ"/>
              <a:t>počet pracovníků, potřebných k zajištění činnosti určitého organizačního celku</a:t>
            </a:r>
          </a:p>
        </p:txBody>
      </p:sp>
      <p:sp>
        <p:nvSpPr>
          <p:cNvPr id="5" name="TextovéPole 4"/>
          <p:cNvSpPr txBox="1"/>
          <p:nvPr/>
        </p:nvSpPr>
        <p:spPr>
          <a:xfrm>
            <a:off x="1143000" y="5427223"/>
            <a:ext cx="6210690" cy="715581"/>
          </a:xfrm>
          <a:prstGeom prst="rect">
            <a:avLst/>
          </a:prstGeom>
          <a:noFill/>
        </p:spPr>
        <p:txBody>
          <a:bodyPr wrap="square" rtlCol="0">
            <a:spAutoFit/>
          </a:bodyPr>
          <a:lstStyle/>
          <a:p>
            <a:r>
              <a:rPr lang="cs-CZ" sz="1350" i="1" dirty="0"/>
              <a:t>Jurová M. 2010. Technická příprava výroby. Přednáška . VUT v Brně. Fakulta Podnikatelská</a:t>
            </a:r>
          </a:p>
          <a:p>
            <a:endParaRPr lang="cs-CZ" sz="1350" i="1" dirty="0"/>
          </a:p>
        </p:txBody>
      </p:sp>
    </p:spTree>
    <p:extLst>
      <p:ext uri="{BB962C8B-B14F-4D97-AF65-F5344CB8AC3E}">
        <p14:creationId xmlns:p14="http://schemas.microsoft.com/office/powerpoint/2010/main" val="216442462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8. Plánování výrobních kapacit</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9116831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THN výrobní kapacity</a:t>
            </a:r>
          </a:p>
        </p:txBody>
      </p:sp>
      <p:sp>
        <p:nvSpPr>
          <p:cNvPr id="3" name="Zástupný symbol pro obsah 2"/>
          <p:cNvSpPr>
            <a:spLocks noGrp="1"/>
          </p:cNvSpPr>
          <p:nvPr>
            <p:ph idx="1"/>
          </p:nvPr>
        </p:nvSpPr>
        <p:spPr>
          <a:xfrm>
            <a:off x="1493658" y="2086757"/>
            <a:ext cx="6172200" cy="3394472"/>
          </a:xfrm>
        </p:spPr>
        <p:txBody>
          <a:bodyPr>
            <a:normAutofit fontScale="77500" lnSpcReduction="20000"/>
          </a:bodyPr>
          <a:lstStyle/>
          <a:p>
            <a:pPr marL="0" indent="0">
              <a:buNone/>
            </a:pPr>
            <a:r>
              <a:rPr lang="cs-CZ" dirty="0"/>
              <a:t>Množství, které můžeme vyrobit za jednotku času na určitém výrobním zařízení, při:</a:t>
            </a:r>
          </a:p>
          <a:p>
            <a:r>
              <a:rPr lang="cs-CZ" b="1" dirty="0"/>
              <a:t>Normálních podmínkách </a:t>
            </a:r>
            <a:r>
              <a:rPr lang="cs-CZ" dirty="0"/>
              <a:t>předpokládaných přijatou technologií,</a:t>
            </a:r>
          </a:p>
          <a:p>
            <a:r>
              <a:rPr lang="cs-CZ" dirty="0"/>
              <a:t>Respektování </a:t>
            </a:r>
            <a:r>
              <a:rPr lang="cs-CZ" b="1" dirty="0"/>
              <a:t>ekonomické efektivnosti</a:t>
            </a:r>
            <a:r>
              <a:rPr lang="cs-CZ" dirty="0"/>
              <a:t>,</a:t>
            </a:r>
          </a:p>
          <a:p>
            <a:r>
              <a:rPr lang="cs-CZ" dirty="0"/>
              <a:t>Zajištění </a:t>
            </a:r>
            <a:r>
              <a:rPr lang="cs-CZ" b="1" dirty="0"/>
              <a:t>potřebné jakosti</a:t>
            </a:r>
            <a:r>
              <a:rPr lang="cs-CZ" dirty="0"/>
              <a:t>,</a:t>
            </a:r>
          </a:p>
          <a:p>
            <a:r>
              <a:rPr lang="cs-CZ" dirty="0"/>
              <a:t>Respektování </a:t>
            </a:r>
            <a:r>
              <a:rPr lang="cs-CZ" b="1" dirty="0"/>
              <a:t>obecných podmínek bezpečnosti práce a ochrany zdraví při práci</a:t>
            </a:r>
            <a:r>
              <a:rPr lang="cs-CZ" dirty="0"/>
              <a:t>.</a:t>
            </a:r>
          </a:p>
        </p:txBody>
      </p:sp>
      <p:sp>
        <p:nvSpPr>
          <p:cNvPr id="4" name="Obdélník 3"/>
          <p:cNvSpPr/>
          <p:nvPr/>
        </p:nvSpPr>
        <p:spPr>
          <a:xfrm>
            <a:off x="1143000" y="5516003"/>
            <a:ext cx="6723366" cy="507831"/>
          </a:xfrm>
          <a:prstGeom prst="rect">
            <a:avLst/>
          </a:prstGeom>
        </p:spPr>
        <p:txBody>
          <a:bodyPr wrap="square">
            <a:spAutoFit/>
          </a:bodyPr>
          <a:lstStyle/>
          <a:p>
            <a:r>
              <a:rPr lang="cs-CZ" sz="1350" dirty="0"/>
              <a:t>Tomek G., Vávrová V. 2014. </a:t>
            </a:r>
            <a:r>
              <a:rPr lang="cs-CZ" sz="1350" i="1" dirty="0"/>
              <a:t>Integrované řízení výroby: od operativního řízení výroby k dodavatelskému řetězci</a:t>
            </a:r>
            <a:r>
              <a:rPr lang="cs-CZ" sz="1350" dirty="0"/>
              <a:t>. Praha: </a:t>
            </a:r>
            <a:r>
              <a:rPr lang="cs-CZ" sz="1350" dirty="0" err="1"/>
              <a:t>Grada</a:t>
            </a:r>
            <a:r>
              <a:rPr lang="cs-CZ" sz="1350" dirty="0"/>
              <a:t> </a:t>
            </a:r>
            <a:r>
              <a:rPr lang="cs-CZ" sz="1350" dirty="0" err="1"/>
              <a:t>Publishing</a:t>
            </a:r>
            <a:r>
              <a:rPr lang="cs-CZ" sz="1350" dirty="0"/>
              <a:t>, a.s. 368s. ISBN 978-80-247-4486-5</a:t>
            </a:r>
          </a:p>
        </p:txBody>
      </p:sp>
    </p:spTree>
    <p:extLst>
      <p:ext uri="{BB962C8B-B14F-4D97-AF65-F5344CB8AC3E}">
        <p14:creationId xmlns:p14="http://schemas.microsoft.com/office/powerpoint/2010/main" val="28864271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Propočet THN výrobních kapacit</a:t>
            </a:r>
          </a:p>
        </p:txBody>
      </p:sp>
      <p:sp>
        <p:nvSpPr>
          <p:cNvPr id="3" name="Zástupný symbol pro obsah 2"/>
          <p:cNvSpPr>
            <a:spLocks noGrp="1"/>
          </p:cNvSpPr>
          <p:nvPr>
            <p:ph idx="1"/>
          </p:nvPr>
        </p:nvSpPr>
        <p:spPr/>
        <p:txBody>
          <a:bodyPr>
            <a:normAutofit fontScale="92500" lnSpcReduction="20000"/>
          </a:bodyPr>
          <a:lstStyle/>
          <a:p>
            <a:r>
              <a:rPr lang="cs-CZ" dirty="0"/>
              <a:t>Používají se různé měrové jednotky: hmotné, časové, hodnotové. </a:t>
            </a:r>
          </a:p>
          <a:p>
            <a:r>
              <a:rPr lang="cs-CZ" dirty="0"/>
              <a:t>Volíme je podle účelu použití, dále podle podmínek výroby a dostupnosti podkladů. </a:t>
            </a:r>
          </a:p>
          <a:p>
            <a:r>
              <a:rPr lang="cs-CZ" dirty="0"/>
              <a:t>Východiskem normování kapacit je časový fond práce zařízení. Způsoby vyjádření časového fondu výrobního zařízení:</a:t>
            </a:r>
          </a:p>
          <a:p>
            <a:pPr lvl="1"/>
            <a:r>
              <a:rPr lang="cs-CZ" dirty="0"/>
              <a:t>Kalendářní,</a:t>
            </a:r>
          </a:p>
          <a:p>
            <a:pPr lvl="1"/>
            <a:r>
              <a:rPr lang="cs-CZ" dirty="0"/>
              <a:t>Nominální,</a:t>
            </a:r>
          </a:p>
          <a:p>
            <a:pPr lvl="1"/>
            <a:r>
              <a:rPr lang="cs-CZ" dirty="0"/>
              <a:t>Využitelný/efektivní (nominální-opravy, údržba, dovolena)</a:t>
            </a:r>
          </a:p>
        </p:txBody>
      </p:sp>
      <p:sp>
        <p:nvSpPr>
          <p:cNvPr id="4" name="Obdélník 3"/>
          <p:cNvSpPr/>
          <p:nvPr/>
        </p:nvSpPr>
        <p:spPr>
          <a:xfrm>
            <a:off x="1143000" y="5481229"/>
            <a:ext cx="6723366" cy="507831"/>
          </a:xfrm>
          <a:prstGeom prst="rect">
            <a:avLst/>
          </a:prstGeom>
        </p:spPr>
        <p:txBody>
          <a:bodyPr wrap="square">
            <a:spAutoFit/>
          </a:bodyPr>
          <a:lstStyle/>
          <a:p>
            <a:r>
              <a:rPr lang="cs-CZ" sz="1350" dirty="0"/>
              <a:t>Tomek G., Vávrová V. 2014. </a:t>
            </a:r>
            <a:r>
              <a:rPr lang="cs-CZ" sz="1350" i="1" dirty="0"/>
              <a:t>Integrované řízení výroby: od operativního řízení výroby k dodavatelskému řetězci</a:t>
            </a:r>
            <a:r>
              <a:rPr lang="cs-CZ" sz="1350" dirty="0"/>
              <a:t>. Praha: </a:t>
            </a:r>
            <a:r>
              <a:rPr lang="cs-CZ" sz="1350" dirty="0" err="1"/>
              <a:t>Grada</a:t>
            </a:r>
            <a:r>
              <a:rPr lang="cs-CZ" sz="1350" dirty="0"/>
              <a:t> </a:t>
            </a:r>
            <a:r>
              <a:rPr lang="cs-CZ" sz="1350" dirty="0" err="1"/>
              <a:t>Publishing</a:t>
            </a:r>
            <a:r>
              <a:rPr lang="cs-CZ" sz="1350" dirty="0"/>
              <a:t>, a.s. 368s. ISBN 978-80-247-4486-5</a:t>
            </a:r>
          </a:p>
        </p:txBody>
      </p:sp>
    </p:spTree>
    <p:extLst>
      <p:ext uri="{BB962C8B-B14F-4D97-AF65-F5344CB8AC3E}">
        <p14:creationId xmlns:p14="http://schemas.microsoft.com/office/powerpoint/2010/main" val="7266427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Kapacitní norma</a:t>
            </a:r>
          </a:p>
        </p:txBody>
      </p:sp>
      <p:sp>
        <p:nvSpPr>
          <p:cNvPr id="3" name="Zástupný symbol pro obsah 2"/>
          <p:cNvSpPr>
            <a:spLocks noGrp="1"/>
          </p:cNvSpPr>
          <p:nvPr>
            <p:ph idx="1"/>
          </p:nvPr>
        </p:nvSpPr>
        <p:spPr/>
        <p:txBody>
          <a:bodyPr>
            <a:normAutofit fontScale="92500"/>
          </a:bodyPr>
          <a:lstStyle/>
          <a:p>
            <a:r>
              <a:rPr lang="cs-CZ" dirty="0"/>
              <a:t>THN využitelného časového fondu, vyjádřena v časových jednotkách jako velikost využitelného časového fondu,</a:t>
            </a:r>
          </a:p>
          <a:p>
            <a:r>
              <a:rPr lang="cs-CZ" dirty="0"/>
              <a:t>THN výkonnosti (výrobnosti), vyjádřena v jednotkách výroby (výkonu), představující reální objem výkonu za jednotku času</a:t>
            </a:r>
          </a:p>
          <a:p>
            <a:r>
              <a:rPr lang="cs-CZ" dirty="0"/>
              <a:t>THN celkové (integrální) kapacity, představující reálnou normu výkonnosti v rámci daného využitelného časového fondu, který je k dispozici.</a:t>
            </a:r>
          </a:p>
        </p:txBody>
      </p:sp>
      <p:sp>
        <p:nvSpPr>
          <p:cNvPr id="4" name="Obdélník 3"/>
          <p:cNvSpPr/>
          <p:nvPr/>
        </p:nvSpPr>
        <p:spPr>
          <a:xfrm>
            <a:off x="1143000" y="5481229"/>
            <a:ext cx="6723366" cy="507831"/>
          </a:xfrm>
          <a:prstGeom prst="rect">
            <a:avLst/>
          </a:prstGeom>
        </p:spPr>
        <p:txBody>
          <a:bodyPr wrap="square">
            <a:spAutoFit/>
          </a:bodyPr>
          <a:lstStyle/>
          <a:p>
            <a:r>
              <a:rPr lang="cs-CZ" sz="1350" dirty="0"/>
              <a:t>Tomek G., Vávrová V. 2014. </a:t>
            </a:r>
            <a:r>
              <a:rPr lang="cs-CZ" sz="1350" i="1" dirty="0"/>
              <a:t>Integrované řízení výroby: od operativního řízení výroby k dodavatelskému řetězci</a:t>
            </a:r>
            <a:r>
              <a:rPr lang="cs-CZ" sz="1350" dirty="0"/>
              <a:t>. Praha: </a:t>
            </a:r>
            <a:r>
              <a:rPr lang="cs-CZ" sz="1350" dirty="0" err="1"/>
              <a:t>Grada</a:t>
            </a:r>
            <a:r>
              <a:rPr lang="cs-CZ" sz="1350" dirty="0"/>
              <a:t> </a:t>
            </a:r>
            <a:r>
              <a:rPr lang="cs-CZ" sz="1350" dirty="0" err="1"/>
              <a:t>Publishing</a:t>
            </a:r>
            <a:r>
              <a:rPr lang="cs-CZ" sz="1350" dirty="0"/>
              <a:t>, a.s. 368s. ISBN 978-80-247-4486-5</a:t>
            </a:r>
          </a:p>
        </p:txBody>
      </p:sp>
    </p:spTree>
    <p:extLst>
      <p:ext uri="{BB962C8B-B14F-4D97-AF65-F5344CB8AC3E}">
        <p14:creationId xmlns:p14="http://schemas.microsoft.com/office/powerpoint/2010/main" val="132642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Členění výrobního procesu</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284128"/>
            <a:ext cx="5436096" cy="501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96876" y="6271081"/>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
        <p:nvSpPr>
          <p:cNvPr id="3" name="Zástupný symbol pro obsah 2"/>
          <p:cNvSpPr>
            <a:spLocks noGrp="1"/>
          </p:cNvSpPr>
          <p:nvPr>
            <p:ph idx="1"/>
          </p:nvPr>
        </p:nvSpPr>
        <p:spPr>
          <a:xfrm>
            <a:off x="457200" y="1600200"/>
            <a:ext cx="3610744" cy="4525963"/>
          </a:xfrm>
        </p:spPr>
        <p:txBody>
          <a:bodyPr/>
          <a:lstStyle/>
          <a:p>
            <a:r>
              <a:rPr lang="cs-CZ" dirty="0"/>
              <a:t>Fáze </a:t>
            </a:r>
            <a:r>
              <a:rPr lang="cs-CZ" dirty="0" err="1"/>
              <a:t>předzhotovujicí</a:t>
            </a:r>
            <a:endParaRPr lang="cs-CZ" dirty="0"/>
          </a:p>
          <a:p>
            <a:r>
              <a:rPr lang="cs-CZ" dirty="0"/>
              <a:t>Fáze zhotovující</a:t>
            </a:r>
          </a:p>
          <a:p>
            <a:r>
              <a:rPr lang="cs-CZ" dirty="0"/>
              <a:t>Fáze dohotovující</a:t>
            </a:r>
          </a:p>
        </p:txBody>
      </p:sp>
    </p:spTree>
    <p:extLst>
      <p:ext uri="{BB962C8B-B14F-4D97-AF65-F5344CB8AC3E}">
        <p14:creationId xmlns:p14="http://schemas.microsoft.com/office/powerpoint/2010/main" val="127774356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Přístup k analýze výrobních kapacit</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519773" y="2057401"/>
            <a:ext cx="4050449"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1143000" y="5481229"/>
            <a:ext cx="6723366" cy="507831"/>
          </a:xfrm>
          <a:prstGeom prst="rect">
            <a:avLst/>
          </a:prstGeom>
        </p:spPr>
        <p:txBody>
          <a:bodyPr wrap="square">
            <a:spAutoFit/>
          </a:bodyPr>
          <a:lstStyle/>
          <a:p>
            <a:r>
              <a:rPr lang="cs-CZ" sz="1350" dirty="0"/>
              <a:t>Tomek G., Vávrová V. 2014. </a:t>
            </a:r>
            <a:r>
              <a:rPr lang="cs-CZ" sz="1350" i="1" dirty="0"/>
              <a:t>Integrované řízení výroby: od operativního řízení výroby k dodavatelskému řetězci</a:t>
            </a:r>
            <a:r>
              <a:rPr lang="cs-CZ" sz="1350" dirty="0"/>
              <a:t>. Praha: </a:t>
            </a:r>
            <a:r>
              <a:rPr lang="cs-CZ" sz="1350" dirty="0" err="1"/>
              <a:t>Grada</a:t>
            </a:r>
            <a:r>
              <a:rPr lang="cs-CZ" sz="1350" dirty="0"/>
              <a:t> </a:t>
            </a:r>
            <a:r>
              <a:rPr lang="cs-CZ" sz="1350" dirty="0" err="1"/>
              <a:t>Publishing</a:t>
            </a:r>
            <a:r>
              <a:rPr lang="cs-CZ" sz="1350" dirty="0"/>
              <a:t>, a.s. 368s. ISBN 978-80-247-4486-5</a:t>
            </a:r>
          </a:p>
        </p:txBody>
      </p:sp>
    </p:spTree>
    <p:extLst>
      <p:ext uri="{BB962C8B-B14F-4D97-AF65-F5344CB8AC3E}">
        <p14:creationId xmlns:p14="http://schemas.microsoft.com/office/powerpoint/2010/main" val="12780852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Metody stanovení kapacitních norem</a:t>
            </a:r>
          </a:p>
        </p:txBody>
      </p:sp>
      <p:sp>
        <p:nvSpPr>
          <p:cNvPr id="3" name="Zástupný symbol pro obsah 2"/>
          <p:cNvSpPr>
            <a:spLocks noGrp="1"/>
          </p:cNvSpPr>
          <p:nvPr>
            <p:ph idx="1"/>
          </p:nvPr>
        </p:nvSpPr>
        <p:spPr/>
        <p:txBody>
          <a:bodyPr/>
          <a:lstStyle/>
          <a:p>
            <a:r>
              <a:rPr lang="cs-CZ" dirty="0"/>
              <a:t>Metody rozborové výpočtové</a:t>
            </a:r>
          </a:p>
          <a:p>
            <a:r>
              <a:rPr lang="cs-CZ" dirty="0"/>
              <a:t>Metody rozborově průzkumné</a:t>
            </a:r>
          </a:p>
          <a:p>
            <a:r>
              <a:rPr lang="cs-CZ" dirty="0"/>
              <a:t>Metody rozborově porovnávací</a:t>
            </a:r>
          </a:p>
          <a:p>
            <a:r>
              <a:rPr lang="cs-CZ" dirty="0"/>
              <a:t>Metoda sumární</a:t>
            </a:r>
          </a:p>
          <a:p>
            <a:r>
              <a:rPr lang="cs-CZ" dirty="0"/>
              <a:t>Metoda statistická</a:t>
            </a:r>
          </a:p>
          <a:p>
            <a:r>
              <a:rPr lang="cs-CZ" dirty="0"/>
              <a:t>Metoda odhadová</a:t>
            </a:r>
          </a:p>
        </p:txBody>
      </p:sp>
      <p:sp>
        <p:nvSpPr>
          <p:cNvPr id="4" name="Obdélník 3"/>
          <p:cNvSpPr/>
          <p:nvPr/>
        </p:nvSpPr>
        <p:spPr>
          <a:xfrm>
            <a:off x="1143000" y="5481229"/>
            <a:ext cx="6723366" cy="507831"/>
          </a:xfrm>
          <a:prstGeom prst="rect">
            <a:avLst/>
          </a:prstGeom>
        </p:spPr>
        <p:txBody>
          <a:bodyPr wrap="square">
            <a:spAutoFit/>
          </a:bodyPr>
          <a:lstStyle/>
          <a:p>
            <a:r>
              <a:rPr lang="cs-CZ" sz="1350" dirty="0"/>
              <a:t>Tomek G., Vávrová V. 2014. </a:t>
            </a:r>
            <a:r>
              <a:rPr lang="cs-CZ" sz="1350" i="1" dirty="0"/>
              <a:t>Integrované řízení výroby: od operativního řízení výroby k dodavatelskému řetězci</a:t>
            </a:r>
            <a:r>
              <a:rPr lang="cs-CZ" sz="1350" dirty="0"/>
              <a:t>. Praha: </a:t>
            </a:r>
            <a:r>
              <a:rPr lang="cs-CZ" sz="1350" dirty="0" err="1"/>
              <a:t>Grada</a:t>
            </a:r>
            <a:r>
              <a:rPr lang="cs-CZ" sz="1350" dirty="0"/>
              <a:t> </a:t>
            </a:r>
            <a:r>
              <a:rPr lang="cs-CZ" sz="1350" dirty="0" err="1"/>
              <a:t>Publishing</a:t>
            </a:r>
            <a:r>
              <a:rPr lang="cs-CZ" sz="1350" dirty="0"/>
              <a:t>, a.s. 368s. ISBN 978-80-247-4486-5</a:t>
            </a:r>
          </a:p>
        </p:txBody>
      </p:sp>
    </p:spTree>
    <p:extLst>
      <p:ext uri="{BB962C8B-B14F-4D97-AF65-F5344CB8AC3E}">
        <p14:creationId xmlns:p14="http://schemas.microsoft.com/office/powerpoint/2010/main" val="37859073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r>
              <a:rPr lang="cs-CZ" b="1" dirty="0"/>
              <a:t>Plánování výrobních kapacit </a:t>
            </a:r>
          </a:p>
        </p:txBody>
      </p:sp>
      <p:sp>
        <p:nvSpPr>
          <p:cNvPr id="3" name="Zástupný symbol pro obsah 2"/>
          <p:cNvSpPr>
            <a:spLocks noGrp="1"/>
          </p:cNvSpPr>
          <p:nvPr>
            <p:ph idx="1"/>
          </p:nvPr>
        </p:nvSpPr>
        <p:spPr/>
        <p:txBody>
          <a:bodyPr/>
          <a:lstStyle/>
          <a:p>
            <a:pPr lvl="0"/>
            <a:r>
              <a:rPr lang="cs-CZ" dirty="0"/>
              <a:t>časový efektivní fond</a:t>
            </a:r>
          </a:p>
          <a:p>
            <a:pPr lvl="0"/>
            <a:r>
              <a:rPr lang="cs-CZ" dirty="0"/>
              <a:t>plánovaní počtu pracovníků</a:t>
            </a:r>
          </a:p>
          <a:p>
            <a:pPr lvl="0"/>
            <a:r>
              <a:rPr lang="cs-CZ" dirty="0"/>
              <a:t>plánování strojů</a:t>
            </a:r>
          </a:p>
        </p:txBody>
      </p:sp>
      <p:sp>
        <p:nvSpPr>
          <p:cNvPr id="4" name="TextovéPole 3"/>
          <p:cNvSpPr txBox="1"/>
          <p:nvPr/>
        </p:nvSpPr>
        <p:spPr>
          <a:xfrm>
            <a:off x="1331640" y="5103187"/>
            <a:ext cx="6210690" cy="715581"/>
          </a:xfrm>
          <a:prstGeom prst="rect">
            <a:avLst/>
          </a:prstGeom>
          <a:noFill/>
        </p:spPr>
        <p:txBody>
          <a:bodyPr wrap="square" rtlCol="0">
            <a:spAutoFit/>
          </a:bodyPr>
          <a:lstStyle/>
          <a:p>
            <a:r>
              <a:rPr lang="cs-CZ" sz="1350" i="1" dirty="0"/>
              <a:t>Jurová M. 2010. Technická příprava výroby. </a:t>
            </a:r>
            <a:r>
              <a:rPr lang="cs-CZ" sz="1350" dirty="0"/>
              <a:t>Přednáška k předmětu Řízení výroby </a:t>
            </a:r>
            <a:r>
              <a:rPr lang="cs-CZ" sz="1350" i="1" dirty="0"/>
              <a:t>. VUT v Brně. Fakulta Podnikatelská</a:t>
            </a:r>
          </a:p>
          <a:p>
            <a:endParaRPr lang="cs-CZ" sz="1350" i="1" dirty="0"/>
          </a:p>
        </p:txBody>
      </p:sp>
    </p:spTree>
    <p:extLst>
      <p:ext uri="{BB962C8B-B14F-4D97-AF65-F5344CB8AC3E}">
        <p14:creationId xmlns:p14="http://schemas.microsoft.com/office/powerpoint/2010/main" val="427256857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96655" y="1503760"/>
            <a:ext cx="6122194" cy="571500"/>
          </a:xfrm>
        </p:spPr>
        <p:txBody>
          <a:bodyPr>
            <a:normAutofit fontScale="90000"/>
          </a:bodyPr>
          <a:lstStyle/>
          <a:p>
            <a:pPr eaLnBrk="1" hangingPunct="1"/>
            <a:r>
              <a:rPr lang="cs-CZ" altLang="cs-CZ" b="1" dirty="0"/>
              <a:t>Řízení kapacity</a:t>
            </a:r>
          </a:p>
        </p:txBody>
      </p:sp>
      <p:sp>
        <p:nvSpPr>
          <p:cNvPr id="24579" name="Rectangle 3"/>
          <p:cNvSpPr>
            <a:spLocks noGrp="1" noChangeArrowheads="1"/>
          </p:cNvSpPr>
          <p:nvPr>
            <p:ph idx="1"/>
          </p:nvPr>
        </p:nvSpPr>
        <p:spPr>
          <a:xfrm>
            <a:off x="1714500" y="2514600"/>
            <a:ext cx="6082904" cy="3143250"/>
          </a:xfrm>
        </p:spPr>
        <p:txBody>
          <a:bodyPr>
            <a:normAutofit fontScale="85000" lnSpcReduction="10000"/>
          </a:bodyPr>
          <a:lstStyle/>
          <a:p>
            <a:pPr eaLnBrk="1" hangingPunct="1">
              <a:buClr>
                <a:schemeClr val="tx2"/>
              </a:buClr>
              <a:buFont typeface="Arial" panose="020B0604020202020204" pitchFamily="34" charset="0"/>
              <a:buChar char="•"/>
            </a:pPr>
            <a:r>
              <a:rPr lang="cs-CZ" altLang="cs-CZ" dirty="0"/>
              <a:t>realizaci hlavního výrobního plánu</a:t>
            </a:r>
          </a:p>
          <a:p>
            <a:pPr eaLnBrk="1" hangingPunct="1">
              <a:buClr>
                <a:schemeClr val="tx2"/>
              </a:buClr>
              <a:buFont typeface="Arial" panose="020B0604020202020204" pitchFamily="34" charset="0"/>
              <a:buChar char="•"/>
            </a:pPr>
            <a:r>
              <a:rPr lang="cs-CZ" altLang="cs-CZ" dirty="0"/>
              <a:t>splnění dohodnutých dodacích termínů</a:t>
            </a:r>
          </a:p>
          <a:p>
            <a:pPr eaLnBrk="1" hangingPunct="1">
              <a:buClr>
                <a:schemeClr val="tx2"/>
              </a:buClr>
              <a:buFont typeface="Arial" panose="020B0604020202020204" pitchFamily="34" charset="0"/>
              <a:buChar char="•"/>
            </a:pPr>
            <a:r>
              <a:rPr lang="cs-CZ" altLang="cs-CZ" dirty="0"/>
              <a:t>co nejlepší využití disponibilních kapacit</a:t>
            </a:r>
          </a:p>
          <a:p>
            <a:pPr eaLnBrk="1" hangingPunct="1">
              <a:buClr>
                <a:schemeClr val="tx2"/>
              </a:buClr>
              <a:buFont typeface="Arial" panose="020B0604020202020204" pitchFamily="34" charset="0"/>
              <a:buChar char="•"/>
            </a:pPr>
            <a:r>
              <a:rPr lang="cs-CZ" altLang="cs-CZ" dirty="0"/>
              <a:t>zkrácení průběžných dob</a:t>
            </a:r>
          </a:p>
          <a:p>
            <a:pPr eaLnBrk="1" hangingPunct="1">
              <a:buClr>
                <a:schemeClr val="tx2"/>
              </a:buClr>
              <a:buFont typeface="Arial" panose="020B0604020202020204" pitchFamily="34" charset="0"/>
              <a:buChar char="•"/>
            </a:pPr>
            <a:r>
              <a:rPr lang="cs-CZ" altLang="cs-CZ" dirty="0"/>
              <a:t>ovládání výnosů</a:t>
            </a:r>
          </a:p>
          <a:p>
            <a:pPr eaLnBrk="1" hangingPunct="1">
              <a:buClr>
                <a:schemeClr val="tx2"/>
              </a:buClr>
              <a:buFont typeface="Arial" panose="020B0604020202020204" pitchFamily="34" charset="0"/>
              <a:buChar char="•"/>
            </a:pPr>
            <a:r>
              <a:rPr lang="cs-CZ" altLang="cs-CZ" dirty="0"/>
              <a:t>péče o údržbu (preventivní) a úplnou obnovu zařízení</a:t>
            </a:r>
          </a:p>
        </p:txBody>
      </p:sp>
      <p:sp>
        <p:nvSpPr>
          <p:cNvPr id="4" name="TextovéPole 3"/>
          <p:cNvSpPr txBox="1"/>
          <p:nvPr/>
        </p:nvSpPr>
        <p:spPr>
          <a:xfrm>
            <a:off x="1331640" y="5103187"/>
            <a:ext cx="6210690" cy="715581"/>
          </a:xfrm>
          <a:prstGeom prst="rect">
            <a:avLst/>
          </a:prstGeom>
          <a:noFill/>
        </p:spPr>
        <p:txBody>
          <a:bodyPr wrap="square" rtlCol="0">
            <a:spAutoFit/>
          </a:bodyPr>
          <a:lstStyle/>
          <a:p>
            <a:r>
              <a:rPr lang="cs-CZ" sz="1350" i="1" dirty="0"/>
              <a:t>Jurová M. 2010. Technická příprava výroby. </a:t>
            </a:r>
            <a:r>
              <a:rPr lang="cs-CZ" sz="1350" dirty="0"/>
              <a:t>Přednáška k předmětu Řízení výroby </a:t>
            </a:r>
            <a:r>
              <a:rPr lang="cs-CZ" sz="1350" i="1" dirty="0"/>
              <a:t>. VUT v Brně. Fakulta Podnikatelská</a:t>
            </a:r>
          </a:p>
          <a:p>
            <a:endParaRPr lang="cs-CZ" sz="1350" i="1" dirty="0"/>
          </a:p>
        </p:txBody>
      </p:sp>
    </p:spTree>
    <p:extLst>
      <p:ext uri="{BB962C8B-B14F-4D97-AF65-F5344CB8AC3E}">
        <p14:creationId xmlns:p14="http://schemas.microsoft.com/office/powerpoint/2010/main" val="291673303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56263" y="1268760"/>
            <a:ext cx="6122194" cy="571500"/>
          </a:xfrm>
        </p:spPr>
        <p:txBody>
          <a:bodyPr>
            <a:normAutofit fontScale="90000"/>
          </a:bodyPr>
          <a:lstStyle/>
          <a:p>
            <a:pPr eaLnBrk="1" hangingPunct="1"/>
            <a:r>
              <a:rPr lang="cs-CZ" altLang="cs-CZ" b="1" dirty="0"/>
              <a:t>Plánování kapacit</a:t>
            </a:r>
          </a:p>
        </p:txBody>
      </p:sp>
      <p:graphicFrame>
        <p:nvGraphicFramePr>
          <p:cNvPr id="25603" name="Object 4"/>
          <p:cNvGraphicFramePr>
            <a:graphicFrameLocks noChangeAspect="1"/>
          </p:cNvGraphicFramePr>
          <p:nvPr/>
        </p:nvGraphicFramePr>
        <p:xfrm>
          <a:off x="1388270" y="1808821"/>
          <a:ext cx="6384131" cy="1589485"/>
        </p:xfrm>
        <a:graphic>
          <a:graphicData uri="http://schemas.openxmlformats.org/presentationml/2006/ole">
            <mc:AlternateContent xmlns:mc="http://schemas.openxmlformats.org/markup-compatibility/2006">
              <mc:Choice xmlns:v="urn:schemas-microsoft-com:vml" Requires="v">
                <p:oleObj name="Organizační diagram" r:id="rId3" imgW="6089400" imgH="1441440" progId="OrgPlusWOPX.4">
                  <p:embed followColorScheme="full"/>
                </p:oleObj>
              </mc:Choice>
              <mc:Fallback>
                <p:oleObj name="Organizační diagram" r:id="rId3" imgW="6089400" imgH="1441440" progId="OrgPlusWOPX.4">
                  <p:embed followColorScheme="full"/>
                  <p:pic>
                    <p:nvPicPr>
                      <p:cNvPr id="25603" name="Object 4"/>
                      <p:cNvPicPr>
                        <a:picLocks noChangeAspect="1" noChangeArrowheads="1"/>
                      </p:cNvPicPr>
                      <p:nvPr/>
                    </p:nvPicPr>
                    <p:blipFill>
                      <a:blip r:embed="rId4"/>
                      <a:srcRect/>
                      <a:stretch>
                        <a:fillRect/>
                      </a:stretch>
                    </p:blipFill>
                    <p:spPr bwMode="auto">
                      <a:xfrm>
                        <a:off x="1388270" y="1808821"/>
                        <a:ext cx="6384131" cy="15894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5604" name="Group 9"/>
          <p:cNvGrpSpPr>
            <a:grpSpLocks/>
          </p:cNvGrpSpPr>
          <p:nvPr/>
        </p:nvGrpSpPr>
        <p:grpSpPr bwMode="auto">
          <a:xfrm>
            <a:off x="1368534" y="3374994"/>
            <a:ext cx="6400800" cy="1572816"/>
            <a:chOff x="192" y="2688"/>
            <a:chExt cx="5376" cy="1321"/>
          </a:xfrm>
        </p:grpSpPr>
        <p:sp>
          <p:nvSpPr>
            <p:cNvPr id="25605" name="Text Box 5"/>
            <p:cNvSpPr txBox="1">
              <a:spLocks noChangeAspect="1" noChangeArrowheads="1"/>
            </p:cNvSpPr>
            <p:nvPr/>
          </p:nvSpPr>
          <p:spPr bwMode="auto">
            <a:xfrm>
              <a:off x="192"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buFontTx/>
                <a:buChar char="•"/>
              </a:pPr>
              <a:r>
                <a:rPr lang="cs-CZ" altLang="cs-CZ" sz="1200"/>
                <a:t>přesčasy</a:t>
              </a:r>
            </a:p>
            <a:p>
              <a:pPr eaLnBrk="1" hangingPunct="1">
                <a:spcBef>
                  <a:spcPct val="5000"/>
                </a:spcBef>
                <a:buFontTx/>
                <a:buChar char="•"/>
              </a:pPr>
              <a:r>
                <a:rPr lang="cs-CZ" altLang="cs-CZ" sz="1200"/>
                <a:t>dodatečné směny</a:t>
              </a:r>
            </a:p>
            <a:p>
              <a:pPr eaLnBrk="1" hangingPunct="1">
                <a:spcBef>
                  <a:spcPct val="5000"/>
                </a:spcBef>
                <a:buFontTx/>
                <a:buChar char="•"/>
              </a:pPr>
              <a:r>
                <a:rPr lang="cs-CZ" altLang="cs-CZ" sz="1200"/>
                <a:t>přesun personálu</a:t>
              </a:r>
            </a:p>
            <a:p>
              <a:pPr eaLnBrk="1" hangingPunct="1">
                <a:spcBef>
                  <a:spcPct val="5000"/>
                </a:spcBef>
                <a:buFontTx/>
                <a:buChar char="•"/>
              </a:pPr>
              <a:r>
                <a:rPr lang="cs-CZ" altLang="cs-CZ" sz="1200"/>
                <a:t>zaměstnání personálu</a:t>
              </a:r>
            </a:p>
            <a:p>
              <a:pPr eaLnBrk="1" hangingPunct="1">
                <a:spcBef>
                  <a:spcPct val="5000"/>
                </a:spcBef>
                <a:buFontTx/>
                <a:buChar char="•"/>
              </a:pPr>
              <a:r>
                <a:rPr lang="cs-CZ" altLang="cs-CZ" sz="1200"/>
                <a:t>investice</a:t>
              </a:r>
            </a:p>
          </p:txBody>
        </p:sp>
        <p:sp>
          <p:nvSpPr>
            <p:cNvPr id="25606" name="Text Box 6"/>
            <p:cNvSpPr txBox="1">
              <a:spLocks noChangeAspect="1" noChangeArrowheads="1"/>
            </p:cNvSpPr>
            <p:nvPr/>
          </p:nvSpPr>
          <p:spPr bwMode="auto">
            <a:xfrm>
              <a:off x="1584"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buFontTx/>
                <a:buChar char="•"/>
              </a:pPr>
              <a:r>
                <a:rPr lang="cs-CZ" altLang="cs-CZ" sz="1200" dirty="0"/>
                <a:t>zkrácená </a:t>
              </a:r>
              <a:r>
                <a:rPr lang="cs-CZ" altLang="cs-CZ" sz="1200" dirty="0" err="1"/>
                <a:t>prac</a:t>
              </a:r>
              <a:r>
                <a:rPr lang="cs-CZ" altLang="cs-CZ" sz="1200" dirty="0"/>
                <a:t>. doba</a:t>
              </a:r>
            </a:p>
            <a:p>
              <a:pPr eaLnBrk="1" hangingPunct="1">
                <a:spcBef>
                  <a:spcPct val="5000"/>
                </a:spcBef>
                <a:buFontTx/>
                <a:buChar char="•"/>
              </a:pPr>
              <a:r>
                <a:rPr lang="cs-CZ" altLang="cs-CZ" sz="1200" dirty="0"/>
                <a:t>zrušení směn</a:t>
              </a:r>
            </a:p>
            <a:p>
              <a:pPr eaLnBrk="1" hangingPunct="1">
                <a:spcBef>
                  <a:spcPct val="5000"/>
                </a:spcBef>
                <a:buFontTx/>
                <a:buChar char="•"/>
              </a:pPr>
              <a:r>
                <a:rPr lang="cs-CZ" altLang="cs-CZ" sz="1200" dirty="0"/>
                <a:t>přesun personálu</a:t>
              </a:r>
            </a:p>
            <a:p>
              <a:pPr eaLnBrk="1" hangingPunct="1">
                <a:spcBef>
                  <a:spcPct val="5000"/>
                </a:spcBef>
                <a:buFontTx/>
                <a:buChar char="•"/>
              </a:pPr>
              <a:r>
                <a:rPr lang="cs-CZ" altLang="cs-CZ" sz="1200" dirty="0"/>
                <a:t>snížení personálu</a:t>
              </a:r>
            </a:p>
            <a:p>
              <a:pPr eaLnBrk="1" hangingPunct="1">
                <a:spcBef>
                  <a:spcPct val="5000"/>
                </a:spcBef>
                <a:buFontTx/>
                <a:buChar char="•"/>
              </a:pPr>
              <a:r>
                <a:rPr lang="cs-CZ" altLang="cs-CZ" sz="1200" dirty="0"/>
                <a:t>zastavení práce</a:t>
              </a:r>
            </a:p>
          </p:txBody>
        </p:sp>
        <p:sp>
          <p:nvSpPr>
            <p:cNvPr id="25607" name="Text Box 7"/>
            <p:cNvSpPr txBox="1">
              <a:spLocks noChangeAspect="1" noChangeArrowheads="1"/>
            </p:cNvSpPr>
            <p:nvPr/>
          </p:nvSpPr>
          <p:spPr bwMode="auto">
            <a:xfrm>
              <a:off x="2928"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buFontTx/>
                <a:buChar char="•"/>
              </a:pPr>
              <a:r>
                <a:rPr lang="cs-CZ" altLang="cs-CZ" sz="1200"/>
                <a:t>přesun termínů</a:t>
              </a:r>
            </a:p>
            <a:p>
              <a:pPr eaLnBrk="1" hangingPunct="1">
                <a:spcBef>
                  <a:spcPct val="5000"/>
                </a:spcBef>
                <a:buFontTx/>
                <a:buChar char="•"/>
              </a:pPr>
              <a:r>
                <a:rPr lang="cs-CZ" altLang="cs-CZ" sz="1200"/>
                <a:t>přenos práce na jiné pracoviště </a:t>
              </a:r>
            </a:p>
            <a:p>
              <a:pPr eaLnBrk="1" hangingPunct="1">
                <a:spcBef>
                  <a:spcPct val="5000"/>
                </a:spcBef>
                <a:buFontTx/>
                <a:buChar char="•"/>
              </a:pPr>
              <a:r>
                <a:rPr lang="cs-CZ" altLang="cs-CZ" sz="1200"/>
                <a:t>dodatečné zakázky</a:t>
              </a:r>
            </a:p>
            <a:p>
              <a:pPr eaLnBrk="1" hangingPunct="1">
                <a:spcBef>
                  <a:spcPct val="5000"/>
                </a:spcBef>
                <a:buFontTx/>
                <a:buChar char="•"/>
              </a:pPr>
              <a:r>
                <a:rPr lang="cs-CZ" altLang="cs-CZ" sz="1200"/>
                <a:t>údržba</a:t>
              </a:r>
            </a:p>
          </p:txBody>
        </p:sp>
        <p:sp>
          <p:nvSpPr>
            <p:cNvPr id="25608" name="Text Box 8"/>
            <p:cNvSpPr txBox="1">
              <a:spLocks noChangeAspect="1" noChangeArrowheads="1"/>
            </p:cNvSpPr>
            <p:nvPr/>
          </p:nvSpPr>
          <p:spPr bwMode="auto">
            <a:xfrm>
              <a:off x="4320"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buFontTx/>
                <a:buChar char="•"/>
              </a:pPr>
              <a:r>
                <a:rPr lang="cs-CZ" altLang="cs-CZ" sz="1200"/>
                <a:t>přesun termínů</a:t>
              </a:r>
            </a:p>
            <a:p>
              <a:pPr eaLnBrk="1" hangingPunct="1">
                <a:spcBef>
                  <a:spcPct val="5000"/>
                </a:spcBef>
                <a:buFontTx/>
                <a:buChar char="•"/>
              </a:pPr>
              <a:r>
                <a:rPr lang="cs-CZ" altLang="cs-CZ" sz="1200"/>
                <a:t>přenos práce na jiné pracoviště</a:t>
              </a:r>
            </a:p>
            <a:p>
              <a:pPr eaLnBrk="1" hangingPunct="1">
                <a:spcBef>
                  <a:spcPct val="5000"/>
                </a:spcBef>
                <a:buFontTx/>
                <a:buChar char="•"/>
              </a:pPr>
              <a:r>
                <a:rPr lang="cs-CZ" altLang="cs-CZ" sz="1200"/>
                <a:t>zadání práce jinému podniku</a:t>
              </a:r>
            </a:p>
          </p:txBody>
        </p:sp>
      </p:grpSp>
      <p:sp>
        <p:nvSpPr>
          <p:cNvPr id="9" name="TextovéPole 8"/>
          <p:cNvSpPr txBox="1"/>
          <p:nvPr/>
        </p:nvSpPr>
        <p:spPr>
          <a:xfrm>
            <a:off x="1368534" y="5230373"/>
            <a:ext cx="6210690" cy="715581"/>
          </a:xfrm>
          <a:prstGeom prst="rect">
            <a:avLst/>
          </a:prstGeom>
          <a:noFill/>
        </p:spPr>
        <p:txBody>
          <a:bodyPr wrap="square" rtlCol="0">
            <a:spAutoFit/>
          </a:bodyPr>
          <a:lstStyle/>
          <a:p>
            <a:r>
              <a:rPr lang="cs-CZ" sz="1350" i="1" dirty="0"/>
              <a:t>Jurová M. 2010. Technická příprava výroby. </a:t>
            </a:r>
            <a:r>
              <a:rPr lang="cs-CZ" sz="1350" dirty="0"/>
              <a:t>Přednáška k předmětu Řízení výroby </a:t>
            </a:r>
            <a:r>
              <a:rPr lang="cs-CZ" sz="1350" i="1" dirty="0"/>
              <a:t>. VUT v Brně. Fakulta Podnikatelská</a:t>
            </a:r>
          </a:p>
          <a:p>
            <a:endParaRPr lang="cs-CZ" sz="1350" i="1" dirty="0"/>
          </a:p>
        </p:txBody>
      </p:sp>
    </p:spTree>
    <p:extLst>
      <p:ext uri="{BB962C8B-B14F-4D97-AF65-F5344CB8AC3E}">
        <p14:creationId xmlns:p14="http://schemas.microsoft.com/office/powerpoint/2010/main" val="143448114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6655" y="1594247"/>
            <a:ext cx="6122194" cy="481013"/>
          </a:xfrm>
        </p:spPr>
        <p:txBody>
          <a:bodyPr>
            <a:normAutofit fontScale="90000"/>
          </a:bodyPr>
          <a:lstStyle/>
          <a:p>
            <a:pPr eaLnBrk="1" hangingPunct="1"/>
            <a:r>
              <a:rPr lang="cs-CZ" altLang="cs-CZ" sz="2700" b="1" dirty="0"/>
              <a:t>Časový fond výrobního zařízení</a:t>
            </a:r>
          </a:p>
        </p:txBody>
      </p:sp>
      <p:sp>
        <p:nvSpPr>
          <p:cNvPr id="9219" name="Rectangle 3"/>
          <p:cNvSpPr>
            <a:spLocks noGrp="1" noChangeArrowheads="1"/>
          </p:cNvSpPr>
          <p:nvPr>
            <p:ph idx="1"/>
          </p:nvPr>
        </p:nvSpPr>
        <p:spPr/>
        <p:txBody>
          <a:bodyPr/>
          <a:lstStyle/>
          <a:p>
            <a:pPr marL="0" indent="0">
              <a:buNone/>
            </a:pPr>
            <a:r>
              <a:rPr lang="cs-CZ" altLang="cs-CZ" dirty="0"/>
              <a:t>Plánovaný počet časových jednotek (dnů, hodin) za rok.</a:t>
            </a:r>
          </a:p>
          <a:p>
            <a:pPr marL="0" indent="0">
              <a:buNone/>
            </a:pPr>
            <a:r>
              <a:rPr lang="cs-CZ" altLang="cs-CZ" b="1" i="1" dirty="0"/>
              <a:t>Kalendářní časový fond </a:t>
            </a:r>
            <a:r>
              <a:rPr lang="cs-CZ" altLang="cs-CZ" b="1" i="1" dirty="0" err="1"/>
              <a:t>F</a:t>
            </a:r>
            <a:r>
              <a:rPr lang="cs-CZ" altLang="cs-CZ" b="1" i="1" baseline="-25000" dirty="0" err="1"/>
              <a:t>k</a:t>
            </a:r>
            <a:r>
              <a:rPr lang="cs-CZ" altLang="cs-CZ" b="1" i="1" dirty="0"/>
              <a:t>- </a:t>
            </a:r>
            <a:r>
              <a:rPr lang="cs-CZ" altLang="cs-CZ" sz="1800" dirty="0"/>
              <a:t>počet dnů v roce</a:t>
            </a:r>
          </a:p>
          <a:p>
            <a:pPr marL="0" indent="0">
              <a:buNone/>
            </a:pPr>
            <a:r>
              <a:rPr lang="cs-CZ" altLang="cs-CZ" b="1" i="1" dirty="0"/>
              <a:t>Nominální časový fond </a:t>
            </a:r>
            <a:r>
              <a:rPr lang="cs-CZ" altLang="cs-CZ" b="1" i="1" dirty="0" err="1"/>
              <a:t>F</a:t>
            </a:r>
            <a:r>
              <a:rPr lang="cs-CZ" altLang="cs-CZ" b="1" i="1" baseline="-25000" dirty="0" err="1"/>
              <a:t>n</a:t>
            </a:r>
            <a:r>
              <a:rPr lang="cs-CZ" altLang="cs-CZ" b="1" i="1" dirty="0"/>
              <a:t>- </a:t>
            </a:r>
            <a:r>
              <a:rPr lang="cs-CZ" altLang="cs-CZ" sz="1800" dirty="0"/>
              <a:t>kalendářní časový fond minus nepracovní dny (soboty, neděle, svátky)</a:t>
            </a:r>
          </a:p>
          <a:p>
            <a:pPr marL="357188" lvl="1" indent="-14288">
              <a:buNone/>
            </a:pPr>
            <a:endParaRPr lang="cs-CZ" altLang="cs-CZ" b="1" i="1" dirty="0"/>
          </a:p>
        </p:txBody>
      </p:sp>
    </p:spTree>
    <p:extLst>
      <p:ext uri="{BB962C8B-B14F-4D97-AF65-F5344CB8AC3E}">
        <p14:creationId xmlns:p14="http://schemas.microsoft.com/office/powerpoint/2010/main" val="32851343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63689" y="1322766"/>
            <a:ext cx="6122194" cy="481013"/>
          </a:xfrm>
        </p:spPr>
        <p:txBody>
          <a:bodyPr>
            <a:normAutofit fontScale="90000"/>
          </a:bodyPr>
          <a:lstStyle/>
          <a:p>
            <a:pPr eaLnBrk="1" hangingPunct="1"/>
            <a:r>
              <a:rPr lang="cs-CZ" altLang="cs-CZ" sz="2700" b="1" dirty="0"/>
              <a:t>Časový fond výrobního zařízení</a:t>
            </a:r>
          </a:p>
        </p:txBody>
      </p:sp>
      <p:sp>
        <p:nvSpPr>
          <p:cNvPr id="10243" name="Rectangle 3"/>
          <p:cNvSpPr>
            <a:spLocks noGrp="1" noChangeArrowheads="1"/>
          </p:cNvSpPr>
          <p:nvPr>
            <p:ph idx="1"/>
          </p:nvPr>
        </p:nvSpPr>
        <p:spPr/>
        <p:txBody>
          <a:bodyPr>
            <a:normAutofit/>
          </a:bodyPr>
          <a:lstStyle/>
          <a:p>
            <a:pPr marL="0" indent="0">
              <a:buNone/>
              <a:tabLst>
                <a:tab pos="932260" algn="l"/>
                <a:tab pos="1148954" algn="l"/>
                <a:tab pos="1428750" algn="l"/>
              </a:tabLst>
            </a:pPr>
            <a:r>
              <a:rPr lang="cs-CZ" altLang="cs-CZ" sz="1800" b="1" i="1" dirty="0"/>
              <a:t>Efektivní (využitelný) časový fond </a:t>
            </a:r>
            <a:r>
              <a:rPr lang="cs-CZ" altLang="cs-CZ" sz="1800" b="1" i="1" dirty="0" err="1"/>
              <a:t>F</a:t>
            </a:r>
            <a:r>
              <a:rPr lang="cs-CZ" altLang="cs-CZ" sz="1800" b="1" i="1" baseline="-25000" dirty="0" err="1"/>
              <a:t>ef</a:t>
            </a:r>
            <a:endParaRPr lang="cs-CZ" altLang="cs-CZ" sz="1800" b="1" i="1" dirty="0"/>
          </a:p>
          <a:p>
            <a:pPr marL="357188" lvl="1" indent="-14288">
              <a:buNone/>
              <a:tabLst>
                <a:tab pos="932260" algn="l"/>
                <a:tab pos="1148954" algn="l"/>
                <a:tab pos="1428750" algn="l"/>
              </a:tabLst>
            </a:pPr>
            <a:r>
              <a:rPr lang="cs-CZ" altLang="cs-CZ" sz="1500" dirty="0"/>
              <a:t>kalendářní časový fond minus nepracovní dny (soboty, neděle, svátky)</a:t>
            </a:r>
          </a:p>
          <a:p>
            <a:pPr marL="357188" lvl="1" indent="-14288">
              <a:buNone/>
              <a:tabLst>
                <a:tab pos="932260" algn="l"/>
                <a:tab pos="1148954" algn="l"/>
                <a:tab pos="1428750" algn="l"/>
              </a:tabLst>
            </a:pPr>
            <a:endParaRPr lang="cs-CZ" altLang="cs-CZ" sz="1500" dirty="0"/>
          </a:p>
          <a:p>
            <a:pPr marL="357188" lvl="1" indent="-14288">
              <a:buNone/>
              <a:tabLst>
                <a:tab pos="932260" algn="l"/>
                <a:tab pos="1148954" algn="l"/>
                <a:tab pos="1428750" algn="l"/>
              </a:tabLst>
            </a:pPr>
            <a:endParaRPr lang="cs-CZ" altLang="cs-CZ" sz="1500" dirty="0"/>
          </a:p>
          <a:p>
            <a:pPr marL="357188" lvl="1" indent="-14288">
              <a:buNone/>
              <a:tabLst>
                <a:tab pos="932260" algn="l"/>
                <a:tab pos="1148954" algn="l"/>
                <a:tab pos="1428750" algn="l"/>
              </a:tabLst>
            </a:pPr>
            <a:endParaRPr lang="cs-CZ" altLang="cs-CZ" sz="1500" dirty="0"/>
          </a:p>
          <a:p>
            <a:pPr marL="357188" lvl="1" indent="-14288">
              <a:buNone/>
              <a:tabLst>
                <a:tab pos="932260" algn="l"/>
                <a:tab pos="1148954" algn="l"/>
                <a:tab pos="1428750" algn="l"/>
              </a:tabLst>
            </a:pPr>
            <a:endParaRPr lang="cs-CZ" altLang="cs-CZ" sz="1500" dirty="0"/>
          </a:p>
          <a:p>
            <a:pPr marL="357188" lvl="1" indent="-14288">
              <a:buNone/>
              <a:tabLst>
                <a:tab pos="932260" algn="l"/>
                <a:tab pos="1148954" algn="l"/>
                <a:tab pos="1428750" algn="l"/>
              </a:tabLst>
            </a:pPr>
            <a:endParaRPr lang="cs-CZ" altLang="cs-CZ" sz="1500" dirty="0"/>
          </a:p>
          <a:p>
            <a:pPr marL="357188" lvl="1" indent="-14288">
              <a:buNone/>
              <a:tabLst>
                <a:tab pos="932260" algn="l"/>
                <a:tab pos="1148954" algn="l"/>
                <a:tab pos="1428750" algn="l"/>
              </a:tabLst>
            </a:pPr>
            <a:r>
              <a:rPr lang="cs-CZ" altLang="cs-CZ" sz="1500" dirty="0"/>
              <a:t>kde	d	-	počet pracovních dnů</a:t>
            </a:r>
          </a:p>
          <a:p>
            <a:pPr marL="357188" lvl="1" indent="-14288">
              <a:buNone/>
              <a:tabLst>
                <a:tab pos="932260" algn="l"/>
                <a:tab pos="1148954" algn="l"/>
                <a:tab pos="1428750" algn="l"/>
              </a:tabLst>
            </a:pPr>
            <a:r>
              <a:rPr lang="cs-CZ" altLang="cs-CZ" sz="1500" dirty="0"/>
              <a:t>		h	-	počet hodin jedné směny</a:t>
            </a:r>
          </a:p>
          <a:p>
            <a:pPr marL="357188" lvl="1" indent="-14288">
              <a:buNone/>
              <a:tabLst>
                <a:tab pos="932260" algn="l"/>
                <a:tab pos="1148954" algn="l"/>
                <a:tab pos="1428750" algn="l"/>
              </a:tabLst>
            </a:pPr>
            <a:r>
              <a:rPr lang="cs-CZ" altLang="cs-CZ" sz="1500" dirty="0"/>
              <a:t>		</a:t>
            </a:r>
            <a:r>
              <a:rPr lang="cs-CZ" altLang="cs-CZ" sz="1500" dirty="0">
                <a:sym typeface="Symbol" pitchFamily="18" charset="2"/>
              </a:rPr>
              <a:t>	-	směnnost</a:t>
            </a:r>
          </a:p>
          <a:p>
            <a:pPr marL="357188" lvl="1" indent="-14288">
              <a:buNone/>
              <a:tabLst>
                <a:tab pos="932260" algn="l"/>
                <a:tab pos="1148954" algn="l"/>
                <a:tab pos="1428750" algn="l"/>
              </a:tabLst>
            </a:pPr>
            <a:r>
              <a:rPr lang="cs-CZ" altLang="cs-CZ" sz="1500" dirty="0"/>
              <a:t>		g	-	počet vzájemně zaměnitelných pracovišť</a:t>
            </a:r>
          </a:p>
          <a:p>
            <a:pPr marL="357188" lvl="1" indent="-14288">
              <a:buNone/>
              <a:tabLst>
                <a:tab pos="932260" algn="l"/>
                <a:tab pos="1148954" algn="l"/>
                <a:tab pos="1428750" algn="l"/>
              </a:tabLst>
            </a:pPr>
            <a:r>
              <a:rPr lang="cs-CZ" altLang="cs-CZ" sz="1500" dirty="0"/>
              <a:t>		z	-	% nevyhnutelných časových ztrát (plánované prostoje z nominálního časového fondu) – 5-10</a:t>
            </a:r>
          </a:p>
        </p:txBody>
      </p:sp>
      <p:graphicFrame>
        <p:nvGraphicFramePr>
          <p:cNvPr id="10244" name="Object 4"/>
          <p:cNvGraphicFramePr>
            <a:graphicFrameLocks noChangeAspect="1"/>
          </p:cNvGraphicFramePr>
          <p:nvPr/>
        </p:nvGraphicFramePr>
        <p:xfrm>
          <a:off x="2897814" y="2780929"/>
          <a:ext cx="3176588" cy="850106"/>
        </p:xfrm>
        <a:graphic>
          <a:graphicData uri="http://schemas.openxmlformats.org/presentationml/2006/ole">
            <mc:AlternateContent xmlns:mc="http://schemas.openxmlformats.org/markup-compatibility/2006">
              <mc:Choice xmlns:v="urn:schemas-microsoft-com:vml" Requires="v">
                <p:oleObj name="Rovnice" r:id="rId3" imgW="1612900" imgH="431800" progId="Equation.3">
                  <p:embed/>
                </p:oleObj>
              </mc:Choice>
              <mc:Fallback>
                <p:oleObj name="Rovnice" r:id="rId3" imgW="1612900" imgH="431800" progId="Equation.3">
                  <p:embed/>
                  <p:pic>
                    <p:nvPicPr>
                      <p:cNvPr id="102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814" y="2780929"/>
                        <a:ext cx="3176588" cy="85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1385646" y="5373217"/>
            <a:ext cx="6210690" cy="715581"/>
          </a:xfrm>
          <a:prstGeom prst="rect">
            <a:avLst/>
          </a:prstGeom>
          <a:noFill/>
        </p:spPr>
        <p:txBody>
          <a:bodyPr wrap="square" rtlCol="0">
            <a:spAutoFit/>
          </a:bodyPr>
          <a:lstStyle/>
          <a:p>
            <a:r>
              <a:rPr lang="cs-CZ" sz="1350" i="1" dirty="0"/>
              <a:t>Jurová M. 2010. Technická příprava výroby. </a:t>
            </a:r>
            <a:r>
              <a:rPr lang="cs-CZ" sz="1350" dirty="0"/>
              <a:t>Přednáška k předmětu Řízení výroby </a:t>
            </a:r>
            <a:r>
              <a:rPr lang="cs-CZ" sz="1350" i="1" dirty="0"/>
              <a:t>. VUT v Brně. Fakulta Podnikatelská</a:t>
            </a:r>
          </a:p>
          <a:p>
            <a:endParaRPr lang="cs-CZ" sz="1350" i="1" dirty="0"/>
          </a:p>
        </p:txBody>
      </p:sp>
    </p:spTree>
    <p:extLst>
      <p:ext uri="{BB962C8B-B14F-4D97-AF65-F5344CB8AC3E}">
        <p14:creationId xmlns:p14="http://schemas.microsoft.com/office/powerpoint/2010/main" val="23941828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56160" y="1091805"/>
            <a:ext cx="6262688" cy="983456"/>
          </a:xfrm>
        </p:spPr>
        <p:txBody>
          <a:bodyPr>
            <a:normAutofit fontScale="90000"/>
          </a:bodyPr>
          <a:lstStyle/>
          <a:p>
            <a:pPr eaLnBrk="1" hangingPunct="1"/>
            <a:r>
              <a:rPr lang="cs-CZ" altLang="cs-CZ" sz="3000" b="1" dirty="0"/>
              <a:t>Fond pracovního času pracovníka ve dnech</a:t>
            </a:r>
          </a:p>
        </p:txBody>
      </p:sp>
      <p:sp>
        <p:nvSpPr>
          <p:cNvPr id="11267" name="Rectangle 3"/>
          <p:cNvSpPr>
            <a:spLocks noGrp="1" noChangeArrowheads="1"/>
          </p:cNvSpPr>
          <p:nvPr>
            <p:ph idx="1"/>
          </p:nvPr>
        </p:nvSpPr>
        <p:spPr/>
        <p:txBody>
          <a:bodyPr/>
          <a:lstStyle/>
          <a:p>
            <a:pPr>
              <a:buNone/>
              <a:tabLst>
                <a:tab pos="3353991" algn="l"/>
                <a:tab pos="3571875" algn="l"/>
              </a:tabLst>
            </a:pPr>
            <a:r>
              <a:rPr lang="cs-CZ" altLang="cs-CZ" b="1" dirty="0"/>
              <a:t>Pracovní čas pracovníka</a:t>
            </a:r>
          </a:p>
          <a:p>
            <a:pPr lvl="1">
              <a:buNone/>
              <a:tabLst>
                <a:tab pos="3353991" algn="l"/>
                <a:tab pos="3571875" algn="l"/>
              </a:tabLst>
            </a:pPr>
            <a:r>
              <a:rPr lang="cs-CZ" altLang="cs-CZ" dirty="0"/>
              <a:t>rok ………………………………..	 	365 dnů</a:t>
            </a:r>
          </a:p>
          <a:p>
            <a:pPr lvl="1">
              <a:buNone/>
              <a:tabLst>
                <a:tab pos="3353991" algn="l"/>
                <a:tab pos="3571875" algn="l"/>
              </a:tabLst>
            </a:pPr>
            <a:r>
              <a:rPr lang="cs-CZ" altLang="cs-CZ" dirty="0"/>
              <a:t>soboty, neděle ……………..	-	104 dnů</a:t>
            </a:r>
          </a:p>
          <a:p>
            <a:pPr lvl="1">
              <a:buNone/>
              <a:tabLst>
                <a:tab pos="3353991" algn="l"/>
                <a:tab pos="3571875" algn="l"/>
              </a:tabLst>
            </a:pPr>
            <a:r>
              <a:rPr lang="cs-CZ" altLang="cs-CZ" dirty="0"/>
              <a:t>placené svátky …………….	- 	    9 dnů</a:t>
            </a:r>
          </a:p>
          <a:p>
            <a:pPr lvl="1">
              <a:buNone/>
              <a:tabLst>
                <a:tab pos="3353991" algn="l"/>
                <a:tab pos="3571875" algn="l"/>
              </a:tabLst>
            </a:pPr>
            <a:r>
              <a:rPr lang="cs-CZ" altLang="cs-CZ" dirty="0"/>
              <a:t>dovolená ……………………….	-	  20 dnů</a:t>
            </a:r>
          </a:p>
          <a:p>
            <a:pPr lvl="1">
              <a:buNone/>
              <a:tabLst>
                <a:tab pos="3353991" algn="l"/>
                <a:tab pos="3571875" algn="l"/>
              </a:tabLst>
            </a:pPr>
            <a:r>
              <a:rPr lang="cs-CZ" altLang="cs-CZ" dirty="0" err="1"/>
              <a:t>prům.nemocnost</a:t>
            </a:r>
            <a:r>
              <a:rPr lang="cs-CZ" altLang="cs-CZ" dirty="0"/>
              <a:t> ………….	-	  12 dnů</a:t>
            </a:r>
          </a:p>
          <a:p>
            <a:pPr lvl="1">
              <a:buNone/>
              <a:tabLst>
                <a:tab pos="3353991" algn="l"/>
                <a:tab pos="3571875" algn="l"/>
              </a:tabLst>
            </a:pPr>
            <a:endParaRPr lang="cs-CZ" altLang="cs-CZ" dirty="0"/>
          </a:p>
          <a:p>
            <a:pPr lvl="1">
              <a:buNone/>
              <a:tabLst>
                <a:tab pos="3353991" algn="l"/>
                <a:tab pos="3571875" algn="l"/>
              </a:tabLst>
            </a:pPr>
            <a:r>
              <a:rPr lang="cs-CZ" altLang="cs-CZ" dirty="0"/>
              <a:t>fond pracovního času …..		220 dnů</a:t>
            </a:r>
          </a:p>
        </p:txBody>
      </p:sp>
      <p:sp>
        <p:nvSpPr>
          <p:cNvPr id="11268" name="AutoShape 4"/>
          <p:cNvSpPr>
            <a:spLocks/>
          </p:cNvSpPr>
          <p:nvPr/>
        </p:nvSpPr>
        <p:spPr bwMode="auto">
          <a:xfrm>
            <a:off x="6515100" y="2686050"/>
            <a:ext cx="228600" cy="971550"/>
          </a:xfrm>
          <a:prstGeom prst="rightBrace">
            <a:avLst>
              <a:gd name="adj1" fmla="val 35417"/>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endParaRPr lang="cs-CZ" altLang="cs-CZ" sz="1800"/>
          </a:p>
        </p:txBody>
      </p:sp>
      <p:sp>
        <p:nvSpPr>
          <p:cNvPr id="11269" name="Text Box 5"/>
          <p:cNvSpPr txBox="1">
            <a:spLocks noChangeArrowheads="1"/>
          </p:cNvSpPr>
          <p:nvPr/>
        </p:nvSpPr>
        <p:spPr bwMode="auto">
          <a:xfrm>
            <a:off x="6915150" y="2971800"/>
            <a:ext cx="571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cs-CZ" altLang="cs-CZ" sz="1800"/>
              <a:t>F</a:t>
            </a:r>
            <a:r>
              <a:rPr lang="cs-CZ" altLang="cs-CZ" sz="1800" baseline="-25000"/>
              <a:t>n</a:t>
            </a:r>
            <a:endParaRPr lang="cs-CZ" altLang="cs-CZ" sz="1800"/>
          </a:p>
        </p:txBody>
      </p:sp>
      <p:sp>
        <p:nvSpPr>
          <p:cNvPr id="11270" name="Line 6"/>
          <p:cNvSpPr>
            <a:spLocks noChangeShapeType="1"/>
          </p:cNvSpPr>
          <p:nvPr/>
        </p:nvSpPr>
        <p:spPr bwMode="auto">
          <a:xfrm>
            <a:off x="2171700" y="4514850"/>
            <a:ext cx="428625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Tree>
    <p:extLst>
      <p:ext uri="{BB962C8B-B14F-4D97-AF65-F5344CB8AC3E}">
        <p14:creationId xmlns:p14="http://schemas.microsoft.com/office/powerpoint/2010/main" val="33289058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10903" y="776104"/>
            <a:ext cx="6122194" cy="526256"/>
          </a:xfrm>
        </p:spPr>
        <p:txBody>
          <a:bodyPr>
            <a:normAutofit fontScale="90000"/>
          </a:bodyPr>
          <a:lstStyle/>
          <a:p>
            <a:pPr eaLnBrk="1" hangingPunct="1"/>
            <a:r>
              <a:rPr lang="cs-CZ" altLang="cs-CZ" sz="3000" b="1" dirty="0"/>
              <a:t>Druhy výrobního zařízení</a:t>
            </a:r>
          </a:p>
        </p:txBody>
      </p:sp>
      <p:sp>
        <p:nvSpPr>
          <p:cNvPr id="12291" name="Rectangle 3"/>
          <p:cNvSpPr>
            <a:spLocks noGrp="1" noChangeArrowheads="1"/>
          </p:cNvSpPr>
          <p:nvPr>
            <p:ph idx="1"/>
          </p:nvPr>
        </p:nvSpPr>
        <p:spPr>
          <a:xfrm>
            <a:off x="457200" y="1282363"/>
            <a:ext cx="8229600" cy="4525963"/>
          </a:xfrm>
        </p:spPr>
        <p:txBody>
          <a:bodyPr>
            <a:normAutofit lnSpcReduction="10000"/>
          </a:bodyPr>
          <a:lstStyle/>
          <a:p>
            <a:pPr eaLnBrk="1" hangingPunct="1">
              <a:lnSpc>
                <a:spcPct val="90000"/>
              </a:lnSpc>
              <a:buFont typeface="Wingdings" pitchFamily="2" charset="2"/>
              <a:buNone/>
            </a:pPr>
            <a:r>
              <a:rPr lang="cs-CZ" altLang="cs-CZ" b="1" dirty="0"/>
              <a:t>Vzájemně zaměnitelná pracoviště</a:t>
            </a:r>
          </a:p>
          <a:p>
            <a:pPr marL="414338" lvl="1" indent="20241">
              <a:buNone/>
            </a:pPr>
            <a:r>
              <a:rPr lang="cs-CZ" altLang="cs-CZ" dirty="0"/>
              <a:t>Rozdělení strojů do skupin, které mohou být pro provedení určité operace vzájemně zaměňovány.</a:t>
            </a:r>
          </a:p>
          <a:p>
            <a:pPr eaLnBrk="1" hangingPunct="1">
              <a:lnSpc>
                <a:spcPct val="90000"/>
              </a:lnSpc>
              <a:buFont typeface="Wingdings" pitchFamily="2" charset="2"/>
              <a:buNone/>
            </a:pPr>
            <a:r>
              <a:rPr lang="cs-CZ" altLang="cs-CZ" b="1" dirty="0"/>
              <a:t>Hrubé třídění – dle technologie</a:t>
            </a:r>
          </a:p>
          <a:p>
            <a:pPr eaLnBrk="1" hangingPunct="1">
              <a:lnSpc>
                <a:spcPct val="90000"/>
              </a:lnSpc>
              <a:buFont typeface="Wingdings" pitchFamily="2" charset="2"/>
              <a:buNone/>
            </a:pPr>
            <a:r>
              <a:rPr lang="cs-CZ" altLang="cs-CZ" b="1" dirty="0"/>
              <a:t>Podrobnější dělení - podle</a:t>
            </a:r>
          </a:p>
          <a:p>
            <a:pPr marL="414338" lvl="1" indent="20241">
              <a:buClr>
                <a:schemeClr val="tx2"/>
              </a:buClr>
              <a:buFontTx/>
              <a:buChar char="•"/>
            </a:pPr>
            <a:r>
              <a:rPr lang="cs-CZ" altLang="cs-CZ" dirty="0"/>
              <a:t> přesnosti</a:t>
            </a:r>
          </a:p>
          <a:p>
            <a:pPr marL="414338" lvl="1" indent="20241">
              <a:buClr>
                <a:schemeClr val="tx2"/>
              </a:buClr>
              <a:buFontTx/>
              <a:buChar char="•"/>
            </a:pPr>
            <a:r>
              <a:rPr lang="cs-CZ" altLang="cs-CZ" dirty="0"/>
              <a:t> velikosti</a:t>
            </a:r>
          </a:p>
          <a:p>
            <a:pPr marL="414338" lvl="1" indent="20241">
              <a:buClr>
                <a:schemeClr val="tx2"/>
              </a:buClr>
              <a:buFontTx/>
              <a:buChar char="•"/>
            </a:pPr>
            <a:r>
              <a:rPr lang="cs-CZ" altLang="cs-CZ" dirty="0"/>
              <a:t> specifické technologie</a:t>
            </a:r>
          </a:p>
          <a:p>
            <a:pPr marL="414338" lvl="1" indent="20241">
              <a:buClr>
                <a:schemeClr val="tx2"/>
              </a:buClr>
              <a:buFontTx/>
              <a:buChar char="•"/>
            </a:pPr>
            <a:r>
              <a:rPr lang="cs-CZ" altLang="cs-CZ" dirty="0"/>
              <a:t> výkonu, apod.</a:t>
            </a:r>
          </a:p>
          <a:p>
            <a:pPr marL="414338" lvl="1" indent="20241">
              <a:buClr>
                <a:schemeClr val="tx2"/>
              </a:buClr>
              <a:buFontTx/>
              <a:buChar char="•"/>
            </a:pPr>
            <a:endParaRPr lang="cs-CZ" altLang="cs-CZ" dirty="0"/>
          </a:p>
        </p:txBody>
      </p:sp>
      <p:sp>
        <p:nvSpPr>
          <p:cNvPr id="4" name="TextovéPole 3"/>
          <p:cNvSpPr txBox="1"/>
          <p:nvPr/>
        </p:nvSpPr>
        <p:spPr>
          <a:xfrm>
            <a:off x="1331640" y="5103187"/>
            <a:ext cx="6210690" cy="715581"/>
          </a:xfrm>
          <a:prstGeom prst="rect">
            <a:avLst/>
          </a:prstGeom>
          <a:noFill/>
        </p:spPr>
        <p:txBody>
          <a:bodyPr wrap="square" rtlCol="0">
            <a:spAutoFit/>
          </a:bodyPr>
          <a:lstStyle/>
          <a:p>
            <a:r>
              <a:rPr lang="cs-CZ" sz="1350" i="1" dirty="0"/>
              <a:t>Jurová M. 2010. Technická příprava výroby. </a:t>
            </a:r>
            <a:r>
              <a:rPr lang="cs-CZ" sz="1350" dirty="0"/>
              <a:t>Přednáška k předmětu Řízení výroby </a:t>
            </a:r>
            <a:r>
              <a:rPr lang="cs-CZ" sz="1350" i="1" dirty="0"/>
              <a:t>. VUT v Brně. Fakulta Podnikatelská</a:t>
            </a:r>
          </a:p>
          <a:p>
            <a:endParaRPr lang="cs-CZ" sz="1350" i="1" dirty="0"/>
          </a:p>
        </p:txBody>
      </p:sp>
    </p:spTree>
    <p:extLst>
      <p:ext uri="{BB962C8B-B14F-4D97-AF65-F5344CB8AC3E}">
        <p14:creationId xmlns:p14="http://schemas.microsoft.com/office/powerpoint/2010/main" val="167124443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6655" y="1549005"/>
            <a:ext cx="6122194" cy="526256"/>
          </a:xfrm>
        </p:spPr>
        <p:txBody>
          <a:bodyPr>
            <a:normAutofit fontScale="90000"/>
          </a:bodyPr>
          <a:lstStyle/>
          <a:p>
            <a:pPr eaLnBrk="1" hangingPunct="1"/>
            <a:r>
              <a:rPr lang="cs-CZ" altLang="cs-CZ" sz="3000" b="1" dirty="0"/>
              <a:t>Výrobní kapacita pracoviště</a:t>
            </a:r>
          </a:p>
        </p:txBody>
      </p:sp>
      <p:sp>
        <p:nvSpPr>
          <p:cNvPr id="16387" name="Rectangle 3"/>
          <p:cNvSpPr>
            <a:spLocks noGrp="1" noChangeArrowheads="1"/>
          </p:cNvSpPr>
          <p:nvPr>
            <p:ph idx="1"/>
          </p:nvPr>
        </p:nvSpPr>
        <p:spPr>
          <a:xfrm>
            <a:off x="1547813" y="2286001"/>
            <a:ext cx="6362700" cy="3464719"/>
          </a:xfrm>
        </p:spPr>
        <p:txBody>
          <a:bodyPr/>
          <a:lstStyle/>
          <a:p>
            <a:pPr marL="0" indent="0">
              <a:buClr>
                <a:schemeClr val="tx2"/>
              </a:buClr>
              <a:buNone/>
              <a:tabLst>
                <a:tab pos="853679" algn="l"/>
                <a:tab pos="1210866" algn="l"/>
                <a:tab pos="1428750" algn="l"/>
              </a:tabLst>
            </a:pPr>
            <a:r>
              <a:rPr lang="cs-CZ" altLang="cs-CZ" b="1" dirty="0"/>
              <a:t>Plánovaná výrobní kapacita</a:t>
            </a:r>
          </a:p>
          <a:p>
            <a:pPr>
              <a:buClr>
                <a:schemeClr val="tx2"/>
              </a:buClr>
              <a:buFont typeface="Wingdings" pitchFamily="2" charset="2"/>
              <a:buChar char="Ø"/>
              <a:tabLst>
                <a:tab pos="853679" algn="l"/>
                <a:tab pos="1210866" algn="l"/>
                <a:tab pos="1428750" algn="l"/>
              </a:tabLst>
            </a:pPr>
            <a:endParaRPr lang="cs-CZ" altLang="cs-CZ" dirty="0"/>
          </a:p>
          <a:p>
            <a:pPr>
              <a:buClr>
                <a:schemeClr val="tx2"/>
              </a:buClr>
              <a:buNone/>
              <a:tabLst>
                <a:tab pos="853679" algn="l"/>
                <a:tab pos="1210866" algn="l"/>
                <a:tab pos="1428750" algn="l"/>
              </a:tabLst>
            </a:pPr>
            <a:endParaRPr lang="cs-CZ" altLang="cs-CZ" dirty="0"/>
          </a:p>
          <a:p>
            <a:pPr marL="434579" lvl="1" indent="0">
              <a:buClr>
                <a:schemeClr val="tx2"/>
              </a:buClr>
              <a:buNone/>
              <a:tabLst>
                <a:tab pos="853679" algn="l"/>
                <a:tab pos="1210866" algn="l"/>
                <a:tab pos="1428750" algn="l"/>
              </a:tabLst>
            </a:pPr>
            <a:r>
              <a:rPr lang="cs-CZ" altLang="cs-CZ" sz="1500" dirty="0"/>
              <a:t>kde	</a:t>
            </a:r>
            <a:r>
              <a:rPr lang="cs-CZ" altLang="cs-CZ" sz="1500" dirty="0" err="1"/>
              <a:t>K</a:t>
            </a:r>
            <a:r>
              <a:rPr lang="cs-CZ" altLang="cs-CZ" sz="1500" baseline="-25000" dirty="0" err="1"/>
              <a:t>pl</a:t>
            </a:r>
            <a:r>
              <a:rPr lang="cs-CZ" altLang="cs-CZ" sz="1500" baseline="-25000" dirty="0"/>
              <a:t>	</a:t>
            </a:r>
            <a:r>
              <a:rPr lang="cs-CZ" altLang="cs-CZ" sz="1500" dirty="0"/>
              <a:t>-	plánovaná kapacita</a:t>
            </a:r>
            <a:r>
              <a:rPr lang="cs-CZ" altLang="cs-CZ" sz="1350" dirty="0"/>
              <a:t> </a:t>
            </a:r>
          </a:p>
          <a:p>
            <a:pPr marL="434579" lvl="1" indent="0">
              <a:buClr>
                <a:schemeClr val="tx2"/>
              </a:buClr>
              <a:buNone/>
              <a:tabLst>
                <a:tab pos="853679" algn="l"/>
                <a:tab pos="1210866" algn="l"/>
                <a:tab pos="1428750" algn="l"/>
              </a:tabLst>
            </a:pPr>
            <a:r>
              <a:rPr lang="cs-CZ" altLang="cs-CZ" sz="1500" dirty="0"/>
              <a:t>	</a:t>
            </a:r>
            <a:r>
              <a:rPr lang="cs-CZ" altLang="cs-CZ" sz="1500" dirty="0" err="1"/>
              <a:t>F</a:t>
            </a:r>
            <a:r>
              <a:rPr lang="cs-CZ" altLang="cs-CZ" sz="1500" baseline="-25000" dirty="0" err="1"/>
              <a:t>pl</a:t>
            </a:r>
            <a:r>
              <a:rPr lang="cs-CZ" altLang="cs-CZ" sz="1500" dirty="0"/>
              <a:t>	-	plánovaný fond času v hod</a:t>
            </a:r>
          </a:p>
          <a:p>
            <a:pPr marL="434579" lvl="1" indent="0">
              <a:buClr>
                <a:schemeClr val="tx2"/>
              </a:buClr>
              <a:buNone/>
              <a:tabLst>
                <a:tab pos="853679" algn="l"/>
                <a:tab pos="1210866" algn="l"/>
                <a:tab pos="1428750" algn="l"/>
              </a:tabLst>
            </a:pPr>
            <a:r>
              <a:rPr lang="cs-CZ" altLang="cs-CZ" sz="1500" dirty="0"/>
              <a:t>	</a:t>
            </a:r>
            <a:r>
              <a:rPr lang="cs-CZ" altLang="cs-CZ" sz="1500" dirty="0" err="1"/>
              <a:t>t</a:t>
            </a:r>
            <a:r>
              <a:rPr lang="cs-CZ" altLang="cs-CZ" sz="1500" baseline="-25000" dirty="0" err="1"/>
              <a:t>pl</a:t>
            </a:r>
            <a:r>
              <a:rPr lang="cs-CZ" altLang="cs-CZ" sz="1500" dirty="0"/>
              <a:t>	-	pracnost výrobku v hod/ks</a:t>
            </a:r>
          </a:p>
          <a:p>
            <a:pPr marL="434579" lvl="1" indent="0">
              <a:buClr>
                <a:schemeClr val="tx2"/>
              </a:buClr>
              <a:buNone/>
              <a:tabLst>
                <a:tab pos="853679" algn="l"/>
                <a:tab pos="1210866" algn="l"/>
                <a:tab pos="1428750" algn="l"/>
              </a:tabLst>
            </a:pPr>
            <a:endParaRPr lang="cs-CZ" altLang="cs-CZ" sz="1500" dirty="0"/>
          </a:p>
          <a:p>
            <a:pPr marL="434579" lvl="1" indent="0">
              <a:buClr>
                <a:schemeClr val="tx2"/>
              </a:buClr>
              <a:buNone/>
              <a:tabLst>
                <a:tab pos="853679" algn="l"/>
                <a:tab pos="1210866" algn="l"/>
                <a:tab pos="1428750" algn="l"/>
              </a:tabLst>
            </a:pPr>
            <a:r>
              <a:rPr lang="cs-CZ" altLang="cs-CZ" sz="1500" b="1" dirty="0"/>
              <a:t>Pracoviště – pravidelná činnost, jeden druh výrobků</a:t>
            </a:r>
          </a:p>
        </p:txBody>
      </p:sp>
      <p:graphicFrame>
        <p:nvGraphicFramePr>
          <p:cNvPr id="16388" name="Object 4"/>
          <p:cNvGraphicFramePr>
            <a:graphicFrameLocks noChangeAspect="1"/>
          </p:cNvGraphicFramePr>
          <p:nvPr/>
        </p:nvGraphicFramePr>
        <p:xfrm>
          <a:off x="3429000" y="2571751"/>
          <a:ext cx="1257300" cy="931069"/>
        </p:xfrm>
        <a:graphic>
          <a:graphicData uri="http://schemas.openxmlformats.org/presentationml/2006/ole">
            <mc:AlternateContent xmlns:mc="http://schemas.openxmlformats.org/markup-compatibility/2006">
              <mc:Choice xmlns:v="urn:schemas-microsoft-com:vml" Requires="v">
                <p:oleObj name="Rovnice" r:id="rId3" imgW="634725" imgH="469696" progId="Equation.3">
                  <p:embed/>
                </p:oleObj>
              </mc:Choice>
              <mc:Fallback>
                <p:oleObj name="Rovnice" r:id="rId3" imgW="634725" imgH="469696" progId="Equation.3">
                  <p:embed/>
                  <p:pic>
                    <p:nvPicPr>
                      <p:cNvPr id="163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71751"/>
                        <a:ext cx="1257300" cy="931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3545886" y="4725145"/>
          <a:ext cx="1085850" cy="869156"/>
        </p:xfrm>
        <a:graphic>
          <a:graphicData uri="http://schemas.openxmlformats.org/presentationml/2006/ole">
            <mc:AlternateContent xmlns:mc="http://schemas.openxmlformats.org/markup-compatibility/2006">
              <mc:Choice xmlns:v="urn:schemas-microsoft-com:vml" Requires="v">
                <p:oleObj name="Rovnice" r:id="rId5" imgW="571500" imgH="457200" progId="Equation.3">
                  <p:embed/>
                </p:oleObj>
              </mc:Choice>
              <mc:Fallback>
                <p:oleObj name="Rovnice" r:id="rId5" imgW="571500" imgH="457200" progId="Equation.3">
                  <p:embed/>
                  <p:pic>
                    <p:nvPicPr>
                      <p:cNvPr id="1638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886" y="4725145"/>
                        <a:ext cx="1085850" cy="869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0" name="Text Box 6"/>
          <p:cNvSpPr txBox="1">
            <a:spLocks noChangeArrowheads="1"/>
          </p:cNvSpPr>
          <p:nvPr/>
        </p:nvSpPr>
        <p:spPr bwMode="auto">
          <a:xfrm>
            <a:off x="4972050" y="2857500"/>
            <a:ext cx="160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cs-CZ" altLang="cs-CZ" sz="1800"/>
              <a:t>[ks, t, m]</a:t>
            </a:r>
          </a:p>
        </p:txBody>
      </p:sp>
    </p:spTree>
    <p:extLst>
      <p:ext uri="{BB962C8B-B14F-4D97-AF65-F5344CB8AC3E}">
        <p14:creationId xmlns:p14="http://schemas.microsoft.com/office/powerpoint/2010/main" val="179328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Příklady aplikace fázové výroby</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394675" cy="492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96876" y="6271081"/>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77821927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6655" y="1182292"/>
            <a:ext cx="6122194" cy="892969"/>
          </a:xfrm>
        </p:spPr>
        <p:txBody>
          <a:bodyPr>
            <a:normAutofit fontScale="90000"/>
          </a:bodyPr>
          <a:lstStyle/>
          <a:p>
            <a:pPr eaLnBrk="1" hangingPunct="1"/>
            <a:r>
              <a:rPr lang="cs-CZ" altLang="cs-CZ" sz="2700" b="1" dirty="0"/>
              <a:t>Počet pracovišť pro dosažení požadované kapacity</a:t>
            </a:r>
          </a:p>
        </p:txBody>
      </p:sp>
      <p:sp>
        <p:nvSpPr>
          <p:cNvPr id="17411" name="Rectangle 3"/>
          <p:cNvSpPr>
            <a:spLocks noGrp="1" noChangeArrowheads="1"/>
          </p:cNvSpPr>
          <p:nvPr>
            <p:ph idx="1"/>
          </p:nvPr>
        </p:nvSpPr>
        <p:spPr>
          <a:xfrm>
            <a:off x="1827611" y="2132856"/>
            <a:ext cx="6082903" cy="3402360"/>
          </a:xfrm>
        </p:spPr>
        <p:txBody>
          <a:bodyPr>
            <a:normAutofit fontScale="92500" lnSpcReduction="20000"/>
          </a:bodyPr>
          <a:lstStyle/>
          <a:p>
            <a:pPr marL="0" indent="0">
              <a:buClr>
                <a:schemeClr val="tx2"/>
              </a:buClr>
              <a:buNone/>
              <a:tabLst>
                <a:tab pos="853679" algn="l"/>
                <a:tab pos="1210866" algn="l"/>
                <a:tab pos="1428750" algn="l"/>
              </a:tabLst>
            </a:pPr>
            <a:r>
              <a:rPr lang="cs-CZ" altLang="cs-CZ" dirty="0"/>
              <a:t>Počet strojních pracovišť</a:t>
            </a:r>
          </a:p>
          <a:p>
            <a:pPr>
              <a:buClr>
                <a:schemeClr val="tx2"/>
              </a:buClr>
              <a:buFont typeface="Wingdings" pitchFamily="2" charset="2"/>
              <a:buChar char="Ø"/>
              <a:tabLst>
                <a:tab pos="853679" algn="l"/>
                <a:tab pos="1210866" algn="l"/>
                <a:tab pos="1428750" algn="l"/>
              </a:tabLst>
            </a:pPr>
            <a:endParaRPr lang="cs-CZ" altLang="cs-CZ" dirty="0"/>
          </a:p>
          <a:p>
            <a:pPr>
              <a:buClr>
                <a:schemeClr val="tx2"/>
              </a:buClr>
              <a:buFont typeface="Wingdings" pitchFamily="2" charset="2"/>
              <a:buChar char="Ø"/>
              <a:tabLst>
                <a:tab pos="853679" algn="l"/>
                <a:tab pos="1210866" algn="l"/>
                <a:tab pos="1428750" algn="l"/>
              </a:tabLst>
            </a:pPr>
            <a:endParaRPr lang="cs-CZ" altLang="cs-CZ" dirty="0"/>
          </a:p>
          <a:p>
            <a:pPr>
              <a:buClr>
                <a:schemeClr val="tx2"/>
              </a:buClr>
              <a:buFont typeface="Wingdings" pitchFamily="2" charset="2"/>
              <a:buChar char="Ø"/>
              <a:tabLst>
                <a:tab pos="853679" algn="l"/>
                <a:tab pos="1210866" algn="l"/>
                <a:tab pos="1428750" algn="l"/>
              </a:tabLst>
            </a:pPr>
            <a:endParaRPr lang="cs-CZ" altLang="cs-CZ" dirty="0"/>
          </a:p>
          <a:p>
            <a:pPr marL="434579" lvl="1" indent="0">
              <a:buClr>
                <a:schemeClr val="tx2"/>
              </a:buClr>
              <a:buNone/>
              <a:tabLst>
                <a:tab pos="853679" algn="l"/>
                <a:tab pos="1210866" algn="l"/>
                <a:tab pos="1428750" algn="l"/>
              </a:tabLst>
            </a:pPr>
            <a:r>
              <a:rPr lang="cs-CZ" altLang="cs-CZ" sz="1500" dirty="0"/>
              <a:t>kde	S</a:t>
            </a:r>
            <a:r>
              <a:rPr lang="cs-CZ" altLang="cs-CZ" sz="1500" baseline="-25000" dirty="0"/>
              <a:t>i	</a:t>
            </a:r>
            <a:r>
              <a:rPr lang="cs-CZ" altLang="cs-CZ" sz="1500" dirty="0"/>
              <a:t>-	počet pracovišť, které musíme přidat nebo 			ubrat, abychom dosáhli požadované kapacity</a:t>
            </a:r>
            <a:r>
              <a:rPr lang="cs-CZ" altLang="cs-CZ" sz="1350" dirty="0"/>
              <a:t> </a:t>
            </a:r>
          </a:p>
          <a:p>
            <a:pPr marL="434579" lvl="1" indent="0">
              <a:buClr>
                <a:schemeClr val="tx2"/>
              </a:buClr>
              <a:buNone/>
              <a:tabLst>
                <a:tab pos="853679" algn="l"/>
                <a:tab pos="1210866" algn="l"/>
                <a:tab pos="1428750" algn="l"/>
              </a:tabLst>
            </a:pPr>
            <a:r>
              <a:rPr lang="cs-CZ" altLang="cs-CZ" sz="1500" dirty="0"/>
              <a:t>	</a:t>
            </a:r>
            <a:r>
              <a:rPr lang="cs-CZ" altLang="cs-CZ" sz="1500" dirty="0" err="1"/>
              <a:t>K</a:t>
            </a:r>
            <a:r>
              <a:rPr lang="cs-CZ" altLang="cs-CZ" sz="1500" baseline="-25000" dirty="0" err="1"/>
              <a:t>pi</a:t>
            </a:r>
            <a:r>
              <a:rPr lang="cs-CZ" altLang="cs-CZ" sz="1500" dirty="0"/>
              <a:t>	-	požadovaná kapacita na i-</a:t>
            </a:r>
            <a:r>
              <a:rPr lang="cs-CZ" altLang="cs-CZ" sz="1500" dirty="0" err="1"/>
              <a:t>tém</a:t>
            </a:r>
            <a:r>
              <a:rPr lang="cs-CZ" altLang="cs-CZ" sz="1500" dirty="0"/>
              <a:t> pracovišti daná 			výrobním programem </a:t>
            </a:r>
          </a:p>
          <a:p>
            <a:pPr marL="434579" lvl="1" indent="0">
              <a:buClr>
                <a:schemeClr val="tx2"/>
              </a:buClr>
              <a:buNone/>
              <a:tabLst>
                <a:tab pos="853679" algn="l"/>
                <a:tab pos="1210866" algn="l"/>
                <a:tab pos="1428750" algn="l"/>
              </a:tabLst>
            </a:pPr>
            <a:r>
              <a:rPr lang="cs-CZ" altLang="cs-CZ" sz="1500" dirty="0"/>
              <a:t>	</a:t>
            </a:r>
            <a:r>
              <a:rPr lang="cs-CZ" altLang="cs-CZ" sz="1500" dirty="0" err="1"/>
              <a:t>K</a:t>
            </a:r>
            <a:r>
              <a:rPr lang="cs-CZ" altLang="cs-CZ" sz="1500" baseline="-25000" dirty="0" err="1"/>
              <a:t>i</a:t>
            </a:r>
            <a:r>
              <a:rPr lang="cs-CZ" altLang="cs-CZ" sz="1500" dirty="0"/>
              <a:t>	-	skutečná kapacita (disponibilní) na i-</a:t>
            </a:r>
            <a:r>
              <a:rPr lang="cs-CZ" altLang="cs-CZ" sz="1500" dirty="0" err="1"/>
              <a:t>tém</a:t>
            </a:r>
            <a:r>
              <a:rPr lang="cs-CZ" altLang="cs-CZ" sz="1500" dirty="0"/>
              <a:t> 				pracovišti</a:t>
            </a:r>
          </a:p>
          <a:p>
            <a:pPr marL="434579" lvl="1" indent="0">
              <a:buClr>
                <a:schemeClr val="tx2"/>
              </a:buClr>
              <a:buNone/>
              <a:tabLst>
                <a:tab pos="853679" algn="l"/>
                <a:tab pos="1210866" algn="l"/>
                <a:tab pos="1428750" algn="l"/>
              </a:tabLst>
            </a:pPr>
            <a:r>
              <a:rPr lang="cs-CZ" altLang="cs-CZ" sz="1500" dirty="0"/>
              <a:t>	t</a:t>
            </a:r>
            <a:r>
              <a:rPr lang="cs-CZ" altLang="cs-CZ" sz="1500" baseline="-25000" dirty="0"/>
              <a:t>i</a:t>
            </a:r>
            <a:r>
              <a:rPr lang="cs-CZ" altLang="cs-CZ" sz="1500" dirty="0"/>
              <a:t>	-	pracnost operace na i-</a:t>
            </a:r>
            <a:r>
              <a:rPr lang="cs-CZ" altLang="cs-CZ" sz="1500" dirty="0" err="1"/>
              <a:t>tém</a:t>
            </a:r>
            <a:r>
              <a:rPr lang="cs-CZ" altLang="cs-CZ" sz="1500" dirty="0"/>
              <a:t> pracovišti</a:t>
            </a:r>
          </a:p>
        </p:txBody>
      </p:sp>
      <p:graphicFrame>
        <p:nvGraphicFramePr>
          <p:cNvPr id="17412" name="Object 4"/>
          <p:cNvGraphicFramePr>
            <a:graphicFrameLocks noChangeAspect="1"/>
          </p:cNvGraphicFramePr>
          <p:nvPr/>
        </p:nvGraphicFramePr>
        <p:xfrm>
          <a:off x="2915842" y="2628901"/>
          <a:ext cx="2263378" cy="931069"/>
        </p:xfrm>
        <a:graphic>
          <a:graphicData uri="http://schemas.openxmlformats.org/presentationml/2006/ole">
            <mc:AlternateContent xmlns:mc="http://schemas.openxmlformats.org/markup-compatibility/2006">
              <mc:Choice xmlns:v="urn:schemas-microsoft-com:vml" Requires="v">
                <p:oleObj name="Equation" r:id="rId3" imgW="1143000" imgH="469800" progId="Equation.3">
                  <p:embed/>
                </p:oleObj>
              </mc:Choice>
              <mc:Fallback>
                <p:oleObj name="Equation" r:id="rId3" imgW="1143000" imgH="469800" progId="Equation.3">
                  <p:embed/>
                  <p:pic>
                    <p:nvPicPr>
                      <p:cNvPr id="17412" name="Object 4"/>
                      <p:cNvPicPr>
                        <a:picLocks noChangeAspect="1" noChangeArrowheads="1"/>
                      </p:cNvPicPr>
                      <p:nvPr/>
                    </p:nvPicPr>
                    <p:blipFill>
                      <a:blip r:embed="rId4"/>
                      <a:srcRect/>
                      <a:stretch>
                        <a:fillRect/>
                      </a:stretch>
                    </p:blipFill>
                    <p:spPr bwMode="auto">
                      <a:xfrm>
                        <a:off x="2915842" y="2628901"/>
                        <a:ext cx="2263378" cy="931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1352338" y="5265205"/>
            <a:ext cx="6210690" cy="715581"/>
          </a:xfrm>
          <a:prstGeom prst="rect">
            <a:avLst/>
          </a:prstGeom>
          <a:noFill/>
        </p:spPr>
        <p:txBody>
          <a:bodyPr wrap="square" rtlCol="0">
            <a:spAutoFit/>
          </a:bodyPr>
          <a:lstStyle/>
          <a:p>
            <a:r>
              <a:rPr lang="cs-CZ" sz="1350" i="1" dirty="0"/>
              <a:t>Jurová M. 2010. Technická příprava výroby. </a:t>
            </a:r>
            <a:r>
              <a:rPr lang="cs-CZ" sz="1350" dirty="0"/>
              <a:t>Přednáška k předmětu Řízení výroby </a:t>
            </a:r>
            <a:r>
              <a:rPr lang="cs-CZ" sz="1350" i="1" dirty="0"/>
              <a:t>. VUT v Brně. Fakulta Podnikatelská</a:t>
            </a:r>
          </a:p>
          <a:p>
            <a:endParaRPr lang="cs-CZ" sz="1350" i="1" dirty="0"/>
          </a:p>
        </p:txBody>
      </p:sp>
    </p:spTree>
    <p:extLst>
      <p:ext uri="{BB962C8B-B14F-4D97-AF65-F5344CB8AC3E}">
        <p14:creationId xmlns:p14="http://schemas.microsoft.com/office/powerpoint/2010/main" val="53289770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47665" y="1430778"/>
            <a:ext cx="6122194" cy="481013"/>
          </a:xfrm>
        </p:spPr>
        <p:txBody>
          <a:bodyPr>
            <a:normAutofit fontScale="90000"/>
          </a:bodyPr>
          <a:lstStyle/>
          <a:p>
            <a:pPr eaLnBrk="1" hangingPunct="1"/>
            <a:r>
              <a:rPr lang="cs-CZ" altLang="cs-CZ" sz="2700" b="1" dirty="0"/>
              <a:t>Kapacita montážních pracovišť</a:t>
            </a:r>
          </a:p>
        </p:txBody>
      </p:sp>
      <p:sp>
        <p:nvSpPr>
          <p:cNvPr id="18435" name="Rectangle 3"/>
          <p:cNvSpPr>
            <a:spLocks noGrp="1" noChangeArrowheads="1"/>
          </p:cNvSpPr>
          <p:nvPr>
            <p:ph idx="1"/>
          </p:nvPr>
        </p:nvSpPr>
        <p:spPr/>
        <p:txBody>
          <a:bodyPr/>
          <a:lstStyle/>
          <a:p>
            <a:pPr marL="0" indent="0">
              <a:buClr>
                <a:schemeClr val="tx2"/>
              </a:buClr>
              <a:buNone/>
              <a:tabLst>
                <a:tab pos="853679" algn="l"/>
                <a:tab pos="1210866" algn="l"/>
                <a:tab pos="1428750" algn="l"/>
              </a:tabLst>
            </a:pPr>
            <a:r>
              <a:rPr lang="cs-CZ" altLang="cs-CZ" dirty="0"/>
              <a:t>Kapacita ručních (montážních) pracovišť</a:t>
            </a:r>
          </a:p>
          <a:p>
            <a:pPr>
              <a:buClr>
                <a:schemeClr val="tx2"/>
              </a:buClr>
              <a:buFont typeface="Wingdings" pitchFamily="2" charset="2"/>
              <a:buChar char="Ø"/>
              <a:tabLst>
                <a:tab pos="853679" algn="l"/>
                <a:tab pos="1210866" algn="l"/>
                <a:tab pos="1428750" algn="l"/>
              </a:tabLst>
            </a:pPr>
            <a:endParaRPr lang="cs-CZ" altLang="cs-CZ" dirty="0"/>
          </a:p>
          <a:p>
            <a:pPr>
              <a:buClr>
                <a:schemeClr val="tx2"/>
              </a:buClr>
              <a:buFont typeface="Wingdings" pitchFamily="2" charset="2"/>
              <a:buChar char="Ø"/>
              <a:tabLst>
                <a:tab pos="853679" algn="l"/>
                <a:tab pos="1210866" algn="l"/>
                <a:tab pos="1428750" algn="l"/>
              </a:tabLst>
            </a:pPr>
            <a:endParaRPr lang="cs-CZ" altLang="cs-CZ" dirty="0"/>
          </a:p>
          <a:p>
            <a:pPr>
              <a:buClr>
                <a:schemeClr val="tx2"/>
              </a:buClr>
              <a:buFont typeface="Wingdings" pitchFamily="2" charset="2"/>
              <a:buChar char="Ø"/>
              <a:tabLst>
                <a:tab pos="853679" algn="l"/>
                <a:tab pos="1210866" algn="l"/>
                <a:tab pos="1428750" algn="l"/>
              </a:tabLst>
            </a:pPr>
            <a:endParaRPr lang="cs-CZ" altLang="cs-CZ" dirty="0"/>
          </a:p>
          <a:p>
            <a:pPr marL="434579" lvl="1" indent="0">
              <a:buClr>
                <a:schemeClr val="tx2"/>
              </a:buClr>
              <a:buNone/>
              <a:tabLst>
                <a:tab pos="853679" algn="l"/>
                <a:tab pos="1210866" algn="l"/>
                <a:tab pos="1428750" algn="l"/>
              </a:tabLst>
            </a:pPr>
            <a:r>
              <a:rPr lang="cs-CZ" altLang="cs-CZ" sz="1500" dirty="0"/>
              <a:t>kde	K</a:t>
            </a:r>
            <a:r>
              <a:rPr lang="cs-CZ" altLang="cs-CZ" sz="1500" baseline="-25000" dirty="0"/>
              <a:t>m	</a:t>
            </a:r>
            <a:r>
              <a:rPr lang="cs-CZ" altLang="cs-CZ" sz="1500" dirty="0"/>
              <a:t>-	kapacita montážní plochy</a:t>
            </a:r>
            <a:r>
              <a:rPr lang="cs-CZ" altLang="cs-CZ" sz="1350" dirty="0"/>
              <a:t> </a:t>
            </a:r>
          </a:p>
          <a:p>
            <a:pPr marL="434579" lvl="1" indent="0">
              <a:buClr>
                <a:schemeClr val="tx2"/>
              </a:buClr>
              <a:buNone/>
              <a:tabLst>
                <a:tab pos="853679" algn="l"/>
                <a:tab pos="1210866" algn="l"/>
                <a:tab pos="1428750" algn="l"/>
              </a:tabLst>
            </a:pPr>
            <a:r>
              <a:rPr lang="cs-CZ" altLang="cs-CZ" sz="1500" dirty="0"/>
              <a:t>	</a:t>
            </a:r>
            <a:r>
              <a:rPr lang="cs-CZ" altLang="cs-CZ" sz="1500" dirty="0" err="1"/>
              <a:t>F</a:t>
            </a:r>
            <a:r>
              <a:rPr lang="cs-CZ" altLang="cs-CZ" sz="1500" baseline="-25000" dirty="0" err="1"/>
              <a:t>efm</a:t>
            </a:r>
            <a:r>
              <a:rPr lang="cs-CZ" altLang="cs-CZ" sz="1500" dirty="0"/>
              <a:t>	-	časový efektivní fond montážní plochy 				[hod/rok] </a:t>
            </a:r>
          </a:p>
          <a:p>
            <a:pPr marL="434579" lvl="1" indent="0">
              <a:buClr>
                <a:schemeClr val="tx2"/>
              </a:buClr>
              <a:buNone/>
              <a:tabLst>
                <a:tab pos="853679" algn="l"/>
                <a:tab pos="1210866" algn="l"/>
                <a:tab pos="1428750" algn="l"/>
              </a:tabLst>
            </a:pPr>
            <a:r>
              <a:rPr lang="cs-CZ" altLang="cs-CZ" sz="1500" dirty="0"/>
              <a:t>	F	-	plocha montážní [m2]</a:t>
            </a:r>
          </a:p>
          <a:p>
            <a:pPr marL="434579" lvl="1" indent="0">
              <a:buClr>
                <a:schemeClr val="tx2"/>
              </a:buClr>
              <a:buNone/>
              <a:tabLst>
                <a:tab pos="853679" algn="l"/>
                <a:tab pos="1210866" algn="l"/>
                <a:tab pos="1428750" algn="l"/>
              </a:tabLst>
            </a:pPr>
            <a:r>
              <a:rPr lang="cs-CZ" altLang="cs-CZ" sz="1500" dirty="0"/>
              <a:t>	</a:t>
            </a:r>
            <a:r>
              <a:rPr lang="cs-CZ" altLang="cs-CZ" sz="1500" dirty="0" err="1"/>
              <a:t>t</a:t>
            </a:r>
            <a:r>
              <a:rPr lang="cs-CZ" altLang="cs-CZ" sz="1500" baseline="-25000" dirty="0" err="1"/>
              <a:t>m</a:t>
            </a:r>
            <a:r>
              <a:rPr lang="cs-CZ" altLang="cs-CZ" sz="1500" dirty="0"/>
              <a:t>	-	pracnost montážní operace </a:t>
            </a:r>
          </a:p>
          <a:p>
            <a:pPr marL="434579" lvl="1" indent="0">
              <a:buClr>
                <a:schemeClr val="tx2"/>
              </a:buClr>
              <a:buNone/>
              <a:tabLst>
                <a:tab pos="853679" algn="l"/>
                <a:tab pos="1210866" algn="l"/>
                <a:tab pos="1428750" algn="l"/>
              </a:tabLst>
            </a:pPr>
            <a:r>
              <a:rPr lang="cs-CZ" altLang="cs-CZ" sz="1500" dirty="0"/>
              <a:t>	 </a:t>
            </a:r>
            <a:r>
              <a:rPr lang="en-US" altLang="cs-CZ" sz="1500" dirty="0"/>
              <a:t>ƒ</a:t>
            </a:r>
            <a:r>
              <a:rPr lang="cs-CZ" altLang="cs-CZ" sz="1500" dirty="0"/>
              <a:t> 	-	plocha, kterou zaujímá jedna montovaná 				jednotka</a:t>
            </a:r>
          </a:p>
        </p:txBody>
      </p:sp>
      <p:graphicFrame>
        <p:nvGraphicFramePr>
          <p:cNvPr id="18436" name="Object 4"/>
          <p:cNvGraphicFramePr>
            <a:graphicFrameLocks noChangeAspect="1"/>
          </p:cNvGraphicFramePr>
          <p:nvPr/>
        </p:nvGraphicFramePr>
        <p:xfrm>
          <a:off x="3205164" y="2640806"/>
          <a:ext cx="1684735" cy="906066"/>
        </p:xfrm>
        <a:graphic>
          <a:graphicData uri="http://schemas.openxmlformats.org/presentationml/2006/ole">
            <mc:AlternateContent xmlns:mc="http://schemas.openxmlformats.org/markup-compatibility/2006">
              <mc:Choice xmlns:v="urn:schemas-microsoft-com:vml" Requires="v">
                <p:oleObj name="Rovnice" r:id="rId3" imgW="850900" imgH="457200" progId="Equation.3">
                  <p:embed/>
                </p:oleObj>
              </mc:Choice>
              <mc:Fallback>
                <p:oleObj name="Rovnice" r:id="rId3" imgW="850900" imgH="457200" progId="Equation.3">
                  <p:embed/>
                  <p:pic>
                    <p:nvPicPr>
                      <p:cNvPr id="184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164" y="2640806"/>
                        <a:ext cx="1684735" cy="906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1439652" y="5438236"/>
            <a:ext cx="6210690" cy="715581"/>
          </a:xfrm>
          <a:prstGeom prst="rect">
            <a:avLst/>
          </a:prstGeom>
          <a:noFill/>
        </p:spPr>
        <p:txBody>
          <a:bodyPr wrap="square" rtlCol="0">
            <a:spAutoFit/>
          </a:bodyPr>
          <a:lstStyle/>
          <a:p>
            <a:r>
              <a:rPr lang="cs-CZ" sz="1350" i="1" dirty="0"/>
              <a:t>Jurová M. 2010. Technická příprava výroby. </a:t>
            </a:r>
            <a:r>
              <a:rPr lang="cs-CZ" sz="1350" dirty="0"/>
              <a:t>Přednáška k předmětu Řízení výroby </a:t>
            </a:r>
            <a:r>
              <a:rPr lang="cs-CZ" sz="1350" i="1" dirty="0"/>
              <a:t>. VUT v Brně. Fakulta Podnikatelská</a:t>
            </a:r>
          </a:p>
          <a:p>
            <a:endParaRPr lang="cs-CZ" sz="1350" i="1" dirty="0"/>
          </a:p>
        </p:txBody>
      </p:sp>
    </p:spTree>
    <p:extLst>
      <p:ext uri="{BB962C8B-B14F-4D97-AF65-F5344CB8AC3E}">
        <p14:creationId xmlns:p14="http://schemas.microsoft.com/office/powerpoint/2010/main" val="306864737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6655" y="1182292"/>
            <a:ext cx="6122194" cy="892969"/>
          </a:xfrm>
        </p:spPr>
        <p:txBody>
          <a:bodyPr>
            <a:normAutofit fontScale="90000"/>
          </a:bodyPr>
          <a:lstStyle/>
          <a:p>
            <a:pPr eaLnBrk="1" hangingPunct="1"/>
            <a:r>
              <a:rPr lang="cs-CZ" altLang="cs-CZ" sz="2700" b="1" dirty="0"/>
              <a:t>Velikost montážní plochy pro dosažení požadované kapacity</a:t>
            </a:r>
          </a:p>
        </p:txBody>
      </p:sp>
      <p:sp>
        <p:nvSpPr>
          <p:cNvPr id="19459" name="Rectangle 3"/>
          <p:cNvSpPr>
            <a:spLocks noGrp="1" noChangeArrowheads="1"/>
          </p:cNvSpPr>
          <p:nvPr>
            <p:ph idx="1"/>
          </p:nvPr>
        </p:nvSpPr>
        <p:spPr/>
        <p:txBody>
          <a:bodyPr>
            <a:normAutofit/>
          </a:bodyPr>
          <a:lstStyle/>
          <a:p>
            <a:pPr marL="0" indent="0">
              <a:buClr>
                <a:schemeClr val="tx2"/>
              </a:buClr>
              <a:buNone/>
              <a:tabLst>
                <a:tab pos="853679" algn="l"/>
                <a:tab pos="1210866" algn="l"/>
                <a:tab pos="1428750" algn="l"/>
              </a:tabLst>
            </a:pPr>
            <a:r>
              <a:rPr lang="cs-CZ" altLang="cs-CZ" dirty="0"/>
              <a:t>Velikost montážní plochy</a:t>
            </a:r>
          </a:p>
          <a:p>
            <a:pPr>
              <a:buClr>
                <a:schemeClr val="tx2"/>
              </a:buClr>
              <a:buFont typeface="Wingdings" pitchFamily="2" charset="2"/>
              <a:buChar char="Ø"/>
              <a:tabLst>
                <a:tab pos="853679" algn="l"/>
                <a:tab pos="1210866" algn="l"/>
                <a:tab pos="1428750" algn="l"/>
              </a:tabLst>
            </a:pPr>
            <a:endParaRPr lang="cs-CZ" altLang="cs-CZ" dirty="0"/>
          </a:p>
          <a:p>
            <a:pPr>
              <a:buClr>
                <a:schemeClr val="tx2"/>
              </a:buClr>
              <a:buFont typeface="Wingdings" pitchFamily="2" charset="2"/>
              <a:buChar char="Ø"/>
              <a:tabLst>
                <a:tab pos="853679" algn="l"/>
                <a:tab pos="1210866" algn="l"/>
                <a:tab pos="1428750" algn="l"/>
              </a:tabLst>
            </a:pPr>
            <a:endParaRPr lang="cs-CZ" altLang="cs-CZ" dirty="0"/>
          </a:p>
          <a:p>
            <a:pPr>
              <a:buClr>
                <a:schemeClr val="tx2"/>
              </a:buClr>
              <a:buFont typeface="Wingdings" pitchFamily="2" charset="2"/>
              <a:buChar char="Ø"/>
              <a:tabLst>
                <a:tab pos="853679" algn="l"/>
                <a:tab pos="1210866" algn="l"/>
                <a:tab pos="1428750" algn="l"/>
              </a:tabLst>
            </a:pPr>
            <a:endParaRPr lang="cs-CZ" altLang="cs-CZ" dirty="0"/>
          </a:p>
          <a:p>
            <a:pPr>
              <a:buClr>
                <a:schemeClr val="tx2"/>
              </a:buClr>
              <a:buFont typeface="Wingdings" pitchFamily="2" charset="2"/>
              <a:buChar char="Ø"/>
              <a:tabLst>
                <a:tab pos="853679" algn="l"/>
                <a:tab pos="1210866" algn="l"/>
                <a:tab pos="1428750" algn="l"/>
              </a:tabLst>
            </a:pPr>
            <a:endParaRPr lang="cs-CZ" altLang="cs-CZ" dirty="0"/>
          </a:p>
          <a:p>
            <a:pPr marL="434579" lvl="1" indent="0">
              <a:buClr>
                <a:schemeClr val="tx2"/>
              </a:buClr>
              <a:buNone/>
              <a:tabLst>
                <a:tab pos="853679" algn="l"/>
                <a:tab pos="1210866" algn="l"/>
                <a:tab pos="1428750" algn="l"/>
              </a:tabLst>
            </a:pPr>
            <a:r>
              <a:rPr lang="cs-CZ" altLang="cs-CZ" sz="1500" dirty="0"/>
              <a:t>kde	F</a:t>
            </a:r>
            <a:r>
              <a:rPr lang="cs-CZ" altLang="cs-CZ" sz="1500" baseline="-25000" dirty="0"/>
              <a:t>	</a:t>
            </a:r>
            <a:r>
              <a:rPr lang="cs-CZ" altLang="cs-CZ" sz="1500" dirty="0"/>
              <a:t>-	plocha, o kterou musíme upravit stávající 				montážní plochu, abychom splnili požadovaný výrobní úkol</a:t>
            </a:r>
            <a:endParaRPr lang="cs-CZ" altLang="cs-CZ" sz="1350" dirty="0"/>
          </a:p>
          <a:p>
            <a:pPr marL="434579" lvl="1" indent="0">
              <a:buClr>
                <a:schemeClr val="tx2"/>
              </a:buClr>
              <a:buNone/>
              <a:tabLst>
                <a:tab pos="853679" algn="l"/>
                <a:tab pos="1210866" algn="l"/>
                <a:tab pos="1428750" algn="l"/>
              </a:tabLst>
            </a:pPr>
            <a:r>
              <a:rPr lang="cs-CZ" altLang="cs-CZ" sz="1500" dirty="0"/>
              <a:t>	</a:t>
            </a:r>
            <a:r>
              <a:rPr lang="cs-CZ" altLang="cs-CZ" sz="1500" dirty="0" err="1"/>
              <a:t>K</a:t>
            </a:r>
            <a:r>
              <a:rPr lang="cs-CZ" altLang="cs-CZ" sz="1500" baseline="-25000" dirty="0" err="1"/>
              <a:t>p</a:t>
            </a:r>
            <a:r>
              <a:rPr lang="cs-CZ" altLang="cs-CZ" sz="1500" dirty="0"/>
              <a:t>	-	požadovaná kapacita montážní plochy zadaná 			výrobním úkolem </a:t>
            </a:r>
          </a:p>
          <a:p>
            <a:pPr marL="434579" lvl="1" indent="0">
              <a:buClr>
                <a:schemeClr val="tx2"/>
              </a:buClr>
              <a:buNone/>
              <a:tabLst>
                <a:tab pos="853679" algn="l"/>
                <a:tab pos="1210866" algn="l"/>
                <a:tab pos="1428750" algn="l"/>
              </a:tabLst>
            </a:pPr>
            <a:r>
              <a:rPr lang="cs-CZ" altLang="cs-CZ" sz="1500" dirty="0"/>
              <a:t>	</a:t>
            </a:r>
          </a:p>
        </p:txBody>
      </p:sp>
      <p:graphicFrame>
        <p:nvGraphicFramePr>
          <p:cNvPr id="19460" name="Object 4"/>
          <p:cNvGraphicFramePr>
            <a:graphicFrameLocks noChangeAspect="1"/>
          </p:cNvGraphicFramePr>
          <p:nvPr/>
        </p:nvGraphicFramePr>
        <p:xfrm>
          <a:off x="2739630" y="2628901"/>
          <a:ext cx="2615803" cy="931069"/>
        </p:xfrm>
        <a:graphic>
          <a:graphicData uri="http://schemas.openxmlformats.org/presentationml/2006/ole">
            <mc:AlternateContent xmlns:mc="http://schemas.openxmlformats.org/markup-compatibility/2006">
              <mc:Choice xmlns:v="urn:schemas-microsoft-com:vml" Requires="v">
                <p:oleObj name="Rovnice" r:id="rId3" imgW="1320227" imgH="469696" progId="Equation.3">
                  <p:embed/>
                </p:oleObj>
              </mc:Choice>
              <mc:Fallback>
                <p:oleObj name="Rovnice" r:id="rId3" imgW="1320227" imgH="469696" progId="Equation.3">
                  <p:embed/>
                  <p:pic>
                    <p:nvPicPr>
                      <p:cNvPr id="194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9630" y="2628901"/>
                        <a:ext cx="2615803" cy="931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1385646" y="5211199"/>
            <a:ext cx="6210690" cy="715581"/>
          </a:xfrm>
          <a:prstGeom prst="rect">
            <a:avLst/>
          </a:prstGeom>
          <a:noFill/>
        </p:spPr>
        <p:txBody>
          <a:bodyPr wrap="square" rtlCol="0">
            <a:spAutoFit/>
          </a:bodyPr>
          <a:lstStyle/>
          <a:p>
            <a:r>
              <a:rPr lang="cs-CZ" sz="1350" i="1" dirty="0"/>
              <a:t>Jurová M. 2010. Technická příprava výroby. </a:t>
            </a:r>
            <a:r>
              <a:rPr lang="cs-CZ" sz="1350" dirty="0"/>
              <a:t>Přednáška k předmětu Řízení výroby </a:t>
            </a:r>
            <a:r>
              <a:rPr lang="cs-CZ" sz="1350" i="1" dirty="0"/>
              <a:t>. VUT v Brně. Fakulta Podnikatelská</a:t>
            </a:r>
          </a:p>
          <a:p>
            <a:endParaRPr lang="cs-CZ" sz="1350" i="1" dirty="0"/>
          </a:p>
        </p:txBody>
      </p:sp>
    </p:spTree>
    <p:extLst>
      <p:ext uri="{BB962C8B-B14F-4D97-AF65-F5344CB8AC3E}">
        <p14:creationId xmlns:p14="http://schemas.microsoft.com/office/powerpoint/2010/main" val="185711377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55677" y="1484785"/>
            <a:ext cx="6122194" cy="526256"/>
          </a:xfrm>
        </p:spPr>
        <p:txBody>
          <a:bodyPr>
            <a:normAutofit fontScale="90000"/>
          </a:bodyPr>
          <a:lstStyle/>
          <a:p>
            <a:pPr eaLnBrk="1" hangingPunct="1"/>
            <a:r>
              <a:rPr lang="cs-CZ" altLang="cs-CZ" sz="3000" b="1" dirty="0"/>
              <a:t>Převedený výrobní program</a:t>
            </a:r>
          </a:p>
        </p:txBody>
      </p:sp>
      <p:sp>
        <p:nvSpPr>
          <p:cNvPr id="20483" name="Rectangle 3"/>
          <p:cNvSpPr>
            <a:spLocks noGrp="1" noChangeArrowheads="1"/>
          </p:cNvSpPr>
          <p:nvPr>
            <p:ph idx="1"/>
          </p:nvPr>
        </p:nvSpPr>
        <p:spPr/>
        <p:txBody>
          <a:bodyPr>
            <a:normAutofit lnSpcReduction="10000"/>
          </a:bodyPr>
          <a:lstStyle/>
          <a:p>
            <a:pPr marL="0" indent="0">
              <a:buClr>
                <a:schemeClr val="tx2"/>
              </a:buClr>
              <a:buNone/>
            </a:pPr>
            <a:r>
              <a:rPr lang="cs-CZ" altLang="cs-CZ" dirty="0"/>
              <a:t>Přepočet technologicky podobných výrobků podle představitelů</a:t>
            </a:r>
          </a:p>
          <a:p>
            <a:pPr marL="0" indent="0">
              <a:spcBef>
                <a:spcPct val="50000"/>
              </a:spcBef>
              <a:buClr>
                <a:schemeClr val="tx2"/>
              </a:buClr>
              <a:buNone/>
            </a:pPr>
            <a:r>
              <a:rPr lang="cs-CZ" altLang="cs-CZ" b="1" i="1" dirty="0"/>
              <a:t>konkrétní představitel</a:t>
            </a:r>
          </a:p>
          <a:p>
            <a:pPr marL="575072" lvl="1" indent="0">
              <a:buClr>
                <a:schemeClr val="tx2"/>
              </a:buClr>
              <a:buNone/>
            </a:pPr>
            <a:r>
              <a:rPr lang="cs-CZ" altLang="cs-CZ" dirty="0"/>
              <a:t>za představitele zvolen jeden z výrobků výrobního programu (obvykle ten, který nejvíce vytíží kapacitu)</a:t>
            </a:r>
          </a:p>
          <a:p>
            <a:pPr marL="0" indent="0">
              <a:buClr>
                <a:schemeClr val="tx2"/>
              </a:buClr>
              <a:buNone/>
            </a:pPr>
            <a:r>
              <a:rPr lang="cs-CZ" altLang="cs-CZ" dirty="0"/>
              <a:t> </a:t>
            </a:r>
            <a:r>
              <a:rPr lang="cs-CZ" altLang="cs-CZ" b="1" i="1" dirty="0"/>
              <a:t>smluvený představitel</a:t>
            </a:r>
          </a:p>
          <a:p>
            <a:pPr marL="575072" lvl="1" indent="0">
              <a:buClr>
                <a:schemeClr val="tx2"/>
              </a:buClr>
              <a:buNone/>
            </a:pPr>
            <a:r>
              <a:rPr lang="cs-CZ" altLang="cs-CZ" dirty="0"/>
              <a:t>smyšlený výrobek (průměrná pracnost všech výrobků výrobního úkolu)</a:t>
            </a:r>
          </a:p>
        </p:txBody>
      </p:sp>
      <p:sp>
        <p:nvSpPr>
          <p:cNvPr id="4" name="TextovéPole 3"/>
          <p:cNvSpPr txBox="1"/>
          <p:nvPr/>
        </p:nvSpPr>
        <p:spPr>
          <a:xfrm>
            <a:off x="1331640" y="5103187"/>
            <a:ext cx="6210690" cy="715581"/>
          </a:xfrm>
          <a:prstGeom prst="rect">
            <a:avLst/>
          </a:prstGeom>
          <a:noFill/>
        </p:spPr>
        <p:txBody>
          <a:bodyPr wrap="square" rtlCol="0">
            <a:spAutoFit/>
          </a:bodyPr>
          <a:lstStyle/>
          <a:p>
            <a:r>
              <a:rPr lang="cs-CZ" sz="1350" i="1" dirty="0"/>
              <a:t>Jurová M. 2010. Technická příprava výroby. </a:t>
            </a:r>
            <a:r>
              <a:rPr lang="cs-CZ" sz="1350" dirty="0"/>
              <a:t>Přednáška k předmětu Řízení výroby </a:t>
            </a:r>
            <a:r>
              <a:rPr lang="cs-CZ" sz="1350" i="1" dirty="0"/>
              <a:t>. VUT v Brně. Fakulta Podnikatelská</a:t>
            </a:r>
          </a:p>
          <a:p>
            <a:endParaRPr lang="cs-CZ" sz="1350" i="1" dirty="0"/>
          </a:p>
        </p:txBody>
      </p:sp>
    </p:spTree>
    <p:extLst>
      <p:ext uri="{BB962C8B-B14F-4D97-AF65-F5344CB8AC3E}">
        <p14:creationId xmlns:p14="http://schemas.microsoft.com/office/powerpoint/2010/main" val="8791981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7664" y="1160748"/>
            <a:ext cx="6172200" cy="857250"/>
          </a:xfrm>
        </p:spPr>
        <p:txBody>
          <a:bodyPr>
            <a:normAutofit fontScale="90000"/>
          </a:bodyPr>
          <a:lstStyle/>
          <a:p>
            <a:r>
              <a:rPr lang="cs-CZ" b="1" dirty="0"/>
              <a:t>Počet strojů které je nutno přidat/ odebrat</a:t>
            </a:r>
          </a:p>
        </p:txBody>
      </p:sp>
      <p:sp>
        <p:nvSpPr>
          <p:cNvPr id="3" name="Zástupný symbol pro obsah 2"/>
          <p:cNvSpPr>
            <a:spLocks noGrp="1"/>
          </p:cNvSpPr>
          <p:nvPr>
            <p:ph idx="1"/>
          </p:nvPr>
        </p:nvSpPr>
        <p:spPr/>
        <p:txBody>
          <a:bodyPr>
            <a:normAutofit/>
          </a:bodyPr>
          <a:lstStyle/>
          <a:p>
            <a:pPr marL="0" indent="0">
              <a:buNone/>
            </a:pPr>
            <a:endParaRPr lang="cs-CZ" sz="3600" dirty="0">
              <a:cs typeface="Times New Roman" panose="02020603050405020304" pitchFamily="18" charset="0"/>
            </a:endParaRPr>
          </a:p>
          <a:p>
            <a:pPr marL="0" indent="0">
              <a:buNone/>
            </a:pPr>
            <a:endParaRPr lang="cs-CZ" sz="3600" dirty="0">
              <a:cs typeface="Times New Roman" panose="02020603050405020304" pitchFamily="18" charset="0"/>
            </a:endParaRPr>
          </a:p>
          <a:p>
            <a:pPr marL="0" indent="0">
              <a:buNone/>
            </a:pPr>
            <a:endParaRPr lang="cs-CZ" sz="3600" dirty="0">
              <a:cs typeface="Times New Roman" panose="02020603050405020304" pitchFamily="18" charset="0"/>
            </a:endParaRPr>
          </a:p>
          <a:p>
            <a:pPr marL="0" indent="0">
              <a:buNone/>
            </a:pPr>
            <a:r>
              <a:rPr lang="cs-CZ" sz="1800" dirty="0">
                <a:ea typeface="Cambria Math" pitchFamily="18" charset="0"/>
                <a:cs typeface="Times New Roman" panose="02020603050405020304" pitchFamily="18" charset="0"/>
              </a:rPr>
              <a:t>kde </a:t>
            </a:r>
          </a:p>
          <a:p>
            <a:pPr marL="0" indent="0">
              <a:buNone/>
            </a:pPr>
            <a:r>
              <a:rPr lang="cs-CZ" sz="2850" dirty="0" err="1">
                <a:ea typeface="Cambria Math" pitchFamily="18" charset="0"/>
                <a:cs typeface="Times New Roman" panose="02020603050405020304" pitchFamily="18" charset="0"/>
              </a:rPr>
              <a:t>Kp</a:t>
            </a:r>
            <a:r>
              <a:rPr lang="cs-CZ" sz="2850" dirty="0">
                <a:ea typeface="Cambria Math" pitchFamily="18" charset="0"/>
                <a:cs typeface="Times New Roman" panose="02020603050405020304" pitchFamily="18" charset="0"/>
              </a:rPr>
              <a:t>- požadovaná kapacita</a:t>
            </a:r>
          </a:p>
          <a:p>
            <a:pPr marL="0" indent="0">
              <a:buNone/>
            </a:pPr>
            <a:r>
              <a:rPr lang="cs-CZ" sz="2850" dirty="0" err="1">
                <a:ea typeface="Cambria Math" pitchFamily="18" charset="0"/>
                <a:cs typeface="Times New Roman" panose="02020603050405020304" pitchFamily="18" charset="0"/>
              </a:rPr>
              <a:t>Ki</a:t>
            </a:r>
            <a:r>
              <a:rPr lang="cs-CZ" sz="2850" dirty="0">
                <a:ea typeface="Cambria Math" pitchFamily="18" charset="0"/>
                <a:cs typeface="Times New Roman" panose="02020603050405020304" pitchFamily="18" charset="0"/>
              </a:rPr>
              <a:t>- </a:t>
            </a:r>
            <a:r>
              <a:rPr lang="cs-CZ" sz="2850" dirty="0" err="1">
                <a:ea typeface="Cambria Math" pitchFamily="18" charset="0"/>
                <a:cs typeface="Times New Roman" panose="02020603050405020304" pitchFamily="18" charset="0"/>
              </a:rPr>
              <a:t>stavajicí</a:t>
            </a:r>
            <a:r>
              <a:rPr lang="cs-CZ" sz="2850" dirty="0">
                <a:ea typeface="Cambria Math" pitchFamily="18" charset="0"/>
                <a:cs typeface="Times New Roman" panose="02020603050405020304" pitchFamily="18" charset="0"/>
              </a:rPr>
              <a:t> kapacita</a:t>
            </a:r>
          </a:p>
          <a:p>
            <a:pPr marL="0" indent="0">
              <a:buNone/>
            </a:pPr>
            <a:r>
              <a:rPr lang="cs-CZ" sz="2850" dirty="0">
                <a:ea typeface="Cambria Math" pitchFamily="18" charset="0"/>
                <a:cs typeface="Times New Roman" panose="02020603050405020304" pitchFamily="18" charset="0"/>
              </a:rPr>
              <a:t>Ks- kapacita jednoho stroje </a:t>
            </a:r>
          </a:p>
        </p:txBody>
      </p:sp>
      <p:graphicFrame>
        <p:nvGraphicFramePr>
          <p:cNvPr id="4" name="Objekt 3"/>
          <p:cNvGraphicFramePr>
            <a:graphicFrameLocks noChangeAspect="1"/>
          </p:cNvGraphicFramePr>
          <p:nvPr/>
        </p:nvGraphicFramePr>
        <p:xfrm>
          <a:off x="2087724" y="2132857"/>
          <a:ext cx="2528571" cy="1379221"/>
        </p:xfrm>
        <a:graphic>
          <a:graphicData uri="http://schemas.openxmlformats.org/presentationml/2006/ole">
            <mc:AlternateContent xmlns:mc="http://schemas.openxmlformats.org/markup-compatibility/2006">
              <mc:Choice xmlns:v="urn:schemas-microsoft-com:vml" Requires="v">
                <p:oleObj name="Equation" r:id="rId3" imgW="838080" imgH="457200" progId="Equation.3">
                  <p:embed/>
                </p:oleObj>
              </mc:Choice>
              <mc:Fallback>
                <p:oleObj name="Equation" r:id="rId3" imgW="838080" imgH="457200" progId="Equation.3">
                  <p:embed/>
                  <p:pic>
                    <p:nvPicPr>
                      <p:cNvPr id="4" name="Objekt 3"/>
                      <p:cNvPicPr/>
                      <p:nvPr/>
                    </p:nvPicPr>
                    <p:blipFill>
                      <a:blip r:embed="rId4"/>
                      <a:stretch>
                        <a:fillRect/>
                      </a:stretch>
                    </p:blipFill>
                    <p:spPr>
                      <a:xfrm>
                        <a:off x="2087724" y="2132857"/>
                        <a:ext cx="2528571" cy="1379221"/>
                      </a:xfrm>
                      <a:prstGeom prst="rect">
                        <a:avLst/>
                      </a:prstGeom>
                    </p:spPr>
                  </p:pic>
                </p:oleObj>
              </mc:Fallback>
            </mc:AlternateContent>
          </a:graphicData>
        </a:graphic>
      </p:graphicFrame>
    </p:spTree>
    <p:extLst>
      <p:ext uri="{BB962C8B-B14F-4D97-AF65-F5344CB8AC3E}">
        <p14:creationId xmlns:p14="http://schemas.microsoft.com/office/powerpoint/2010/main" val="4255780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96655" y="1503760"/>
            <a:ext cx="6122194" cy="571500"/>
          </a:xfrm>
        </p:spPr>
        <p:txBody>
          <a:bodyPr>
            <a:normAutofit fontScale="90000"/>
          </a:bodyPr>
          <a:lstStyle/>
          <a:p>
            <a:r>
              <a:rPr lang="cs-CZ" b="1" dirty="0"/>
              <a:t>Řízení kapacity</a:t>
            </a:r>
          </a:p>
        </p:txBody>
      </p:sp>
      <p:sp>
        <p:nvSpPr>
          <p:cNvPr id="48131" name="Rectangle 3"/>
          <p:cNvSpPr>
            <a:spLocks noGrp="1" noChangeArrowheads="1"/>
          </p:cNvSpPr>
          <p:nvPr>
            <p:ph idx="1"/>
          </p:nvPr>
        </p:nvSpPr>
        <p:spPr>
          <a:xfrm>
            <a:off x="1714500" y="2514600"/>
            <a:ext cx="6082904" cy="3143250"/>
          </a:xfrm>
        </p:spPr>
        <p:txBody>
          <a:bodyPr>
            <a:normAutofit fontScale="85000" lnSpcReduction="10000"/>
          </a:bodyPr>
          <a:lstStyle/>
          <a:p>
            <a:pPr>
              <a:buClr>
                <a:schemeClr val="tx2"/>
              </a:buClr>
              <a:buFont typeface="Arial" panose="020B0604020202020204" pitchFamily="34" charset="0"/>
              <a:buChar char="•"/>
            </a:pPr>
            <a:r>
              <a:rPr lang="cs-CZ" dirty="0"/>
              <a:t>realizaci hlavního výrobního plánu</a:t>
            </a:r>
          </a:p>
          <a:p>
            <a:pPr>
              <a:buClr>
                <a:schemeClr val="tx2"/>
              </a:buClr>
              <a:buFont typeface="Arial" panose="020B0604020202020204" pitchFamily="34" charset="0"/>
              <a:buChar char="•"/>
            </a:pPr>
            <a:r>
              <a:rPr lang="cs-CZ" dirty="0"/>
              <a:t>splnění dohodnutých dodacích termínů</a:t>
            </a:r>
          </a:p>
          <a:p>
            <a:pPr>
              <a:buClr>
                <a:schemeClr val="tx2"/>
              </a:buClr>
              <a:buFont typeface="Arial" panose="020B0604020202020204" pitchFamily="34" charset="0"/>
              <a:buChar char="•"/>
            </a:pPr>
            <a:r>
              <a:rPr lang="cs-CZ" dirty="0"/>
              <a:t>co nejlepší využití disponibilních kapacit</a:t>
            </a:r>
          </a:p>
          <a:p>
            <a:pPr>
              <a:buClr>
                <a:schemeClr val="tx2"/>
              </a:buClr>
              <a:buFont typeface="Arial" panose="020B0604020202020204" pitchFamily="34" charset="0"/>
              <a:buChar char="•"/>
            </a:pPr>
            <a:r>
              <a:rPr lang="cs-CZ" dirty="0"/>
              <a:t>zkrácení průběžných dob</a:t>
            </a:r>
          </a:p>
          <a:p>
            <a:pPr>
              <a:buClr>
                <a:schemeClr val="tx2"/>
              </a:buClr>
              <a:buFont typeface="Arial" panose="020B0604020202020204" pitchFamily="34" charset="0"/>
              <a:buChar char="•"/>
            </a:pPr>
            <a:r>
              <a:rPr lang="cs-CZ" dirty="0"/>
              <a:t>ovládání výnosů</a:t>
            </a:r>
          </a:p>
          <a:p>
            <a:pPr>
              <a:buClr>
                <a:schemeClr val="tx2"/>
              </a:buClr>
              <a:buFont typeface="Arial" panose="020B0604020202020204" pitchFamily="34" charset="0"/>
              <a:buChar char="•"/>
            </a:pPr>
            <a:r>
              <a:rPr lang="cs-CZ" dirty="0"/>
              <a:t>péče o údržbu (preventivní) a úplnou obnovu zařízení</a:t>
            </a:r>
          </a:p>
        </p:txBody>
      </p:sp>
    </p:spTree>
    <p:extLst>
      <p:ext uri="{BB962C8B-B14F-4D97-AF65-F5344CB8AC3E}">
        <p14:creationId xmlns:p14="http://schemas.microsoft.com/office/powerpoint/2010/main" val="248299438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Příklad 8-1: Plánování výrobních kapacit</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9561170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5900" y="718767"/>
            <a:ext cx="6172200" cy="857250"/>
          </a:xfrm>
        </p:spPr>
        <p:txBody>
          <a:bodyPr>
            <a:normAutofit fontScale="90000"/>
          </a:bodyPr>
          <a:lstStyle/>
          <a:p>
            <a:r>
              <a:rPr lang="cs-CZ" b="1" dirty="0"/>
              <a:t>Příklad 8-1. Plánování výrobních kapacit </a:t>
            </a:r>
          </a:p>
        </p:txBody>
      </p:sp>
      <p:sp>
        <p:nvSpPr>
          <p:cNvPr id="3" name="Zástupný symbol pro obsah 2"/>
          <p:cNvSpPr>
            <a:spLocks noGrp="1"/>
          </p:cNvSpPr>
          <p:nvPr>
            <p:ph idx="1"/>
          </p:nvPr>
        </p:nvSpPr>
        <p:spPr/>
        <p:txBody>
          <a:bodyPr/>
          <a:lstStyle/>
          <a:p>
            <a:r>
              <a:rPr lang="cs-CZ" dirty="0"/>
              <a:t>Počet dní 20. Počet hodin ve směně 8. Koeficient směnnosti 2. počet vzájemně zaměnitelných pracovišť 2. % nevyhnutelných časových ztrát=5</a:t>
            </a:r>
            <a:r>
              <a:rPr lang="en-US" dirty="0"/>
              <a:t>%. </a:t>
            </a:r>
            <a:r>
              <a:rPr lang="cs-CZ" dirty="0"/>
              <a:t>Pracnost výrobku 0,35 hod/ks. Požadovaný objem výroby 2000ks. Najit </a:t>
            </a:r>
            <a:r>
              <a:rPr lang="cs-CZ" dirty="0" err="1"/>
              <a:t>Fef</a:t>
            </a:r>
            <a:r>
              <a:rPr lang="cs-CZ" dirty="0"/>
              <a:t>, stávající kapacitu, počet strojů, které je třeba koupit nebo prodat pro optimální vytížení kapacit.</a:t>
            </a:r>
          </a:p>
        </p:txBody>
      </p:sp>
    </p:spTree>
    <p:extLst>
      <p:ext uri="{BB962C8B-B14F-4D97-AF65-F5344CB8AC3E}">
        <p14:creationId xmlns:p14="http://schemas.microsoft.com/office/powerpoint/2010/main" val="220579464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8-1- řešení:</a:t>
            </a:r>
          </a:p>
        </p:txBody>
      </p:sp>
      <p:sp>
        <p:nvSpPr>
          <p:cNvPr id="3" name="Zástupný symbol pro obsah 2"/>
          <p:cNvSpPr>
            <a:spLocks noGrp="1"/>
          </p:cNvSpPr>
          <p:nvPr>
            <p:ph idx="1"/>
          </p:nvPr>
        </p:nvSpPr>
        <p:spPr/>
        <p:txBody>
          <a:bodyPr/>
          <a:lstStyle/>
          <a:p>
            <a:r>
              <a:rPr lang="cs-CZ" dirty="0" err="1"/>
              <a:t>Fef</a:t>
            </a:r>
            <a:r>
              <a:rPr lang="cs-CZ" dirty="0"/>
              <a:t>=20*8*2*2*(1-0,05)=608 h/měsíc</a:t>
            </a:r>
          </a:p>
          <a:p>
            <a:r>
              <a:rPr lang="cs-CZ" dirty="0" err="1"/>
              <a:t>Kst</a:t>
            </a:r>
            <a:r>
              <a:rPr lang="cs-CZ" dirty="0"/>
              <a:t>=608/0,35=1737 ks/měsíc</a:t>
            </a:r>
          </a:p>
        </p:txBody>
      </p:sp>
    </p:spTree>
    <p:extLst>
      <p:ext uri="{BB962C8B-B14F-4D97-AF65-F5344CB8AC3E}">
        <p14:creationId xmlns:p14="http://schemas.microsoft.com/office/powerpoint/2010/main" val="170548049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Příklad 8-1- </a:t>
            </a:r>
            <a:r>
              <a:rPr lang="cs-CZ" b="1" dirty="0"/>
              <a:t>řešení:</a:t>
            </a:r>
            <a:endParaRPr lang="cs-CZ" dirty="0"/>
          </a:p>
        </p:txBody>
      </p:sp>
      <p:sp>
        <p:nvSpPr>
          <p:cNvPr id="3" name="Zástupný symbol pro obsah 2"/>
          <p:cNvSpPr>
            <a:spLocks noGrp="1"/>
          </p:cNvSpPr>
          <p:nvPr>
            <p:ph idx="1"/>
          </p:nvPr>
        </p:nvSpPr>
        <p:spPr/>
        <p:txBody>
          <a:bodyPr/>
          <a:lstStyle/>
          <a:p>
            <a:r>
              <a:rPr lang="cs-CZ" dirty="0" err="1"/>
              <a:t>Ksti</a:t>
            </a:r>
            <a:r>
              <a:rPr lang="cs-CZ" dirty="0"/>
              <a:t>=304/0,35=868ks/měsíc</a:t>
            </a:r>
          </a:p>
          <a:p>
            <a:r>
              <a:rPr lang="cs-CZ" dirty="0"/>
              <a:t>S=</a:t>
            </a:r>
            <a:r>
              <a:rPr lang="cs-CZ" dirty="0" err="1"/>
              <a:t>Kpl</a:t>
            </a:r>
            <a:r>
              <a:rPr lang="cs-CZ" dirty="0"/>
              <a:t>/Ks=(2000-1737)/868=0,3 stroje</a:t>
            </a:r>
          </a:p>
          <a:p>
            <a:pPr marL="0" indent="0">
              <a:buNone/>
            </a:pPr>
            <a:r>
              <a:rPr lang="cs-CZ" dirty="0"/>
              <a:t>Doporučení: kooperace, navýšení směnnosti, přesčasy, </a:t>
            </a:r>
          </a:p>
        </p:txBody>
      </p:sp>
    </p:spTree>
    <p:extLst>
      <p:ext uri="{BB962C8B-B14F-4D97-AF65-F5344CB8AC3E}">
        <p14:creationId xmlns:p14="http://schemas.microsoft.com/office/powerpoint/2010/main" val="3108019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Výroba produktů schopných konkurence vyžaduje:</a:t>
            </a:r>
          </a:p>
        </p:txBody>
      </p:sp>
      <p:sp>
        <p:nvSpPr>
          <p:cNvPr id="3" name="Zástupný symbol pro obsah 2"/>
          <p:cNvSpPr>
            <a:spLocks noGrp="1"/>
          </p:cNvSpPr>
          <p:nvPr>
            <p:ph idx="1"/>
          </p:nvPr>
        </p:nvSpPr>
        <p:spPr/>
        <p:txBody>
          <a:bodyPr>
            <a:normAutofit fontScale="55000" lnSpcReduction="20000"/>
          </a:bodyPr>
          <a:lstStyle/>
          <a:p>
            <a:r>
              <a:rPr lang="cs-CZ" dirty="0"/>
              <a:t>Znalost potřeb stávajících a potenciálních zákazníků</a:t>
            </a:r>
          </a:p>
          <a:p>
            <a:r>
              <a:rPr lang="cs-CZ" dirty="0"/>
              <a:t>Zázemí v oblasti výzkumu a vývoje</a:t>
            </a:r>
          </a:p>
          <a:p>
            <a:r>
              <a:rPr lang="cs-CZ" dirty="0"/>
              <a:t>Vybavení výroby vhodnou technologií </a:t>
            </a:r>
          </a:p>
          <a:p>
            <a:r>
              <a:rPr lang="cs-CZ" dirty="0"/>
              <a:t>Schopnost výroby zajistit požadovanou jakost</a:t>
            </a:r>
          </a:p>
          <a:p>
            <a:r>
              <a:rPr lang="cs-CZ" dirty="0"/>
              <a:t>Mít dostatek kapacit, případně zajistit efektivní kooperaci nebo nákup částí a technologických procesů (outsourcing)</a:t>
            </a:r>
          </a:p>
          <a:p>
            <a:r>
              <a:rPr lang="cs-CZ" dirty="0"/>
              <a:t>Snižovaní nákladů</a:t>
            </a:r>
          </a:p>
          <a:p>
            <a:r>
              <a:rPr lang="cs-CZ" dirty="0"/>
              <a:t>Zajištění všech faktorů výroby na požadované úrovni</a:t>
            </a:r>
          </a:p>
          <a:p>
            <a:r>
              <a:rPr lang="cs-CZ" dirty="0"/>
              <a:t>Existence pracovníků vybavených příslušnou kvalifikací</a:t>
            </a:r>
          </a:p>
          <a:p>
            <a:r>
              <a:rPr lang="cs-CZ" dirty="0"/>
              <a:t>Požadovanou úroveň produktivity</a:t>
            </a:r>
          </a:p>
          <a:p>
            <a:r>
              <a:rPr lang="cs-CZ" dirty="0"/>
              <a:t>Schopnost zajistit požadovanou šíři sortimentu</a:t>
            </a:r>
          </a:p>
          <a:p>
            <a:r>
              <a:rPr lang="cs-CZ" dirty="0"/>
              <a:t>Schopnost zajistit požadované prodejní a poprodejní služby (servisní prohlídka)</a:t>
            </a:r>
          </a:p>
          <a:p>
            <a:r>
              <a:rPr lang="cs-CZ" dirty="0"/>
              <a:t>Využívat cenové politiky schopné konkurence</a:t>
            </a:r>
          </a:p>
          <a:p>
            <a:r>
              <a:rPr lang="cs-CZ" dirty="0"/>
              <a:t>Vytvářet trvale inovativní klima ve všech složkách hodnototvorného řetězce firmy</a:t>
            </a:r>
          </a:p>
          <a:p>
            <a:endParaRPr lang="cs-CZ" dirty="0"/>
          </a:p>
        </p:txBody>
      </p:sp>
      <p:sp>
        <p:nvSpPr>
          <p:cNvPr id="4" name="TextovéPole 3"/>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1298650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Vertikální vztahy v ŘV:</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Vertikální vztahy představují běžné hierarchické řízení, které předpokládá:</a:t>
            </a:r>
          </a:p>
          <a:p>
            <a:pPr>
              <a:buFontTx/>
              <a:buChar char="-"/>
            </a:pPr>
            <a:r>
              <a:rPr lang="cs-CZ" dirty="0"/>
              <a:t>Nepřetržitou vzájemnou komunikaci nadřízených i podřízených složek řízení.</a:t>
            </a:r>
          </a:p>
          <a:p>
            <a:pPr>
              <a:buFontTx/>
              <a:buChar char="-"/>
            </a:pPr>
            <a:r>
              <a:rPr lang="cs-CZ" dirty="0"/>
              <a:t>Právo nadřízených stupňů určovat základní směry a základní prostor pro rozhodování podřízeným úrovním,</a:t>
            </a:r>
          </a:p>
          <a:p>
            <a:pPr>
              <a:buFontTx/>
              <a:buChar char="-"/>
            </a:pPr>
            <a:r>
              <a:rPr lang="cs-CZ" dirty="0"/>
              <a:t>Závislost úspěchu vyšších rozhodnutí na splnění úkolů na stupních nižších.</a:t>
            </a:r>
          </a:p>
          <a:p>
            <a:pPr>
              <a:buFontTx/>
              <a:buChar char="-"/>
            </a:pPr>
            <a:endParaRPr lang="cs-CZ" dirty="0"/>
          </a:p>
          <a:p>
            <a:pPr>
              <a:buFontTx/>
              <a:buChar char="-"/>
            </a:pPr>
            <a:r>
              <a:rPr lang="cs-CZ" i="1" dirty="0"/>
              <a:t>Strategická, taktická a operativní úroveň</a:t>
            </a:r>
          </a:p>
        </p:txBody>
      </p:sp>
      <p:sp>
        <p:nvSpPr>
          <p:cNvPr id="4" name="TextovéPole 3"/>
          <p:cNvSpPr txBox="1"/>
          <p:nvPr/>
        </p:nvSpPr>
        <p:spPr>
          <a:xfrm>
            <a:off x="-108520" y="616530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52365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Informace o organizaci semestru</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83729403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Úkoly strategického řízení výroby</a:t>
            </a:r>
          </a:p>
        </p:txBody>
      </p:sp>
      <p:sp>
        <p:nvSpPr>
          <p:cNvPr id="3" name="Zástupný symbol pro obsah 2"/>
          <p:cNvSpPr>
            <a:spLocks noGrp="1"/>
          </p:cNvSpPr>
          <p:nvPr>
            <p:ph idx="1"/>
          </p:nvPr>
        </p:nvSpPr>
        <p:spPr/>
        <p:txBody>
          <a:bodyPr/>
          <a:lstStyle/>
          <a:p>
            <a:r>
              <a:rPr lang="cs-CZ" dirty="0"/>
              <a:t>Rozhodnutí o koncepci produktu a jeho zdrojích </a:t>
            </a:r>
          </a:p>
          <a:p>
            <a:r>
              <a:rPr lang="cs-CZ" dirty="0"/>
              <a:t>Rozhodnutí o směru konkurenční výhody</a:t>
            </a:r>
          </a:p>
          <a:p>
            <a:r>
              <a:rPr lang="cs-CZ" dirty="0"/>
              <a:t>Rozhodnutí o základní cenové strategií,</a:t>
            </a:r>
          </a:p>
          <a:p>
            <a:r>
              <a:rPr lang="cs-CZ" dirty="0"/>
              <a:t>Rozhodnutí o ekonomických a sociálních důsledcích přijaté strategie produktu</a:t>
            </a:r>
          </a:p>
        </p:txBody>
      </p:sp>
      <p:sp>
        <p:nvSpPr>
          <p:cNvPr id="4" name="TextovéPole 3"/>
          <p:cNvSpPr txBox="1"/>
          <p:nvPr/>
        </p:nvSpPr>
        <p:spPr>
          <a:xfrm>
            <a:off x="35496" y="6253828"/>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25014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0162" y="476672"/>
            <a:ext cx="8229600" cy="1143000"/>
          </a:xfrm>
        </p:spPr>
        <p:txBody>
          <a:bodyPr>
            <a:normAutofit fontScale="90000"/>
          </a:bodyPr>
          <a:lstStyle/>
          <a:p>
            <a:r>
              <a:rPr lang="cs-CZ" b="1" dirty="0"/>
              <a:t>Výrobní strategie- způsob uspořádaní výroby:</a:t>
            </a:r>
          </a:p>
        </p:txBody>
      </p:sp>
      <p:sp>
        <p:nvSpPr>
          <p:cNvPr id="3" name="Zástupný symbol pro obsah 2"/>
          <p:cNvSpPr>
            <a:spLocks noGrp="1"/>
          </p:cNvSpPr>
          <p:nvPr>
            <p:ph idx="1"/>
          </p:nvPr>
        </p:nvSpPr>
        <p:spPr/>
        <p:txBody>
          <a:bodyPr/>
          <a:lstStyle/>
          <a:p>
            <a:r>
              <a:rPr lang="cs-CZ" dirty="0"/>
              <a:t>Make-to-</a:t>
            </a:r>
            <a:r>
              <a:rPr lang="cs-CZ" dirty="0" err="1"/>
              <a:t>stock</a:t>
            </a:r>
            <a:r>
              <a:rPr lang="cs-CZ" dirty="0"/>
              <a:t> (výroba na sklad)</a:t>
            </a:r>
          </a:p>
          <a:p>
            <a:endParaRPr lang="cs-CZ" dirty="0"/>
          </a:p>
          <a:p>
            <a:endParaRPr lang="cs-CZ" dirty="0"/>
          </a:p>
          <a:p>
            <a:r>
              <a:rPr lang="cs-CZ" dirty="0" err="1"/>
              <a:t>Assemble</a:t>
            </a:r>
            <a:r>
              <a:rPr lang="cs-CZ" dirty="0"/>
              <a:t>-to-</a:t>
            </a:r>
            <a:r>
              <a:rPr lang="cs-CZ" dirty="0" err="1"/>
              <a:t>order</a:t>
            </a:r>
            <a:r>
              <a:rPr lang="cs-CZ" dirty="0"/>
              <a:t> (montáž na objednávku)</a:t>
            </a:r>
          </a:p>
        </p:txBody>
      </p:sp>
      <p:sp>
        <p:nvSpPr>
          <p:cNvPr id="4" name="Obdélník 3"/>
          <p:cNvSpPr/>
          <p:nvPr/>
        </p:nvSpPr>
        <p:spPr>
          <a:xfrm>
            <a:off x="368202" y="5949280"/>
            <a:ext cx="7992888" cy="646331"/>
          </a:xfrm>
          <a:prstGeom prst="rect">
            <a:avLst/>
          </a:prstGeom>
        </p:spPr>
        <p:txBody>
          <a:bodyPr wrap="square">
            <a:spAutoFit/>
          </a:bodyPr>
          <a:lstStyle/>
          <a:p>
            <a:r>
              <a:rPr lang="cs-CZ" dirty="0" err="1"/>
              <a:t>Keřkovský</a:t>
            </a:r>
            <a:r>
              <a:rPr lang="cs-CZ" dirty="0"/>
              <a:t> M., </a:t>
            </a:r>
            <a:r>
              <a:rPr lang="cs-CZ" dirty="0" err="1"/>
              <a:t>Valsa</a:t>
            </a:r>
            <a:r>
              <a:rPr lang="cs-CZ" dirty="0"/>
              <a:t> O. 2012. </a:t>
            </a:r>
            <a:r>
              <a:rPr lang="cs-CZ" i="1" dirty="0"/>
              <a:t>Moderní přístupy k řízení výroby</a:t>
            </a:r>
            <a:r>
              <a:rPr lang="cs-CZ" dirty="0"/>
              <a:t>. 3 doplněné vydání. Praha: </a:t>
            </a:r>
            <a:r>
              <a:rPr lang="cs-CZ" dirty="0" err="1"/>
              <a:t>C.H.Beck</a:t>
            </a:r>
            <a:r>
              <a:rPr lang="cs-CZ" dirty="0"/>
              <a:t>,. 176s. ISBN 978-80-7179-319-9</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276872"/>
            <a:ext cx="1917036" cy="1077392"/>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2421831"/>
            <a:ext cx="1297588" cy="863153"/>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2472407"/>
            <a:ext cx="1190625" cy="762000"/>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2141538"/>
            <a:ext cx="1348060" cy="1348060"/>
          </a:xfrm>
          <a:prstGeom prst="rect">
            <a:avLst/>
          </a:prstGeom>
        </p:spPr>
      </p:pic>
      <p:pic>
        <p:nvPicPr>
          <p:cNvPr id="9" name="Obráze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595" y="4062690"/>
            <a:ext cx="2301261" cy="1539428"/>
          </a:xfrm>
          <a:prstGeom prst="rect">
            <a:avLst/>
          </a:prstGeom>
        </p:spPr>
      </p:pic>
      <p:pic>
        <p:nvPicPr>
          <p:cNvPr id="11" name="Obrázek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1308" y="4062690"/>
            <a:ext cx="1708052" cy="1821922"/>
          </a:xfrm>
          <a:prstGeom prst="rect">
            <a:avLst/>
          </a:prstGeom>
        </p:spPr>
      </p:pic>
    </p:spTree>
    <p:extLst>
      <p:ext uri="{BB962C8B-B14F-4D97-AF65-F5344CB8AC3E}">
        <p14:creationId xmlns:p14="http://schemas.microsoft.com/office/powerpoint/2010/main" val="3283906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143000"/>
          </a:xfrm>
        </p:spPr>
        <p:txBody>
          <a:bodyPr>
            <a:normAutofit fontScale="90000"/>
          </a:bodyPr>
          <a:lstStyle/>
          <a:p>
            <a:r>
              <a:rPr lang="cs-CZ" b="1" dirty="0"/>
              <a:t>Výrobní strategie- způsob uspořádaní výroby:</a:t>
            </a:r>
            <a:endParaRPr lang="cs-CZ" dirty="0"/>
          </a:p>
        </p:txBody>
      </p:sp>
      <p:sp>
        <p:nvSpPr>
          <p:cNvPr id="3" name="Zástupný symbol pro obsah 2"/>
          <p:cNvSpPr>
            <a:spLocks noGrp="1"/>
          </p:cNvSpPr>
          <p:nvPr>
            <p:ph idx="1"/>
          </p:nvPr>
        </p:nvSpPr>
        <p:spPr/>
        <p:txBody>
          <a:bodyPr/>
          <a:lstStyle/>
          <a:p>
            <a:r>
              <a:rPr lang="cs-CZ" dirty="0"/>
              <a:t>Make-to-</a:t>
            </a:r>
            <a:r>
              <a:rPr lang="cs-CZ" dirty="0" err="1"/>
              <a:t>order</a:t>
            </a:r>
            <a:r>
              <a:rPr lang="cs-CZ" dirty="0"/>
              <a:t> (výroba na objednávku, zakázková výroba)</a:t>
            </a:r>
          </a:p>
          <a:p>
            <a:endParaRPr lang="cs-CZ" dirty="0"/>
          </a:p>
          <a:p>
            <a:pPr marL="0" indent="0">
              <a:buNone/>
            </a:pPr>
            <a:endParaRPr lang="cs-CZ" dirty="0"/>
          </a:p>
          <a:p>
            <a:r>
              <a:rPr lang="cs-CZ" dirty="0" err="1"/>
              <a:t>Engeneer</a:t>
            </a:r>
            <a:r>
              <a:rPr lang="cs-CZ" dirty="0"/>
              <a:t>-to-</a:t>
            </a:r>
            <a:r>
              <a:rPr lang="cs-CZ" dirty="0" err="1"/>
              <a:t>order</a:t>
            </a:r>
            <a:r>
              <a:rPr lang="cs-CZ" dirty="0"/>
              <a:t> (vývoj na objednávku)</a:t>
            </a: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838096"/>
            <a:ext cx="780678" cy="1040904"/>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2889240"/>
            <a:ext cx="1271588" cy="952500"/>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2776500"/>
            <a:ext cx="730407" cy="1102500"/>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650" y="4581128"/>
            <a:ext cx="2749396" cy="1485561"/>
          </a:xfrm>
          <a:prstGeom prst="rect">
            <a:avLst/>
          </a:prstGeom>
        </p:spPr>
      </p:pic>
      <p:sp>
        <p:nvSpPr>
          <p:cNvPr id="10" name="Obdélník 9"/>
          <p:cNvSpPr/>
          <p:nvPr/>
        </p:nvSpPr>
        <p:spPr>
          <a:xfrm>
            <a:off x="384251" y="6099575"/>
            <a:ext cx="7992888" cy="646331"/>
          </a:xfrm>
          <a:prstGeom prst="rect">
            <a:avLst/>
          </a:prstGeom>
        </p:spPr>
        <p:txBody>
          <a:bodyPr wrap="square">
            <a:spAutoFit/>
          </a:bodyPr>
          <a:lstStyle/>
          <a:p>
            <a:r>
              <a:rPr lang="cs-CZ" dirty="0" err="1"/>
              <a:t>Keřkovský</a:t>
            </a:r>
            <a:r>
              <a:rPr lang="cs-CZ" dirty="0"/>
              <a:t> M., </a:t>
            </a:r>
            <a:r>
              <a:rPr lang="cs-CZ" dirty="0" err="1"/>
              <a:t>Valsa</a:t>
            </a:r>
            <a:r>
              <a:rPr lang="cs-CZ" dirty="0"/>
              <a:t> O. 2012. </a:t>
            </a:r>
            <a:r>
              <a:rPr lang="cs-CZ" i="1" dirty="0"/>
              <a:t>Moderní přístupy k řízení výroby</a:t>
            </a:r>
            <a:r>
              <a:rPr lang="cs-CZ" dirty="0"/>
              <a:t>. 3 doplněné vydání. Praha: </a:t>
            </a:r>
            <a:r>
              <a:rPr lang="cs-CZ" dirty="0" err="1"/>
              <a:t>C.H.Beck</a:t>
            </a:r>
            <a:r>
              <a:rPr lang="cs-CZ" dirty="0"/>
              <a:t>,. 176s. ISBN 978-80-7179-319-9</a:t>
            </a:r>
          </a:p>
        </p:txBody>
      </p:sp>
      <p:pic>
        <p:nvPicPr>
          <p:cNvPr id="12" name="Obráze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6545" y="2475972"/>
            <a:ext cx="1787691" cy="1340768"/>
          </a:xfrm>
          <a:prstGeom prst="rect">
            <a:avLst/>
          </a:prstGeom>
        </p:spPr>
      </p:pic>
      <p:pic>
        <p:nvPicPr>
          <p:cNvPr id="13" name="Obráze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5" y="2567358"/>
            <a:ext cx="2262833" cy="1131417"/>
          </a:xfrm>
          <a:prstGeom prst="rect">
            <a:avLst/>
          </a:prstGeom>
        </p:spPr>
      </p:pic>
      <p:pic>
        <p:nvPicPr>
          <p:cNvPr id="14" name="Obrázek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3888" y="4368584"/>
            <a:ext cx="2264140" cy="1698105"/>
          </a:xfrm>
          <a:prstGeom prst="rect">
            <a:avLst/>
          </a:prstGeom>
        </p:spPr>
      </p:pic>
    </p:spTree>
    <p:extLst>
      <p:ext uri="{BB962C8B-B14F-4D97-AF65-F5344CB8AC3E}">
        <p14:creationId xmlns:p14="http://schemas.microsoft.com/office/powerpoint/2010/main" val="4239167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Úkoly taktického řízení výroby:</a:t>
            </a:r>
          </a:p>
        </p:txBody>
      </p:sp>
      <p:sp>
        <p:nvSpPr>
          <p:cNvPr id="3" name="Zástupný symbol pro obsah 2"/>
          <p:cNvSpPr>
            <a:spLocks noGrp="1"/>
          </p:cNvSpPr>
          <p:nvPr>
            <p:ph idx="1"/>
          </p:nvPr>
        </p:nvSpPr>
        <p:spPr/>
        <p:txBody>
          <a:bodyPr/>
          <a:lstStyle/>
          <a:p>
            <a:r>
              <a:rPr lang="cs-CZ" dirty="0"/>
              <a:t>Rozhodnutí o vlastním výrobním programu</a:t>
            </a:r>
          </a:p>
          <a:p>
            <a:r>
              <a:rPr lang="cs-CZ" dirty="0"/>
              <a:t>Řešení tendencí výzkumu a vývoje</a:t>
            </a:r>
          </a:p>
          <a:p>
            <a:r>
              <a:rPr lang="cs-CZ" dirty="0"/>
              <a:t>Konkretizace zdrojů, vybavení, postupů</a:t>
            </a:r>
          </a:p>
          <a:p>
            <a:r>
              <a:rPr lang="cs-CZ" dirty="0"/>
              <a:t>Rozhodnutí o úzkých místech a řešení vznikajících problémů</a:t>
            </a:r>
          </a:p>
          <a:p>
            <a:r>
              <a:rPr lang="cs-CZ" dirty="0"/>
              <a:t>Řešení ekologických opatření</a:t>
            </a:r>
          </a:p>
          <a:p>
            <a:r>
              <a:rPr lang="cs-CZ" dirty="0"/>
              <a:t>…</a:t>
            </a:r>
          </a:p>
        </p:txBody>
      </p:sp>
      <p:sp>
        <p:nvSpPr>
          <p:cNvPr id="4" name="TextovéPole 3"/>
          <p:cNvSpPr txBox="1"/>
          <p:nvPr/>
        </p:nvSpPr>
        <p:spPr>
          <a:xfrm>
            <a:off x="0" y="626245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158904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Úkoly operativního řízení výroby</a:t>
            </a:r>
          </a:p>
        </p:txBody>
      </p:sp>
      <p:sp>
        <p:nvSpPr>
          <p:cNvPr id="3" name="Zástupný symbol pro obsah 2"/>
          <p:cNvSpPr>
            <a:spLocks noGrp="1"/>
          </p:cNvSpPr>
          <p:nvPr>
            <p:ph idx="1"/>
          </p:nvPr>
        </p:nvSpPr>
        <p:spPr/>
        <p:txBody>
          <a:bodyPr>
            <a:normAutofit fontScale="92500" lnSpcReduction="10000"/>
          </a:bodyPr>
          <a:lstStyle/>
          <a:p>
            <a:r>
              <a:rPr lang="cs-CZ" dirty="0"/>
              <a:t>Vlastní příprava a výroba produktu</a:t>
            </a:r>
          </a:p>
          <a:p>
            <a:r>
              <a:rPr lang="cs-CZ" dirty="0"/>
              <a:t>Rozhodování o vlastní či cizí výrobě</a:t>
            </a:r>
          </a:p>
          <a:p>
            <a:r>
              <a:rPr lang="cs-CZ" dirty="0"/>
              <a:t>Rozhodování o využití kapacit lidí, strojů, zařízení a dalších,</a:t>
            </a:r>
          </a:p>
          <a:p>
            <a:r>
              <a:rPr lang="cs-CZ" dirty="0"/>
              <a:t>Rozhodování o nákupu</a:t>
            </a:r>
          </a:p>
          <a:p>
            <a:r>
              <a:rPr lang="cs-CZ" dirty="0"/>
              <a:t>Rozhodování termínech dodávek od dodavatelů a k odběratelům</a:t>
            </a:r>
          </a:p>
          <a:p>
            <a:r>
              <a:rPr lang="cs-CZ" dirty="0"/>
              <a:t>Zajištění dodací pohotovosti,</a:t>
            </a:r>
          </a:p>
          <a:p>
            <a:r>
              <a:rPr lang="cs-CZ" dirty="0"/>
              <a:t>Realizace servisních výkonů.</a:t>
            </a:r>
          </a:p>
        </p:txBody>
      </p:sp>
      <p:sp>
        <p:nvSpPr>
          <p:cNvPr id="4" name="TextovéPole 3"/>
          <p:cNvSpPr txBox="1"/>
          <p:nvPr/>
        </p:nvSpPr>
        <p:spPr>
          <a:xfrm>
            <a:off x="903" y="6271081"/>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2483287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Typologie výrobního procesu</a:t>
            </a:r>
          </a:p>
        </p:txBody>
      </p:sp>
      <p:sp>
        <p:nvSpPr>
          <p:cNvPr id="3" name="Zástupný symbol pro obsah 2"/>
          <p:cNvSpPr>
            <a:spLocks noGrp="1"/>
          </p:cNvSpPr>
          <p:nvPr>
            <p:ph idx="1"/>
          </p:nvPr>
        </p:nvSpPr>
        <p:spPr/>
        <p:txBody>
          <a:bodyPr/>
          <a:lstStyle/>
          <a:p>
            <a:r>
              <a:rPr lang="cs-CZ" dirty="0"/>
              <a:t>Z hlediska řízení zakázek</a:t>
            </a:r>
          </a:p>
          <a:p>
            <a:r>
              <a:rPr lang="cs-CZ" dirty="0"/>
              <a:t>Dle využití technických zařízení</a:t>
            </a:r>
          </a:p>
          <a:p>
            <a:r>
              <a:rPr lang="cs-CZ" dirty="0"/>
              <a:t>Z hlediska technicko- výrobního zaměření</a:t>
            </a:r>
          </a:p>
          <a:p>
            <a:r>
              <a:rPr lang="cs-CZ" dirty="0"/>
              <a:t>Z hlediska časové struktury</a:t>
            </a:r>
          </a:p>
          <a:p>
            <a:r>
              <a:rPr lang="cs-CZ" dirty="0"/>
              <a:t>Z hlediska prostorové struktury</a:t>
            </a:r>
          </a:p>
          <a:p>
            <a:r>
              <a:rPr lang="cs-CZ" dirty="0"/>
              <a:t>Podle programu a rozsahu provedených výkonů</a:t>
            </a:r>
          </a:p>
        </p:txBody>
      </p:sp>
      <p:sp>
        <p:nvSpPr>
          <p:cNvPr id="4" name="TextovéPole 3"/>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2868226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 y="476672"/>
            <a:ext cx="8229600" cy="1143000"/>
          </a:xfrm>
        </p:spPr>
        <p:txBody>
          <a:bodyPr>
            <a:normAutofit fontScale="90000"/>
          </a:bodyPr>
          <a:lstStyle/>
          <a:p>
            <a:r>
              <a:rPr lang="cs-CZ" b="1" dirty="0"/>
              <a:t>Typologie výrobního procesu z hlediska řízení zakázek</a:t>
            </a:r>
          </a:p>
        </p:txBody>
      </p:sp>
      <p:sp>
        <p:nvSpPr>
          <p:cNvPr id="3" name="Zástupný symbol pro obsah 2"/>
          <p:cNvSpPr>
            <a:spLocks noGrp="1"/>
          </p:cNvSpPr>
          <p:nvPr>
            <p:ph idx="1"/>
          </p:nvPr>
        </p:nvSpPr>
        <p:spPr/>
        <p:txBody>
          <a:bodyPr/>
          <a:lstStyle/>
          <a:p>
            <a:r>
              <a:rPr lang="cs-CZ" dirty="0"/>
              <a:t>Řídicí okruh orientovaný na zákaznické zakázky</a:t>
            </a:r>
          </a:p>
          <a:p>
            <a:r>
              <a:rPr lang="cs-CZ" dirty="0"/>
              <a:t>Řídicí okruh orientovaný prognosticky</a:t>
            </a:r>
          </a:p>
        </p:txBody>
      </p:sp>
      <p:sp>
        <p:nvSpPr>
          <p:cNvPr id="8" name="TextovéPole 7"/>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4252623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Orientace výrobního procesu</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00200"/>
            <a:ext cx="842493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35496" y="6253828"/>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2150850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 y="476672"/>
            <a:ext cx="8229600" cy="1143000"/>
          </a:xfrm>
        </p:spPr>
        <p:txBody>
          <a:bodyPr>
            <a:normAutofit fontScale="90000"/>
          </a:bodyPr>
          <a:lstStyle/>
          <a:p>
            <a:r>
              <a:rPr lang="cs-CZ" b="1" dirty="0"/>
              <a:t>Typologie dle využití technických zařízení</a:t>
            </a:r>
          </a:p>
        </p:txBody>
      </p:sp>
      <p:sp>
        <p:nvSpPr>
          <p:cNvPr id="3" name="Zástupný symbol pro obsah 2"/>
          <p:cNvSpPr>
            <a:spLocks noGrp="1"/>
          </p:cNvSpPr>
          <p:nvPr>
            <p:ph idx="1"/>
          </p:nvPr>
        </p:nvSpPr>
        <p:spPr/>
        <p:txBody>
          <a:bodyPr>
            <a:normAutofit/>
          </a:bodyPr>
          <a:lstStyle/>
          <a:p>
            <a:r>
              <a:rPr lang="cs-CZ" dirty="0"/>
              <a:t>Stupeň vývoje a využití výrobní techniky:</a:t>
            </a:r>
          </a:p>
          <a:p>
            <a:pPr lvl="1"/>
            <a:r>
              <a:rPr lang="cs-CZ" dirty="0"/>
              <a:t>Ruční, strojní, částečně automatizovanou, plně automatizovanou</a:t>
            </a:r>
          </a:p>
          <a:p>
            <a:r>
              <a:rPr lang="cs-CZ" dirty="0"/>
              <a:t>Dominantní procesní technologie:</a:t>
            </a:r>
          </a:p>
          <a:p>
            <a:pPr lvl="1"/>
            <a:r>
              <a:rPr lang="cs-CZ" dirty="0"/>
              <a:t>Fyzikální, chemické, jaderné, biologické</a:t>
            </a:r>
          </a:p>
          <a:p>
            <a:r>
              <a:rPr lang="cs-CZ" dirty="0"/>
              <a:t>Ovladatelnost výrobního procesu:</a:t>
            </a:r>
          </a:p>
          <a:p>
            <a:pPr lvl="1"/>
            <a:r>
              <a:rPr lang="cs-CZ" dirty="0"/>
              <a:t>Plná, neúplná. </a:t>
            </a:r>
          </a:p>
        </p:txBody>
      </p:sp>
      <p:sp>
        <p:nvSpPr>
          <p:cNvPr id="5" name="TextovéPole 4"/>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2499503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Typologie z hlediska technicko- výrobního zaměření</a:t>
            </a:r>
          </a:p>
        </p:txBody>
      </p:sp>
      <p:sp>
        <p:nvSpPr>
          <p:cNvPr id="3" name="Zástupný symbol pro obsah 2"/>
          <p:cNvSpPr>
            <a:spLocks noGrp="1"/>
          </p:cNvSpPr>
          <p:nvPr>
            <p:ph idx="1"/>
          </p:nvPr>
        </p:nvSpPr>
        <p:spPr/>
        <p:txBody>
          <a:bodyPr/>
          <a:lstStyle/>
          <a:p>
            <a:r>
              <a:rPr lang="cs-CZ" dirty="0"/>
              <a:t>Prvovýroba (získávání prvotních surovin),</a:t>
            </a:r>
          </a:p>
          <a:p>
            <a:r>
              <a:rPr lang="cs-CZ" dirty="0"/>
              <a:t>Druhovýroba (zpravidla standardní přetváření prvotních surovin),</a:t>
            </a:r>
          </a:p>
          <a:p>
            <a:r>
              <a:rPr lang="cs-CZ" dirty="0"/>
              <a:t>Dělení,</a:t>
            </a:r>
          </a:p>
          <a:p>
            <a:r>
              <a:rPr lang="cs-CZ" dirty="0"/>
              <a:t>Montáž,</a:t>
            </a:r>
          </a:p>
          <a:p>
            <a:r>
              <a:rPr lang="cs-CZ" dirty="0"/>
              <a:t>Povrchové úpravy,</a:t>
            </a:r>
          </a:p>
          <a:p>
            <a:r>
              <a:rPr lang="cs-CZ" dirty="0"/>
              <a:t>Změny substance.</a:t>
            </a:r>
          </a:p>
        </p:txBody>
      </p:sp>
      <p:sp>
        <p:nvSpPr>
          <p:cNvPr id="4" name="TextovéPole 3"/>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345321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Podmínky zápočtu</a:t>
            </a:r>
          </a:p>
        </p:txBody>
      </p:sp>
      <p:sp>
        <p:nvSpPr>
          <p:cNvPr id="3" name="Zástupný symbol pro obsah 2"/>
          <p:cNvSpPr>
            <a:spLocks noGrp="1"/>
          </p:cNvSpPr>
          <p:nvPr>
            <p:ph idx="1"/>
          </p:nvPr>
        </p:nvSpPr>
        <p:spPr/>
        <p:txBody>
          <a:bodyPr>
            <a:normAutofit/>
          </a:bodyPr>
          <a:lstStyle/>
          <a:p>
            <a:r>
              <a:rPr lang="cs-CZ" dirty="0"/>
              <a:t>Esej na vybrané  téma, </a:t>
            </a:r>
          </a:p>
          <a:p>
            <a:r>
              <a:rPr lang="cs-CZ" dirty="0"/>
              <a:t>Prezentace eseje</a:t>
            </a:r>
          </a:p>
          <a:p>
            <a:pPr marL="0" indent="0">
              <a:buNone/>
            </a:pPr>
            <a:endParaRPr lang="cs-CZ" dirty="0"/>
          </a:p>
          <a:p>
            <a:pPr marL="0" indent="0">
              <a:buNone/>
            </a:pPr>
            <a:endParaRPr lang="cs-CZ" dirty="0"/>
          </a:p>
          <a:p>
            <a:pPr marL="0" indent="0">
              <a:buNone/>
            </a:pPr>
            <a:endParaRPr lang="cs-CZ" dirty="0"/>
          </a:p>
          <a:p>
            <a:pPr marL="0" indent="0">
              <a:buNone/>
            </a:pPr>
            <a:r>
              <a:rPr lang="cs-CZ" b="1" i="1" dirty="0"/>
              <a:t>vložení vlastního řešení přes </a:t>
            </a:r>
            <a:r>
              <a:rPr lang="cs-CZ" b="1" i="1" dirty="0" err="1"/>
              <a:t>Is</a:t>
            </a:r>
            <a:r>
              <a:rPr lang="cs-CZ" b="1" i="1" dirty="0"/>
              <a:t> MVSO, do 13.11.2021</a:t>
            </a:r>
          </a:p>
          <a:p>
            <a:pPr marL="0" indent="0">
              <a:buNone/>
            </a:pPr>
            <a:endParaRPr lang="cs-CZ" dirty="0"/>
          </a:p>
        </p:txBody>
      </p:sp>
    </p:spTree>
    <p:extLst>
      <p:ext uri="{BB962C8B-B14F-4D97-AF65-F5344CB8AC3E}">
        <p14:creationId xmlns:p14="http://schemas.microsoft.com/office/powerpoint/2010/main" val="2790999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Typologie z hlediska časové struktury</a:t>
            </a:r>
          </a:p>
        </p:txBody>
      </p:sp>
      <p:sp>
        <p:nvSpPr>
          <p:cNvPr id="3" name="Zástupný symbol pro obsah 2"/>
          <p:cNvSpPr>
            <a:spLocks noGrp="1"/>
          </p:cNvSpPr>
          <p:nvPr>
            <p:ph idx="1"/>
          </p:nvPr>
        </p:nvSpPr>
        <p:spPr/>
        <p:txBody>
          <a:bodyPr>
            <a:normAutofit/>
          </a:bodyPr>
          <a:lstStyle/>
          <a:p>
            <a:r>
              <a:rPr lang="cs-CZ" dirty="0"/>
              <a:t>Časové přiřazení k výrobní jednotce:</a:t>
            </a:r>
          </a:p>
          <a:p>
            <a:pPr lvl="1"/>
            <a:r>
              <a:rPr lang="cs-CZ" dirty="0"/>
              <a:t>Výměnná výroba (kdy na daném pracovišti nemůže najednou probíhat výroba různých častí), Paralelní výroba (vykazující opačnou situaci)</a:t>
            </a:r>
          </a:p>
          <a:p>
            <a:r>
              <a:rPr lang="cs-CZ" dirty="0"/>
              <a:t>Kontinuita materiálového toku:</a:t>
            </a:r>
          </a:p>
          <a:p>
            <a:pPr lvl="1"/>
            <a:r>
              <a:rPr lang="cs-CZ" dirty="0"/>
              <a:t>Diskontinuální</a:t>
            </a:r>
            <a:r>
              <a:rPr lang="cs-CZ"/>
              <a:t>, kontinuální</a:t>
            </a:r>
            <a:endParaRPr lang="cs-CZ" dirty="0"/>
          </a:p>
        </p:txBody>
      </p:sp>
      <p:sp>
        <p:nvSpPr>
          <p:cNvPr id="4" name="TextovéPole 3"/>
          <p:cNvSpPr txBox="1"/>
          <p:nvPr/>
        </p:nvSpPr>
        <p:spPr>
          <a:xfrm>
            <a:off x="70904" y="616530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2957292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cs-CZ" b="1" dirty="0"/>
              <a:t>Základní pojmy a terminologie</a:t>
            </a:r>
          </a:p>
        </p:txBody>
      </p:sp>
      <p:sp>
        <p:nvSpPr>
          <p:cNvPr id="3075" name="Rectangle 3"/>
          <p:cNvSpPr>
            <a:spLocks noGrp="1" noChangeArrowheads="1"/>
          </p:cNvSpPr>
          <p:nvPr>
            <p:ph idx="1"/>
          </p:nvPr>
        </p:nvSpPr>
        <p:spPr/>
        <p:txBody>
          <a:bodyPr/>
          <a:lstStyle/>
          <a:p>
            <a:pPr eaLnBrk="1" hangingPunct="1"/>
            <a:endParaRPr lang="cs-CZ" sz="1600" dirty="0"/>
          </a:p>
        </p:txBody>
      </p:sp>
      <p:sp>
        <p:nvSpPr>
          <p:cNvPr id="3077" name="Oval 5"/>
          <p:cNvSpPr>
            <a:spLocks noChangeArrowheads="1"/>
          </p:cNvSpPr>
          <p:nvPr/>
        </p:nvSpPr>
        <p:spPr bwMode="auto">
          <a:xfrm>
            <a:off x="1187450" y="4005263"/>
            <a:ext cx="3384550" cy="1295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t>Plynulá výroba (kontinuální)</a:t>
            </a:r>
          </a:p>
          <a:p>
            <a:pPr algn="ctr"/>
            <a:r>
              <a:rPr lang="cs-CZ" b="1"/>
              <a:t>(chemická, hutní výroba) </a:t>
            </a:r>
          </a:p>
        </p:txBody>
      </p:sp>
      <p:sp>
        <p:nvSpPr>
          <p:cNvPr id="3078" name="Oval 6"/>
          <p:cNvSpPr>
            <a:spLocks noChangeArrowheads="1"/>
          </p:cNvSpPr>
          <p:nvPr/>
        </p:nvSpPr>
        <p:spPr bwMode="auto">
          <a:xfrm>
            <a:off x="4859338" y="4005263"/>
            <a:ext cx="3744912" cy="12239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t>Přerušovaná výroba (diskrétní)</a:t>
            </a:r>
          </a:p>
          <a:p>
            <a:pPr algn="ctr"/>
            <a:r>
              <a:rPr lang="cs-CZ" b="1"/>
              <a:t>(strojírenská výroba)</a:t>
            </a:r>
          </a:p>
        </p:txBody>
      </p:sp>
      <p:sp>
        <p:nvSpPr>
          <p:cNvPr id="3084" name="Rectangle 12"/>
          <p:cNvSpPr>
            <a:spLocks noChangeArrowheads="1"/>
          </p:cNvSpPr>
          <p:nvPr/>
        </p:nvSpPr>
        <p:spPr bwMode="auto">
          <a:xfrm>
            <a:off x="2124075" y="2420938"/>
            <a:ext cx="5903913" cy="720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t>Výroba podle míry plynulosti technologické transformace</a:t>
            </a:r>
          </a:p>
        </p:txBody>
      </p:sp>
      <p:cxnSp>
        <p:nvCxnSpPr>
          <p:cNvPr id="3086" name="AutoShape 14"/>
          <p:cNvCxnSpPr>
            <a:cxnSpLocks noChangeShapeType="1"/>
            <a:stCxn id="3084" idx="2"/>
            <a:endCxn id="3077" idx="0"/>
          </p:cNvCxnSpPr>
          <p:nvPr/>
        </p:nvCxnSpPr>
        <p:spPr bwMode="auto">
          <a:xfrm flipH="1">
            <a:off x="2879725" y="3141663"/>
            <a:ext cx="2197100" cy="863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7" name="AutoShape 15"/>
          <p:cNvCxnSpPr>
            <a:cxnSpLocks noChangeShapeType="1"/>
            <a:stCxn id="3084" idx="2"/>
            <a:endCxn id="3078" idx="0"/>
          </p:cNvCxnSpPr>
          <p:nvPr/>
        </p:nvCxnSpPr>
        <p:spPr bwMode="auto">
          <a:xfrm>
            <a:off x="5076825" y="3141663"/>
            <a:ext cx="1655763" cy="863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77059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Kontinuální výroba</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a:t>Jako typický příklad plynulé (nepřerušované) výroby je uváděno zpracování ropy v rafineriích. Výroba probíhá z technologických či jiných důvodů prakticky nepřetržitě 24 hodin denně, 7 dní v týdnu, 52 týdnů v roce. Výjimkou jsou pouze přerušení vyvolaná nutnými opravami patřičného výrobního zařízení. Zastavení výrobního procesu a jeho následné nové spuštění však stojí značné přebytečné náklady. Výrobky plynulé výroby jsou většinou vyráběny hromadně a </a:t>
            </a:r>
            <a:r>
              <a:rPr lang="cs-CZ" b="1" dirty="0"/>
              <a:t>vytváří ideální podmínky pro automatizaci celého procesu.</a:t>
            </a:r>
          </a:p>
          <a:p>
            <a:endParaRPr lang="cs-CZ" dirty="0"/>
          </a:p>
          <a:p>
            <a:pPr marL="0" indent="0">
              <a:buNone/>
            </a:pPr>
            <a:r>
              <a:rPr lang="cs-CZ" dirty="0"/>
              <a:t>Hlavním rozdílem mezi přerušovanou a plynulou výrobou tedy je, že </a:t>
            </a:r>
            <a:r>
              <a:rPr lang="cs-CZ" b="1" dirty="0"/>
              <a:t>při výrobě plynulé zpracování na jednom pracovišti plynule přechází na navazující pracoviště bez možnosti ovlivnit daný proces. U přerušované výroby jsme schopni operativně ovlivnit průběh výroby při přechodu mezi pracovišti (měnit pracoviště, termín zpracování).</a:t>
            </a:r>
          </a:p>
        </p:txBody>
      </p:sp>
    </p:spTree>
    <p:extLst>
      <p:ext uri="{BB962C8B-B14F-4D97-AF65-F5344CB8AC3E}">
        <p14:creationId xmlns:p14="http://schemas.microsoft.com/office/powerpoint/2010/main" val="248753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Diskontinuální (diskrétní výroba)</a:t>
            </a:r>
          </a:p>
        </p:txBody>
      </p:sp>
      <p:sp>
        <p:nvSpPr>
          <p:cNvPr id="3" name="Zástupný symbol pro obsah 2"/>
          <p:cNvSpPr>
            <a:spLocks noGrp="1"/>
          </p:cNvSpPr>
          <p:nvPr>
            <p:ph idx="1"/>
          </p:nvPr>
        </p:nvSpPr>
        <p:spPr/>
        <p:txBody>
          <a:bodyPr>
            <a:normAutofit fontScale="85000" lnSpcReduction="20000"/>
          </a:bodyPr>
          <a:lstStyle/>
          <a:p>
            <a:r>
              <a:rPr lang="cs-CZ" dirty="0"/>
              <a:t>V případě přerušované výroby je možné výrobu v určitých částech výrobního procesu přerušit a pokračovat jindy. To však většinou probíhá v určitých, předem určených časech. </a:t>
            </a:r>
            <a:r>
              <a:rPr lang="cs-CZ" b="1" dirty="0"/>
              <a:t>Technologický proces je tedy přerušován řadou netechnologických procesů například: seřízení stroje, upnutí, doprava materiálu a další. </a:t>
            </a:r>
            <a:r>
              <a:rPr lang="cs-CZ" dirty="0"/>
              <a:t>Samotný technologický proces je jen částí celkového výrobního procesu. Výrobu je však možné přerušit a znovu spustit bez větších nákladů. V </a:t>
            </a:r>
            <a:r>
              <a:rPr lang="cs-CZ" b="1" dirty="0"/>
              <a:t>přerušované výrobě je mnohem složitější uplatnění automatizace. </a:t>
            </a:r>
          </a:p>
          <a:p>
            <a:r>
              <a:rPr lang="cs-CZ" dirty="0"/>
              <a:t>Typických příkladem pro přerušovanou výrobu je strojírenství.</a:t>
            </a:r>
          </a:p>
          <a:p>
            <a:endParaRPr lang="cs-CZ" dirty="0"/>
          </a:p>
        </p:txBody>
      </p:sp>
    </p:spTree>
    <p:extLst>
      <p:ext uri="{BB962C8B-B14F-4D97-AF65-F5344CB8AC3E}">
        <p14:creationId xmlns:p14="http://schemas.microsoft.com/office/powerpoint/2010/main" val="598093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b="1" dirty="0"/>
              <a:t>Kontinuální vs. Diskontinuální výroba</a:t>
            </a:r>
          </a:p>
        </p:txBody>
      </p:sp>
      <p:sp>
        <p:nvSpPr>
          <p:cNvPr id="5" name="Zástupný symbol pro obsah 4"/>
          <p:cNvSpPr>
            <a:spLocks noGrp="1"/>
          </p:cNvSpPr>
          <p:nvPr>
            <p:ph sz="half" idx="1"/>
          </p:nvPr>
        </p:nvSpPr>
        <p:spPr/>
        <p:txBody>
          <a:bodyPr>
            <a:normAutofit/>
          </a:bodyPr>
          <a:lstStyle/>
          <a:p>
            <a:pPr marL="0" indent="0">
              <a:buNone/>
            </a:pPr>
            <a:r>
              <a:rPr lang="cs-CZ" b="1" dirty="0"/>
              <a:t>Kontinuální (nepřerušovaná)</a:t>
            </a:r>
          </a:p>
          <a:p>
            <a:r>
              <a:rPr lang="cs-CZ" sz="1800" dirty="0"/>
              <a:t>Složení lze vyjádřit chemické složení  nebo receptem</a:t>
            </a:r>
          </a:p>
          <a:p>
            <a:r>
              <a:rPr lang="cs-CZ" sz="1800" dirty="0"/>
              <a:t>Vadné produkty lze znovu použit(po přidaní určitých látek)</a:t>
            </a:r>
          </a:p>
          <a:p>
            <a:r>
              <a:rPr lang="cs-CZ" sz="1800" dirty="0"/>
              <a:t>Výsledný produkt se měří v tunách, metrech, m2, m3</a:t>
            </a:r>
          </a:p>
          <a:p>
            <a:r>
              <a:rPr lang="cs-CZ" sz="1800" dirty="0"/>
              <a:t>Není typická operace montáže</a:t>
            </a:r>
          </a:p>
        </p:txBody>
      </p:sp>
      <p:sp>
        <p:nvSpPr>
          <p:cNvPr id="6" name="Zástupný symbol pro obsah 5"/>
          <p:cNvSpPr>
            <a:spLocks noGrp="1"/>
          </p:cNvSpPr>
          <p:nvPr>
            <p:ph sz="half" idx="2"/>
          </p:nvPr>
        </p:nvSpPr>
        <p:spPr/>
        <p:txBody>
          <a:bodyPr>
            <a:normAutofit/>
          </a:bodyPr>
          <a:lstStyle/>
          <a:p>
            <a:pPr marL="0" indent="0">
              <a:buNone/>
            </a:pPr>
            <a:r>
              <a:rPr lang="cs-CZ" b="1" dirty="0"/>
              <a:t>Diskontinuální (přerušovaná)</a:t>
            </a:r>
          </a:p>
          <a:p>
            <a:r>
              <a:rPr lang="cs-CZ" sz="1900" dirty="0"/>
              <a:t>Složení lze vyjádřit kusovníkem</a:t>
            </a:r>
          </a:p>
          <a:p>
            <a:r>
              <a:rPr lang="cs-CZ" sz="1900" dirty="0"/>
              <a:t>Vadné produkty většinou nelze použit na původní produkt</a:t>
            </a:r>
          </a:p>
          <a:p>
            <a:r>
              <a:rPr lang="cs-CZ" sz="1900" dirty="0"/>
              <a:t>Výsledný produkt se měří v ks</a:t>
            </a:r>
          </a:p>
          <a:p>
            <a:r>
              <a:rPr lang="cs-CZ" sz="1900" dirty="0"/>
              <a:t>Většinou obsahuje operace montáže</a:t>
            </a:r>
          </a:p>
          <a:p>
            <a:endParaRPr lang="cs-CZ" b="1" dirty="0"/>
          </a:p>
        </p:txBody>
      </p:sp>
    </p:spTree>
    <p:extLst>
      <p:ext uri="{BB962C8B-B14F-4D97-AF65-F5344CB8AC3E}">
        <p14:creationId xmlns:p14="http://schemas.microsoft.com/office/powerpoint/2010/main" val="3315208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a:t>Kusovník</a:t>
            </a:r>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8104" y="1700808"/>
            <a:ext cx="3213601" cy="4525963"/>
          </a:xfrm>
        </p:spPr>
      </p:pic>
      <p:sp>
        <p:nvSpPr>
          <p:cNvPr id="8" name="TextovéPole 7"/>
          <p:cNvSpPr txBox="1"/>
          <p:nvPr/>
        </p:nvSpPr>
        <p:spPr>
          <a:xfrm>
            <a:off x="395536" y="2060848"/>
            <a:ext cx="4320480" cy="1477328"/>
          </a:xfrm>
          <a:prstGeom prst="rect">
            <a:avLst/>
          </a:prstGeom>
          <a:noFill/>
        </p:spPr>
        <p:txBody>
          <a:bodyPr wrap="square" rtlCol="0">
            <a:spAutoFit/>
          </a:bodyPr>
          <a:lstStyle/>
          <a:p>
            <a:r>
              <a:rPr lang="cs-CZ" i="1" dirty="0"/>
              <a:t>Kusovník</a:t>
            </a:r>
            <a:r>
              <a:rPr lang="cs-CZ" dirty="0"/>
              <a:t> je seznam všech součástek, dílů a materiálů, ze kterých se vyrábí nějaká nadřazená sestava nebo konečný produkt, včetně množství, která jsou potřeba k výrobě</a:t>
            </a:r>
          </a:p>
        </p:txBody>
      </p:sp>
    </p:spTree>
    <p:extLst>
      <p:ext uri="{BB962C8B-B14F-4D97-AF65-F5344CB8AC3E}">
        <p14:creationId xmlns:p14="http://schemas.microsoft.com/office/powerpoint/2010/main" val="1132146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5235" y="548680"/>
            <a:ext cx="8229600" cy="1143000"/>
          </a:xfrm>
        </p:spPr>
        <p:txBody>
          <a:bodyPr>
            <a:normAutofit fontScale="90000"/>
          </a:bodyPr>
          <a:lstStyle/>
          <a:p>
            <a:r>
              <a:rPr lang="cs-CZ" b="1" dirty="0"/>
              <a:t>Typologie z hlediska prostorové struktury</a:t>
            </a:r>
          </a:p>
        </p:txBody>
      </p:sp>
      <p:sp>
        <p:nvSpPr>
          <p:cNvPr id="3" name="Zástupný symbol pro obsah 2"/>
          <p:cNvSpPr>
            <a:spLocks noGrp="1"/>
          </p:cNvSpPr>
          <p:nvPr>
            <p:ph idx="1"/>
          </p:nvPr>
        </p:nvSpPr>
        <p:spPr/>
        <p:txBody>
          <a:bodyPr>
            <a:normAutofit/>
          </a:bodyPr>
          <a:lstStyle/>
          <a:p>
            <a:r>
              <a:rPr lang="cs-CZ" sz="2400" dirty="0"/>
              <a:t>Technologický princip uspořádaní pracovišť (dílenská výroba)</a:t>
            </a:r>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r>
              <a:rPr lang="cs-CZ" sz="2400" dirty="0"/>
              <a:t>Předmětný princip uspořádaní pracovišť (proudová výroba)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195" y="2204864"/>
            <a:ext cx="5503143"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098" y="4797152"/>
            <a:ext cx="522498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88317" y="616530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963003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 y="548680"/>
            <a:ext cx="8229600" cy="1143000"/>
          </a:xfrm>
        </p:spPr>
        <p:txBody>
          <a:bodyPr>
            <a:normAutofit fontScale="90000"/>
          </a:bodyPr>
          <a:lstStyle/>
          <a:p>
            <a:r>
              <a:rPr lang="cs-CZ" b="1" dirty="0"/>
              <a:t>Typologie z hlediska prostorové struktury, výhody a nevýhody</a:t>
            </a:r>
          </a:p>
        </p:txBody>
      </p:sp>
      <p:sp>
        <p:nvSpPr>
          <p:cNvPr id="6" name="TextovéPole 5"/>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graphicFrame>
        <p:nvGraphicFramePr>
          <p:cNvPr id="3" name="Tabulka 2"/>
          <p:cNvGraphicFramePr>
            <a:graphicFrameLocks noGrp="1"/>
          </p:cNvGraphicFramePr>
          <p:nvPr>
            <p:extLst>
              <p:ext uri="{D42A27DB-BD31-4B8C-83A1-F6EECF244321}">
                <p14:modId xmlns:p14="http://schemas.microsoft.com/office/powerpoint/2010/main" val="1401447326"/>
              </p:ext>
            </p:extLst>
          </p:nvPr>
        </p:nvGraphicFramePr>
        <p:xfrm>
          <a:off x="179512" y="2348880"/>
          <a:ext cx="8112224" cy="3451383"/>
        </p:xfrm>
        <a:graphic>
          <a:graphicData uri="http://schemas.openxmlformats.org/drawingml/2006/table">
            <a:tbl>
              <a:tblPr firstRow="1" bandRow="1">
                <a:tableStyleId>{5C22544A-7EE6-4342-B048-85BDC9FD1C3A}</a:tableStyleId>
              </a:tblPr>
              <a:tblGrid>
                <a:gridCol w="4056112">
                  <a:extLst>
                    <a:ext uri="{9D8B030D-6E8A-4147-A177-3AD203B41FA5}">
                      <a16:colId xmlns:a16="http://schemas.microsoft.com/office/drawing/2014/main" val="20000"/>
                    </a:ext>
                  </a:extLst>
                </a:gridCol>
                <a:gridCol w="4056112">
                  <a:extLst>
                    <a:ext uri="{9D8B030D-6E8A-4147-A177-3AD203B41FA5}">
                      <a16:colId xmlns:a16="http://schemas.microsoft.com/office/drawing/2014/main" val="20001"/>
                    </a:ext>
                  </a:extLst>
                </a:gridCol>
              </a:tblGrid>
              <a:tr h="433863">
                <a:tc>
                  <a:txBody>
                    <a:bodyPr/>
                    <a:lstStyle/>
                    <a:p>
                      <a:r>
                        <a:rPr lang="cs-CZ" dirty="0"/>
                        <a:t>Výhody</a:t>
                      </a:r>
                    </a:p>
                  </a:txBody>
                  <a:tcPr/>
                </a:tc>
                <a:tc>
                  <a:txBody>
                    <a:bodyPr/>
                    <a:lstStyle/>
                    <a:p>
                      <a:r>
                        <a:rPr lang="cs-CZ" dirty="0"/>
                        <a:t>Nevýhody</a:t>
                      </a:r>
                    </a:p>
                  </a:txBody>
                  <a:tcPr/>
                </a:tc>
                <a:extLst>
                  <a:ext uri="{0D108BD9-81ED-4DB2-BD59-A6C34878D82A}">
                    <a16:rowId xmlns:a16="http://schemas.microsoft.com/office/drawing/2014/main" val="10000"/>
                  </a:ext>
                </a:extLst>
              </a:tr>
              <a:tr h="2777304">
                <a:tc>
                  <a:txBody>
                    <a:bodyPr/>
                    <a:lstStyle/>
                    <a:p>
                      <a:pPr marL="285750" indent="-285750">
                        <a:buFontTx/>
                        <a:buChar char="-"/>
                      </a:pPr>
                      <a:r>
                        <a:rPr lang="cs-CZ" sz="1600" dirty="0"/>
                        <a:t>Výrazné zvýšení flexibility a schopnosti přizpůsobení</a:t>
                      </a:r>
                    </a:p>
                    <a:p>
                      <a:pPr marL="285750" indent="-285750">
                        <a:buFontTx/>
                        <a:buChar char="-"/>
                      </a:pPr>
                      <a:r>
                        <a:rPr lang="cs-CZ" sz="1600" dirty="0"/>
                        <a:t>Zvětšení rozhodovacího prostoru pro všestranněji kvalifikované</a:t>
                      </a:r>
                      <a:r>
                        <a:rPr lang="cs-CZ" sz="1600" baseline="0" dirty="0"/>
                        <a:t> pracovní síly</a:t>
                      </a:r>
                    </a:p>
                    <a:p>
                      <a:pPr marL="285750" indent="-285750">
                        <a:buFontTx/>
                        <a:buChar char="-"/>
                      </a:pPr>
                      <a:r>
                        <a:rPr lang="cs-CZ" sz="1600" baseline="0" dirty="0"/>
                        <a:t>Rychlá a účinná schopnost reakce na poruchy strojů či změny plánu</a:t>
                      </a:r>
                    </a:p>
                    <a:p>
                      <a:pPr marL="285750" indent="-285750">
                        <a:buFontTx/>
                        <a:buChar char="-"/>
                      </a:pPr>
                      <a:r>
                        <a:rPr lang="cs-CZ" sz="1600" baseline="0" dirty="0"/>
                        <a:t>Použití univerzálních strojů umožnuje větší variabilitu druhů vyráběné produkce</a:t>
                      </a:r>
                    </a:p>
                    <a:p>
                      <a:pPr marL="285750" indent="-285750">
                        <a:buFontTx/>
                        <a:buChar char="-"/>
                      </a:pPr>
                      <a:r>
                        <a:rPr lang="cs-CZ" sz="1600" baseline="0" dirty="0"/>
                        <a:t>Možnost přijetí nových zakázek</a:t>
                      </a:r>
                    </a:p>
                    <a:p>
                      <a:pPr marL="285750" indent="-285750">
                        <a:buFontTx/>
                        <a:buChar char="-"/>
                      </a:pPr>
                      <a:r>
                        <a:rPr lang="cs-CZ" sz="1600" baseline="0" dirty="0"/>
                        <a:t>Kusová a sériová výroby</a:t>
                      </a:r>
                    </a:p>
                    <a:p>
                      <a:pPr marL="285750" indent="-285750">
                        <a:buFontTx/>
                        <a:buChar char="-"/>
                      </a:pPr>
                      <a:r>
                        <a:rPr lang="cs-CZ" sz="1600" baseline="0" dirty="0"/>
                        <a:t>Flexibilita k použití nových postupů</a:t>
                      </a:r>
                    </a:p>
                    <a:p>
                      <a:pPr marL="285750" indent="-285750">
                        <a:buFontTx/>
                        <a:buChar char="-"/>
                      </a:pPr>
                      <a:r>
                        <a:rPr lang="cs-CZ" sz="1600" baseline="0" dirty="0"/>
                        <a:t>Komplexní příprava pracovníků</a:t>
                      </a:r>
                      <a:endParaRPr lang="cs-CZ" sz="1600" dirty="0"/>
                    </a:p>
                  </a:txBody>
                  <a:tcPr/>
                </a:tc>
                <a:tc>
                  <a:txBody>
                    <a:bodyPr/>
                    <a:lstStyle/>
                    <a:p>
                      <a:pPr marL="285750" indent="-285750">
                        <a:buFontTx/>
                        <a:buChar char="-"/>
                      </a:pPr>
                      <a:r>
                        <a:rPr lang="cs-CZ" sz="1600" dirty="0"/>
                        <a:t>Časová a prostorová nepřehlednost</a:t>
                      </a:r>
                    </a:p>
                    <a:p>
                      <a:pPr marL="285750" indent="-285750">
                        <a:buFontTx/>
                        <a:buChar char="-"/>
                      </a:pPr>
                      <a:r>
                        <a:rPr lang="cs-CZ" sz="1600" dirty="0"/>
                        <a:t>Dlouhé, nejednotné dopravní cesty</a:t>
                      </a:r>
                    </a:p>
                    <a:p>
                      <a:pPr marL="285750" indent="-285750">
                        <a:buFontTx/>
                        <a:buChar char="-"/>
                      </a:pPr>
                      <a:r>
                        <a:rPr lang="cs-CZ" sz="1600" dirty="0"/>
                        <a:t>Zvýšení počtu meziskladů-vázání obratového kapitálu</a:t>
                      </a:r>
                    </a:p>
                    <a:p>
                      <a:pPr marL="285750" indent="-285750">
                        <a:buFontTx/>
                        <a:buChar char="-"/>
                      </a:pPr>
                      <a:r>
                        <a:rPr lang="cs-CZ" sz="1600" dirty="0"/>
                        <a:t>Dlouhé</a:t>
                      </a:r>
                      <a:r>
                        <a:rPr lang="cs-CZ" sz="1600" baseline="0" dirty="0"/>
                        <a:t> doby přerušení ve vztahu k času práce</a:t>
                      </a:r>
                    </a:p>
                    <a:p>
                      <a:pPr marL="285750" indent="-285750">
                        <a:buFontTx/>
                        <a:buChar char="-"/>
                      </a:pPr>
                      <a:r>
                        <a:rPr lang="cs-CZ" sz="1600" baseline="0" dirty="0"/>
                        <a:t>Trvalá potřeba úprav plánu podle příchodu nových zakázek</a:t>
                      </a:r>
                    </a:p>
                    <a:p>
                      <a:pPr marL="285750" indent="-285750">
                        <a:buFontTx/>
                        <a:buChar char="-"/>
                      </a:pPr>
                      <a:r>
                        <a:rPr lang="cs-CZ" sz="1600" baseline="0" dirty="0"/>
                        <a:t>Střední až vysoká potřeba ploch</a:t>
                      </a:r>
                    </a:p>
                    <a:p>
                      <a:pPr marL="285750" indent="-285750">
                        <a:buFontTx/>
                        <a:buChar char="-"/>
                      </a:pPr>
                      <a:r>
                        <a:rPr lang="cs-CZ" sz="1600" baseline="0" dirty="0"/>
                        <a:t>Složitější řízení výrobního procesu</a:t>
                      </a:r>
                    </a:p>
                    <a:p>
                      <a:pPr marL="285750" indent="-285750">
                        <a:buFontTx/>
                        <a:buChar char="-"/>
                      </a:pPr>
                      <a:r>
                        <a:rPr lang="cs-CZ" sz="1600" baseline="0" dirty="0"/>
                        <a:t>Vyšší požadavky na kvalifikací pracovníků</a:t>
                      </a:r>
                      <a:endParaRPr lang="cs-CZ" sz="1600" dirty="0"/>
                    </a:p>
                  </a:txBody>
                  <a:tcPr/>
                </a:tc>
                <a:extLst>
                  <a:ext uri="{0D108BD9-81ED-4DB2-BD59-A6C34878D82A}">
                    <a16:rowId xmlns:a16="http://schemas.microsoft.com/office/drawing/2014/main" val="10001"/>
                  </a:ext>
                </a:extLst>
              </a:tr>
            </a:tbl>
          </a:graphicData>
        </a:graphic>
      </p:graphicFrame>
      <p:sp>
        <p:nvSpPr>
          <p:cNvPr id="4" name="TextovéPole 3"/>
          <p:cNvSpPr txBox="1"/>
          <p:nvPr/>
        </p:nvSpPr>
        <p:spPr>
          <a:xfrm>
            <a:off x="1259632" y="1628800"/>
            <a:ext cx="5328592" cy="369332"/>
          </a:xfrm>
          <a:prstGeom prst="rect">
            <a:avLst/>
          </a:prstGeom>
          <a:noFill/>
        </p:spPr>
        <p:txBody>
          <a:bodyPr wrap="square" rtlCol="0">
            <a:spAutoFit/>
          </a:bodyPr>
          <a:lstStyle/>
          <a:p>
            <a:r>
              <a:rPr lang="cs-CZ" dirty="0"/>
              <a:t>Výhody a nevýhody dílenské organizace výroby</a:t>
            </a:r>
          </a:p>
        </p:txBody>
      </p:sp>
    </p:spTree>
    <p:extLst>
      <p:ext uri="{BB962C8B-B14F-4D97-AF65-F5344CB8AC3E}">
        <p14:creationId xmlns:p14="http://schemas.microsoft.com/office/powerpoint/2010/main" val="4005809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 y="564478"/>
            <a:ext cx="8229600" cy="1143000"/>
          </a:xfrm>
        </p:spPr>
        <p:txBody>
          <a:bodyPr>
            <a:normAutofit fontScale="90000"/>
          </a:bodyPr>
          <a:lstStyle/>
          <a:p>
            <a:r>
              <a:rPr lang="cs-CZ" b="1" dirty="0"/>
              <a:t>Typologie z hlediska prostorové struktury, výhody a nevýhody</a:t>
            </a:r>
          </a:p>
        </p:txBody>
      </p:sp>
      <p:sp>
        <p:nvSpPr>
          <p:cNvPr id="5" name="TextovéPole 4"/>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graphicFrame>
        <p:nvGraphicFramePr>
          <p:cNvPr id="6" name="Tabulka 5"/>
          <p:cNvGraphicFramePr>
            <a:graphicFrameLocks noGrp="1"/>
          </p:cNvGraphicFramePr>
          <p:nvPr>
            <p:extLst>
              <p:ext uri="{D42A27DB-BD31-4B8C-83A1-F6EECF244321}">
                <p14:modId xmlns:p14="http://schemas.microsoft.com/office/powerpoint/2010/main" val="3969080158"/>
              </p:ext>
            </p:extLst>
          </p:nvPr>
        </p:nvGraphicFramePr>
        <p:xfrm>
          <a:off x="35496" y="2031847"/>
          <a:ext cx="9108504" cy="3754120"/>
        </p:xfrm>
        <a:graphic>
          <a:graphicData uri="http://schemas.openxmlformats.org/drawingml/2006/table">
            <a:tbl>
              <a:tblPr firstRow="1" bandRow="1">
                <a:tableStyleId>{5C22544A-7EE6-4342-B048-85BDC9FD1C3A}</a:tableStyleId>
              </a:tblPr>
              <a:tblGrid>
                <a:gridCol w="4554252">
                  <a:extLst>
                    <a:ext uri="{9D8B030D-6E8A-4147-A177-3AD203B41FA5}">
                      <a16:colId xmlns:a16="http://schemas.microsoft.com/office/drawing/2014/main" val="20000"/>
                    </a:ext>
                  </a:extLst>
                </a:gridCol>
                <a:gridCol w="4554252">
                  <a:extLst>
                    <a:ext uri="{9D8B030D-6E8A-4147-A177-3AD203B41FA5}">
                      <a16:colId xmlns:a16="http://schemas.microsoft.com/office/drawing/2014/main" val="20001"/>
                    </a:ext>
                  </a:extLst>
                </a:gridCol>
              </a:tblGrid>
              <a:tr h="370840">
                <a:tc>
                  <a:txBody>
                    <a:bodyPr/>
                    <a:lstStyle/>
                    <a:p>
                      <a:r>
                        <a:rPr lang="cs-CZ" dirty="0"/>
                        <a:t>Výhody</a:t>
                      </a:r>
                    </a:p>
                  </a:txBody>
                  <a:tcPr/>
                </a:tc>
                <a:tc>
                  <a:txBody>
                    <a:bodyPr/>
                    <a:lstStyle/>
                    <a:p>
                      <a:r>
                        <a:rPr lang="cs-CZ" dirty="0"/>
                        <a:t>Nevýhody</a:t>
                      </a:r>
                    </a:p>
                  </a:txBody>
                  <a:tcPr/>
                </a:tc>
                <a:extLst>
                  <a:ext uri="{0D108BD9-81ED-4DB2-BD59-A6C34878D82A}">
                    <a16:rowId xmlns:a16="http://schemas.microsoft.com/office/drawing/2014/main" val="10000"/>
                  </a:ext>
                </a:extLst>
              </a:tr>
              <a:tr h="370840">
                <a:tc>
                  <a:txBody>
                    <a:bodyPr/>
                    <a:lstStyle/>
                    <a:p>
                      <a:pPr marL="285750" indent="-285750">
                        <a:buFontTx/>
                        <a:buChar char="-"/>
                      </a:pPr>
                      <a:r>
                        <a:rPr lang="cs-CZ" dirty="0"/>
                        <a:t>Menší požadavky na vlastní řízení výrobního procesu</a:t>
                      </a:r>
                    </a:p>
                    <a:p>
                      <a:pPr marL="285750" indent="-285750">
                        <a:buFontTx/>
                        <a:buChar char="-"/>
                      </a:pPr>
                      <a:r>
                        <a:rPr lang="cs-CZ" dirty="0"/>
                        <a:t>Snižování přepravních</a:t>
                      </a:r>
                      <a:r>
                        <a:rPr lang="cs-CZ" baseline="0" dirty="0"/>
                        <a:t> a jiných manipulačních nákladů</a:t>
                      </a:r>
                    </a:p>
                    <a:p>
                      <a:pPr marL="285750" indent="-285750">
                        <a:buFontTx/>
                        <a:buChar char="-"/>
                      </a:pPr>
                      <a:r>
                        <a:rPr lang="cs-CZ" baseline="0" dirty="0"/>
                        <a:t>Snížení celkové průběžné doby výroby produktu</a:t>
                      </a:r>
                    </a:p>
                    <a:p>
                      <a:pPr marL="285750" indent="-285750">
                        <a:buFontTx/>
                        <a:buChar char="-"/>
                      </a:pPr>
                      <a:r>
                        <a:rPr lang="cs-CZ" baseline="0" dirty="0"/>
                        <a:t>Přehledný materiálový tok</a:t>
                      </a:r>
                    </a:p>
                    <a:p>
                      <a:pPr marL="285750" indent="-285750">
                        <a:buFontTx/>
                        <a:buChar char="-"/>
                      </a:pPr>
                      <a:r>
                        <a:rPr lang="cs-CZ" baseline="0" dirty="0"/>
                        <a:t>Snížení zásob nedokončené výroby</a:t>
                      </a:r>
                    </a:p>
                    <a:p>
                      <a:pPr marL="285750" indent="-285750">
                        <a:buFontTx/>
                        <a:buChar char="-"/>
                      </a:pPr>
                      <a:r>
                        <a:rPr lang="cs-CZ" baseline="0" dirty="0"/>
                        <a:t>Nižší požadavky na kvalifikaci pracovníků</a:t>
                      </a:r>
                    </a:p>
                    <a:p>
                      <a:pPr marL="285750" indent="-285750">
                        <a:buFontTx/>
                        <a:buChar char="-"/>
                      </a:pPr>
                      <a:endParaRPr lang="cs-CZ" baseline="0" dirty="0"/>
                    </a:p>
                    <a:p>
                      <a:pPr marL="285750" indent="-285750">
                        <a:buFontTx/>
                        <a:buChar char="-"/>
                      </a:pPr>
                      <a:endParaRPr lang="cs-CZ" dirty="0"/>
                    </a:p>
                  </a:txBody>
                  <a:tcPr/>
                </a:tc>
                <a:tc>
                  <a:txBody>
                    <a:bodyPr/>
                    <a:lstStyle/>
                    <a:p>
                      <a:pPr marL="285750" indent="-285750">
                        <a:buFontTx/>
                        <a:buChar char="-"/>
                      </a:pPr>
                      <a:r>
                        <a:rPr lang="cs-CZ" dirty="0"/>
                        <a:t>Malá flexibilita výroby, zpravidla vysoké náklady na přípravu linky</a:t>
                      </a:r>
                    </a:p>
                    <a:p>
                      <a:pPr marL="285750" indent="-285750">
                        <a:buFontTx/>
                        <a:buChar char="-"/>
                      </a:pPr>
                      <a:r>
                        <a:rPr lang="cs-CZ" dirty="0"/>
                        <a:t>Je velká vzájemná</a:t>
                      </a:r>
                      <a:r>
                        <a:rPr lang="cs-CZ" baseline="0" dirty="0"/>
                        <a:t> závislost jednotlivých pracovišť</a:t>
                      </a:r>
                    </a:p>
                    <a:p>
                      <a:pPr marL="285750" indent="-285750">
                        <a:buFontTx/>
                        <a:buChar char="-"/>
                      </a:pPr>
                      <a:r>
                        <a:rPr lang="cs-CZ" baseline="0" dirty="0"/>
                        <a:t>Chyby v časovém rozvržení dodávek materiálu mohou vést k zastavení celého chodu výroby</a:t>
                      </a:r>
                    </a:p>
                    <a:p>
                      <a:pPr marL="285750" indent="-285750">
                        <a:buFontTx/>
                        <a:buChar char="-"/>
                      </a:pPr>
                      <a:r>
                        <a:rPr lang="cs-CZ" baseline="0" dirty="0"/>
                        <a:t>Relativní vyšší kapitálová náročnost na pořízení speciálních výrobních zařízení</a:t>
                      </a:r>
                    </a:p>
                    <a:p>
                      <a:pPr marL="285750" indent="-285750">
                        <a:buFontTx/>
                        <a:buChar char="-"/>
                      </a:pPr>
                      <a:r>
                        <a:rPr lang="cs-CZ" baseline="0" dirty="0"/>
                        <a:t>Výpadek pracoviště blokuje ostatní</a:t>
                      </a:r>
                    </a:p>
                    <a:p>
                      <a:pPr marL="285750" indent="-285750">
                        <a:buFontTx/>
                        <a:buChar char="-"/>
                      </a:pPr>
                      <a:r>
                        <a:rPr lang="cs-CZ" baseline="0" dirty="0"/>
                        <a:t>Vyšší nároky na prohlídku a údržbu</a:t>
                      </a:r>
                      <a:endParaRPr lang="cs-CZ" dirty="0"/>
                    </a:p>
                    <a:p>
                      <a:endParaRPr lang="cs-CZ" dirty="0"/>
                    </a:p>
                  </a:txBody>
                  <a:tcPr/>
                </a:tc>
                <a:extLst>
                  <a:ext uri="{0D108BD9-81ED-4DB2-BD59-A6C34878D82A}">
                    <a16:rowId xmlns:a16="http://schemas.microsoft.com/office/drawing/2014/main" val="10001"/>
                  </a:ext>
                </a:extLst>
              </a:tr>
            </a:tbl>
          </a:graphicData>
        </a:graphic>
      </p:graphicFrame>
      <p:sp>
        <p:nvSpPr>
          <p:cNvPr id="7" name="TextovéPole 6"/>
          <p:cNvSpPr txBox="1"/>
          <p:nvPr/>
        </p:nvSpPr>
        <p:spPr>
          <a:xfrm>
            <a:off x="971600" y="1700808"/>
            <a:ext cx="6048672" cy="369332"/>
          </a:xfrm>
          <a:prstGeom prst="rect">
            <a:avLst/>
          </a:prstGeom>
          <a:noFill/>
        </p:spPr>
        <p:txBody>
          <a:bodyPr wrap="square" rtlCol="0">
            <a:spAutoFit/>
          </a:bodyPr>
          <a:lstStyle/>
          <a:p>
            <a:r>
              <a:rPr lang="cs-CZ" dirty="0"/>
              <a:t>Výhody a nevýhody proudové organizace výroby</a:t>
            </a:r>
          </a:p>
        </p:txBody>
      </p:sp>
    </p:spTree>
    <p:extLst>
      <p:ext uri="{BB962C8B-B14F-4D97-AF65-F5344CB8AC3E}">
        <p14:creationId xmlns:p14="http://schemas.microsoft.com/office/powerpoint/2010/main" val="747994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Typologie dle programu a rozsahu provedených výkonů</a:t>
            </a:r>
          </a:p>
        </p:txBody>
      </p:sp>
      <p:sp>
        <p:nvSpPr>
          <p:cNvPr id="3" name="Zástupný symbol pro obsah 2"/>
          <p:cNvSpPr>
            <a:spLocks noGrp="1"/>
          </p:cNvSpPr>
          <p:nvPr>
            <p:ph idx="1"/>
          </p:nvPr>
        </p:nvSpPr>
        <p:spPr/>
        <p:txBody>
          <a:bodyPr>
            <a:normAutofit fontScale="77500" lnSpcReduction="20000"/>
          </a:bodyPr>
          <a:lstStyle/>
          <a:p>
            <a:r>
              <a:rPr lang="cs-CZ" dirty="0"/>
              <a:t>Dle programu:</a:t>
            </a:r>
          </a:p>
          <a:p>
            <a:pPr lvl="1"/>
            <a:r>
              <a:rPr lang="cs-CZ" dirty="0"/>
              <a:t>Úzký sortiment až po výrobu jednoho produktu,</a:t>
            </a:r>
          </a:p>
          <a:p>
            <a:pPr lvl="1"/>
            <a:r>
              <a:rPr lang="cs-CZ" dirty="0"/>
              <a:t>Výroba více výrobků</a:t>
            </a:r>
          </a:p>
          <a:p>
            <a:r>
              <a:rPr lang="cs-CZ" dirty="0"/>
              <a:t>Dle realizace programu:</a:t>
            </a:r>
          </a:p>
          <a:p>
            <a:pPr lvl="1"/>
            <a:r>
              <a:rPr lang="cs-CZ" dirty="0"/>
              <a:t>Otevřený sortiment,</a:t>
            </a:r>
          </a:p>
          <a:p>
            <a:pPr lvl="1"/>
            <a:r>
              <a:rPr lang="cs-CZ" dirty="0"/>
              <a:t>Uzavřený sortiment</a:t>
            </a:r>
          </a:p>
          <a:p>
            <a:r>
              <a:rPr lang="cs-CZ" dirty="0"/>
              <a:t>Podle rozsahu provedených výkonů:</a:t>
            </a:r>
          </a:p>
          <a:p>
            <a:pPr lvl="1"/>
            <a:r>
              <a:rPr lang="cs-CZ" dirty="0"/>
              <a:t>Hromadná,</a:t>
            </a:r>
          </a:p>
          <a:p>
            <a:pPr lvl="1"/>
            <a:r>
              <a:rPr lang="cs-CZ" dirty="0"/>
              <a:t>Druhová,</a:t>
            </a:r>
          </a:p>
          <a:p>
            <a:pPr lvl="1"/>
            <a:r>
              <a:rPr lang="cs-CZ" dirty="0"/>
              <a:t>Sériová,</a:t>
            </a:r>
          </a:p>
          <a:p>
            <a:pPr lvl="1"/>
            <a:r>
              <a:rPr lang="cs-CZ" dirty="0"/>
              <a:t>Kusová,</a:t>
            </a:r>
          </a:p>
          <a:p>
            <a:pPr lvl="1"/>
            <a:r>
              <a:rPr lang="cs-CZ" dirty="0"/>
              <a:t>Výroba šarží, partií.</a:t>
            </a:r>
          </a:p>
          <a:p>
            <a:pPr lvl="1"/>
            <a:endParaRPr lang="cs-CZ" dirty="0"/>
          </a:p>
        </p:txBody>
      </p:sp>
      <p:sp>
        <p:nvSpPr>
          <p:cNvPr id="4" name="TextovéPole 3"/>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343689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Esej na téma: „Moderní trendy v řízení výroby“</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sz="2400" dirty="0"/>
              <a:t>Esej je zaměřena především na pochopení fungování konkrétního progresivního přístupu k řízení výroby </a:t>
            </a:r>
          </a:p>
          <a:p>
            <a:pPr marL="0" indent="0">
              <a:buNone/>
            </a:pPr>
            <a:endParaRPr lang="cs-CZ" sz="2400" b="1" u="sng" dirty="0"/>
          </a:p>
          <a:p>
            <a:pPr marL="0" indent="0">
              <a:buNone/>
            </a:pPr>
            <a:r>
              <a:rPr lang="cs-CZ" sz="2400" b="1" u="sng" dirty="0"/>
              <a:t>Obsah práce:</a:t>
            </a:r>
            <a:endParaRPr lang="cs-CZ" sz="2400" dirty="0"/>
          </a:p>
          <a:p>
            <a:pPr lvl="0"/>
            <a:r>
              <a:rPr lang="cs-CZ" sz="2400" b="1" dirty="0"/>
              <a:t>Definice konkrétního moderního trendu z oblastí řízení výroby</a:t>
            </a:r>
            <a:r>
              <a:rPr lang="cs-CZ" sz="2400" dirty="0"/>
              <a:t> (co to je, k čemu slouží, popř. historie)</a:t>
            </a:r>
          </a:p>
          <a:p>
            <a:pPr lvl="0"/>
            <a:r>
              <a:rPr lang="cs-CZ" sz="2400" b="1" dirty="0"/>
              <a:t>Popis mechanizmu fungování</a:t>
            </a:r>
            <a:r>
              <a:rPr lang="cs-CZ" sz="2400" dirty="0"/>
              <a:t>/ realizace </a:t>
            </a:r>
          </a:p>
          <a:p>
            <a:pPr lvl="0"/>
            <a:r>
              <a:rPr lang="cs-CZ" sz="2400" b="1" dirty="0"/>
              <a:t>Výhody a nevýhody implementace</a:t>
            </a:r>
            <a:r>
              <a:rPr lang="cs-CZ" sz="2400" dirty="0"/>
              <a:t>, klady a zápory řešení</a:t>
            </a:r>
          </a:p>
          <a:p>
            <a:pPr lvl="0"/>
            <a:r>
              <a:rPr lang="cs-CZ" sz="2400" b="1" dirty="0"/>
              <a:t>Aktuální oblast použití</a:t>
            </a:r>
            <a:r>
              <a:rPr lang="cs-CZ" sz="2400" dirty="0"/>
              <a:t> (v jakých podnicích je tento trend aktuální/ jak se tento trend aplikoval v konkrétním podniku)</a:t>
            </a:r>
          </a:p>
          <a:p>
            <a:pPr lvl="0"/>
            <a:r>
              <a:rPr lang="cs-CZ" sz="2400" b="1" dirty="0"/>
              <a:t>Vlastní názor</a:t>
            </a:r>
            <a:r>
              <a:rPr lang="cs-CZ" sz="2400" dirty="0"/>
              <a:t> na tento trend</a:t>
            </a:r>
          </a:p>
          <a:p>
            <a:pPr marL="0" indent="0">
              <a:buNone/>
            </a:pPr>
            <a:endParaRPr lang="cs-CZ" sz="2400" dirty="0"/>
          </a:p>
        </p:txBody>
      </p:sp>
    </p:spTree>
    <p:extLst>
      <p:ext uri="{BB962C8B-B14F-4D97-AF65-F5344CB8AC3E}">
        <p14:creationId xmlns:p14="http://schemas.microsoft.com/office/powerpoint/2010/main" val="3247430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36343">
            <a:off x="-35575" y="1352826"/>
            <a:ext cx="889248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endParaRPr lang="cs-CZ"/>
          </a:p>
        </p:txBody>
      </p:sp>
    </p:spTree>
    <p:extLst>
      <p:ext uri="{BB962C8B-B14F-4D97-AF65-F5344CB8AC3E}">
        <p14:creationId xmlns:p14="http://schemas.microsoft.com/office/powerpoint/2010/main" val="2399037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 y="404664"/>
            <a:ext cx="8229600" cy="1143000"/>
          </a:xfrm>
        </p:spPr>
        <p:txBody>
          <a:bodyPr>
            <a:normAutofit fontScale="90000"/>
          </a:bodyPr>
          <a:lstStyle/>
          <a:p>
            <a:r>
              <a:rPr lang="cs-CZ" b="1" dirty="0"/>
              <a:t>Typologie dle rozsahu výkonů: hromadná výroba</a:t>
            </a:r>
          </a:p>
        </p:txBody>
      </p:sp>
      <p:sp>
        <p:nvSpPr>
          <p:cNvPr id="3" name="Zástupný symbol pro obsah 2"/>
          <p:cNvSpPr>
            <a:spLocks noGrp="1"/>
          </p:cNvSpPr>
          <p:nvPr>
            <p:ph idx="1"/>
          </p:nvPr>
        </p:nvSpPr>
        <p:spPr/>
        <p:txBody>
          <a:bodyPr>
            <a:normAutofit fontScale="70000" lnSpcReduction="20000"/>
          </a:bodyPr>
          <a:lstStyle/>
          <a:p>
            <a:r>
              <a:rPr lang="cs-CZ" dirty="0"/>
              <a:t>je vyráběn jeden druh produktu dlouhou dobu ve velkém množství, což znamená časově neomezenou výrobu jednoho výrobku v masové míře. </a:t>
            </a:r>
          </a:p>
          <a:p>
            <a:r>
              <a:rPr lang="cs-CZ" dirty="0"/>
              <a:t>Stroje jsou pevně přizpůsobeny danému produktu, plánování je zaměřeno především na objem výroby.</a:t>
            </a:r>
          </a:p>
          <a:p>
            <a:r>
              <a:rPr lang="cs-CZ" dirty="0"/>
              <a:t>Zpravidla jde o výrobu pro anonymní trh. Její výhodou je výrazné snižování nákladů na jednotku produkce.</a:t>
            </a:r>
          </a:p>
          <a:p>
            <a:r>
              <a:rPr lang="cs-CZ" dirty="0"/>
              <a:t> Jde zpravidla o výrobu s vysokým stupněm mechanizace a automatizace. Výrobní faktory jsou vysoce specializované. </a:t>
            </a:r>
          </a:p>
          <a:p>
            <a:r>
              <a:rPr lang="cs-CZ" dirty="0"/>
              <a:t>Problémem je udržení chodu výroby, jsou zde ve větší míře akcentovány otázky humánní, jako je odstranění monotónnosti práce, zajištění udržení kvalifikace pracovníků.</a:t>
            </a:r>
          </a:p>
          <a:p>
            <a:endParaRPr lang="cs-CZ" dirty="0"/>
          </a:p>
          <a:p>
            <a:r>
              <a:rPr lang="cs-CZ" i="1" dirty="0"/>
              <a:t>Příklady: nápoje, hutní druhovýroba..</a:t>
            </a:r>
          </a:p>
        </p:txBody>
      </p:sp>
      <p:sp>
        <p:nvSpPr>
          <p:cNvPr id="6" name="TextovéPole 5"/>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316331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143000"/>
          </a:xfrm>
        </p:spPr>
        <p:txBody>
          <a:bodyPr>
            <a:normAutofit fontScale="90000"/>
          </a:bodyPr>
          <a:lstStyle/>
          <a:p>
            <a:r>
              <a:rPr lang="cs-CZ" b="1" dirty="0"/>
              <a:t>Typologie dle rozsahu výkonů: druhová výroba</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Liší</a:t>
            </a:r>
            <a:r>
              <a:rPr lang="cs-CZ" b="1" dirty="0"/>
              <a:t> </a:t>
            </a:r>
            <a:r>
              <a:rPr lang="cs-CZ" dirty="0"/>
              <a:t>se od předchozí tím, že jsou zde realizovány různé obměny daného druhu produktu. </a:t>
            </a:r>
          </a:p>
          <a:p>
            <a:r>
              <a:rPr lang="cs-CZ" dirty="0"/>
              <a:t>Výroba probíhá bud‘ paralelně na různých, nebo časově za sebou na týchž strojích, které musí být obvykle nepatrně jinak seřízeny. Jedná se o speciální případ hromadné výroby, kdy se vyrábí více variant jednoho hromadně vyráběného výrobku. </a:t>
            </a:r>
          </a:p>
          <a:p>
            <a:r>
              <a:rPr lang="cs-CZ" dirty="0"/>
              <a:t>Jednotlivé varianty představují malé odchylky co do tvaru, kvality apod. Přesto musí být výrobna do určité míry flexibilní, po každém druhu muže docházet ke kompletnímu novému seřízení strojů, záměně výrobního postupu apod. </a:t>
            </a:r>
          </a:p>
          <a:p>
            <a:r>
              <a:rPr lang="cs-CZ" dirty="0"/>
              <a:t>Řízení výroby se především zaměřuje na velikost zakázek a pořadí jednotlivých druhů.</a:t>
            </a:r>
          </a:p>
          <a:p>
            <a:r>
              <a:rPr lang="cs-CZ" i="1" dirty="0"/>
              <a:t>Příklady: polygrafie, oděvy</a:t>
            </a:r>
          </a:p>
        </p:txBody>
      </p:sp>
      <p:sp>
        <p:nvSpPr>
          <p:cNvPr id="4" name="TextovéPole 3"/>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2430009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0270" y="404664"/>
            <a:ext cx="8229600" cy="1143000"/>
          </a:xfrm>
        </p:spPr>
        <p:txBody>
          <a:bodyPr>
            <a:normAutofit fontScale="90000"/>
          </a:bodyPr>
          <a:lstStyle/>
          <a:p>
            <a:r>
              <a:rPr lang="cs-CZ" b="1" dirty="0"/>
              <a:t>Typologie dle rozsahu výkonů: sériová výroba</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jsou vyráběny různé druhy produktů, přičemž produkty určitého množství jsou vždy jednoho druhu. </a:t>
            </a:r>
          </a:p>
          <a:p>
            <a:r>
              <a:rPr lang="cs-CZ" dirty="0"/>
              <a:t>Produkty různých sérií jsou si natolik navzájem podobné, že mohou být vyráběny na stejných zařízeních, čímž dochází opět ke snižování výrobních nákladů, jestliže je možno využit jednoho seřízení strojů před začátkem výroby pro celou sérií. </a:t>
            </a:r>
          </a:p>
          <a:p>
            <a:r>
              <a:rPr lang="cs-CZ" dirty="0"/>
              <a:t>Můžeme tedy v podstatě dále rozlišovat sériovou výrobu podle toho, zda je velká či malá obměna vyráběných produktů, případně zda je vyráběn stále jeden produkt. Pak hovoříme o málo, středně- a velkosériové výrobě. </a:t>
            </a:r>
          </a:p>
          <a:p>
            <a:r>
              <a:rPr lang="cs-CZ" dirty="0"/>
              <a:t>Plánování se zaměřuje na velikost zakázky, výrobní dávky, termíny a zásoby na meziskladech.</a:t>
            </a:r>
          </a:p>
          <a:p>
            <a:pPr marL="0" indent="0">
              <a:buNone/>
            </a:pPr>
            <a:r>
              <a:rPr lang="cs-CZ" i="1" dirty="0"/>
              <a:t>Příklady: automobily</a:t>
            </a:r>
          </a:p>
          <a:p>
            <a:endParaRPr lang="cs-CZ" dirty="0"/>
          </a:p>
        </p:txBody>
      </p:sp>
      <p:sp>
        <p:nvSpPr>
          <p:cNvPr id="4" name="TextovéPole 3"/>
          <p:cNvSpPr txBox="1"/>
          <p:nvPr/>
        </p:nvSpPr>
        <p:spPr>
          <a:xfrm>
            <a:off x="40574" y="6237312"/>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3632530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Typologie dle rozsahu výkonů: kusová výroba</a:t>
            </a:r>
          </a:p>
        </p:txBody>
      </p:sp>
      <p:sp>
        <p:nvSpPr>
          <p:cNvPr id="3" name="Zástupný symbol pro obsah 2"/>
          <p:cNvSpPr>
            <a:spLocks noGrp="1"/>
          </p:cNvSpPr>
          <p:nvPr>
            <p:ph idx="1"/>
          </p:nvPr>
        </p:nvSpPr>
        <p:spPr/>
        <p:txBody>
          <a:bodyPr>
            <a:normAutofit fontScale="77500" lnSpcReduction="20000"/>
          </a:bodyPr>
          <a:lstStyle/>
          <a:p>
            <a:r>
              <a:rPr lang="cs-CZ" dirty="0"/>
              <a:t>jedná se o výrobu jednotlivého produktu. Mohou to být komplexní objekty, dále výrobky vyráběné opakovaně v malém množství, nebo výrobky vysloveně individuálního charakteru. Jde tedy zpravidla o výrobu na základě individuální zákaznické zakázky, výrobní zařízení musí vykazovat vysoký stupeň flexibility. </a:t>
            </a:r>
          </a:p>
          <a:p>
            <a:r>
              <a:rPr lang="cs-CZ" dirty="0"/>
              <a:t>Problémem řízení výroby je především malá možnost předpovědi požadavků, dlouhé dodací lhůty, pokud nejsou na skladě k dispozici díly a sestavy jako výsledek </a:t>
            </a:r>
            <a:r>
              <a:rPr lang="cs-CZ" dirty="0" err="1"/>
              <a:t>stavebnicovosti</a:t>
            </a:r>
            <a:r>
              <a:rPr lang="cs-CZ" dirty="0"/>
              <a:t> produktu. </a:t>
            </a:r>
          </a:p>
          <a:p>
            <a:r>
              <a:rPr lang="cs-CZ" i="1" dirty="0"/>
              <a:t>Příklady: linka na výrobu lahvového nápoje, soustrojí pro těžbu uhlí v lomech, výtahy, klimatizace, bezpečnostně vybavený dopravní prostředek pro hlavu státu</a:t>
            </a:r>
          </a:p>
        </p:txBody>
      </p:sp>
      <p:sp>
        <p:nvSpPr>
          <p:cNvPr id="4" name="TextovéPole 3"/>
          <p:cNvSpPr txBox="1"/>
          <p:nvPr/>
        </p:nvSpPr>
        <p:spPr>
          <a:xfrm>
            <a:off x="35496" y="616530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998638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II. Čas práce pracovníka. Pracnost součásti.</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20431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altLang="cs-CZ" b="1" dirty="0"/>
              <a:t>Třídění pracovního času</a:t>
            </a:r>
          </a:p>
        </p:txBody>
      </p:sp>
      <p:graphicFrame>
        <p:nvGraphicFramePr>
          <p:cNvPr id="59597" name="Group 205"/>
          <p:cNvGraphicFramePr>
            <a:graphicFrameLocks noGrp="1"/>
          </p:cNvGraphicFramePr>
          <p:nvPr>
            <p:extLst>
              <p:ext uri="{D42A27DB-BD31-4B8C-83A1-F6EECF244321}">
                <p14:modId xmlns:p14="http://schemas.microsoft.com/office/powerpoint/2010/main" val="1007963854"/>
              </p:ext>
            </p:extLst>
          </p:nvPr>
        </p:nvGraphicFramePr>
        <p:xfrm>
          <a:off x="755576" y="1340768"/>
          <a:ext cx="8001000" cy="5090160"/>
        </p:xfrm>
        <a:graphic>
          <a:graphicData uri="http://schemas.openxmlformats.org/drawingml/2006/table">
            <a:tbl>
              <a:tblPr/>
              <a:tblGrid>
                <a:gridCol w="20002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2000250">
                  <a:extLst>
                    <a:ext uri="{9D8B030D-6E8A-4147-A177-3AD203B41FA5}">
                      <a16:colId xmlns:a16="http://schemas.microsoft.com/office/drawing/2014/main" val="20003"/>
                    </a:ext>
                  </a:extLst>
                </a:gridCol>
              </a:tblGrid>
              <a:tr h="685800">
                <a:tc gridSpan="4">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Čas směny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33400">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dirty="0">
                          <a:ln>
                            <a:noFill/>
                          </a:ln>
                          <a:solidFill>
                            <a:schemeClr val="tx1"/>
                          </a:solidFill>
                          <a:effectLst/>
                          <a:latin typeface="Tahoma" pitchFamily="34" charset="0"/>
                        </a:rPr>
                        <a:t>Čas normovatelný </a:t>
                      </a:r>
                      <a:r>
                        <a:rPr kumimoji="0" lang="cs-CZ" altLang="cs-CZ" sz="2400" b="1" i="0" u="none" strike="noStrike" cap="none" normalizeH="0" baseline="0" dirty="0" err="1">
                          <a:ln>
                            <a:noFill/>
                          </a:ln>
                          <a:solidFill>
                            <a:schemeClr val="tx1"/>
                          </a:solidFill>
                          <a:effectLst/>
                          <a:latin typeface="Tahoma" pitchFamily="34" charset="0"/>
                        </a:rPr>
                        <a:t>Tn</a:t>
                      </a:r>
                      <a:endParaRPr kumimoji="0" lang="cs-CZ" altLang="cs-CZ" sz="2400" b="1" i="0" u="none" strike="noStrike" cap="none" normalizeH="0" baseline="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dirty="0">
                          <a:ln>
                            <a:noFill/>
                          </a:ln>
                          <a:solidFill>
                            <a:schemeClr val="tx1"/>
                          </a:solidFill>
                          <a:effectLst/>
                          <a:latin typeface="Tahoma" pitchFamily="34" charset="0"/>
                        </a:rPr>
                        <a:t>Čas ztrátový </a:t>
                      </a:r>
                      <a:r>
                        <a:rPr kumimoji="0" lang="cs-CZ" altLang="cs-CZ" sz="2400" b="1" i="0" u="none" strike="noStrike" cap="none" normalizeH="0" baseline="0" dirty="0" err="1">
                          <a:ln>
                            <a:noFill/>
                          </a:ln>
                          <a:solidFill>
                            <a:schemeClr val="tx1"/>
                          </a:solidFill>
                          <a:effectLst/>
                          <a:latin typeface="Tahoma" pitchFamily="34" charset="0"/>
                        </a:rPr>
                        <a:t>Tz</a:t>
                      </a:r>
                      <a:endParaRPr kumimoji="0" lang="cs-CZ" altLang="cs-CZ" sz="2400" b="1" i="0" u="none" strike="noStrike" cap="none" normalizeH="0" baseline="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extLst>
                  <a:ext uri="{0D108BD9-81ED-4DB2-BD59-A6C34878D82A}">
                    <a16:rowId xmlns:a16="http://schemas.microsoft.com/office/drawing/2014/main" val="10001"/>
                  </a:ext>
                </a:extLst>
              </a:tr>
              <a:tr h="812800">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práce T</a:t>
                      </a:r>
                      <a:r>
                        <a:rPr kumimoji="0" lang="cs-CZ" altLang="cs-CZ" sz="2000" b="0" i="0" u="none" strike="noStrike" cap="none" normalizeH="0" baseline="-25000" dirty="0">
                          <a:ln>
                            <a:noFill/>
                          </a:ln>
                          <a:solidFill>
                            <a:schemeClr val="tx1"/>
                          </a:solidFill>
                          <a:effectLst/>
                          <a:latin typeface="Tahoma" pitchFamily="34" charset="0"/>
                        </a:rPr>
                        <a:t>1</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Jednotkový t</a:t>
                      </a:r>
                      <a:r>
                        <a:rPr kumimoji="0" lang="cs-CZ" altLang="cs-CZ" sz="2000" b="0" i="0" u="none" strike="noStrike" cap="none" normalizeH="0" baseline="-25000" dirty="0">
                          <a:ln>
                            <a:noFill/>
                          </a:ln>
                          <a:solidFill>
                            <a:schemeClr val="tx1"/>
                          </a:solidFill>
                          <a:effectLst/>
                          <a:latin typeface="Tahoma" pitchFamily="34" charset="0"/>
                        </a:rPr>
                        <a:t>a1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Dávkový t</a:t>
                      </a:r>
                      <a:r>
                        <a:rPr kumimoji="0" lang="cs-CZ" altLang="cs-CZ" sz="2000" b="0" i="0" u="none" strike="noStrike" cap="none" normalizeH="0" baseline="-25000" dirty="0">
                          <a:ln>
                            <a:noFill/>
                          </a:ln>
                          <a:solidFill>
                            <a:schemeClr val="tx1"/>
                          </a:solidFill>
                          <a:effectLst/>
                          <a:latin typeface="Tahoma" pitchFamily="34" charset="0"/>
                        </a:rPr>
                        <a:t>b1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Směnový t</a:t>
                      </a:r>
                      <a:r>
                        <a:rPr kumimoji="0" lang="cs-CZ" altLang="cs-CZ" sz="2000" b="0" i="0" u="none" strike="noStrike" cap="none" normalizeH="0" baseline="-25000" dirty="0">
                          <a:ln>
                            <a:noFill/>
                          </a:ln>
                          <a:solidFill>
                            <a:schemeClr val="tx1"/>
                          </a:solidFill>
                          <a:effectLst/>
                          <a:latin typeface="Tahoma" pitchFamily="34" charset="0"/>
                        </a:rPr>
                        <a:t>c1</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osobní </a:t>
                      </a:r>
                      <a:r>
                        <a:rPr kumimoji="0" lang="cs-CZ" altLang="cs-CZ" sz="2000" b="0" i="0" u="none" strike="noStrike" cap="none" normalizeH="0" baseline="0" dirty="0" err="1">
                          <a:ln>
                            <a:noFill/>
                          </a:ln>
                          <a:solidFill>
                            <a:schemeClr val="tx1"/>
                          </a:solidFill>
                          <a:effectLst/>
                          <a:latin typeface="Tahoma" pitchFamily="34" charset="0"/>
                        </a:rPr>
                        <a:t>T</a:t>
                      </a:r>
                      <a:r>
                        <a:rPr kumimoji="0" lang="cs-CZ" altLang="cs-CZ" sz="2000" b="0" i="0" u="none" strike="noStrike" cap="none" normalizeH="0" baseline="-25000" dirty="0" err="1">
                          <a:ln>
                            <a:noFill/>
                          </a:ln>
                          <a:solidFill>
                            <a:schemeClr val="tx1"/>
                          </a:solidFill>
                          <a:effectLst/>
                          <a:latin typeface="Tahoma" pitchFamily="34" charset="0"/>
                        </a:rPr>
                        <a:t>d</a:t>
                      </a:r>
                      <a:endParaRPr kumimoji="0" lang="cs-CZ" altLang="cs-CZ" sz="2000" b="0" i="0" u="none" strike="noStrike" cap="none" normalizeH="0" baseline="-2500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Zaviněné T</a:t>
                      </a:r>
                      <a:r>
                        <a:rPr kumimoji="0" lang="cs-CZ" altLang="cs-CZ" sz="2000" b="0" i="0" u="none" strike="noStrike" cap="none" normalizeH="0" baseline="-25000" dirty="0">
                          <a:ln>
                            <a:noFill/>
                          </a:ln>
                          <a:solidFill>
                            <a:schemeClr val="tx1"/>
                          </a:solidFill>
                          <a:effectLst/>
                          <a:latin typeface="Tahoma" pitchFamily="34" charset="0"/>
                        </a:rPr>
                        <a:t>d1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Nezaviněné T</a:t>
                      </a:r>
                      <a:r>
                        <a:rPr kumimoji="0" lang="cs-CZ" altLang="cs-CZ" sz="2000" b="0" i="0" u="none" strike="noStrike" cap="none" normalizeH="0" baseline="-25000" dirty="0">
                          <a:ln>
                            <a:noFill/>
                          </a:ln>
                          <a:solidFill>
                            <a:schemeClr val="tx1"/>
                          </a:solidFill>
                          <a:effectLst/>
                          <a:latin typeface="Tahoma" pitchFamily="34" charset="0"/>
                        </a:rPr>
                        <a:t>d2</a:t>
                      </a:r>
                    </a:p>
                  </a:txBody>
                  <a:tcPr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812800">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6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obecně nutných přestávek T</a:t>
                      </a:r>
                      <a:r>
                        <a:rPr kumimoji="0" lang="cs-CZ" altLang="cs-CZ" sz="2000" b="0" i="0" u="none" strike="noStrike" cap="none" normalizeH="0" baseline="-25000" dirty="0">
                          <a:ln>
                            <a:noFill/>
                          </a:ln>
                          <a:solidFill>
                            <a:schemeClr val="tx1"/>
                          </a:solidFill>
                          <a:effectLst/>
                          <a:latin typeface="Tahoma" pitchFamily="34" charset="0"/>
                        </a:rPr>
                        <a:t>2</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na oddech</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na přirozené potřeby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ze zákona</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a:t>
                      </a:r>
                      <a:r>
                        <a:rPr kumimoji="0" lang="cs-CZ" altLang="cs-CZ" sz="2000" b="0" i="0" u="none" strike="noStrike" cap="none" normalizeH="0" baseline="0" dirty="0" err="1">
                          <a:ln>
                            <a:noFill/>
                          </a:ln>
                          <a:solidFill>
                            <a:schemeClr val="tx1"/>
                          </a:solidFill>
                          <a:effectLst/>
                          <a:latin typeface="Tahoma" pitchFamily="34" charset="0"/>
                        </a:rPr>
                        <a:t>technicko-organizační</a:t>
                      </a:r>
                      <a:r>
                        <a:rPr kumimoji="0" lang="cs-CZ" altLang="cs-CZ" sz="2000" b="0" i="0" u="none" strike="noStrike" cap="none" normalizeH="0" baseline="0" dirty="0">
                          <a:ln>
                            <a:noFill/>
                          </a:ln>
                          <a:solidFill>
                            <a:schemeClr val="tx1"/>
                          </a:solidFill>
                          <a:effectLst/>
                          <a:latin typeface="Tahoma" pitchFamily="34" charset="0"/>
                        </a:rPr>
                        <a:t> T</a:t>
                      </a:r>
                      <a:r>
                        <a:rPr kumimoji="0" lang="cs-CZ" altLang="cs-CZ" sz="2000" b="0" i="0" u="none" strike="noStrike" cap="none" normalizeH="0" baseline="-25000" dirty="0">
                          <a:ln>
                            <a:noFill/>
                          </a:ln>
                          <a:solidFill>
                            <a:schemeClr val="tx1"/>
                          </a:solidFill>
                          <a:effectLst/>
                          <a:latin typeface="Tahoma" pitchFamily="34" charset="0"/>
                        </a:rPr>
                        <a:t>e</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282575" indent="-2825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způsobené čekáním T</a:t>
                      </a:r>
                      <a:r>
                        <a:rPr kumimoji="0" lang="cs-CZ" altLang="cs-CZ" sz="2000" b="0" i="0" u="none" strike="noStrike" cap="none" normalizeH="0" baseline="-25000" dirty="0">
                          <a:ln>
                            <a:noFill/>
                          </a:ln>
                          <a:solidFill>
                            <a:schemeClr val="tx1"/>
                          </a:solidFill>
                          <a:effectLst/>
                          <a:latin typeface="Tahoma" pitchFamily="34" charset="0"/>
                        </a:rPr>
                        <a:t>e1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způsobené víceprací T</a:t>
                      </a:r>
                      <a:r>
                        <a:rPr kumimoji="0" lang="cs-CZ" altLang="cs-CZ" sz="2000" b="0" i="0" u="none" strike="noStrike" cap="none" normalizeH="0" baseline="-25000" dirty="0">
                          <a:ln>
                            <a:noFill/>
                          </a:ln>
                          <a:solidFill>
                            <a:schemeClr val="tx1"/>
                          </a:solidFill>
                          <a:effectLst/>
                          <a:latin typeface="Tahoma" pitchFamily="34" charset="0"/>
                        </a:rPr>
                        <a:t>e2</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812800">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podmíněně nutných přestávek T</a:t>
                      </a:r>
                      <a:r>
                        <a:rPr kumimoji="0" lang="cs-CZ" altLang="cs-CZ" sz="2000" b="0" i="0" u="none" strike="noStrike" cap="none" normalizeH="0" baseline="-25000" dirty="0">
                          <a:ln>
                            <a:noFill/>
                          </a:ln>
                          <a:solidFill>
                            <a:schemeClr val="tx1"/>
                          </a:solidFill>
                          <a:effectLst/>
                          <a:latin typeface="Tahoma" pitchFamily="34" charset="0"/>
                        </a:rPr>
                        <a:t>3</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daný stávající organizací práce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zaviněné „vyšší mocí“ </a:t>
                      </a:r>
                      <a:r>
                        <a:rPr kumimoji="0" lang="cs-CZ" altLang="cs-CZ" sz="2000" b="0" i="0" u="none" strike="noStrike" cap="none" normalizeH="0" baseline="0" dirty="0" err="1">
                          <a:ln>
                            <a:noFill/>
                          </a:ln>
                          <a:solidFill>
                            <a:schemeClr val="tx1"/>
                          </a:solidFill>
                          <a:effectLst/>
                          <a:latin typeface="Tahoma" pitchFamily="34" charset="0"/>
                        </a:rPr>
                        <a:t>T</a:t>
                      </a:r>
                      <a:r>
                        <a:rPr kumimoji="0" lang="cs-CZ" altLang="cs-CZ" sz="2000" b="0" i="0" u="none" strike="noStrike" cap="none" normalizeH="0" baseline="-25000" dirty="0" err="1">
                          <a:ln>
                            <a:noFill/>
                          </a:ln>
                          <a:solidFill>
                            <a:schemeClr val="tx1"/>
                          </a:solidFill>
                          <a:effectLst/>
                          <a:latin typeface="Tahoma" pitchFamily="34" charset="0"/>
                        </a:rPr>
                        <a:t>f</a:t>
                      </a:r>
                      <a:endParaRPr kumimoji="0" lang="cs-CZ" altLang="cs-CZ" sz="2000" b="0" i="0" u="none" strike="noStrike" cap="none" normalizeH="0" baseline="-2500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9772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altLang="cs-CZ" sz="2800" b="1" dirty="0"/>
              <a:t>Struktura spotřeby času pracovníka na operaci</a:t>
            </a:r>
          </a:p>
        </p:txBody>
      </p:sp>
      <p:grpSp>
        <p:nvGrpSpPr>
          <p:cNvPr id="60457" name="Group 41"/>
          <p:cNvGrpSpPr>
            <a:grpSpLocks/>
          </p:cNvGrpSpPr>
          <p:nvPr/>
        </p:nvGrpSpPr>
        <p:grpSpPr bwMode="auto">
          <a:xfrm>
            <a:off x="762000" y="1524000"/>
            <a:ext cx="7924800" cy="4537075"/>
            <a:chOff x="480" y="960"/>
            <a:chExt cx="4992" cy="2858"/>
          </a:xfrm>
        </p:grpSpPr>
        <p:sp>
          <p:nvSpPr>
            <p:cNvPr id="60419" name="Text Box 3"/>
            <p:cNvSpPr txBox="1">
              <a:spLocks noChangeArrowheads="1"/>
            </p:cNvSpPr>
            <p:nvPr/>
          </p:nvSpPr>
          <p:spPr bwMode="auto">
            <a:xfrm>
              <a:off x="2256" y="960"/>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nutný</a:t>
              </a:r>
            </a:p>
          </p:txBody>
        </p:sp>
        <p:sp>
          <p:nvSpPr>
            <p:cNvPr id="60420" name="Text Box 4"/>
            <p:cNvSpPr txBox="1">
              <a:spLocks noChangeArrowheads="1"/>
            </p:cNvSpPr>
            <p:nvPr/>
          </p:nvSpPr>
          <p:spPr bwMode="auto">
            <a:xfrm>
              <a:off x="3984"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směnový</a:t>
              </a:r>
            </a:p>
          </p:txBody>
        </p:sp>
        <p:sp>
          <p:nvSpPr>
            <p:cNvPr id="60421" name="Text Box 5"/>
            <p:cNvSpPr txBox="1">
              <a:spLocks noChangeArrowheads="1"/>
            </p:cNvSpPr>
            <p:nvPr/>
          </p:nvSpPr>
          <p:spPr bwMode="auto">
            <a:xfrm>
              <a:off x="2232"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dávkový</a:t>
              </a:r>
            </a:p>
          </p:txBody>
        </p:sp>
        <p:sp>
          <p:nvSpPr>
            <p:cNvPr id="60422" name="Text Box 6"/>
            <p:cNvSpPr txBox="1">
              <a:spLocks noChangeArrowheads="1"/>
            </p:cNvSpPr>
            <p:nvPr/>
          </p:nvSpPr>
          <p:spPr bwMode="auto">
            <a:xfrm>
              <a:off x="480"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jednotkový</a:t>
              </a:r>
            </a:p>
          </p:txBody>
        </p:sp>
        <p:sp>
          <p:nvSpPr>
            <p:cNvPr id="60423" name="Text Box 7"/>
            <p:cNvSpPr txBox="1">
              <a:spLocks noChangeArrowheads="1"/>
            </p:cNvSpPr>
            <p:nvPr/>
          </p:nvSpPr>
          <p:spPr bwMode="auto">
            <a:xfrm>
              <a:off x="6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jednotkové práce</a:t>
              </a:r>
            </a:p>
          </p:txBody>
        </p:sp>
        <p:sp>
          <p:nvSpPr>
            <p:cNvPr id="60424" name="Text Box 8"/>
            <p:cNvSpPr txBox="1">
              <a:spLocks noChangeArrowheads="1"/>
            </p:cNvSpPr>
            <p:nvPr/>
          </p:nvSpPr>
          <p:spPr bwMode="auto">
            <a:xfrm>
              <a:off x="6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dirty="0"/>
                <a:t>čas </a:t>
              </a:r>
              <a:r>
                <a:rPr lang="cs-CZ" altLang="cs-CZ" sz="1800" dirty="0" err="1"/>
                <a:t>jedn.obecně</a:t>
              </a:r>
              <a:r>
                <a:rPr lang="cs-CZ" altLang="cs-CZ" sz="1800" dirty="0"/>
                <a:t> nutné přestávky</a:t>
              </a:r>
            </a:p>
          </p:txBody>
        </p:sp>
        <p:sp>
          <p:nvSpPr>
            <p:cNvPr id="60425" name="Text Box 9"/>
            <p:cNvSpPr txBox="1">
              <a:spLocks noChangeArrowheads="1"/>
            </p:cNvSpPr>
            <p:nvPr/>
          </p:nvSpPr>
          <p:spPr bwMode="auto">
            <a:xfrm>
              <a:off x="4224" y="22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směnové práce</a:t>
              </a:r>
            </a:p>
          </p:txBody>
        </p:sp>
        <p:sp>
          <p:nvSpPr>
            <p:cNvPr id="60426" name="Text Box 10"/>
            <p:cNvSpPr txBox="1">
              <a:spLocks noChangeArrowheads="1"/>
            </p:cNvSpPr>
            <p:nvPr/>
          </p:nvSpPr>
          <p:spPr bwMode="auto">
            <a:xfrm>
              <a:off x="24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dávkové práce</a:t>
              </a:r>
            </a:p>
          </p:txBody>
        </p:sp>
        <p:sp>
          <p:nvSpPr>
            <p:cNvPr id="60427" name="Text Box 11"/>
            <p:cNvSpPr txBox="1">
              <a:spLocks noChangeArrowheads="1"/>
            </p:cNvSpPr>
            <p:nvPr/>
          </p:nvSpPr>
          <p:spPr bwMode="auto">
            <a:xfrm>
              <a:off x="4224"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 podm. nutné přestávky</a:t>
              </a:r>
            </a:p>
          </p:txBody>
        </p:sp>
        <p:sp>
          <p:nvSpPr>
            <p:cNvPr id="60428" name="Text Box 12"/>
            <p:cNvSpPr txBox="1">
              <a:spLocks noChangeArrowheads="1"/>
            </p:cNvSpPr>
            <p:nvPr/>
          </p:nvSpPr>
          <p:spPr bwMode="auto">
            <a:xfrm>
              <a:off x="24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dávk.podmín. nutné přestávky</a:t>
              </a:r>
            </a:p>
          </p:txBody>
        </p:sp>
        <p:sp>
          <p:nvSpPr>
            <p:cNvPr id="60429" name="Text Box 13"/>
            <p:cNvSpPr txBox="1">
              <a:spLocks noChangeArrowheads="1"/>
            </p:cNvSpPr>
            <p:nvPr/>
          </p:nvSpPr>
          <p:spPr bwMode="auto">
            <a:xfrm>
              <a:off x="6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jedn.podmín. nutné přestávky</a:t>
              </a:r>
            </a:p>
          </p:txBody>
        </p:sp>
        <p:sp>
          <p:nvSpPr>
            <p:cNvPr id="60430" name="Text Box 14"/>
            <p:cNvSpPr txBox="1">
              <a:spLocks noChangeArrowheads="1"/>
            </p:cNvSpPr>
            <p:nvPr/>
          </p:nvSpPr>
          <p:spPr bwMode="auto">
            <a:xfrm>
              <a:off x="4200"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 obec. nutné přestávky</a:t>
              </a:r>
            </a:p>
          </p:txBody>
        </p:sp>
        <p:sp>
          <p:nvSpPr>
            <p:cNvPr id="60431" name="Text Box 15"/>
            <p:cNvSpPr txBox="1">
              <a:spLocks noChangeArrowheads="1"/>
            </p:cNvSpPr>
            <p:nvPr/>
          </p:nvSpPr>
          <p:spPr bwMode="auto">
            <a:xfrm>
              <a:off x="24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dávk.obecně nutné přestávky</a:t>
              </a:r>
            </a:p>
          </p:txBody>
        </p:sp>
        <p:sp>
          <p:nvSpPr>
            <p:cNvPr id="60432" name="Line 16"/>
            <p:cNvSpPr>
              <a:spLocks noChangeShapeType="1"/>
            </p:cNvSpPr>
            <p:nvPr/>
          </p:nvSpPr>
          <p:spPr bwMode="auto">
            <a:xfrm>
              <a:off x="528"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3" name="Line 17"/>
            <p:cNvSpPr>
              <a:spLocks noChangeShapeType="1"/>
            </p:cNvSpPr>
            <p:nvPr/>
          </p:nvSpPr>
          <p:spPr bwMode="auto">
            <a:xfrm>
              <a:off x="528"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4" name="Line 18"/>
            <p:cNvSpPr>
              <a:spLocks noChangeShapeType="1"/>
            </p:cNvSpPr>
            <p:nvPr/>
          </p:nvSpPr>
          <p:spPr bwMode="auto">
            <a:xfrm>
              <a:off x="528"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5" name="Line 19"/>
            <p:cNvSpPr>
              <a:spLocks noChangeShapeType="1"/>
            </p:cNvSpPr>
            <p:nvPr/>
          </p:nvSpPr>
          <p:spPr bwMode="auto">
            <a:xfrm>
              <a:off x="528"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0" name="Line 24"/>
            <p:cNvSpPr>
              <a:spLocks noChangeShapeType="1"/>
            </p:cNvSpPr>
            <p:nvPr/>
          </p:nvSpPr>
          <p:spPr bwMode="auto">
            <a:xfrm>
              <a:off x="2304"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1" name="Line 25"/>
            <p:cNvSpPr>
              <a:spLocks noChangeShapeType="1"/>
            </p:cNvSpPr>
            <p:nvPr/>
          </p:nvSpPr>
          <p:spPr bwMode="auto">
            <a:xfrm>
              <a:off x="2304"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2" name="Line 26"/>
            <p:cNvSpPr>
              <a:spLocks noChangeShapeType="1"/>
            </p:cNvSpPr>
            <p:nvPr/>
          </p:nvSpPr>
          <p:spPr bwMode="auto">
            <a:xfrm>
              <a:off x="2304"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3" name="Line 27"/>
            <p:cNvSpPr>
              <a:spLocks noChangeShapeType="1"/>
            </p:cNvSpPr>
            <p:nvPr/>
          </p:nvSpPr>
          <p:spPr bwMode="auto">
            <a:xfrm>
              <a:off x="2304"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8" name="Line 32"/>
            <p:cNvSpPr>
              <a:spLocks noChangeShapeType="1"/>
            </p:cNvSpPr>
            <p:nvPr/>
          </p:nvSpPr>
          <p:spPr bwMode="auto">
            <a:xfrm>
              <a:off x="4080"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9" name="Line 33"/>
            <p:cNvSpPr>
              <a:spLocks noChangeShapeType="1"/>
            </p:cNvSpPr>
            <p:nvPr/>
          </p:nvSpPr>
          <p:spPr bwMode="auto">
            <a:xfrm>
              <a:off x="4080"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0" name="Line 34"/>
            <p:cNvSpPr>
              <a:spLocks noChangeShapeType="1"/>
            </p:cNvSpPr>
            <p:nvPr/>
          </p:nvSpPr>
          <p:spPr bwMode="auto">
            <a:xfrm>
              <a:off x="4080"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1" name="Line 35"/>
            <p:cNvSpPr>
              <a:spLocks noChangeShapeType="1"/>
            </p:cNvSpPr>
            <p:nvPr/>
          </p:nvSpPr>
          <p:spPr bwMode="auto">
            <a:xfrm>
              <a:off x="4080"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
        <p:nvSpPr>
          <p:cNvPr id="60453" name="Line 37"/>
          <p:cNvSpPr>
            <a:spLocks noChangeShapeType="1"/>
          </p:cNvSpPr>
          <p:nvPr/>
        </p:nvSpPr>
        <p:spPr bwMode="auto">
          <a:xfrm>
            <a:off x="1905000" y="2209800"/>
            <a:ext cx="556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4" name="Line 38"/>
          <p:cNvSpPr>
            <a:spLocks noChangeShapeType="1"/>
          </p:cNvSpPr>
          <p:nvPr/>
        </p:nvSpPr>
        <p:spPr bwMode="auto">
          <a:xfrm>
            <a:off x="4724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5" name="Line 39"/>
          <p:cNvSpPr>
            <a:spLocks noChangeShapeType="1"/>
          </p:cNvSpPr>
          <p:nvPr/>
        </p:nvSpPr>
        <p:spPr bwMode="auto">
          <a:xfrm>
            <a:off x="19050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6" name="Line 40"/>
          <p:cNvSpPr>
            <a:spLocks noChangeShapeType="1"/>
          </p:cNvSpPr>
          <p:nvPr/>
        </p:nvSpPr>
        <p:spPr bwMode="auto">
          <a:xfrm>
            <a:off x="74676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Tree>
    <p:extLst>
      <p:ext uri="{BB962C8B-B14F-4D97-AF65-F5344CB8AC3E}">
        <p14:creationId xmlns:p14="http://schemas.microsoft.com/office/powerpoint/2010/main" val="148120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48680"/>
            <a:ext cx="8229600" cy="1143000"/>
          </a:xfrm>
        </p:spPr>
        <p:txBody>
          <a:bodyPr>
            <a:normAutofit/>
          </a:bodyPr>
          <a:lstStyle/>
          <a:p>
            <a:r>
              <a:rPr lang="cs-CZ" b="1" dirty="0"/>
              <a:t>Technologické časy</a:t>
            </a:r>
          </a:p>
        </p:txBody>
      </p:sp>
      <p:sp>
        <p:nvSpPr>
          <p:cNvPr id="3" name="Zástupný symbol pro obsah 2"/>
          <p:cNvSpPr>
            <a:spLocks noGrp="1"/>
          </p:cNvSpPr>
          <p:nvPr>
            <p:ph idx="1"/>
          </p:nvPr>
        </p:nvSpPr>
        <p:spPr>
          <a:xfrm>
            <a:off x="457200" y="2132856"/>
            <a:ext cx="8229600" cy="3993307"/>
          </a:xfrm>
        </p:spPr>
        <p:txBody>
          <a:bodyPr/>
          <a:lstStyle/>
          <a:p>
            <a:pPr>
              <a:buNone/>
            </a:pPr>
            <a:r>
              <a:rPr lang="cs-CZ" dirty="0"/>
              <a:t>-	Ruční operace</a:t>
            </a:r>
          </a:p>
          <a:p>
            <a:pPr>
              <a:buNone/>
            </a:pPr>
            <a:r>
              <a:rPr lang="cs-CZ" dirty="0"/>
              <a:t>-	Strojní operace</a:t>
            </a:r>
          </a:p>
          <a:p>
            <a:pPr>
              <a:buNone/>
            </a:pPr>
            <a:r>
              <a:rPr lang="cs-CZ" dirty="0"/>
              <a:t>-	Strojně ruční operace</a:t>
            </a:r>
          </a:p>
          <a:p>
            <a:pPr>
              <a:buNone/>
            </a:pPr>
            <a:r>
              <a:rPr lang="cs-CZ" dirty="0"/>
              <a:t>-	Automatické operace</a:t>
            </a:r>
          </a:p>
          <a:p>
            <a:pPr>
              <a:buNone/>
            </a:pPr>
            <a:r>
              <a:rPr lang="cs-CZ" dirty="0"/>
              <a:t>-	Přírodní (biochemické) operace</a:t>
            </a:r>
          </a:p>
          <a:p>
            <a:endParaRPr lang="cs-CZ" dirty="0"/>
          </a:p>
        </p:txBody>
      </p:sp>
    </p:spTree>
    <p:extLst>
      <p:ext uri="{BB962C8B-B14F-4D97-AF65-F5344CB8AC3E}">
        <p14:creationId xmlns:p14="http://schemas.microsoft.com/office/powerpoint/2010/main" val="2899650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Manipulační  časy</a:t>
            </a:r>
          </a:p>
        </p:txBody>
      </p:sp>
      <p:sp>
        <p:nvSpPr>
          <p:cNvPr id="3" name="Zástupný symbol pro obsah 2"/>
          <p:cNvSpPr>
            <a:spLocks noGrp="1"/>
          </p:cNvSpPr>
          <p:nvPr>
            <p:ph idx="1"/>
          </p:nvPr>
        </p:nvSpPr>
        <p:spPr/>
        <p:txBody>
          <a:bodyPr>
            <a:normAutofit/>
          </a:bodyPr>
          <a:lstStyle/>
          <a:p>
            <a:pPr>
              <a:buNone/>
            </a:pPr>
            <a:endParaRPr lang="cs-CZ" dirty="0"/>
          </a:p>
          <a:p>
            <a:r>
              <a:rPr lang="cs-CZ" dirty="0"/>
              <a:t>Přepravní  operace</a:t>
            </a:r>
          </a:p>
          <a:p>
            <a:r>
              <a:rPr lang="cs-CZ" dirty="0"/>
              <a:t>Technologické manipulace</a:t>
            </a:r>
          </a:p>
          <a:p>
            <a:r>
              <a:rPr lang="cs-CZ" dirty="0"/>
              <a:t>Nakládaní</a:t>
            </a:r>
          </a:p>
          <a:p>
            <a:r>
              <a:rPr lang="cs-CZ" dirty="0"/>
              <a:t>Skladování</a:t>
            </a:r>
          </a:p>
          <a:p>
            <a:r>
              <a:rPr lang="cs-CZ" dirty="0"/>
              <a:t>Kontrola jakosti </a:t>
            </a:r>
          </a:p>
        </p:txBody>
      </p:sp>
    </p:spTree>
    <p:extLst>
      <p:ext uri="{BB962C8B-B14F-4D97-AF65-F5344CB8AC3E}">
        <p14:creationId xmlns:p14="http://schemas.microsoft.com/office/powerpoint/2010/main" val="103324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b="1" dirty="0"/>
              <a:t>Esej na téma: „Moderní trendy v řízení výroby“</a:t>
            </a:r>
          </a:p>
        </p:txBody>
      </p:sp>
      <p:sp>
        <p:nvSpPr>
          <p:cNvPr id="3" name="Zástupný symbol pro obsah 2"/>
          <p:cNvSpPr>
            <a:spLocks noGrp="1"/>
          </p:cNvSpPr>
          <p:nvPr>
            <p:ph idx="1"/>
          </p:nvPr>
        </p:nvSpPr>
        <p:spPr/>
        <p:txBody>
          <a:bodyPr>
            <a:normAutofit fontScale="77500" lnSpcReduction="20000"/>
          </a:bodyPr>
          <a:lstStyle/>
          <a:p>
            <a:pPr marL="457200" lvl="1" indent="0">
              <a:buNone/>
            </a:pPr>
            <a:r>
              <a:rPr lang="cs-CZ" b="1" dirty="0"/>
              <a:t>Téma:</a:t>
            </a:r>
          </a:p>
          <a:p>
            <a:pPr lvl="1"/>
            <a:r>
              <a:rPr lang="cs-CZ" dirty="0"/>
              <a:t>MRP I (</a:t>
            </a:r>
            <a:r>
              <a:rPr lang="cs-CZ" dirty="0" err="1"/>
              <a:t>Material</a:t>
            </a:r>
            <a:r>
              <a:rPr lang="cs-CZ" dirty="0"/>
              <a:t> </a:t>
            </a:r>
            <a:r>
              <a:rPr lang="cs-CZ" dirty="0" err="1"/>
              <a:t>Requirement</a:t>
            </a:r>
            <a:r>
              <a:rPr lang="cs-CZ" dirty="0"/>
              <a:t> </a:t>
            </a:r>
            <a:r>
              <a:rPr lang="cs-CZ" dirty="0" err="1"/>
              <a:t>Planning</a:t>
            </a:r>
            <a:r>
              <a:rPr lang="cs-CZ" dirty="0"/>
              <a:t>), MRP II (</a:t>
            </a:r>
            <a:r>
              <a:rPr lang="cs-CZ" dirty="0" err="1"/>
              <a:t>Manufacturing</a:t>
            </a:r>
            <a:r>
              <a:rPr lang="cs-CZ" dirty="0"/>
              <a:t> </a:t>
            </a:r>
            <a:r>
              <a:rPr lang="cs-CZ" dirty="0" err="1"/>
              <a:t>Resource</a:t>
            </a:r>
            <a:r>
              <a:rPr lang="cs-CZ" dirty="0"/>
              <a:t> </a:t>
            </a:r>
            <a:r>
              <a:rPr lang="cs-CZ" dirty="0" err="1"/>
              <a:t>Planning</a:t>
            </a:r>
            <a:r>
              <a:rPr lang="cs-CZ" dirty="0"/>
              <a:t>), ERP (</a:t>
            </a:r>
            <a:r>
              <a:rPr lang="cs-CZ" dirty="0" err="1"/>
              <a:t>Enterprise</a:t>
            </a:r>
            <a:r>
              <a:rPr lang="cs-CZ" dirty="0"/>
              <a:t> </a:t>
            </a:r>
            <a:r>
              <a:rPr lang="cs-CZ" dirty="0" err="1"/>
              <a:t>Resource</a:t>
            </a:r>
            <a:r>
              <a:rPr lang="cs-CZ" dirty="0"/>
              <a:t> </a:t>
            </a:r>
            <a:r>
              <a:rPr lang="cs-CZ" dirty="0" err="1"/>
              <a:t>Planning</a:t>
            </a:r>
            <a:r>
              <a:rPr lang="cs-CZ" dirty="0"/>
              <a:t>)</a:t>
            </a:r>
          </a:p>
          <a:p>
            <a:pPr lvl="1"/>
            <a:r>
              <a:rPr lang="cs-CZ" dirty="0"/>
              <a:t>OPT (</a:t>
            </a:r>
            <a:r>
              <a:rPr lang="cs-CZ" dirty="0" err="1"/>
              <a:t>Optimized</a:t>
            </a:r>
            <a:r>
              <a:rPr lang="cs-CZ" dirty="0"/>
              <a:t> </a:t>
            </a:r>
            <a:r>
              <a:rPr lang="cs-CZ" dirty="0" err="1"/>
              <a:t>Production</a:t>
            </a:r>
            <a:r>
              <a:rPr lang="cs-CZ" dirty="0"/>
              <a:t> Technology)</a:t>
            </a:r>
          </a:p>
          <a:p>
            <a:pPr lvl="1"/>
            <a:r>
              <a:rPr lang="cs-CZ" dirty="0" err="1"/>
              <a:t>Lean</a:t>
            </a:r>
            <a:r>
              <a:rPr lang="cs-CZ" dirty="0"/>
              <a:t> management: JIT (Just-In-</a:t>
            </a:r>
            <a:r>
              <a:rPr lang="cs-CZ" dirty="0" err="1"/>
              <a:t>Time</a:t>
            </a:r>
            <a:r>
              <a:rPr lang="cs-CZ" dirty="0"/>
              <a:t>)</a:t>
            </a:r>
          </a:p>
          <a:p>
            <a:pPr lvl="1"/>
            <a:r>
              <a:rPr lang="cs-CZ" dirty="0" err="1"/>
              <a:t>Lean</a:t>
            </a:r>
            <a:r>
              <a:rPr lang="cs-CZ" dirty="0"/>
              <a:t> management: </a:t>
            </a:r>
            <a:r>
              <a:rPr lang="cs-CZ" dirty="0" err="1"/>
              <a:t>Kanban</a:t>
            </a:r>
            <a:endParaRPr lang="cs-CZ" dirty="0"/>
          </a:p>
          <a:p>
            <a:pPr lvl="1"/>
            <a:r>
              <a:rPr lang="cs-CZ" dirty="0"/>
              <a:t>Pokročilé plánování (APS- </a:t>
            </a:r>
            <a:r>
              <a:rPr lang="cs-CZ" dirty="0" err="1"/>
              <a:t>Advanced</a:t>
            </a:r>
            <a:r>
              <a:rPr lang="cs-CZ" dirty="0"/>
              <a:t> </a:t>
            </a:r>
            <a:r>
              <a:rPr lang="cs-CZ" dirty="0" err="1"/>
              <a:t>planning</a:t>
            </a:r>
            <a:r>
              <a:rPr lang="cs-CZ" dirty="0"/>
              <a:t> and </a:t>
            </a:r>
            <a:r>
              <a:rPr lang="cs-CZ" dirty="0" err="1"/>
              <a:t>Sheduling</a:t>
            </a:r>
            <a:r>
              <a:rPr lang="cs-CZ" dirty="0"/>
              <a:t>)</a:t>
            </a:r>
          </a:p>
          <a:p>
            <a:pPr lvl="1"/>
            <a:r>
              <a:rPr lang="cs-CZ" dirty="0" err="1"/>
              <a:t>World</a:t>
            </a:r>
            <a:r>
              <a:rPr lang="cs-CZ" dirty="0"/>
              <a:t> </a:t>
            </a:r>
            <a:r>
              <a:rPr lang="cs-CZ" dirty="0" err="1"/>
              <a:t>Class</a:t>
            </a:r>
            <a:r>
              <a:rPr lang="cs-CZ" dirty="0"/>
              <a:t> </a:t>
            </a:r>
            <a:r>
              <a:rPr lang="cs-CZ" dirty="0" err="1"/>
              <a:t>Manufacturing</a:t>
            </a:r>
            <a:endParaRPr lang="cs-CZ" dirty="0"/>
          </a:p>
          <a:p>
            <a:pPr lvl="1"/>
            <a:r>
              <a:rPr lang="cs-CZ" dirty="0"/>
              <a:t>Optimalizace výrobních dávek</a:t>
            </a:r>
          </a:p>
          <a:p>
            <a:pPr lvl="1"/>
            <a:r>
              <a:rPr lang="cs-CZ" dirty="0"/>
              <a:t>Target </a:t>
            </a:r>
            <a:r>
              <a:rPr lang="cs-CZ" dirty="0" err="1"/>
              <a:t>costing</a:t>
            </a:r>
            <a:endParaRPr lang="cs-CZ" dirty="0"/>
          </a:p>
          <a:p>
            <a:pPr lvl="1"/>
            <a:r>
              <a:rPr lang="cs-CZ" dirty="0" err="1"/>
              <a:t>Benchmarking</a:t>
            </a:r>
            <a:endParaRPr lang="cs-CZ" dirty="0"/>
          </a:p>
          <a:p>
            <a:pPr lvl="1"/>
            <a:r>
              <a:rPr lang="cs-CZ" dirty="0"/>
              <a:t>Vlastní téma….</a:t>
            </a:r>
          </a:p>
          <a:p>
            <a:pPr marL="0" indent="0">
              <a:buNone/>
            </a:pPr>
            <a:endParaRPr lang="cs-CZ" dirty="0"/>
          </a:p>
        </p:txBody>
      </p:sp>
    </p:spTree>
    <p:extLst>
      <p:ext uri="{BB962C8B-B14F-4D97-AF65-F5344CB8AC3E}">
        <p14:creationId xmlns:p14="http://schemas.microsoft.com/office/powerpoint/2010/main" val="2920602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Časy přerušení</a:t>
            </a:r>
          </a:p>
        </p:txBody>
      </p:sp>
      <p:sp>
        <p:nvSpPr>
          <p:cNvPr id="3" name="Zástupný symbol pro obsah 2"/>
          <p:cNvSpPr>
            <a:spLocks noGrp="1"/>
          </p:cNvSpPr>
          <p:nvPr>
            <p:ph idx="1"/>
          </p:nvPr>
        </p:nvSpPr>
        <p:spPr/>
        <p:txBody>
          <a:bodyPr>
            <a:normAutofit fontScale="77500" lnSpcReduction="20000"/>
          </a:bodyPr>
          <a:lstStyle/>
          <a:p>
            <a:pPr>
              <a:buNone/>
            </a:pPr>
            <a:r>
              <a:rPr lang="cs-CZ" dirty="0"/>
              <a:t>-</a:t>
            </a:r>
            <a:r>
              <a:rPr lang="cs-CZ" b="1" dirty="0"/>
              <a:t>	Vyvolané organizací</a:t>
            </a:r>
            <a:r>
              <a:rPr lang="cs-CZ" dirty="0"/>
              <a:t>: režim dne, dávky materiálu, synchronizace, režim obsluhy, kompletace,</a:t>
            </a:r>
          </a:p>
          <a:p>
            <a:pPr>
              <a:buNone/>
            </a:pPr>
            <a:endParaRPr lang="cs-CZ" dirty="0"/>
          </a:p>
          <a:p>
            <a:pPr>
              <a:buNone/>
            </a:pPr>
            <a:r>
              <a:rPr lang="cs-CZ" dirty="0"/>
              <a:t>-</a:t>
            </a:r>
            <a:r>
              <a:rPr lang="cs-CZ" b="1" dirty="0"/>
              <a:t>	Vyvolané stavem technického zařízení</a:t>
            </a:r>
            <a:r>
              <a:rPr lang="cs-CZ" dirty="0"/>
              <a:t>: technologická synchronizace, poruchy strojů, údržba</a:t>
            </a:r>
          </a:p>
          <a:p>
            <a:pPr>
              <a:buNone/>
            </a:pPr>
            <a:endParaRPr lang="cs-CZ" dirty="0"/>
          </a:p>
          <a:p>
            <a:pPr>
              <a:buNone/>
            </a:pPr>
            <a:r>
              <a:rPr lang="cs-CZ" dirty="0"/>
              <a:t>-	</a:t>
            </a:r>
            <a:r>
              <a:rPr lang="cs-CZ" b="1" dirty="0"/>
              <a:t>Vyvolané technickoorganizačními nedostatky</a:t>
            </a:r>
            <a:r>
              <a:rPr lang="cs-CZ" dirty="0"/>
              <a:t>: nedostatky manipulace, nedostatek energie a materiálu,</a:t>
            </a:r>
          </a:p>
          <a:p>
            <a:pPr>
              <a:buNone/>
            </a:pPr>
            <a:endParaRPr lang="cs-CZ" dirty="0"/>
          </a:p>
          <a:p>
            <a:pPr>
              <a:buNone/>
            </a:pPr>
            <a:r>
              <a:rPr lang="cs-CZ" dirty="0"/>
              <a:t>-	</a:t>
            </a:r>
            <a:r>
              <a:rPr lang="cs-CZ" b="1" dirty="0"/>
              <a:t>Vyvolané subjektivními příčinami ze strany obsluhy</a:t>
            </a:r>
            <a:r>
              <a:rPr lang="cs-CZ" dirty="0"/>
              <a:t>: osobní ztráty, zbytečná práce v důsledku nedostatečné přípravy.</a:t>
            </a:r>
          </a:p>
          <a:p>
            <a:endParaRPr lang="cs-CZ" dirty="0"/>
          </a:p>
        </p:txBody>
      </p:sp>
    </p:spTree>
    <p:extLst>
      <p:ext uri="{BB962C8B-B14F-4D97-AF65-F5344CB8AC3E}">
        <p14:creationId xmlns:p14="http://schemas.microsoft.com/office/powerpoint/2010/main" val="2018941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Výrobní proces je možno rozčlenit na:</a:t>
            </a:r>
          </a:p>
        </p:txBody>
      </p:sp>
      <p:sp>
        <p:nvSpPr>
          <p:cNvPr id="3" name="Zástupný symbol pro obsah 2"/>
          <p:cNvSpPr>
            <a:spLocks noGrp="1"/>
          </p:cNvSpPr>
          <p:nvPr>
            <p:ph idx="1"/>
          </p:nvPr>
        </p:nvSpPr>
        <p:spPr/>
        <p:txBody>
          <a:bodyPr>
            <a:normAutofit/>
          </a:bodyPr>
          <a:lstStyle/>
          <a:p>
            <a:r>
              <a:rPr lang="cs-CZ" dirty="0"/>
              <a:t>Čas technologický</a:t>
            </a:r>
          </a:p>
          <a:p>
            <a:r>
              <a:rPr lang="cs-CZ" dirty="0"/>
              <a:t>Čas manipulační</a:t>
            </a:r>
          </a:p>
          <a:p>
            <a:r>
              <a:rPr lang="cs-CZ" dirty="0"/>
              <a:t>Časy přerušení</a:t>
            </a:r>
          </a:p>
          <a:p>
            <a:endParaRPr lang="cs-CZ" dirty="0"/>
          </a:p>
        </p:txBody>
      </p:sp>
    </p:spTree>
    <p:extLst>
      <p:ext uri="{BB962C8B-B14F-4D97-AF65-F5344CB8AC3E}">
        <p14:creationId xmlns:p14="http://schemas.microsoft.com/office/powerpoint/2010/main" val="2340049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Příklad 2-1: čas práce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860576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Příklad 2-1: Čas práce </a:t>
            </a:r>
            <a:r>
              <a:rPr lang="cs-CZ" dirty="0"/>
              <a:t>	</a:t>
            </a:r>
          </a:p>
        </p:txBody>
      </p:sp>
      <p:sp>
        <p:nvSpPr>
          <p:cNvPr id="3" name="Zástupný symbol pro obsah 2"/>
          <p:cNvSpPr>
            <a:spLocks noGrp="1"/>
          </p:cNvSpPr>
          <p:nvPr>
            <p:ph idx="1"/>
          </p:nvPr>
        </p:nvSpPr>
        <p:spPr>
          <a:xfrm>
            <a:off x="611560" y="1628800"/>
            <a:ext cx="8229600" cy="4525963"/>
          </a:xfrm>
        </p:spPr>
        <p:txBody>
          <a:bodyPr>
            <a:normAutofit lnSpcReduction="10000"/>
          </a:bodyPr>
          <a:lstStyle/>
          <a:p>
            <a:r>
              <a:rPr lang="cs-CZ" b="1" dirty="0"/>
              <a:t>Rozdělte uvedené časy na jednotkové, dávkové a směnové:</a:t>
            </a:r>
            <a:endParaRPr lang="cs-CZ" dirty="0"/>
          </a:p>
          <a:p>
            <a:r>
              <a:rPr lang="cs-CZ" dirty="0"/>
              <a:t>Čas na zahřátí stroje na provozní teplotu, čas na úklid na konci směny, čas obecně nutných přestávek (čas na osobní potřeby), čas na seřízení stroje, čas na čekání výrobní dávky, čas na umístění výrobní dávky, měření každého kusu, čištění stroje, čas hlavního chodu</a:t>
            </a:r>
          </a:p>
          <a:p>
            <a:endParaRPr lang="cs-CZ" dirty="0"/>
          </a:p>
        </p:txBody>
      </p:sp>
    </p:spTree>
    <p:extLst>
      <p:ext uri="{BB962C8B-B14F-4D97-AF65-F5344CB8AC3E}">
        <p14:creationId xmlns:p14="http://schemas.microsoft.com/office/powerpoint/2010/main" val="3517120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2-1: Řešení </a:t>
            </a:r>
          </a:p>
        </p:txBody>
      </p:sp>
      <p:sp>
        <p:nvSpPr>
          <p:cNvPr id="3" name="Zástupný symbol pro obsah 2"/>
          <p:cNvSpPr>
            <a:spLocks noGrp="1"/>
          </p:cNvSpPr>
          <p:nvPr>
            <p:ph idx="1"/>
          </p:nvPr>
        </p:nvSpPr>
        <p:spPr/>
        <p:txBody>
          <a:bodyPr>
            <a:normAutofit lnSpcReduction="10000"/>
          </a:bodyPr>
          <a:lstStyle/>
          <a:p>
            <a:r>
              <a:rPr lang="cs-CZ" dirty="0"/>
              <a:t>Čas jednotkový: čas hlavního chodu, měření každého kusu, měření každého kusu, </a:t>
            </a:r>
          </a:p>
          <a:p>
            <a:r>
              <a:rPr lang="cs-CZ" dirty="0"/>
              <a:t>Čas dávkový: čas na čekání výrobní dávky, čas na umístění výrobní dávky, čas na seřízení stroje, </a:t>
            </a:r>
          </a:p>
          <a:p>
            <a:r>
              <a:rPr lang="cs-CZ" dirty="0"/>
              <a:t>Čas směnový: zahřátí stroje na provozní teplotu, čas na úklid na konci směny, čištění stroje, čas na čas obecně nutných přestávek (čas na osobní potřeby), </a:t>
            </a:r>
          </a:p>
          <a:p>
            <a:endParaRPr lang="cs-CZ" dirty="0"/>
          </a:p>
        </p:txBody>
      </p:sp>
    </p:spTree>
    <p:extLst>
      <p:ext uri="{BB962C8B-B14F-4D97-AF65-F5344CB8AC3E}">
        <p14:creationId xmlns:p14="http://schemas.microsoft.com/office/powerpoint/2010/main" val="737088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cs-CZ" b="1" dirty="0"/>
              <a:t>Pracnost výrobku a výrobní dávka</a:t>
            </a:r>
          </a:p>
        </p:txBody>
      </p:sp>
      <p:sp>
        <p:nvSpPr>
          <p:cNvPr id="54275" name="Rectangle 3"/>
          <p:cNvSpPr>
            <a:spLocks noGrp="1" noChangeArrowheads="1"/>
          </p:cNvSpPr>
          <p:nvPr>
            <p:ph idx="1"/>
          </p:nvPr>
        </p:nvSpPr>
        <p:spPr/>
        <p:txBody>
          <a:bodyPr/>
          <a:lstStyle/>
          <a:p>
            <a:r>
              <a:rPr lang="cs-CZ" sz="2800" b="1"/>
              <a:t>Pracnost výrobku-</a:t>
            </a:r>
            <a:r>
              <a:rPr lang="cs-CZ" sz="2800"/>
              <a:t> ekonomický ukazatel, který charakterizuje výši produktivity práce a měří se celkovým vynaložením pracovní doby na jednotku výroby či práce. </a:t>
            </a:r>
          </a:p>
          <a:p>
            <a:r>
              <a:rPr lang="cs-CZ" sz="2800" b="1"/>
              <a:t>Výrobní dávka-</a:t>
            </a:r>
            <a:r>
              <a:rPr lang="cs-CZ" sz="2800"/>
              <a:t> soubor produktů vyrobených nebo obchodovaných ve specifikovaných procesech v průběhu stanovené doby</a:t>
            </a:r>
          </a:p>
          <a:p>
            <a:endParaRPr lang="cs-CZ" sz="2800"/>
          </a:p>
        </p:txBody>
      </p:sp>
    </p:spTree>
    <p:extLst>
      <p:ext uri="{BB962C8B-B14F-4D97-AF65-F5344CB8AC3E}">
        <p14:creationId xmlns:p14="http://schemas.microsoft.com/office/powerpoint/2010/main" val="2257117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Čas práce pracovníka. Pracnost výrobku</a:t>
            </a:r>
          </a:p>
        </p:txBody>
      </p:sp>
      <p:sp>
        <p:nvSpPr>
          <p:cNvPr id="3" name="Zástupný symbol pro obsah 2"/>
          <p:cNvSpPr>
            <a:spLocks noGrp="1"/>
          </p:cNvSpPr>
          <p:nvPr>
            <p:ph idx="1"/>
          </p:nvPr>
        </p:nvSpPr>
        <p:spPr/>
        <p:txBody>
          <a:bodyPr>
            <a:normAutofit fontScale="92500" lnSpcReduction="10000"/>
          </a:bodyPr>
          <a:lstStyle/>
          <a:p>
            <a:r>
              <a:rPr lang="cs-CZ" u="sng" dirty="0"/>
              <a:t>Dávkový čas (</a:t>
            </a:r>
            <a:r>
              <a:rPr lang="cs-CZ" u="sng" dirty="0" err="1"/>
              <a:t>tb</a:t>
            </a:r>
            <a:r>
              <a:rPr lang="cs-CZ" u="sng" dirty="0"/>
              <a:t>, </a:t>
            </a:r>
            <a:r>
              <a:rPr lang="cs-CZ" u="sng" dirty="0" err="1"/>
              <a:t>připravy</a:t>
            </a:r>
            <a:r>
              <a:rPr lang="cs-CZ" u="sng" dirty="0"/>
              <a:t>)- </a:t>
            </a:r>
            <a:r>
              <a:rPr lang="cs-CZ" dirty="0"/>
              <a:t>seřízení pracoviště, které je prováděno v okamžiku, kdy dávka výrobní </a:t>
            </a:r>
            <a:r>
              <a:rPr lang="cs-CZ" dirty="0" err="1"/>
              <a:t>ja</a:t>
            </a:r>
            <a:r>
              <a:rPr lang="cs-CZ" dirty="0"/>
              <a:t> na pracoviště a čeká na zpracování </a:t>
            </a:r>
          </a:p>
          <a:p>
            <a:r>
              <a:rPr lang="cs-CZ" u="sng" dirty="0"/>
              <a:t>Jednotkový čas (ta)</a:t>
            </a:r>
            <a:r>
              <a:rPr lang="en-US" u="sng" dirty="0"/>
              <a:t>- </a:t>
            </a:r>
            <a:r>
              <a:rPr lang="cs-CZ" dirty="0"/>
              <a:t>vyjadřuje  spotřebu  času  v jednotlivých  operacích,  tj.  přímá  spotřeba </a:t>
            </a:r>
          </a:p>
          <a:p>
            <a:pPr marL="0" indent="0">
              <a:buNone/>
            </a:pPr>
            <a:r>
              <a:rPr lang="cs-CZ" dirty="0"/>
              <a:t>času na jednotlivý výkon</a:t>
            </a:r>
            <a:r>
              <a:rPr lang="en-US" u="sng" dirty="0"/>
              <a:t>. </a:t>
            </a:r>
            <a:endParaRPr lang="cs-CZ" dirty="0"/>
          </a:p>
          <a:p>
            <a:r>
              <a:rPr lang="cs-CZ" u="sng" dirty="0"/>
              <a:t>Výrobní dávka- </a:t>
            </a:r>
            <a:r>
              <a:rPr lang="cs-CZ" dirty="0"/>
              <a:t>je určitý počet kusů zpravidla stejných dílů, který se nepřetržitě zpracovává na jednom pracovišti, s jednorázovým vynaložením času na přípravu a seřízení.</a:t>
            </a:r>
          </a:p>
          <a:p>
            <a:endParaRPr lang="cs-CZ" dirty="0"/>
          </a:p>
          <a:p>
            <a:pPr>
              <a:buNone/>
            </a:pPr>
            <a:endParaRPr lang="cs-CZ" dirty="0"/>
          </a:p>
        </p:txBody>
      </p:sp>
    </p:spTree>
    <p:extLst>
      <p:ext uri="{BB962C8B-B14F-4D97-AF65-F5344CB8AC3E}">
        <p14:creationId xmlns:p14="http://schemas.microsoft.com/office/powerpoint/2010/main" val="554509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cs-CZ" b="1" dirty="0"/>
              <a:t>Pracnost </a:t>
            </a:r>
          </a:p>
        </p:txBody>
      </p:sp>
      <p:sp>
        <p:nvSpPr>
          <p:cNvPr id="48131" name="Rectangle 3"/>
          <p:cNvSpPr>
            <a:spLocks noGrp="1" noChangeArrowheads="1"/>
          </p:cNvSpPr>
          <p:nvPr>
            <p:ph idx="1"/>
          </p:nvPr>
        </p:nvSpPr>
        <p:spPr/>
        <p:txBody>
          <a:bodyPr/>
          <a:lstStyle/>
          <a:p>
            <a:pPr marL="0" indent="0">
              <a:buNone/>
            </a:pPr>
            <a:r>
              <a:rPr lang="cs-CZ" dirty="0"/>
              <a:t>t</a:t>
            </a:r>
            <a:r>
              <a:rPr lang="cs-CZ" baseline="-25000" dirty="0"/>
              <a:t>i </a:t>
            </a:r>
            <a:r>
              <a:rPr lang="cs-CZ" dirty="0"/>
              <a:t>= </a:t>
            </a:r>
            <a:r>
              <a:rPr lang="cs-CZ" dirty="0" err="1"/>
              <a:t>t</a:t>
            </a:r>
            <a:r>
              <a:rPr lang="cs-CZ" baseline="-25000" dirty="0" err="1"/>
              <a:t>B</a:t>
            </a:r>
            <a:r>
              <a:rPr lang="cs-CZ" baseline="-25000" dirty="0"/>
              <a:t> </a:t>
            </a:r>
            <a:r>
              <a:rPr lang="cs-CZ" dirty="0"/>
              <a:t>+ </a:t>
            </a:r>
            <a:r>
              <a:rPr lang="cs-CZ" dirty="0" err="1"/>
              <a:t>t</a:t>
            </a:r>
            <a:r>
              <a:rPr lang="cs-CZ" baseline="-25000" dirty="0" err="1"/>
              <a:t>A</a:t>
            </a:r>
            <a:r>
              <a:rPr lang="cs-CZ" dirty="0"/>
              <a:t>* </a:t>
            </a:r>
            <a:r>
              <a:rPr lang="cs-CZ" dirty="0" err="1"/>
              <a:t>d</a:t>
            </a:r>
            <a:r>
              <a:rPr lang="cs-CZ" baseline="-25000" dirty="0" err="1"/>
              <a:t>V</a:t>
            </a:r>
            <a:endParaRPr lang="cs-CZ" baseline="-25000" dirty="0"/>
          </a:p>
          <a:p>
            <a:pPr>
              <a:buFont typeface="Wingdings" pitchFamily="2" charset="2"/>
              <a:buNone/>
            </a:pPr>
            <a:endParaRPr lang="cs-CZ" baseline="-25000" dirty="0"/>
          </a:p>
          <a:p>
            <a:pPr>
              <a:buFont typeface="Wingdings" pitchFamily="2" charset="2"/>
              <a:buNone/>
            </a:pPr>
            <a:r>
              <a:rPr lang="cs-CZ" dirty="0" err="1"/>
              <a:t>d</a:t>
            </a:r>
            <a:r>
              <a:rPr lang="cs-CZ" baseline="-25000" dirty="0" err="1"/>
              <a:t>V</a:t>
            </a:r>
            <a:r>
              <a:rPr lang="cs-CZ" dirty="0"/>
              <a:t>- dávka výroby</a:t>
            </a:r>
            <a:endParaRPr lang="cs-CZ" baseline="-25000" dirty="0"/>
          </a:p>
          <a:p>
            <a:pPr eaLnBrk="1" hangingPunct="1">
              <a:buFont typeface="Wingdings" pitchFamily="2" charset="2"/>
              <a:buNone/>
            </a:pPr>
            <a:r>
              <a:rPr lang="cs-CZ" dirty="0" err="1"/>
              <a:t>t</a:t>
            </a:r>
            <a:r>
              <a:rPr lang="cs-CZ" baseline="-25000" dirty="0" err="1"/>
              <a:t>A</a:t>
            </a:r>
            <a:r>
              <a:rPr lang="cs-CZ" baseline="-25000" dirty="0"/>
              <a:t> - </a:t>
            </a:r>
            <a:r>
              <a:rPr lang="cs-CZ" dirty="0"/>
              <a:t>čas jednotkové práce (jednotkový čas)</a:t>
            </a:r>
          </a:p>
          <a:p>
            <a:pPr eaLnBrk="1" hangingPunct="1">
              <a:buFont typeface="Wingdings" pitchFamily="2" charset="2"/>
              <a:buNone/>
            </a:pPr>
            <a:r>
              <a:rPr lang="cs-CZ" dirty="0" err="1"/>
              <a:t>t</a:t>
            </a:r>
            <a:r>
              <a:rPr lang="cs-CZ" baseline="-25000" dirty="0" err="1"/>
              <a:t>B</a:t>
            </a:r>
            <a:r>
              <a:rPr lang="cs-CZ" baseline="-25000" dirty="0"/>
              <a:t> – </a:t>
            </a:r>
            <a:r>
              <a:rPr lang="cs-CZ" dirty="0"/>
              <a:t>dávkový čas</a:t>
            </a:r>
          </a:p>
        </p:txBody>
      </p:sp>
    </p:spTree>
    <p:extLst>
      <p:ext uri="{BB962C8B-B14F-4D97-AF65-F5344CB8AC3E}">
        <p14:creationId xmlns:p14="http://schemas.microsoft.com/office/powerpoint/2010/main" val="3615855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cs-CZ" b="1" dirty="0"/>
              <a:t>Normy času zpracování</a:t>
            </a:r>
          </a:p>
        </p:txBody>
      </p:sp>
      <p:sp>
        <p:nvSpPr>
          <p:cNvPr id="55299" name="Rectangle 3"/>
          <p:cNvSpPr>
            <a:spLocks noGrp="1" noChangeArrowheads="1"/>
          </p:cNvSpPr>
          <p:nvPr>
            <p:ph type="body" sz="half" idx="1"/>
          </p:nvPr>
        </p:nvSpPr>
        <p:spPr>
          <a:xfrm>
            <a:off x="1182688" y="2017713"/>
            <a:ext cx="6989762" cy="4114800"/>
          </a:xfrm>
        </p:spPr>
        <p:txBody>
          <a:bodyPr>
            <a:normAutofit/>
          </a:bodyPr>
          <a:lstStyle/>
          <a:p>
            <a:pPr marL="0" indent="0">
              <a:lnSpc>
                <a:spcPct val="80000"/>
              </a:lnSpc>
              <a:buClr>
                <a:schemeClr val="tx2"/>
              </a:buClr>
              <a:buNone/>
            </a:pPr>
            <a:r>
              <a:rPr lang="cs-CZ" sz="2400" dirty="0"/>
              <a:t>pracnost i-té operace stanovená na základě norem času</a:t>
            </a:r>
          </a:p>
          <a:p>
            <a:pPr>
              <a:lnSpc>
                <a:spcPct val="80000"/>
              </a:lnSpc>
              <a:buClr>
                <a:schemeClr val="tx2"/>
              </a:buClr>
              <a:buFont typeface="Wingdings" pitchFamily="2" charset="2"/>
              <a:buChar char="v"/>
            </a:pPr>
            <a:endParaRPr lang="cs-CZ" sz="2800" dirty="0"/>
          </a:p>
          <a:p>
            <a:pPr>
              <a:lnSpc>
                <a:spcPct val="80000"/>
              </a:lnSpc>
              <a:buClr>
                <a:schemeClr val="tx2"/>
              </a:buClr>
              <a:buFont typeface="Wingdings" pitchFamily="2" charset="2"/>
              <a:buChar char="v"/>
            </a:pPr>
            <a:endParaRPr lang="cs-CZ" sz="2800" dirty="0"/>
          </a:p>
          <a:p>
            <a:pPr>
              <a:lnSpc>
                <a:spcPct val="80000"/>
              </a:lnSpc>
              <a:buClr>
                <a:schemeClr val="tx2"/>
              </a:buClr>
              <a:buFont typeface="Wingdings" pitchFamily="2" charset="2"/>
              <a:buNone/>
            </a:pPr>
            <a:r>
              <a:rPr lang="cs-CZ" sz="2800" dirty="0"/>
              <a:t>	</a:t>
            </a:r>
          </a:p>
          <a:p>
            <a:pPr>
              <a:lnSpc>
                <a:spcPct val="80000"/>
              </a:lnSpc>
              <a:buClr>
                <a:schemeClr val="tx2"/>
              </a:buClr>
              <a:buFont typeface="Wingdings" pitchFamily="2" charset="2"/>
              <a:buNone/>
            </a:pPr>
            <a:r>
              <a:rPr lang="cs-CZ" sz="1800" dirty="0"/>
              <a:t>kde	t</a:t>
            </a:r>
            <a:r>
              <a:rPr lang="cs-CZ" sz="1800" baseline="-25000" dirty="0"/>
              <a:t>i</a:t>
            </a:r>
            <a:r>
              <a:rPr lang="cs-CZ" sz="1800" baseline="30000" dirty="0"/>
              <a:t>’	</a:t>
            </a:r>
            <a:r>
              <a:rPr lang="cs-CZ" sz="1800" dirty="0"/>
              <a:t>-	pracnost i-té operace [</a:t>
            </a:r>
            <a:r>
              <a:rPr lang="cs-CZ" sz="1800" dirty="0" err="1"/>
              <a:t>Nhod</a:t>
            </a:r>
            <a:r>
              <a:rPr lang="cs-CZ" sz="1800" dirty="0"/>
              <a:t>/ks]</a:t>
            </a:r>
          </a:p>
          <a:p>
            <a:pPr>
              <a:lnSpc>
                <a:spcPct val="80000"/>
              </a:lnSpc>
              <a:buClr>
                <a:schemeClr val="tx2"/>
              </a:buClr>
              <a:buFont typeface="Wingdings" pitchFamily="2" charset="2"/>
              <a:buNone/>
            </a:pPr>
            <a:r>
              <a:rPr lang="cs-CZ" sz="1800" dirty="0"/>
              <a:t>		</a:t>
            </a:r>
            <a:r>
              <a:rPr lang="cs-CZ" sz="1800" dirty="0" err="1"/>
              <a:t>t</a:t>
            </a:r>
            <a:r>
              <a:rPr lang="cs-CZ" sz="1800" baseline="-25000" dirty="0" err="1"/>
              <a:t>ACi</a:t>
            </a:r>
            <a:r>
              <a:rPr lang="cs-CZ" sz="1800" baseline="-25000" dirty="0"/>
              <a:t>	</a:t>
            </a:r>
            <a:r>
              <a:rPr lang="cs-CZ" sz="1800" dirty="0"/>
              <a:t>-	čas jednotkové práce na i-</a:t>
            </a:r>
            <a:r>
              <a:rPr lang="cs-CZ" sz="1800" dirty="0" err="1"/>
              <a:t>tém</a:t>
            </a:r>
            <a:r>
              <a:rPr lang="cs-CZ" sz="1800" dirty="0"/>
              <a:t> pracovišti</a:t>
            </a:r>
            <a:r>
              <a:rPr lang="cs-CZ" sz="2400" dirty="0"/>
              <a:t> </a:t>
            </a:r>
          </a:p>
          <a:p>
            <a:pPr>
              <a:lnSpc>
                <a:spcPct val="80000"/>
              </a:lnSpc>
              <a:buClr>
                <a:schemeClr val="tx2"/>
              </a:buClr>
              <a:buFont typeface="Wingdings" pitchFamily="2" charset="2"/>
              <a:buNone/>
            </a:pPr>
            <a:r>
              <a:rPr lang="cs-CZ" sz="1800" dirty="0"/>
              <a:t>		</a:t>
            </a:r>
            <a:r>
              <a:rPr lang="cs-CZ" sz="1800" dirty="0" err="1"/>
              <a:t>t</a:t>
            </a:r>
            <a:r>
              <a:rPr lang="cs-CZ" sz="1800" baseline="-25000" dirty="0" err="1"/>
              <a:t>BCi</a:t>
            </a:r>
            <a:r>
              <a:rPr lang="cs-CZ" sz="1800" baseline="-25000" dirty="0"/>
              <a:t>	</a:t>
            </a:r>
            <a:r>
              <a:rPr lang="cs-CZ" sz="1800" dirty="0"/>
              <a:t>-	čas dávkové práce na i-</a:t>
            </a:r>
            <a:r>
              <a:rPr lang="cs-CZ" sz="1800" dirty="0" err="1"/>
              <a:t>tém</a:t>
            </a:r>
            <a:r>
              <a:rPr lang="cs-CZ" sz="1800" dirty="0"/>
              <a:t> pracovišti</a:t>
            </a:r>
            <a:r>
              <a:rPr lang="cs-CZ" sz="2400" dirty="0"/>
              <a:t> </a:t>
            </a:r>
          </a:p>
          <a:p>
            <a:pPr>
              <a:lnSpc>
                <a:spcPct val="80000"/>
              </a:lnSpc>
              <a:buClr>
                <a:schemeClr val="tx2"/>
              </a:buClr>
              <a:buFont typeface="Wingdings" pitchFamily="2" charset="2"/>
              <a:buNone/>
            </a:pPr>
            <a:r>
              <a:rPr lang="cs-CZ" sz="2400" dirty="0"/>
              <a:t>		</a:t>
            </a:r>
            <a:r>
              <a:rPr lang="cs-CZ" sz="1800" dirty="0" err="1"/>
              <a:t>d</a:t>
            </a:r>
            <a:r>
              <a:rPr lang="cs-CZ" sz="1800" baseline="-25000" dirty="0" err="1"/>
              <a:t>v</a:t>
            </a:r>
            <a:r>
              <a:rPr lang="cs-CZ" sz="1800" baseline="-25000" dirty="0"/>
              <a:t>	</a:t>
            </a:r>
            <a:r>
              <a:rPr lang="cs-CZ" sz="1800" dirty="0"/>
              <a:t>-	velikost výrobní dávky v kusech</a:t>
            </a:r>
          </a:p>
          <a:p>
            <a:pPr>
              <a:lnSpc>
                <a:spcPct val="80000"/>
              </a:lnSpc>
              <a:buClr>
                <a:schemeClr val="tx2"/>
              </a:buClr>
              <a:buFont typeface="Wingdings" pitchFamily="2" charset="2"/>
              <a:buChar char="v"/>
            </a:pPr>
            <a:endParaRPr lang="cs-CZ" sz="2400" dirty="0"/>
          </a:p>
          <a:p>
            <a:pPr>
              <a:lnSpc>
                <a:spcPct val="80000"/>
              </a:lnSpc>
            </a:pPr>
            <a:endParaRPr lang="cs-CZ" sz="1800" dirty="0"/>
          </a:p>
        </p:txBody>
      </p:sp>
      <mc:AlternateContent xmlns:mc="http://schemas.openxmlformats.org/markup-compatibility/2006" xmlns:a14="http://schemas.microsoft.com/office/drawing/2010/main">
        <mc:Choice Requires="a14">
          <p:sp>
            <p:nvSpPr>
              <p:cNvPr id="55300" name="Object 4"/>
              <p:cNvSpPr txBox="1">
                <a:spLocks noGrp="1"/>
              </p:cNvSpPr>
              <p:nvPr>
                <p:ph sz="half" idx="2"/>
              </p:nvPr>
            </p:nvSpPr>
            <p:spPr bwMode="auto">
              <a:xfrm>
                <a:off x="2728913" y="2708275"/>
                <a:ext cx="2606675" cy="1081088"/>
              </a:xfrm>
              <a:prstGeom prst="rect">
                <a:avLst/>
              </a:prstGeom>
              <a:noFill/>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sSubSup>
                        <m:sSubSupPr>
                          <m:ctrlPr>
                            <a:rPr lang="cs-CZ" i="1">
                              <a:solidFill>
                                <a:srgbClr val="000000"/>
                              </a:solidFill>
                              <a:latin typeface="Cambria Math" panose="02040503050406030204" pitchFamily="18" charset="0"/>
                            </a:rPr>
                          </m:ctrlPr>
                        </m:sSubSup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𝑖</m:t>
                          </m:r>
                        </m:sub>
                        <m:sup/>
                      </m:sSubSup>
                      <m:r>
                        <a:rPr lang="cs-CZ" i="1">
                          <a:solidFill>
                            <a:srgbClr val="000000"/>
                          </a:solidFill>
                          <a:latin typeface="Cambria Math" panose="02040503050406030204" pitchFamily="18" charset="0"/>
                        </a:rPr>
                        <m:t>=</m:t>
                      </m:r>
                      <m:f>
                        <m:fPr>
                          <m:ctrlPr>
                            <a:rPr lang="cs-CZ" i="1">
                              <a:solidFill>
                                <a:srgbClr val="000000"/>
                              </a:solidFill>
                              <a:latin typeface="Cambria Math" panose="02040503050406030204" pitchFamily="18" charset="0"/>
                            </a:rPr>
                          </m:ctrlPr>
                        </m:fPr>
                        <m:num>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𝐴𝐶𝑖</m:t>
                              </m:r>
                            </m:sub>
                          </m:sSub>
                        </m:num>
                        <m:den>
                          <m:r>
                            <a:rPr lang="cs-CZ" i="1">
                              <a:solidFill>
                                <a:srgbClr val="000000"/>
                              </a:solidFill>
                              <a:latin typeface="Cambria Math" panose="02040503050406030204" pitchFamily="18" charset="0"/>
                            </a:rPr>
                            <m:t>60</m:t>
                          </m:r>
                        </m:den>
                      </m:f>
                      <m:r>
                        <a:rPr lang="cs-CZ" i="1">
                          <a:solidFill>
                            <a:srgbClr val="000000"/>
                          </a:solidFill>
                          <a:latin typeface="Cambria Math" panose="02040503050406030204" pitchFamily="18" charset="0"/>
                        </a:rPr>
                        <m:t>+</m:t>
                      </m:r>
                      <m:f>
                        <m:fPr>
                          <m:ctrlPr>
                            <a:rPr lang="cs-CZ" i="1">
                              <a:solidFill>
                                <a:srgbClr val="000000"/>
                              </a:solidFill>
                              <a:latin typeface="Cambria Math" panose="02040503050406030204" pitchFamily="18" charset="0"/>
                            </a:rPr>
                          </m:ctrlPr>
                        </m:fPr>
                        <m:num>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𝐵𝐶𝑖</m:t>
                              </m:r>
                            </m:sub>
                          </m:sSub>
                        </m:num>
                        <m:den>
                          <m:r>
                            <a:rPr lang="cs-CZ" i="1">
                              <a:solidFill>
                                <a:srgbClr val="000000"/>
                              </a:solidFill>
                              <a:latin typeface="Cambria Math" panose="02040503050406030204" pitchFamily="18" charset="0"/>
                            </a:rPr>
                            <m:t>60⋅</m:t>
                          </m:r>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𝑑</m:t>
                              </m:r>
                            </m:e>
                            <m:sub>
                              <m:r>
                                <a:rPr lang="cs-CZ" i="1">
                                  <a:solidFill>
                                    <a:srgbClr val="000000"/>
                                  </a:solidFill>
                                  <a:latin typeface="Cambria Math" panose="02040503050406030204" pitchFamily="18" charset="0"/>
                                </a:rPr>
                                <m:t>𝑣</m:t>
                              </m:r>
                            </m:sub>
                          </m:sSub>
                        </m:den>
                      </m:f>
                    </m:oMath>
                  </m:oMathPara>
                </a14:m>
                <a:endParaRPr lang="cs-CZ" dirty="0"/>
              </a:p>
            </p:txBody>
          </p:sp>
        </mc:Choice>
        <mc:Fallback xmlns="">
          <p:sp>
            <p:nvSpPr>
              <p:cNvPr id="55300" name="Object 4"/>
              <p:cNvSpPr txBox="1">
                <a:spLocks noGrp="1" noRot="1" noChangeAspect="1" noMove="1" noResize="1" noEditPoints="1" noAdjustHandles="1" noChangeArrowheads="1" noChangeShapeType="1" noTextEdit="1"/>
              </p:cNvSpPr>
              <p:nvPr>
                <p:ph sz="half" idx="2"/>
              </p:nvPr>
            </p:nvSpPr>
            <p:spPr bwMode="auto">
              <a:xfrm>
                <a:off x="2728913" y="2708275"/>
                <a:ext cx="2606675" cy="1081088"/>
              </a:xfrm>
              <a:prstGeom prst="rect">
                <a:avLst/>
              </a:prstGeom>
              <a:blipFill>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52314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71538" y="922338"/>
            <a:ext cx="8162925" cy="701675"/>
          </a:xfrm>
        </p:spPr>
        <p:txBody>
          <a:bodyPr/>
          <a:lstStyle/>
          <a:p>
            <a:r>
              <a:rPr lang="cs-CZ" sz="4000" b="1" dirty="0"/>
              <a:t>Normy času zpracování</a:t>
            </a:r>
          </a:p>
        </p:txBody>
      </p:sp>
      <p:sp>
        <p:nvSpPr>
          <p:cNvPr id="36867" name="Rectangle 3"/>
          <p:cNvSpPr>
            <a:spLocks noGrp="1" noChangeArrowheads="1"/>
          </p:cNvSpPr>
          <p:nvPr>
            <p:ph idx="1"/>
          </p:nvPr>
        </p:nvSpPr>
        <p:spPr/>
        <p:txBody>
          <a:bodyPr/>
          <a:lstStyle/>
          <a:p>
            <a:pPr marL="0" indent="0">
              <a:lnSpc>
                <a:spcPct val="90000"/>
              </a:lnSpc>
              <a:buClr>
                <a:schemeClr val="tx2"/>
              </a:buClr>
              <a:buNone/>
              <a:tabLst>
                <a:tab pos="1138238" algn="l"/>
                <a:tab pos="1614488" algn="l"/>
              </a:tabLst>
            </a:pPr>
            <a:r>
              <a:rPr lang="cs-CZ" sz="2400" dirty="0"/>
              <a:t>pracnost i-té operace v odpracovaných hodinách</a:t>
            </a:r>
          </a:p>
          <a:p>
            <a:pPr>
              <a:lnSpc>
                <a:spcPct val="90000"/>
              </a:lnSpc>
              <a:buClr>
                <a:schemeClr val="tx2"/>
              </a:buClr>
              <a:buFont typeface="Wingdings" pitchFamily="2" charset="2"/>
              <a:buChar char="v"/>
              <a:tabLst>
                <a:tab pos="1138238" algn="l"/>
                <a:tab pos="1614488" algn="l"/>
              </a:tabLst>
            </a:pPr>
            <a:endParaRPr lang="cs-CZ" sz="2800" dirty="0"/>
          </a:p>
          <a:p>
            <a:pPr>
              <a:lnSpc>
                <a:spcPct val="90000"/>
              </a:lnSpc>
              <a:buClr>
                <a:schemeClr val="tx2"/>
              </a:buClr>
              <a:buFont typeface="Wingdings" pitchFamily="2" charset="2"/>
              <a:buChar char="v"/>
              <a:tabLst>
                <a:tab pos="1138238" algn="l"/>
                <a:tab pos="1614488" algn="l"/>
              </a:tabLst>
            </a:pPr>
            <a:endParaRPr lang="cs-CZ" sz="2800" dirty="0"/>
          </a:p>
          <a:p>
            <a:pPr>
              <a:lnSpc>
                <a:spcPct val="90000"/>
              </a:lnSpc>
              <a:buClr>
                <a:schemeClr val="tx2"/>
              </a:buClr>
              <a:buFont typeface="Wingdings" pitchFamily="2" charset="2"/>
              <a:buNone/>
              <a:tabLst>
                <a:tab pos="1138238" algn="l"/>
                <a:tab pos="1614488" algn="l"/>
              </a:tabLst>
            </a:pPr>
            <a:r>
              <a:rPr lang="cs-CZ" sz="2800" dirty="0"/>
              <a:t>	</a:t>
            </a:r>
            <a:r>
              <a:rPr lang="cs-CZ" sz="1800" dirty="0"/>
              <a:t>kde	t</a:t>
            </a:r>
            <a:r>
              <a:rPr lang="cs-CZ" sz="1800" baseline="-25000" dirty="0"/>
              <a:t>i</a:t>
            </a:r>
            <a:r>
              <a:rPr lang="cs-CZ" sz="1800" baseline="30000" dirty="0"/>
              <a:t>	</a:t>
            </a:r>
            <a:r>
              <a:rPr lang="cs-CZ" sz="1800" dirty="0"/>
              <a:t>-	skutečná pracnost i-té operace [hod/ks]</a:t>
            </a:r>
          </a:p>
          <a:p>
            <a:pPr>
              <a:lnSpc>
                <a:spcPct val="90000"/>
              </a:lnSpc>
              <a:buClr>
                <a:schemeClr val="tx2"/>
              </a:buClr>
              <a:buFont typeface="Wingdings" pitchFamily="2" charset="2"/>
              <a:buNone/>
              <a:tabLst>
                <a:tab pos="1138238" algn="l"/>
                <a:tab pos="1614488" algn="l"/>
              </a:tabLst>
            </a:pPr>
            <a:r>
              <a:rPr lang="cs-CZ" sz="1800" dirty="0"/>
              <a:t>		</a:t>
            </a:r>
            <a:r>
              <a:rPr lang="cs-CZ" sz="1800" dirty="0" err="1"/>
              <a:t>t</a:t>
            </a:r>
            <a:r>
              <a:rPr lang="cs-CZ" sz="1800" baseline="-25000" dirty="0" err="1"/>
              <a:t>ACi</a:t>
            </a:r>
            <a:r>
              <a:rPr lang="cs-CZ" sz="1800" baseline="-25000" dirty="0"/>
              <a:t>	</a:t>
            </a:r>
            <a:r>
              <a:rPr lang="cs-CZ" sz="1800" dirty="0"/>
              <a:t>-	čas jednotkové práce s přirážkou času 					směnového na i-</a:t>
            </a:r>
            <a:r>
              <a:rPr lang="cs-CZ" sz="1800" dirty="0" err="1"/>
              <a:t>tém</a:t>
            </a:r>
            <a:r>
              <a:rPr lang="cs-CZ" sz="1800" dirty="0"/>
              <a:t> pracovišti</a:t>
            </a:r>
            <a:r>
              <a:rPr lang="cs-CZ" sz="2400" dirty="0"/>
              <a:t> </a:t>
            </a:r>
          </a:p>
          <a:p>
            <a:pPr>
              <a:lnSpc>
                <a:spcPct val="90000"/>
              </a:lnSpc>
              <a:buClr>
                <a:schemeClr val="tx2"/>
              </a:buClr>
              <a:buFont typeface="Wingdings" pitchFamily="2" charset="2"/>
              <a:buNone/>
              <a:tabLst>
                <a:tab pos="1138238" algn="l"/>
                <a:tab pos="1614488" algn="l"/>
              </a:tabLst>
            </a:pPr>
            <a:r>
              <a:rPr lang="cs-CZ" sz="1800" dirty="0"/>
              <a:t>		</a:t>
            </a:r>
            <a:r>
              <a:rPr lang="cs-CZ" sz="1800" dirty="0" err="1"/>
              <a:t>t</a:t>
            </a:r>
            <a:r>
              <a:rPr lang="cs-CZ" sz="1800" baseline="-25000" dirty="0" err="1"/>
              <a:t>BCi</a:t>
            </a:r>
            <a:r>
              <a:rPr lang="cs-CZ" sz="1800" baseline="-25000" dirty="0"/>
              <a:t>	</a:t>
            </a:r>
            <a:r>
              <a:rPr lang="cs-CZ" sz="1800" dirty="0"/>
              <a:t>-	čas dávkové práce s přirážkou času 					směnového na i-</a:t>
            </a:r>
            <a:r>
              <a:rPr lang="cs-CZ" sz="1800" dirty="0" err="1"/>
              <a:t>tém</a:t>
            </a:r>
            <a:r>
              <a:rPr lang="cs-CZ" sz="1800" dirty="0"/>
              <a:t> pracovišti</a:t>
            </a:r>
            <a:r>
              <a:rPr lang="cs-CZ" sz="2400" dirty="0"/>
              <a:t> </a:t>
            </a:r>
          </a:p>
          <a:p>
            <a:pPr>
              <a:lnSpc>
                <a:spcPct val="90000"/>
              </a:lnSpc>
              <a:buClr>
                <a:schemeClr val="tx2"/>
              </a:buClr>
              <a:buFont typeface="Wingdings" pitchFamily="2" charset="2"/>
              <a:buNone/>
              <a:tabLst>
                <a:tab pos="1138238" algn="l"/>
                <a:tab pos="1614488" algn="l"/>
              </a:tabLst>
            </a:pPr>
            <a:r>
              <a:rPr lang="cs-CZ" sz="2400" dirty="0"/>
              <a:t>		</a:t>
            </a:r>
            <a:r>
              <a:rPr lang="cs-CZ" sz="1800" dirty="0">
                <a:sym typeface="Symbol" pitchFamily="18" charset="2"/>
              </a:rPr>
              <a:t></a:t>
            </a:r>
            <a:r>
              <a:rPr lang="cs-CZ" sz="1800" baseline="-25000" dirty="0">
                <a:sym typeface="Symbol" pitchFamily="18" charset="2"/>
              </a:rPr>
              <a:t>i</a:t>
            </a:r>
            <a:r>
              <a:rPr lang="cs-CZ" sz="1800" dirty="0">
                <a:sym typeface="Symbol" pitchFamily="18" charset="2"/>
              </a:rPr>
              <a:t>	-	ukazatel práce dělníka na i-té operaci</a:t>
            </a:r>
            <a:endParaRPr lang="cs-CZ" sz="2400" dirty="0"/>
          </a:p>
          <a:p>
            <a:pPr>
              <a:lnSpc>
                <a:spcPct val="90000"/>
              </a:lnSpc>
              <a:buClr>
                <a:schemeClr val="tx2"/>
              </a:buClr>
              <a:buFont typeface="Wingdings" pitchFamily="2" charset="2"/>
              <a:buNone/>
              <a:tabLst>
                <a:tab pos="1138238" algn="l"/>
                <a:tab pos="1614488" algn="l"/>
              </a:tabLst>
            </a:pPr>
            <a:r>
              <a:rPr lang="cs-CZ" sz="2400" dirty="0"/>
              <a:t>		</a:t>
            </a:r>
            <a:r>
              <a:rPr lang="cs-CZ" sz="1800" dirty="0" err="1"/>
              <a:t>d</a:t>
            </a:r>
            <a:r>
              <a:rPr lang="cs-CZ" sz="1800" baseline="-25000" dirty="0" err="1"/>
              <a:t>v</a:t>
            </a:r>
            <a:r>
              <a:rPr lang="cs-CZ" sz="1800" baseline="-25000" dirty="0"/>
              <a:t>	</a:t>
            </a:r>
            <a:r>
              <a:rPr lang="cs-CZ" sz="1800" dirty="0"/>
              <a:t>-	velikost výrobní dávky v kusech</a:t>
            </a:r>
          </a:p>
          <a:p>
            <a:pPr>
              <a:lnSpc>
                <a:spcPct val="90000"/>
              </a:lnSpc>
              <a:buClr>
                <a:schemeClr val="tx2"/>
              </a:buClr>
              <a:buFont typeface="Wingdings" pitchFamily="2" charset="2"/>
              <a:buChar char="v"/>
              <a:tabLst>
                <a:tab pos="1138238" algn="l"/>
                <a:tab pos="1614488" algn="l"/>
              </a:tabLst>
            </a:pPr>
            <a:endParaRPr lang="cs-CZ" sz="2400" dirty="0"/>
          </a:p>
        </p:txBody>
      </p:sp>
      <p:graphicFrame>
        <p:nvGraphicFramePr>
          <p:cNvPr id="36868" name="Object 4"/>
          <p:cNvGraphicFramePr>
            <a:graphicFrameLocks noChangeAspect="1"/>
          </p:cNvGraphicFramePr>
          <p:nvPr/>
        </p:nvGraphicFramePr>
        <p:xfrm>
          <a:off x="1979712" y="1916832"/>
          <a:ext cx="3711575" cy="1138238"/>
        </p:xfrm>
        <a:graphic>
          <a:graphicData uri="http://schemas.openxmlformats.org/presentationml/2006/ole">
            <mc:AlternateContent xmlns:mc="http://schemas.openxmlformats.org/markup-compatibility/2006">
              <mc:Choice xmlns:v="urn:schemas-microsoft-com:vml" Requires="v">
                <p:oleObj name="Rovnice" r:id="rId2" imgW="1409400" imgH="431640" progId="Equation.3">
                  <p:embed/>
                </p:oleObj>
              </mc:Choice>
              <mc:Fallback>
                <p:oleObj name="Rovnice" r:id="rId2" imgW="1409400" imgH="4316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916832"/>
                        <a:ext cx="3711575" cy="113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9" name="Text Box 5"/>
          <p:cNvSpPr txBox="1">
            <a:spLocks noChangeArrowheads="1"/>
          </p:cNvSpPr>
          <p:nvPr/>
        </p:nvSpPr>
        <p:spPr bwMode="auto">
          <a:xfrm>
            <a:off x="6019800" y="2590800"/>
            <a:ext cx="2057400" cy="457200"/>
          </a:xfrm>
          <a:prstGeom prst="rect">
            <a:avLst/>
          </a:prstGeom>
          <a:noFill/>
          <a:ln w="9525">
            <a:noFill/>
            <a:miter lim="800000"/>
            <a:headEnd/>
            <a:tailEnd/>
          </a:ln>
          <a:effectLst/>
        </p:spPr>
        <p:txBody>
          <a:bodyPr>
            <a:spAutoFit/>
          </a:bodyPr>
          <a:lstStyle/>
          <a:p>
            <a:pPr>
              <a:spcBef>
                <a:spcPct val="50000"/>
              </a:spcBef>
            </a:pPr>
            <a:r>
              <a:rPr lang="cs-CZ"/>
              <a:t>[hod/ks]</a:t>
            </a:r>
          </a:p>
        </p:txBody>
      </p:sp>
    </p:spTree>
    <p:extLst>
      <p:ext uri="{BB962C8B-B14F-4D97-AF65-F5344CB8AC3E}">
        <p14:creationId xmlns:p14="http://schemas.microsoft.com/office/powerpoint/2010/main" val="42925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Esej na téma: „Moderní trendy v řízení výroby“</a:t>
            </a:r>
            <a:endParaRPr lang="cs-CZ" dirty="0"/>
          </a:p>
        </p:txBody>
      </p:sp>
      <p:sp>
        <p:nvSpPr>
          <p:cNvPr id="3" name="Zástupný symbol pro obsah 2"/>
          <p:cNvSpPr>
            <a:spLocks noGrp="1"/>
          </p:cNvSpPr>
          <p:nvPr>
            <p:ph idx="1"/>
          </p:nvPr>
        </p:nvSpPr>
        <p:spPr/>
        <p:txBody>
          <a:bodyPr/>
          <a:lstStyle/>
          <a:p>
            <a:pPr marL="0" indent="0">
              <a:buNone/>
            </a:pPr>
            <a:r>
              <a:rPr lang="cs-CZ" b="1" u="sng" dirty="0"/>
              <a:t>Omezení a požadavky:</a:t>
            </a:r>
            <a:endParaRPr lang="cs-CZ" dirty="0"/>
          </a:p>
          <a:p>
            <a:r>
              <a:rPr lang="cs-CZ" dirty="0"/>
              <a:t>Na základě minimálně dvou literárních zdrojů vypracovat esej na konkrétní téma. Minimální rozsah 3 strany+ titulní strana. Citování v souladu se směrnici MVŠO</a:t>
            </a:r>
          </a:p>
          <a:p>
            <a:r>
              <a:rPr lang="cs-CZ" dirty="0"/>
              <a:t>V jedné skupině jsou povolena maximálně 3 shodná téma. Odevzdání proběhne přes IS MVSO. </a:t>
            </a:r>
          </a:p>
          <a:p>
            <a:pPr marL="0" indent="0">
              <a:buNone/>
            </a:pPr>
            <a:endParaRPr lang="cs-CZ" dirty="0"/>
          </a:p>
        </p:txBody>
      </p:sp>
    </p:spTree>
    <p:extLst>
      <p:ext uri="{BB962C8B-B14F-4D97-AF65-F5344CB8AC3E}">
        <p14:creationId xmlns:p14="http://schemas.microsoft.com/office/powerpoint/2010/main" val="29377372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71538" y="922338"/>
            <a:ext cx="8162925" cy="701675"/>
          </a:xfrm>
        </p:spPr>
        <p:txBody>
          <a:bodyPr/>
          <a:lstStyle/>
          <a:p>
            <a:r>
              <a:rPr lang="cs-CZ" sz="4000" b="1" dirty="0"/>
              <a:t>Ukazatel práce pracovníka</a:t>
            </a:r>
          </a:p>
        </p:txBody>
      </p:sp>
      <p:sp>
        <p:nvSpPr>
          <p:cNvPr id="37891" name="Rectangle 3"/>
          <p:cNvSpPr>
            <a:spLocks noGrp="1" noChangeArrowheads="1"/>
          </p:cNvSpPr>
          <p:nvPr>
            <p:ph idx="1"/>
          </p:nvPr>
        </p:nvSpPr>
        <p:spPr/>
        <p:txBody>
          <a:bodyPr/>
          <a:lstStyle/>
          <a:p>
            <a:pPr>
              <a:buFont typeface="Wingdings" pitchFamily="2" charset="2"/>
              <a:buNone/>
              <a:tabLst>
                <a:tab pos="661988" algn="l"/>
                <a:tab pos="1055688" algn="l"/>
                <a:tab pos="1243013" algn="l"/>
              </a:tabLst>
            </a:pPr>
            <a:endParaRPr lang="cs-CZ" dirty="0"/>
          </a:p>
          <a:p>
            <a:pPr>
              <a:buFont typeface="Wingdings" pitchFamily="2" charset="2"/>
              <a:buNone/>
              <a:tabLst>
                <a:tab pos="661988" algn="l"/>
                <a:tab pos="1055688" algn="l"/>
                <a:tab pos="1243013" algn="l"/>
              </a:tabLst>
            </a:pPr>
            <a:r>
              <a:rPr lang="cs-CZ" sz="2000" dirty="0"/>
              <a:t>kde	</a:t>
            </a:r>
            <a:r>
              <a:rPr lang="cs-CZ" sz="2000" dirty="0">
                <a:sym typeface="Symbol" pitchFamily="18" charset="2"/>
              </a:rPr>
              <a:t></a:t>
            </a:r>
            <a:r>
              <a:rPr lang="cs-CZ" sz="2000" baseline="-25000" dirty="0">
                <a:sym typeface="Symbol" pitchFamily="18" charset="2"/>
              </a:rPr>
              <a:t>	</a:t>
            </a:r>
            <a:r>
              <a:rPr lang="cs-CZ" sz="2000" dirty="0">
                <a:sym typeface="Symbol" pitchFamily="18" charset="2"/>
              </a:rPr>
              <a:t>-	ukazatel práce pracovníka</a:t>
            </a:r>
          </a:p>
          <a:p>
            <a:pPr>
              <a:buFont typeface="Wingdings" pitchFamily="2" charset="2"/>
              <a:buNone/>
              <a:tabLst>
                <a:tab pos="661988" algn="l"/>
                <a:tab pos="1055688" algn="l"/>
                <a:tab pos="1243013" algn="l"/>
              </a:tabLst>
            </a:pPr>
            <a:r>
              <a:rPr lang="cs-CZ" sz="2000" dirty="0">
                <a:sym typeface="Symbol" pitchFamily="18" charset="2"/>
              </a:rPr>
              <a:t>			-	koeficient plnění výkonových norem</a:t>
            </a:r>
          </a:p>
          <a:p>
            <a:pPr>
              <a:buNone/>
              <a:tabLst>
                <a:tab pos="661988" algn="l"/>
                <a:tab pos="1055688" algn="l"/>
                <a:tab pos="1243013" algn="l"/>
              </a:tabLst>
            </a:pPr>
            <a:r>
              <a:rPr lang="cs-CZ" sz="2000" dirty="0">
                <a:sym typeface="Symbol" pitchFamily="18" charset="2"/>
              </a:rPr>
              <a:t>	</a:t>
            </a:r>
            <a:r>
              <a:rPr lang="cs-CZ" sz="2000" baseline="-25000" dirty="0">
                <a:sym typeface="Symbol" pitchFamily="18" charset="2"/>
              </a:rPr>
              <a:t>l</a:t>
            </a:r>
            <a:r>
              <a:rPr lang="cs-CZ" sz="2000" dirty="0">
                <a:sym typeface="Symbol" pitchFamily="18" charset="2"/>
              </a:rPr>
              <a:t>	-	koeficient využití pracovní doby</a:t>
            </a:r>
          </a:p>
          <a:p>
            <a:pPr>
              <a:buFont typeface="Wingdings" pitchFamily="2" charset="2"/>
              <a:buNone/>
              <a:tabLst>
                <a:tab pos="661988" algn="l"/>
                <a:tab pos="1055688" algn="l"/>
                <a:tab pos="1243013" algn="l"/>
              </a:tabLst>
            </a:pPr>
            <a:endParaRPr lang="cs-CZ" sz="2000" dirty="0">
              <a:sym typeface="Symbol" pitchFamily="18" charset="2"/>
            </a:endParaRPr>
          </a:p>
          <a:p>
            <a:pPr>
              <a:buFont typeface="Wingdings" pitchFamily="2" charset="2"/>
              <a:buNone/>
              <a:tabLst>
                <a:tab pos="661988" algn="l"/>
                <a:tab pos="1055688" algn="l"/>
                <a:tab pos="1243013" algn="l"/>
              </a:tabLst>
            </a:pPr>
            <a:endParaRPr lang="cs-CZ" sz="2000" dirty="0">
              <a:sym typeface="Symbol" pitchFamily="18" charset="2"/>
            </a:endParaRPr>
          </a:p>
          <a:p>
            <a:pPr>
              <a:buFont typeface="Wingdings" pitchFamily="2" charset="2"/>
              <a:buNone/>
              <a:tabLst>
                <a:tab pos="661988" algn="l"/>
                <a:tab pos="1055688" algn="l"/>
                <a:tab pos="1243013" algn="l"/>
              </a:tabLst>
            </a:pPr>
            <a:r>
              <a:rPr lang="cs-CZ" sz="2000" dirty="0">
                <a:sym typeface="Symbol" pitchFamily="18" charset="2"/>
              </a:rPr>
              <a:t>	</a:t>
            </a:r>
          </a:p>
        </p:txBody>
      </p:sp>
      <p:graphicFrame>
        <p:nvGraphicFramePr>
          <p:cNvPr id="37892" name="Object 4"/>
          <p:cNvGraphicFramePr>
            <a:graphicFrameLocks noChangeAspect="1"/>
          </p:cNvGraphicFramePr>
          <p:nvPr/>
        </p:nvGraphicFramePr>
        <p:xfrm>
          <a:off x="2843808" y="1556792"/>
          <a:ext cx="1733550" cy="693738"/>
        </p:xfrm>
        <a:graphic>
          <a:graphicData uri="http://schemas.openxmlformats.org/presentationml/2006/ole">
            <mc:AlternateContent xmlns:mc="http://schemas.openxmlformats.org/markup-compatibility/2006">
              <mc:Choice xmlns:v="urn:schemas-microsoft-com:vml" Requires="v">
                <p:oleObj name="Rovnice" r:id="rId2" imgW="571320" imgH="228600" progId="Equation.3">
                  <p:embed/>
                </p:oleObj>
              </mc:Choice>
              <mc:Fallback>
                <p:oleObj name="Rovnice" r:id="rId2" imgW="571320" imgH="2286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556792"/>
                        <a:ext cx="1733550" cy="69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06222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1143000"/>
          </a:xfrm>
        </p:spPr>
        <p:txBody>
          <a:bodyPr>
            <a:normAutofit fontScale="90000"/>
          </a:bodyPr>
          <a:lstStyle/>
          <a:p>
            <a:r>
              <a:rPr lang="cs-CZ" b="1" dirty="0"/>
              <a:t>Příklad  2-2: Vypočet pracností součástí</a:t>
            </a:r>
          </a:p>
        </p:txBody>
      </p:sp>
      <p:sp>
        <p:nvSpPr>
          <p:cNvPr id="3" name="Zástupný symbol pro obsah 2"/>
          <p:cNvSpPr>
            <a:spLocks noGrp="1"/>
          </p:cNvSpPr>
          <p:nvPr>
            <p:ph idx="1"/>
          </p:nvPr>
        </p:nvSpPr>
        <p:spPr/>
        <p:txBody>
          <a:bodyPr/>
          <a:lstStyle/>
          <a:p>
            <a:pPr marL="0" indent="0">
              <a:buNone/>
            </a:pPr>
            <a:r>
              <a:rPr lang="cs-CZ" dirty="0"/>
              <a:t>ta=20Nmin/ks, </a:t>
            </a:r>
            <a:r>
              <a:rPr lang="cs-CZ" dirty="0" err="1"/>
              <a:t>tb</a:t>
            </a:r>
            <a:r>
              <a:rPr lang="cs-CZ" dirty="0"/>
              <a:t>=30Nmin/</a:t>
            </a:r>
            <a:r>
              <a:rPr lang="cs-CZ" dirty="0" err="1"/>
              <a:t>dv</a:t>
            </a:r>
            <a:r>
              <a:rPr lang="cs-CZ" dirty="0"/>
              <a:t>, </a:t>
            </a:r>
            <a:r>
              <a:rPr lang="cs-CZ" dirty="0" err="1"/>
              <a:t>Dv</a:t>
            </a:r>
            <a:r>
              <a:rPr lang="cs-CZ" dirty="0"/>
              <a:t>=30ks. </a:t>
            </a:r>
          </a:p>
          <a:p>
            <a:pPr marL="0" indent="0">
              <a:buNone/>
            </a:pPr>
            <a:r>
              <a:rPr lang="cs-CZ" dirty="0"/>
              <a:t>koeficient plnění výkonových norem (</a:t>
            </a:r>
            <a:r>
              <a:rPr lang="cs-CZ" dirty="0">
                <a:sym typeface="Symbol"/>
              </a:rPr>
              <a:t></a:t>
            </a:r>
            <a:r>
              <a:rPr lang="cs-CZ" dirty="0"/>
              <a:t>) 1,1. koeficient využití pracovní doby (</a:t>
            </a:r>
            <a:r>
              <a:rPr lang="cs-CZ" dirty="0">
                <a:sym typeface="Symbol"/>
              </a:rPr>
              <a:t></a:t>
            </a:r>
            <a:r>
              <a:rPr lang="cs-CZ" baseline="-25000" dirty="0"/>
              <a:t>l</a:t>
            </a:r>
            <a:r>
              <a:rPr lang="cs-CZ" dirty="0"/>
              <a:t>) 0,95.</a:t>
            </a:r>
          </a:p>
          <a:p>
            <a:pPr marL="0" indent="0">
              <a:buNone/>
            </a:pPr>
            <a:r>
              <a:rPr lang="cs-CZ" dirty="0"/>
              <a:t>Najit normovanou (</a:t>
            </a:r>
            <a:r>
              <a:rPr lang="cs-CZ" dirty="0" err="1"/>
              <a:t>Nhod</a:t>
            </a:r>
            <a:r>
              <a:rPr lang="cs-CZ" dirty="0"/>
              <a:t>/ks) a skutečnou (hod/ks) pracnost.</a:t>
            </a:r>
          </a:p>
          <a:p>
            <a:pPr marL="0" indent="0">
              <a:buNone/>
            </a:pPr>
            <a:endParaRPr lang="cs-CZ" dirty="0"/>
          </a:p>
          <a:p>
            <a:endParaRPr lang="cs-CZ" dirty="0"/>
          </a:p>
        </p:txBody>
      </p:sp>
    </p:spTree>
    <p:extLst>
      <p:ext uri="{BB962C8B-B14F-4D97-AF65-F5344CB8AC3E}">
        <p14:creationId xmlns:p14="http://schemas.microsoft.com/office/powerpoint/2010/main" val="1995566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2-2: řešení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𝑡</m:t>
                        </m:r>
                      </m:e>
                      <m:sub>
                        <m:r>
                          <a:rPr lang="cs-CZ" b="0" i="1" smtClean="0">
                            <a:latin typeface="Cambria Math"/>
                          </a:rPr>
                          <m:t>𝑖</m:t>
                        </m:r>
                      </m:sub>
                    </m:sSub>
                    <m:r>
                      <a:rPr lang="cs-CZ" b="0" i="1" smtClean="0">
                        <a:latin typeface="Cambria Math"/>
                      </a:rPr>
                      <m:t>=</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a:rPr>
                              <m:t>𝑡</m:t>
                            </m:r>
                          </m:e>
                          <m:sub>
                            <m:r>
                              <a:rPr lang="cs-CZ" b="0" i="1" smtClean="0">
                                <a:latin typeface="Cambria Math"/>
                              </a:rPr>
                              <m:t>𝐴𝑐</m:t>
                            </m:r>
                          </m:sub>
                        </m:sSub>
                      </m:num>
                      <m:den>
                        <m:r>
                          <a:rPr lang="cs-CZ" b="0" i="1" smtClean="0">
                            <a:latin typeface="Cambria Math"/>
                          </a:rPr>
                          <m:t>60</m:t>
                        </m:r>
                      </m:den>
                    </m:f>
                    <m:r>
                      <a:rPr lang="cs-CZ" b="0" i="1" smtClean="0">
                        <a:latin typeface="Cambria Math"/>
                      </a:rPr>
                      <m:t>+</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a:rPr>
                              <m:t>𝑡</m:t>
                            </m:r>
                          </m:e>
                          <m:sub>
                            <m:r>
                              <a:rPr lang="cs-CZ" b="0" i="1" smtClean="0">
                                <a:latin typeface="Cambria Math"/>
                              </a:rPr>
                              <m:t>𝐵𝑐</m:t>
                            </m:r>
                          </m:sub>
                        </m:sSub>
                      </m:num>
                      <m:den>
                        <m:r>
                          <a:rPr lang="cs-CZ" b="0" i="1" smtClean="0">
                            <a:latin typeface="Cambria Math"/>
                          </a:rPr>
                          <m:t>60∗</m:t>
                        </m:r>
                        <m:sSub>
                          <m:sSubPr>
                            <m:ctrlPr>
                              <a:rPr lang="cs-CZ" b="0" i="1" smtClean="0">
                                <a:latin typeface="Cambria Math" panose="02040503050406030204" pitchFamily="18" charset="0"/>
                              </a:rPr>
                            </m:ctrlPr>
                          </m:sSubPr>
                          <m:e>
                            <m:r>
                              <a:rPr lang="cs-CZ" b="0" i="1" smtClean="0">
                                <a:latin typeface="Cambria Math"/>
                              </a:rPr>
                              <m:t>𝑑</m:t>
                            </m:r>
                          </m:e>
                          <m:sub>
                            <m:r>
                              <a:rPr lang="cs-CZ" b="0" i="1" smtClean="0">
                                <a:latin typeface="Cambria Math"/>
                              </a:rPr>
                              <m:t>𝑣</m:t>
                            </m:r>
                          </m:sub>
                        </m:sSub>
                      </m:den>
                    </m:f>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20</m:t>
                        </m:r>
                      </m:num>
                      <m:den>
                        <m:r>
                          <a:rPr lang="cs-CZ" b="0" i="1" smtClean="0">
                            <a:latin typeface="Cambria Math"/>
                          </a:rPr>
                          <m:t>60</m:t>
                        </m:r>
                      </m:den>
                    </m:f>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30</m:t>
                        </m:r>
                      </m:num>
                      <m:den>
                        <m:r>
                          <a:rPr lang="cs-CZ" b="0" i="1" smtClean="0">
                            <a:latin typeface="Cambria Math"/>
                          </a:rPr>
                          <m:t>60∗30</m:t>
                        </m:r>
                      </m:den>
                    </m:f>
                    <m:r>
                      <a:rPr lang="cs-CZ" b="0" i="1" smtClean="0">
                        <a:latin typeface="Cambria Math"/>
                      </a:rPr>
                      <m:t>=0,35</m:t>
                    </m:r>
                    <m:f>
                      <m:fPr>
                        <m:type m:val="skw"/>
                        <m:ctrlPr>
                          <a:rPr lang="cs-CZ" b="0" i="1" smtClean="0">
                            <a:latin typeface="Cambria Math" panose="02040503050406030204" pitchFamily="18" charset="0"/>
                          </a:rPr>
                        </m:ctrlPr>
                      </m:fPr>
                      <m:num>
                        <m:r>
                          <a:rPr lang="cs-CZ" b="0" i="1" smtClean="0">
                            <a:latin typeface="Cambria Math"/>
                          </a:rPr>
                          <m:t>𝑁h𝑜𝑑</m:t>
                        </m:r>
                      </m:num>
                      <m:den>
                        <m:r>
                          <a:rPr lang="cs-CZ" b="0" i="1" smtClean="0">
                            <a:latin typeface="Cambria Math"/>
                          </a:rPr>
                          <m:t>𝑘𝑠</m:t>
                        </m:r>
                      </m:den>
                    </m:f>
                  </m:oMath>
                </a14:m>
                <a:endParaRPr lang="cs-CZ" dirty="0"/>
              </a:p>
              <a:p>
                <a:endParaRPr lang="cs-CZ" dirty="0"/>
              </a:p>
              <a:p>
                <a14:m>
                  <m:oMath xmlns:m="http://schemas.openxmlformats.org/officeDocument/2006/math">
                    <m:r>
                      <a:rPr lang="cs-CZ" i="1" smtClean="0">
                        <a:latin typeface="Cambria Math"/>
                        <a:ea typeface="Cambria Math"/>
                      </a:rPr>
                      <m:t>𝜋</m:t>
                    </m:r>
                    <m:r>
                      <a:rPr lang="cs-CZ" b="0" i="1" smtClean="0">
                        <a:latin typeface="Cambria Math"/>
                        <a:ea typeface="Cambria Math"/>
                      </a:rPr>
                      <m:t>=</m:t>
                    </m:r>
                    <m:r>
                      <a:rPr lang="cs-CZ" b="0" i="1" smtClean="0">
                        <a:latin typeface="Cambria Math"/>
                        <a:ea typeface="Cambria Math"/>
                      </a:rPr>
                      <m:t>𝛼</m:t>
                    </m:r>
                    <m:r>
                      <a:rPr lang="cs-CZ" b="0" i="1" smtClean="0">
                        <a:latin typeface="Cambria Math"/>
                        <a:ea typeface="Cambria Math"/>
                      </a:rPr>
                      <m:t>∗</m:t>
                    </m:r>
                    <m:r>
                      <a:rPr lang="cs-CZ" b="0" i="1" smtClean="0">
                        <a:latin typeface="Cambria Math"/>
                        <a:ea typeface="Cambria Math"/>
                      </a:rPr>
                      <m:t>𝜏</m:t>
                    </m:r>
                    <m:r>
                      <a:rPr lang="cs-CZ" b="0" i="1" smtClean="0">
                        <a:latin typeface="Cambria Math"/>
                        <a:ea typeface="Cambria Math"/>
                      </a:rPr>
                      <m:t>=1,1∗0,95=1,045</m:t>
                    </m:r>
                  </m:oMath>
                </a14:m>
                <a:endParaRPr lang="cs-CZ" b="0" dirty="0">
                  <a:ea typeface="Cambria Math"/>
                </a:endParaRPr>
              </a:p>
              <a:p>
                <a14:m>
                  <m:oMath xmlns:m="http://schemas.openxmlformats.org/officeDocument/2006/math">
                    <m:sSubSup>
                      <m:sSubSupPr>
                        <m:ctrlPr>
                          <a:rPr lang="cs-CZ" i="1" smtClean="0">
                            <a:latin typeface="Cambria Math" panose="02040503050406030204" pitchFamily="18" charset="0"/>
                          </a:rPr>
                        </m:ctrlPr>
                      </m:sSubSupPr>
                      <m:e>
                        <m:r>
                          <a:rPr lang="cs-CZ" b="0" i="1" smtClean="0">
                            <a:latin typeface="Cambria Math"/>
                          </a:rPr>
                          <m:t>𝑡</m:t>
                        </m:r>
                      </m:e>
                      <m:sub>
                        <m:r>
                          <a:rPr lang="cs-CZ" b="0" i="1" smtClean="0">
                            <a:latin typeface="Cambria Math"/>
                          </a:rPr>
                          <m:t>𝑖</m:t>
                        </m:r>
                      </m:sub>
                      <m:sup>
                        <m:r>
                          <a:rPr lang="cs-CZ" b="0" i="1" smtClean="0">
                            <a:latin typeface="Cambria Math"/>
                          </a:rPr>
                          <m:t>′</m:t>
                        </m:r>
                      </m:sup>
                    </m:sSubSup>
                    <m:r>
                      <a:rPr lang="cs-CZ" b="0" i="1" smtClean="0">
                        <a:latin typeface="Cambria Math"/>
                      </a:rPr>
                      <m:t>=</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a:rPr>
                              <m:t>𝑡</m:t>
                            </m:r>
                          </m:e>
                          <m:sub>
                            <m:r>
                              <a:rPr lang="cs-CZ" b="0" i="1" smtClean="0">
                                <a:latin typeface="Cambria Math"/>
                              </a:rPr>
                              <m:t>𝐴𝑐</m:t>
                            </m:r>
                          </m:sub>
                        </m:sSub>
                      </m:num>
                      <m:den>
                        <m:r>
                          <a:rPr lang="cs-CZ" b="0" i="1" smtClean="0">
                            <a:latin typeface="Cambria Math"/>
                          </a:rPr>
                          <m:t>60∗</m:t>
                        </m:r>
                        <m:r>
                          <a:rPr lang="cs-CZ" b="0" i="1" smtClean="0">
                            <a:latin typeface="Cambria Math"/>
                            <a:ea typeface="Cambria Math"/>
                          </a:rPr>
                          <m:t>𝜋</m:t>
                        </m:r>
                      </m:den>
                    </m:f>
                    <m:r>
                      <a:rPr lang="cs-CZ" b="0" i="1" smtClean="0">
                        <a:latin typeface="Cambria Math"/>
                      </a:rPr>
                      <m:t>+</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a:rPr>
                              <m:t>𝑡</m:t>
                            </m:r>
                          </m:e>
                          <m:sub>
                            <m:r>
                              <a:rPr lang="cs-CZ" b="0" i="1" smtClean="0">
                                <a:latin typeface="Cambria Math"/>
                              </a:rPr>
                              <m:t>𝐵𝑐</m:t>
                            </m:r>
                          </m:sub>
                        </m:sSub>
                      </m:num>
                      <m:den>
                        <m:r>
                          <a:rPr lang="cs-CZ" b="0" i="1" smtClean="0">
                            <a:latin typeface="Cambria Math"/>
                          </a:rPr>
                          <m:t>60∗</m:t>
                        </m:r>
                        <m:r>
                          <a:rPr lang="cs-CZ" b="0" i="1" smtClean="0">
                            <a:latin typeface="Cambria Math"/>
                            <a:ea typeface="Cambria Math"/>
                          </a:rPr>
                          <m:t>𝜋</m:t>
                        </m:r>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𝑑</m:t>
                            </m:r>
                          </m:e>
                          <m:sub>
                            <m:r>
                              <a:rPr lang="cs-CZ" b="0" i="1" smtClean="0">
                                <a:latin typeface="Cambria Math"/>
                                <a:ea typeface="Cambria Math"/>
                              </a:rPr>
                              <m:t>𝑣</m:t>
                            </m:r>
                          </m:sub>
                        </m:sSub>
                      </m:den>
                    </m:f>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20</m:t>
                        </m:r>
                      </m:num>
                      <m:den>
                        <m:r>
                          <a:rPr lang="cs-CZ" b="0" i="1" smtClean="0">
                            <a:latin typeface="Cambria Math"/>
                          </a:rPr>
                          <m:t>60∗1,045</m:t>
                        </m:r>
                      </m:den>
                    </m:f>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30</m:t>
                        </m:r>
                      </m:num>
                      <m:den>
                        <m:r>
                          <a:rPr lang="cs-CZ" b="0" i="1" smtClean="0">
                            <a:latin typeface="Cambria Math"/>
                          </a:rPr>
                          <m:t>60∗1,045∗30</m:t>
                        </m:r>
                      </m:den>
                    </m:f>
                  </m:oMath>
                </a14:m>
                <a:endParaRPr lang="cs-CZ" dirty="0"/>
              </a:p>
              <a:p>
                <a14:m>
                  <m:oMath xmlns:m="http://schemas.openxmlformats.org/officeDocument/2006/math">
                    <m:sSubSup>
                      <m:sSubSupPr>
                        <m:ctrlPr>
                          <a:rPr lang="cs-CZ" i="1" smtClean="0">
                            <a:latin typeface="Cambria Math" panose="02040503050406030204" pitchFamily="18" charset="0"/>
                          </a:rPr>
                        </m:ctrlPr>
                      </m:sSubSupPr>
                      <m:e>
                        <m:r>
                          <a:rPr lang="cs-CZ" b="0" i="1" smtClean="0">
                            <a:latin typeface="Cambria Math"/>
                          </a:rPr>
                          <m:t>𝑡</m:t>
                        </m:r>
                      </m:e>
                      <m:sub>
                        <m:r>
                          <a:rPr lang="cs-CZ" b="0" i="1" smtClean="0">
                            <a:latin typeface="Cambria Math"/>
                          </a:rPr>
                          <m:t>𝑖</m:t>
                        </m:r>
                      </m:sub>
                      <m:sup>
                        <m:r>
                          <a:rPr lang="cs-CZ" b="0" i="1" smtClean="0">
                            <a:latin typeface="Cambria Math"/>
                          </a:rPr>
                          <m:t>′</m:t>
                        </m:r>
                      </m:sup>
                    </m:sSubSup>
                    <m:r>
                      <a:rPr lang="cs-CZ" b="0" i="1" smtClean="0">
                        <a:latin typeface="Cambria Math"/>
                      </a:rPr>
                      <m:t>=0,33</m:t>
                    </m:r>
                    <m:f>
                      <m:fPr>
                        <m:type m:val="skw"/>
                        <m:ctrlPr>
                          <a:rPr lang="cs-CZ" b="0" i="1" smtClean="0">
                            <a:latin typeface="Cambria Math" panose="02040503050406030204" pitchFamily="18" charset="0"/>
                          </a:rPr>
                        </m:ctrlPr>
                      </m:fPr>
                      <m:num>
                        <m:r>
                          <a:rPr lang="cs-CZ" b="0" i="1" smtClean="0">
                            <a:latin typeface="Cambria Math"/>
                          </a:rPr>
                          <m:t>h𝑜𝑑</m:t>
                        </m:r>
                      </m:num>
                      <m:den>
                        <m:r>
                          <a:rPr lang="cs-CZ" b="0" i="1" smtClean="0">
                            <a:latin typeface="Cambria Math"/>
                          </a:rPr>
                          <m:t>𝑘𝑠</m:t>
                        </m:r>
                      </m:den>
                    </m:f>
                  </m:oMath>
                </a14:m>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cs-CZ">
                    <a:noFill/>
                  </a:rPr>
                  <a:t> </a:t>
                </a:r>
              </a:p>
            </p:txBody>
          </p:sp>
        </mc:Fallback>
      </mc:AlternateContent>
      <p:sp>
        <p:nvSpPr>
          <p:cNvPr id="4" name="Nadpis 1"/>
          <p:cNvSpPr txBox="1">
            <a:spLocks/>
          </p:cNvSpPr>
          <p:nvPr/>
        </p:nvSpPr>
        <p:spPr>
          <a:xfrm>
            <a:off x="395536" y="404664"/>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cs-CZ" b="1" dirty="0"/>
          </a:p>
        </p:txBody>
      </p:sp>
    </p:spTree>
    <p:extLst>
      <p:ext uri="{BB962C8B-B14F-4D97-AF65-F5344CB8AC3E}">
        <p14:creationId xmlns:p14="http://schemas.microsoft.com/office/powerpoint/2010/main" val="30835247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III. Produktivita</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7027847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Definice produktivity</a:t>
            </a:r>
          </a:p>
        </p:txBody>
      </p:sp>
      <p:sp>
        <p:nvSpPr>
          <p:cNvPr id="3" name="Zástupný symbol pro obsah 2"/>
          <p:cNvSpPr>
            <a:spLocks noGrp="1"/>
          </p:cNvSpPr>
          <p:nvPr>
            <p:ph idx="1"/>
          </p:nvPr>
        </p:nvSpPr>
        <p:spPr/>
        <p:txBody>
          <a:bodyPr>
            <a:normAutofit/>
          </a:bodyPr>
          <a:lstStyle/>
          <a:p>
            <a:pPr marL="0" indent="0">
              <a:buNone/>
            </a:pPr>
            <a:r>
              <a:rPr lang="cs-CZ" i="1" dirty="0"/>
              <a:t>Produktivita je účinnost (efektivnost), s jakou jsou výrobní faktory využívány ve výrobě. Produktivita se týká všech podniků, výrobních i nevýrobních, neboť výrobou v širším slova smyslu se rozumí transformace vstupů v užitečné výstupy – výrobky či služby.“</a:t>
            </a:r>
            <a:endParaRPr lang="cs-CZ" dirty="0"/>
          </a:p>
        </p:txBody>
      </p:sp>
      <p:sp>
        <p:nvSpPr>
          <p:cNvPr id="4" name="TextovéPole 3"/>
          <p:cNvSpPr txBox="1"/>
          <p:nvPr/>
        </p:nvSpPr>
        <p:spPr>
          <a:xfrm>
            <a:off x="467544" y="5805264"/>
            <a:ext cx="7992888" cy="923330"/>
          </a:xfrm>
          <a:prstGeom prst="rect">
            <a:avLst/>
          </a:prstGeom>
          <a:noFill/>
        </p:spPr>
        <p:txBody>
          <a:bodyPr wrap="square" rtlCol="0">
            <a:spAutoFit/>
          </a:bodyPr>
          <a:lstStyle/>
          <a:p>
            <a:r>
              <a:rPr lang="cs-CZ" dirty="0"/>
              <a:t>KLEČKA, J. (2008). Produktivita a její měření - nové přístupy. </a:t>
            </a:r>
            <a:r>
              <a:rPr lang="cs-CZ" i="1" dirty="0"/>
              <a:t>Ekonomika a management</a:t>
            </a:r>
            <a:r>
              <a:rPr lang="cs-CZ" dirty="0"/>
              <a:t> [online]. </a:t>
            </a:r>
            <a:r>
              <a:rPr lang="cs-CZ" u="sng" dirty="0">
                <a:hlinkClick r:id="rId2"/>
              </a:rPr>
              <a:t>http://www.ekonomikaamanagement.cz/cz/clanek-produktivita-a-jeji-mereni-nove-pristupy.html</a:t>
            </a:r>
            <a:endParaRPr lang="cs-CZ" dirty="0"/>
          </a:p>
        </p:txBody>
      </p:sp>
    </p:spTree>
    <p:extLst>
      <p:ext uri="{BB962C8B-B14F-4D97-AF65-F5344CB8AC3E}">
        <p14:creationId xmlns:p14="http://schemas.microsoft.com/office/powerpoint/2010/main" val="2432320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Druhy produktivity:</a:t>
            </a:r>
          </a:p>
        </p:txBody>
      </p:sp>
      <p:sp>
        <p:nvSpPr>
          <p:cNvPr id="3" name="Zástupný symbol pro obsah 2"/>
          <p:cNvSpPr>
            <a:spLocks noGrp="1"/>
          </p:cNvSpPr>
          <p:nvPr>
            <p:ph idx="1"/>
          </p:nvPr>
        </p:nvSpPr>
        <p:spPr/>
        <p:txBody>
          <a:bodyPr/>
          <a:lstStyle/>
          <a:p>
            <a:pPr lvl="0"/>
            <a:r>
              <a:rPr lang="cs-CZ" b="1" dirty="0"/>
              <a:t>parciální </a:t>
            </a:r>
            <a:r>
              <a:rPr lang="cs-CZ" dirty="0"/>
              <a:t>produktivita (neboli produktivita určitého výrobního faktoru – práce, kapitálu, energie, materiálu, strojů);</a:t>
            </a:r>
          </a:p>
          <a:p>
            <a:pPr lvl="0"/>
            <a:r>
              <a:rPr lang="cs-CZ" b="1" dirty="0"/>
              <a:t>celková </a:t>
            </a:r>
            <a:r>
              <a:rPr lang="cs-CZ" dirty="0"/>
              <a:t>produktivita (neboli produktivita souhrnná, kombinující různé vstupy pro dosažení výstupu).</a:t>
            </a:r>
          </a:p>
        </p:txBody>
      </p:sp>
    </p:spTree>
    <p:extLst>
      <p:ext uri="{BB962C8B-B14F-4D97-AF65-F5344CB8AC3E}">
        <p14:creationId xmlns:p14="http://schemas.microsoft.com/office/powerpoint/2010/main" val="41824624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endParaRPr lang="cs-CZ" b="0" i="1" dirty="0">
                  <a:latin typeface="Cambria Math"/>
                </a:endParaRPr>
              </a:p>
              <a:p>
                <a:pPr marL="0" indent="0">
                  <a:buNone/>
                </a:pPr>
                <a14:m>
                  <m:oMathPara xmlns:m="http://schemas.openxmlformats.org/officeDocument/2006/math">
                    <m:oMathParaPr>
                      <m:jc m:val="center"/>
                    </m:oMathParaPr>
                    <m:oMath xmlns:m="http://schemas.openxmlformats.org/officeDocument/2006/math">
                      <m:r>
                        <a:rPr lang="cs-CZ" b="0" i="1" smtClean="0">
                          <a:latin typeface="Cambria Math"/>
                        </a:rPr>
                        <m:t>𝑝𝑟𝑜𝑑𝑢𝑘𝑡𝑖𝑣𝑖𝑡𝑎</m:t>
                      </m:r>
                      <m:r>
                        <a:rPr lang="cs-CZ" b="0" i="1" smtClean="0">
                          <a:latin typeface="Cambria Math"/>
                        </a:rPr>
                        <m:t>=</m:t>
                      </m:r>
                      <m:f>
                        <m:fPr>
                          <m:ctrlPr>
                            <a:rPr lang="cs-CZ" i="1">
                              <a:latin typeface="Cambria Math" panose="02040503050406030204" pitchFamily="18" charset="0"/>
                            </a:rPr>
                          </m:ctrlPr>
                        </m:fPr>
                        <m:num>
                          <m:r>
                            <a:rPr lang="cs-CZ" i="1">
                              <a:latin typeface="Cambria Math"/>
                            </a:rPr>
                            <m:t>𝑣</m:t>
                          </m:r>
                          <m:r>
                            <a:rPr lang="cs-CZ" i="1">
                              <a:latin typeface="Cambria Math"/>
                            </a:rPr>
                            <m:t>ý</m:t>
                          </m:r>
                          <m:r>
                            <a:rPr lang="cs-CZ" i="1">
                              <a:latin typeface="Cambria Math"/>
                            </a:rPr>
                            <m:t>𝑠𝑡𝑢𝑝𝑦</m:t>
                          </m:r>
                        </m:num>
                        <m:den>
                          <m:r>
                            <a:rPr lang="cs-CZ" i="1">
                              <a:latin typeface="Cambria Math"/>
                            </a:rPr>
                            <m:t>𝑣𝑠𝑡𝑢𝑝𝑦</m:t>
                          </m:r>
                        </m:den>
                      </m:f>
                    </m:oMath>
                  </m:oMathPara>
                </a14:m>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4243810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Index produktivity</a:t>
            </a:r>
          </a:p>
        </p:txBody>
      </p:sp>
      <p:sp>
        <p:nvSpPr>
          <p:cNvPr id="3" name="Zástupný symbol pro obsah 2"/>
          <p:cNvSpPr>
            <a:spLocks noGrp="1"/>
          </p:cNvSpPr>
          <p:nvPr>
            <p:ph idx="1"/>
          </p:nvPr>
        </p:nvSpPr>
        <p:spPr/>
        <p:txBody>
          <a:bodyPr>
            <a:normAutofit/>
          </a:bodyPr>
          <a:lstStyle/>
          <a:p>
            <a:r>
              <a:rPr lang="cs-CZ" dirty="0"/>
              <a:t>Při sestavování analýzy produktivity podniku je zpravidla sledováno několik různých indexů produktivity, jejichž kalkulace umožňuje sledovat vývoj produktivity v čase, případně ve vztahu k určitým standardům. Index je obecně ukazatel vyjadřující poměr dvou hodnot téhož ukazatele. </a:t>
            </a:r>
          </a:p>
        </p:txBody>
      </p:sp>
      <p:sp>
        <p:nvSpPr>
          <p:cNvPr id="5" name="TextovéPole 4"/>
          <p:cNvSpPr txBox="1"/>
          <p:nvPr/>
        </p:nvSpPr>
        <p:spPr>
          <a:xfrm>
            <a:off x="683568" y="5589240"/>
            <a:ext cx="8136904" cy="646331"/>
          </a:xfrm>
          <a:prstGeom prst="rect">
            <a:avLst/>
          </a:prstGeom>
          <a:noFill/>
        </p:spPr>
        <p:txBody>
          <a:bodyPr wrap="square" rtlCol="0">
            <a:spAutoFit/>
          </a:bodyPr>
          <a:lstStyle/>
          <a:p>
            <a:r>
              <a:rPr lang="cs-CZ" dirty="0"/>
              <a:t>SYNEK, M., et al. (2007). </a:t>
            </a:r>
            <a:r>
              <a:rPr lang="cs-CZ" i="1" dirty="0"/>
              <a:t>Manažerská ekonomika</a:t>
            </a:r>
            <a:r>
              <a:rPr lang="cs-CZ" dirty="0"/>
              <a:t>. Praha : </a:t>
            </a:r>
            <a:r>
              <a:rPr lang="cs-CZ" dirty="0" err="1"/>
              <a:t>Grada</a:t>
            </a:r>
            <a:r>
              <a:rPr lang="cs-CZ" dirty="0"/>
              <a:t> </a:t>
            </a:r>
            <a:r>
              <a:rPr lang="cs-CZ" dirty="0" err="1"/>
              <a:t>Publishing</a:t>
            </a:r>
            <a:r>
              <a:rPr lang="cs-CZ" dirty="0"/>
              <a:t>, a.s., str. 264.</a:t>
            </a:r>
          </a:p>
        </p:txBody>
      </p:sp>
    </p:spTree>
    <p:extLst>
      <p:ext uri="{BB962C8B-B14F-4D97-AF65-F5344CB8AC3E}">
        <p14:creationId xmlns:p14="http://schemas.microsoft.com/office/powerpoint/2010/main" val="17063769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Indexy produktivity</a:t>
            </a:r>
          </a:p>
        </p:txBody>
      </p:sp>
      <p:sp>
        <p:nvSpPr>
          <p:cNvPr id="3" name="Zástupný symbol pro obsah 2"/>
          <p:cNvSpPr>
            <a:spLocks noGrp="1"/>
          </p:cNvSpPr>
          <p:nvPr>
            <p:ph idx="1"/>
          </p:nvPr>
        </p:nvSpPr>
        <p:spPr/>
        <p:txBody>
          <a:bodyPr/>
          <a:lstStyle/>
          <a:p>
            <a:pPr lvl="0"/>
            <a:r>
              <a:rPr lang="cs-CZ" b="1" dirty="0"/>
              <a:t>indexy celkové produktivity</a:t>
            </a:r>
            <a:r>
              <a:rPr lang="cs-CZ" dirty="0"/>
              <a:t> – vyjadřují změnu souhrnné produktivity;</a:t>
            </a:r>
          </a:p>
          <a:p>
            <a:pPr lvl="0"/>
            <a:r>
              <a:rPr lang="cs-CZ" b="1" dirty="0"/>
              <a:t>indexy parciální produktivity</a:t>
            </a:r>
            <a:r>
              <a:rPr lang="cs-CZ" dirty="0"/>
              <a:t> – umožňují určit, jak se jednotlivé výrobní faktory podílely na změně celkové produktivity.</a:t>
            </a:r>
          </a:p>
          <a:p>
            <a:endParaRPr lang="cs-CZ" dirty="0"/>
          </a:p>
        </p:txBody>
      </p:sp>
    </p:spTree>
    <p:extLst>
      <p:ext uri="{BB962C8B-B14F-4D97-AF65-F5344CB8AC3E}">
        <p14:creationId xmlns:p14="http://schemas.microsoft.com/office/powerpoint/2010/main" val="320383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Způsoby navýšení produktivity</a:t>
            </a:r>
          </a:p>
        </p:txBody>
      </p:sp>
      <p:sp>
        <p:nvSpPr>
          <p:cNvPr id="3" name="Zástupný symbol pro obsah 2"/>
          <p:cNvSpPr>
            <a:spLocks noGrp="1"/>
          </p:cNvSpPr>
          <p:nvPr>
            <p:ph idx="1"/>
          </p:nvPr>
        </p:nvSpPr>
        <p:spPr/>
        <p:txBody>
          <a:bodyPr/>
          <a:lstStyle/>
          <a:p>
            <a:r>
              <a:rPr lang="cs-CZ" dirty="0"/>
              <a:t>Použití moderní technologie</a:t>
            </a:r>
          </a:p>
          <a:p>
            <a:r>
              <a:rPr lang="cs-CZ" dirty="0"/>
              <a:t>Použití kvalifikovanější pracovní síly</a:t>
            </a:r>
          </a:p>
          <a:p>
            <a:r>
              <a:rPr lang="cs-CZ" dirty="0"/>
              <a:t>Optimalizace spotřeby materiálu</a:t>
            </a:r>
          </a:p>
          <a:p>
            <a:r>
              <a:rPr lang="cs-CZ" dirty="0"/>
              <a:t>Motivace a odměňování….</a:t>
            </a:r>
          </a:p>
          <a:p>
            <a:endParaRPr lang="cs-CZ" dirty="0"/>
          </a:p>
        </p:txBody>
      </p:sp>
    </p:spTree>
    <p:extLst>
      <p:ext uri="{BB962C8B-B14F-4D97-AF65-F5344CB8AC3E}">
        <p14:creationId xmlns:p14="http://schemas.microsoft.com/office/powerpoint/2010/main" val="3105217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Podmínky zkoušky</a:t>
            </a:r>
          </a:p>
        </p:txBody>
      </p:sp>
      <p:sp>
        <p:nvSpPr>
          <p:cNvPr id="3" name="Zástupný symbol pro obsah 2"/>
          <p:cNvSpPr>
            <a:spLocks noGrp="1"/>
          </p:cNvSpPr>
          <p:nvPr>
            <p:ph idx="1"/>
          </p:nvPr>
        </p:nvSpPr>
        <p:spPr/>
        <p:txBody>
          <a:bodyPr>
            <a:normAutofit/>
          </a:bodyPr>
          <a:lstStyle/>
          <a:p>
            <a:pPr marL="0" indent="0">
              <a:buNone/>
            </a:pPr>
            <a:r>
              <a:rPr lang="cs-CZ" b="1" dirty="0"/>
              <a:t>Zkouška: ústní zkouška </a:t>
            </a:r>
          </a:p>
          <a:p>
            <a:r>
              <a:rPr lang="cs-CZ" dirty="0"/>
              <a:t>1 vylosovaná otázka z 14.</a:t>
            </a:r>
          </a:p>
          <a:p>
            <a:pPr marL="0" indent="0">
              <a:buNone/>
            </a:pPr>
            <a:r>
              <a:rPr lang="cs-CZ" b="1" dirty="0"/>
              <a:t>Seznam otázek v IS MVSO „Seznam otázek ke zkoušce“</a:t>
            </a:r>
          </a:p>
        </p:txBody>
      </p:sp>
    </p:spTree>
    <p:extLst>
      <p:ext uri="{BB962C8B-B14F-4D97-AF65-F5344CB8AC3E}">
        <p14:creationId xmlns:p14="http://schemas.microsoft.com/office/powerpoint/2010/main" val="11075943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Parciální produktivita</a:t>
            </a:r>
          </a:p>
        </p:txBody>
      </p:sp>
      <p:sp>
        <p:nvSpPr>
          <p:cNvPr id="3" name="Zástupný symbol pro obsah 2"/>
          <p:cNvSpPr>
            <a:spLocks noGrp="1"/>
          </p:cNvSpPr>
          <p:nvPr>
            <p:ph idx="1"/>
          </p:nvPr>
        </p:nvSpPr>
        <p:spPr/>
        <p:txBody>
          <a:bodyPr/>
          <a:lstStyle/>
          <a:p>
            <a:r>
              <a:rPr lang="cs-CZ" dirty="0"/>
              <a:t>Jednotlivých výrobních faktorů (pracovníka, stroje, materiálu)</a:t>
            </a:r>
          </a:p>
          <a:p>
            <a:endParaRPr lang="cs-CZ" dirty="0"/>
          </a:p>
          <a:p>
            <a:pPr marL="0" indent="0" algn="ctr">
              <a:buNone/>
            </a:pPr>
            <a:r>
              <a:rPr lang="cs-CZ" i="1" dirty="0"/>
              <a:t>PP=vystup (Kč, ks)/vstup (m, hod., kg, l)</a:t>
            </a:r>
          </a:p>
        </p:txBody>
      </p:sp>
    </p:spTree>
    <p:extLst>
      <p:ext uri="{BB962C8B-B14F-4D97-AF65-F5344CB8AC3E}">
        <p14:creationId xmlns:p14="http://schemas.microsoft.com/office/powerpoint/2010/main" val="15465312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Totální produktivita</a:t>
            </a:r>
          </a:p>
        </p:txBody>
      </p:sp>
      <p:sp>
        <p:nvSpPr>
          <p:cNvPr id="3" name="Zástupný symbol pro obsah 2"/>
          <p:cNvSpPr>
            <a:spLocks noGrp="1"/>
          </p:cNvSpPr>
          <p:nvPr>
            <p:ph idx="1"/>
          </p:nvPr>
        </p:nvSpPr>
        <p:spPr/>
        <p:txBody>
          <a:bodyPr/>
          <a:lstStyle/>
          <a:p>
            <a:r>
              <a:rPr lang="cs-CZ" dirty="0"/>
              <a:t>Porovnává všechny vstupy s výstupem</a:t>
            </a:r>
          </a:p>
          <a:p>
            <a:endParaRPr lang="cs-CZ" dirty="0"/>
          </a:p>
          <a:p>
            <a:pPr marL="0" indent="0" algn="ctr">
              <a:buNone/>
            </a:pPr>
            <a:r>
              <a:rPr lang="cs-CZ" i="1" dirty="0"/>
              <a:t>TP=vystup (ks, Kč)/ vstup (Kč)</a:t>
            </a:r>
          </a:p>
        </p:txBody>
      </p:sp>
    </p:spTree>
    <p:extLst>
      <p:ext uri="{BB962C8B-B14F-4D97-AF65-F5344CB8AC3E}">
        <p14:creationId xmlns:p14="http://schemas.microsoft.com/office/powerpoint/2010/main" val="36322827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Index produktivity</a:t>
            </a:r>
          </a:p>
        </p:txBody>
      </p:sp>
      <p:sp>
        <p:nvSpPr>
          <p:cNvPr id="3" name="Zástupný symbol pro obsah 2"/>
          <p:cNvSpPr>
            <a:spLocks noGrp="1"/>
          </p:cNvSpPr>
          <p:nvPr>
            <p:ph idx="1"/>
          </p:nvPr>
        </p:nvSpPr>
        <p:spPr/>
        <p:txBody>
          <a:bodyPr/>
          <a:lstStyle/>
          <a:p>
            <a:r>
              <a:rPr lang="cs-CZ" dirty="0"/>
              <a:t>Porovnaní plánované a skutečné produktivity (parciální a totální)</a:t>
            </a:r>
          </a:p>
          <a:p>
            <a:endParaRPr lang="cs-CZ" dirty="0"/>
          </a:p>
          <a:p>
            <a:pPr marL="0" indent="0" algn="ctr">
              <a:buNone/>
            </a:pPr>
            <a:r>
              <a:rPr lang="cs-CZ" dirty="0"/>
              <a:t>IP=</a:t>
            </a:r>
            <a:r>
              <a:rPr lang="cs-CZ" dirty="0" err="1"/>
              <a:t>PPsk</a:t>
            </a:r>
            <a:r>
              <a:rPr lang="cs-CZ" dirty="0"/>
              <a:t>/</a:t>
            </a:r>
            <a:r>
              <a:rPr lang="cs-CZ" dirty="0" err="1"/>
              <a:t>PPpl</a:t>
            </a:r>
            <a:endParaRPr lang="cs-CZ" dirty="0"/>
          </a:p>
        </p:txBody>
      </p:sp>
    </p:spTree>
    <p:extLst>
      <p:ext uri="{BB962C8B-B14F-4D97-AF65-F5344CB8AC3E}">
        <p14:creationId xmlns:p14="http://schemas.microsoft.com/office/powerpoint/2010/main" val="7910807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Příklad 3-1: výpočet produktivity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775324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Zadání příkladu 3-1:</a:t>
            </a:r>
          </a:p>
        </p:txBody>
      </p:sp>
      <p:sp>
        <p:nvSpPr>
          <p:cNvPr id="3" name="Zástupný symbol pro obsah 2"/>
          <p:cNvSpPr>
            <a:spLocks noGrp="1"/>
          </p:cNvSpPr>
          <p:nvPr>
            <p:ph idx="1"/>
          </p:nvPr>
        </p:nvSpPr>
        <p:spPr/>
        <p:txBody>
          <a:bodyPr>
            <a:normAutofit fontScale="70000" lnSpcReduction="20000"/>
          </a:bodyPr>
          <a:lstStyle/>
          <a:p>
            <a:r>
              <a:rPr lang="cs-CZ" dirty="0"/>
              <a:t>Za jednu směnu bylo vyrobeno 160 ks výrobků. Cena jednoho kusu je 700 Kč. Výrobu zajistil jeden dělník, čas práce během směny-8 hod. Mzda dělníkovi činí 150 Kč/hod. Pro výrobu 160 kusů výrobků byl použít jeden stroj, čas práce </a:t>
            </a:r>
            <a:r>
              <a:rPr lang="en-US" dirty="0"/>
              <a:t>7</a:t>
            </a:r>
            <a:r>
              <a:rPr lang="cs-CZ" dirty="0"/>
              <a:t> hod. Náklady za hodinu práce stroje jsou 200 Kč/</a:t>
            </a:r>
            <a:r>
              <a:rPr lang="cs-CZ" dirty="0" err="1"/>
              <a:t>stroj.hod</a:t>
            </a:r>
            <a:r>
              <a:rPr lang="cs-CZ" dirty="0"/>
              <a:t>. Bylo použito 80 kg materiálu. 1 kg materiálu stojí 100 Kč.</a:t>
            </a:r>
          </a:p>
          <a:p>
            <a:r>
              <a:rPr lang="cs-CZ" dirty="0"/>
              <a:t>Normativ parciální produktivity práce je 15 ks/</a:t>
            </a:r>
            <a:r>
              <a:rPr lang="cs-CZ" dirty="0" err="1"/>
              <a:t>prac.hod</a:t>
            </a:r>
            <a:r>
              <a:rPr lang="cs-CZ" dirty="0"/>
              <a:t>.</a:t>
            </a:r>
          </a:p>
          <a:p>
            <a:r>
              <a:rPr lang="cs-CZ" dirty="0"/>
              <a:t>Normativ parciální produktivity stroje 24 ks/</a:t>
            </a:r>
            <a:r>
              <a:rPr lang="cs-CZ" dirty="0" err="1"/>
              <a:t>stroj.hod</a:t>
            </a:r>
            <a:r>
              <a:rPr lang="cs-CZ" dirty="0"/>
              <a:t>.</a:t>
            </a:r>
          </a:p>
          <a:p>
            <a:r>
              <a:rPr lang="cs-CZ" dirty="0"/>
              <a:t>Normativ parciální produktivity materiálu  2ks/kg mat.</a:t>
            </a:r>
          </a:p>
          <a:p>
            <a:pPr marL="0" indent="0">
              <a:buNone/>
            </a:pPr>
            <a:r>
              <a:rPr lang="cs-CZ" i="1" dirty="0"/>
              <a:t>Najit: </a:t>
            </a:r>
          </a:p>
          <a:p>
            <a:pPr marL="0" indent="0">
              <a:buNone/>
            </a:pPr>
            <a:r>
              <a:rPr lang="cs-CZ" i="1" dirty="0"/>
              <a:t>1)Stávající parciální produktivitu vstupů, </a:t>
            </a:r>
          </a:p>
          <a:p>
            <a:pPr marL="0" indent="0">
              <a:buNone/>
            </a:pPr>
            <a:r>
              <a:rPr lang="cs-CZ" i="1" dirty="0"/>
              <a:t>2) Index produktivity jednotlivých vstupů, </a:t>
            </a:r>
          </a:p>
          <a:p>
            <a:pPr marL="0" indent="0">
              <a:buNone/>
            </a:pPr>
            <a:r>
              <a:rPr lang="cs-CZ" i="1" dirty="0"/>
              <a:t>3) Totální (celkovou) produktivitu</a:t>
            </a:r>
          </a:p>
        </p:txBody>
      </p:sp>
    </p:spTree>
    <p:extLst>
      <p:ext uri="{BB962C8B-B14F-4D97-AF65-F5344CB8AC3E}">
        <p14:creationId xmlns:p14="http://schemas.microsoft.com/office/powerpoint/2010/main" val="20768237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3-1: řešení</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226490428"/>
              </p:ext>
            </p:extLst>
          </p:nvPr>
        </p:nvGraphicFramePr>
        <p:xfrm>
          <a:off x="1763688" y="2053431"/>
          <a:ext cx="5551512" cy="3619500"/>
        </p:xfrm>
        <a:graphic>
          <a:graphicData uri="http://schemas.openxmlformats.org/drawingml/2006/table">
            <a:tbl>
              <a:tblPr>
                <a:tableStyleId>{5C22544A-7EE6-4342-B048-85BDC9FD1C3A}</a:tableStyleId>
              </a:tblPr>
              <a:tblGrid>
                <a:gridCol w="674712">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tblGrid>
              <a:tr h="190500">
                <a:tc>
                  <a:txBody>
                    <a:bodyPr/>
                    <a:lstStyle/>
                    <a:p>
                      <a:pPr algn="l" fontAlgn="b"/>
                      <a:r>
                        <a:rPr lang="cs-CZ" sz="1100" b="1" u="none" strike="noStrike" dirty="0">
                          <a:effectLst/>
                        </a:rPr>
                        <a:t>vystup</a:t>
                      </a:r>
                      <a:endParaRPr lang="cs-CZ" sz="1100" b="1"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jednotky</a:t>
                      </a:r>
                      <a:endParaRPr lang="cs-CZ" sz="1100" b="0" i="0" u="none" strike="noStrike" dirty="0">
                        <a:solidFill>
                          <a:srgbClr val="000000"/>
                        </a:solidFill>
                        <a:effectLst/>
                        <a:latin typeface="Calibri"/>
                      </a:endParaRPr>
                    </a:p>
                  </a:txBody>
                  <a:tcPr marL="9525" marR="9525" marT="9525" marB="0" anchor="b"/>
                </a:tc>
                <a:tc>
                  <a:txBody>
                    <a:bodyPr/>
                    <a:lstStyle/>
                    <a:p>
                      <a:pPr algn="r" fontAlgn="b"/>
                      <a:r>
                        <a:rPr lang="cs-CZ" sz="1100" u="none" strike="noStrike" dirty="0">
                          <a:effectLst/>
                        </a:rPr>
                        <a:t>160</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ks</a:t>
                      </a:r>
                      <a:endParaRPr lang="cs-CZ" sz="1100" b="0" i="0" u="none" strike="noStrike" dirty="0">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peníze</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112000</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err="1">
                          <a:effectLst/>
                        </a:rPr>
                        <a:t>kč</a:t>
                      </a:r>
                      <a:endParaRPr lang="cs-CZ" sz="1100" b="0" i="0" u="none" strike="noStrike" dirty="0">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dirty="0">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cs-CZ" sz="1100" b="1" u="none" strike="noStrike" dirty="0">
                          <a:effectLst/>
                        </a:rPr>
                        <a:t>vstup</a:t>
                      </a:r>
                      <a:endParaRPr lang="cs-CZ" sz="1100" b="1" i="0" u="none" strike="noStrike" dirty="0">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b="1" u="none" strike="noStrike" dirty="0" err="1">
                          <a:effectLst/>
                        </a:rPr>
                        <a:t>PPpráce</a:t>
                      </a:r>
                      <a:endParaRPr lang="cs-CZ" sz="1100" b="1" i="0" u="none" strike="noStrike" dirty="0">
                        <a:solidFill>
                          <a:srgbClr val="000000"/>
                        </a:solidFill>
                        <a:effectLst/>
                        <a:latin typeface="Calibri"/>
                      </a:endParaRPr>
                    </a:p>
                  </a:txBody>
                  <a:tcPr marL="9525" marR="9525" marT="9525" marB="0" anchor="b"/>
                </a:tc>
                <a:tc>
                  <a:txBody>
                    <a:bodyPr/>
                    <a:lstStyle/>
                    <a:p>
                      <a:pPr algn="r" fontAlgn="b"/>
                      <a:r>
                        <a:rPr lang="cs-CZ" sz="1100" b="1" u="none" strike="noStrike" dirty="0">
                          <a:effectLst/>
                        </a:rPr>
                        <a:t>20</a:t>
                      </a:r>
                      <a:endParaRPr lang="cs-CZ" sz="1100" b="1" i="0" u="none" strike="noStrike" dirty="0">
                        <a:solidFill>
                          <a:srgbClr val="000000"/>
                        </a:solidFill>
                        <a:effectLst/>
                        <a:latin typeface="Calibri"/>
                      </a:endParaRPr>
                    </a:p>
                  </a:txBody>
                  <a:tcPr marL="9525" marR="9525" marT="9525" marB="0" anchor="b"/>
                </a:tc>
                <a:tc gridSpan="2">
                  <a:txBody>
                    <a:bodyPr/>
                    <a:lstStyle/>
                    <a:p>
                      <a:pPr algn="l" fontAlgn="b"/>
                      <a:r>
                        <a:rPr lang="cs-CZ" sz="1100" b="1" u="none" strike="noStrike" dirty="0">
                          <a:effectLst/>
                        </a:rPr>
                        <a:t>ks/</a:t>
                      </a:r>
                      <a:r>
                        <a:rPr lang="cs-CZ" sz="1100" b="1" u="none" strike="noStrike" dirty="0" err="1">
                          <a:effectLst/>
                        </a:rPr>
                        <a:t>člověkohod</a:t>
                      </a:r>
                      <a:endParaRPr lang="cs-CZ" sz="1100" b="1" i="0" u="none" strike="noStrike" dirty="0">
                        <a:solidFill>
                          <a:srgbClr val="000000"/>
                        </a:solidFill>
                        <a:effectLst/>
                        <a:latin typeface="Calibri"/>
                      </a:endParaRPr>
                    </a:p>
                  </a:txBody>
                  <a:tcPr marL="9525" marR="9525" marT="9525" marB="0" anchor="b"/>
                </a:tc>
                <a:tc hMerge="1">
                  <a:txBody>
                    <a:bodyPr/>
                    <a:lstStyle/>
                    <a:p>
                      <a:endParaRPr lang="cs-CZ"/>
                    </a:p>
                  </a:txBody>
                  <a:tcPr/>
                </a:tc>
                <a:extLst>
                  <a:ext uri="{0D108BD9-81ED-4DB2-BD59-A6C34878D82A}">
                    <a16:rowId xmlns:a16="http://schemas.microsoft.com/office/drawing/2014/main" val="10004"/>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práce</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8</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hod</a:t>
                      </a:r>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dirty="0">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1200</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kč</a:t>
                      </a:r>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dirty="0">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material</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80</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kg</a:t>
                      </a:r>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b="1" u="none" strike="noStrike" dirty="0" err="1">
                          <a:effectLst/>
                        </a:rPr>
                        <a:t>PPmat</a:t>
                      </a:r>
                      <a:endParaRPr lang="cs-CZ" sz="1100" b="1" i="0" u="none" strike="noStrike" dirty="0">
                        <a:solidFill>
                          <a:srgbClr val="000000"/>
                        </a:solidFill>
                        <a:effectLst/>
                        <a:latin typeface="Calibri"/>
                      </a:endParaRPr>
                    </a:p>
                  </a:txBody>
                  <a:tcPr marL="9525" marR="9525" marT="9525" marB="0" anchor="b"/>
                </a:tc>
                <a:tc>
                  <a:txBody>
                    <a:bodyPr/>
                    <a:lstStyle/>
                    <a:p>
                      <a:pPr algn="r" fontAlgn="b"/>
                      <a:r>
                        <a:rPr lang="cs-CZ" sz="1100" b="1" u="none" strike="noStrike">
                          <a:effectLst/>
                        </a:rPr>
                        <a:t>2</a:t>
                      </a:r>
                      <a:endParaRPr lang="cs-CZ" sz="1100" b="1" i="0" u="none" strike="noStrike">
                        <a:solidFill>
                          <a:srgbClr val="000000"/>
                        </a:solidFill>
                        <a:effectLst/>
                        <a:latin typeface="Calibri"/>
                      </a:endParaRPr>
                    </a:p>
                  </a:txBody>
                  <a:tcPr marL="9525" marR="9525" marT="9525" marB="0" anchor="b"/>
                </a:tc>
                <a:tc>
                  <a:txBody>
                    <a:bodyPr/>
                    <a:lstStyle/>
                    <a:p>
                      <a:pPr algn="l" fontAlgn="b"/>
                      <a:r>
                        <a:rPr lang="cs-CZ" sz="1100" b="1" u="none" strike="noStrike" dirty="0">
                          <a:effectLst/>
                        </a:rPr>
                        <a:t>ks/kg</a:t>
                      </a:r>
                      <a:endParaRPr lang="cs-CZ" sz="1100" b="1" i="0" u="none" strike="noStrike" dirty="0">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8000</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kč</a:t>
                      </a:r>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dirty="0">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dirty="0">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stroje</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7</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hod</a:t>
                      </a:r>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tc>
                  <a:txBody>
                    <a:bodyPr/>
                    <a:lstStyle/>
                    <a:p>
                      <a:pPr algn="l" fontAlgn="b"/>
                      <a:r>
                        <a:rPr lang="cs-CZ" sz="1100" b="1" u="none" strike="noStrike" dirty="0" err="1">
                          <a:effectLst/>
                        </a:rPr>
                        <a:t>PPstroj</a:t>
                      </a:r>
                      <a:endParaRPr lang="cs-CZ" sz="1100" b="1" i="0" u="none" strike="noStrike" dirty="0">
                        <a:solidFill>
                          <a:srgbClr val="000000"/>
                        </a:solidFill>
                        <a:effectLst/>
                        <a:latin typeface="Calibri"/>
                      </a:endParaRPr>
                    </a:p>
                  </a:txBody>
                  <a:tcPr marL="9525" marR="9525" marT="9525" marB="0" anchor="b"/>
                </a:tc>
                <a:tc>
                  <a:txBody>
                    <a:bodyPr/>
                    <a:lstStyle/>
                    <a:p>
                      <a:pPr algn="r" fontAlgn="b"/>
                      <a:r>
                        <a:rPr lang="cs-CZ" sz="1100" b="1" u="none" strike="noStrike" dirty="0">
                          <a:effectLst/>
                        </a:rPr>
                        <a:t>22,85714</a:t>
                      </a:r>
                      <a:endParaRPr lang="cs-CZ" sz="1100" b="1" i="0" u="none" strike="noStrike" dirty="0">
                        <a:solidFill>
                          <a:srgbClr val="000000"/>
                        </a:solidFill>
                        <a:effectLst/>
                        <a:latin typeface="Calibri"/>
                      </a:endParaRPr>
                    </a:p>
                  </a:txBody>
                  <a:tcPr marL="9525" marR="9525" marT="9525" marB="0" anchor="b"/>
                </a:tc>
                <a:tc gridSpan="2">
                  <a:txBody>
                    <a:bodyPr/>
                    <a:lstStyle/>
                    <a:p>
                      <a:pPr algn="l" fontAlgn="b"/>
                      <a:r>
                        <a:rPr lang="cs-CZ" sz="1100" b="1" u="none" strike="noStrike" dirty="0">
                          <a:effectLst/>
                        </a:rPr>
                        <a:t>ks/</a:t>
                      </a:r>
                      <a:r>
                        <a:rPr lang="cs-CZ" sz="1100" b="1" u="none" strike="noStrike" dirty="0" err="1">
                          <a:effectLst/>
                        </a:rPr>
                        <a:t>strojhod</a:t>
                      </a:r>
                      <a:endParaRPr lang="cs-CZ" sz="1100" b="1" i="0" u="none" strike="noStrike" dirty="0">
                        <a:solidFill>
                          <a:srgbClr val="000000"/>
                        </a:solidFill>
                        <a:effectLst/>
                        <a:latin typeface="Calibri"/>
                      </a:endParaRPr>
                    </a:p>
                  </a:txBody>
                  <a:tcPr marL="9525" marR="9525" marT="9525" marB="0" anchor="b"/>
                </a:tc>
                <a:tc hMerge="1">
                  <a:txBody>
                    <a:bodyPr/>
                    <a:lstStyle/>
                    <a:p>
                      <a:endParaRPr lang="cs-CZ"/>
                    </a:p>
                  </a:txBody>
                  <a:tcPr/>
                </a:tc>
                <a:extLst>
                  <a:ext uri="{0D108BD9-81ED-4DB2-BD59-A6C34878D82A}">
                    <a16:rowId xmlns:a16="http://schemas.microsoft.com/office/drawing/2014/main" val="10011"/>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1400</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kč</a:t>
                      </a:r>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dirty="0">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a:solidFill>
                          <a:srgbClr val="000000"/>
                        </a:solidFill>
                        <a:effectLst/>
                        <a:latin typeface="Calibri"/>
                      </a:endParaRPr>
                    </a:p>
                  </a:txBody>
                  <a:tcPr marL="9525" marR="9525" marT="9525" marB="0" anchor="b"/>
                </a:tc>
                <a:tc>
                  <a:txBody>
                    <a:bodyPr/>
                    <a:lstStyle/>
                    <a:p>
                      <a:pPr algn="l" fontAlgn="b"/>
                      <a:endParaRPr lang="cs-CZ"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190500">
                <a:tc>
                  <a:txBody>
                    <a:bodyPr/>
                    <a:lstStyle/>
                    <a:p>
                      <a:pPr algn="l" fontAlgn="b"/>
                      <a:r>
                        <a:rPr lang="cs-CZ" sz="1100" b="1" i="0" u="none" strike="noStrike" dirty="0">
                          <a:solidFill>
                            <a:srgbClr val="000000"/>
                          </a:solidFill>
                          <a:effectLst/>
                          <a:latin typeface="Calibri"/>
                        </a:rPr>
                        <a:t>IP práce</a:t>
                      </a:r>
                    </a:p>
                  </a:txBody>
                  <a:tcPr marL="9525" marR="9525" marT="9525" marB="0" anchor="b"/>
                </a:tc>
                <a:tc>
                  <a:txBody>
                    <a:bodyPr/>
                    <a:lstStyle/>
                    <a:p>
                      <a:pPr algn="l" fontAlgn="b"/>
                      <a:r>
                        <a:rPr lang="cs-CZ" sz="1100" b="1" i="0" u="none" strike="noStrike" dirty="0">
                          <a:solidFill>
                            <a:srgbClr val="000000"/>
                          </a:solidFill>
                          <a:effectLst/>
                          <a:latin typeface="Calibri"/>
                        </a:rPr>
                        <a:t>20/15</a:t>
                      </a:r>
                    </a:p>
                  </a:txBody>
                  <a:tcPr marL="9525" marR="9525" marT="9525" marB="0" anchor="b"/>
                </a:tc>
                <a:tc>
                  <a:txBody>
                    <a:bodyPr/>
                    <a:lstStyle/>
                    <a:p>
                      <a:pPr algn="l" fontAlgn="b"/>
                      <a:r>
                        <a:rPr lang="cs-CZ" sz="1100" b="1" i="0" u="none" strike="noStrike" dirty="0">
                          <a:solidFill>
                            <a:srgbClr val="000000"/>
                          </a:solidFill>
                          <a:effectLst/>
                          <a:latin typeface="Calibri"/>
                        </a:rPr>
                        <a:t>1,33</a:t>
                      </a:r>
                    </a:p>
                  </a:txBody>
                  <a:tcPr marL="9525" marR="9525" marT="9525" marB="0" anchor="b"/>
                </a:tc>
                <a:tc>
                  <a:txBody>
                    <a:bodyPr/>
                    <a:lstStyle/>
                    <a:p>
                      <a:pPr algn="l" fontAlgn="b"/>
                      <a:endParaRPr lang="cs-CZ" sz="1100" b="0" i="0" u="none" strike="noStrike" dirty="0">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dirty="0">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4"/>
                  </a:ext>
                </a:extLst>
              </a:tr>
              <a:tr h="190500">
                <a:tc>
                  <a:txBody>
                    <a:bodyPr/>
                    <a:lstStyle/>
                    <a:p>
                      <a:pPr algn="l" fontAlgn="b"/>
                      <a:r>
                        <a:rPr lang="cs-CZ" sz="1100" b="1" i="0" u="none" strike="noStrike" dirty="0">
                          <a:solidFill>
                            <a:srgbClr val="000000"/>
                          </a:solidFill>
                          <a:effectLst/>
                          <a:latin typeface="Calibri"/>
                        </a:rPr>
                        <a:t>IP stroje</a:t>
                      </a:r>
                    </a:p>
                  </a:txBody>
                  <a:tcPr marL="9525" marR="9525" marT="9525" marB="0" anchor="b"/>
                </a:tc>
                <a:tc>
                  <a:txBody>
                    <a:bodyPr/>
                    <a:lstStyle/>
                    <a:p>
                      <a:pPr algn="l" fontAlgn="b"/>
                      <a:r>
                        <a:rPr lang="cs-CZ" sz="1100" b="1" i="0" u="none" strike="noStrike" dirty="0">
                          <a:solidFill>
                            <a:srgbClr val="000000"/>
                          </a:solidFill>
                          <a:effectLst/>
                          <a:latin typeface="Calibri"/>
                        </a:rPr>
                        <a:t>22,8/24</a:t>
                      </a:r>
                    </a:p>
                  </a:txBody>
                  <a:tcPr marL="9525" marR="9525" marT="9525" marB="0" anchor="b"/>
                </a:tc>
                <a:tc>
                  <a:txBody>
                    <a:bodyPr/>
                    <a:lstStyle/>
                    <a:p>
                      <a:pPr algn="l" fontAlgn="b"/>
                      <a:r>
                        <a:rPr lang="cs-CZ" sz="1100" b="1" i="0" u="none" strike="noStrike" dirty="0">
                          <a:solidFill>
                            <a:srgbClr val="000000"/>
                          </a:solidFill>
                          <a:effectLst/>
                          <a:latin typeface="Calibri"/>
                        </a:rPr>
                        <a:t>0,95</a:t>
                      </a:r>
                    </a:p>
                  </a:txBody>
                  <a:tcPr marL="9525" marR="9525" marT="9525" marB="0" anchor="b"/>
                </a:tc>
                <a:tc>
                  <a:txBody>
                    <a:bodyPr/>
                    <a:lstStyle/>
                    <a:p>
                      <a:pPr algn="l" fontAlgn="b"/>
                      <a:endParaRPr lang="cs-CZ" sz="1100" b="0" i="0" u="none" strike="noStrike" dirty="0">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r h="190500">
                <a:tc>
                  <a:txBody>
                    <a:bodyPr/>
                    <a:lstStyle/>
                    <a:p>
                      <a:pPr algn="l" fontAlgn="b"/>
                      <a:r>
                        <a:rPr lang="cs-CZ" sz="1100" b="1" i="0" u="none" strike="noStrike" dirty="0">
                          <a:solidFill>
                            <a:srgbClr val="000000"/>
                          </a:solidFill>
                          <a:effectLst/>
                          <a:latin typeface="Calibri"/>
                        </a:rPr>
                        <a:t>IP mat</a:t>
                      </a:r>
                    </a:p>
                  </a:txBody>
                  <a:tcPr marL="9525" marR="9525" marT="9525" marB="0" anchor="b"/>
                </a:tc>
                <a:tc>
                  <a:txBody>
                    <a:bodyPr/>
                    <a:lstStyle/>
                    <a:p>
                      <a:pPr algn="l" fontAlgn="b"/>
                      <a:r>
                        <a:rPr lang="cs-CZ" sz="1100" b="1" i="0" u="none" strike="noStrike" dirty="0">
                          <a:solidFill>
                            <a:srgbClr val="000000"/>
                          </a:solidFill>
                          <a:effectLst/>
                          <a:latin typeface="Calibri"/>
                        </a:rPr>
                        <a:t>2/2</a:t>
                      </a:r>
                    </a:p>
                  </a:txBody>
                  <a:tcPr marL="9525" marR="9525" marT="9525" marB="0" anchor="b"/>
                </a:tc>
                <a:tc>
                  <a:txBody>
                    <a:bodyPr/>
                    <a:lstStyle/>
                    <a:p>
                      <a:pPr algn="l" fontAlgn="b"/>
                      <a:r>
                        <a:rPr lang="cs-CZ" sz="1100" b="1" i="0" u="none" strike="noStrike" dirty="0">
                          <a:solidFill>
                            <a:srgbClr val="000000"/>
                          </a:solidFill>
                          <a:effectLst/>
                          <a:latin typeface="Calibri"/>
                        </a:rPr>
                        <a:t>1</a:t>
                      </a: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b="1" u="none" strike="noStrike" dirty="0">
                          <a:effectLst/>
                        </a:rPr>
                        <a:t>TP=</a:t>
                      </a:r>
                      <a:endParaRPr lang="cs-CZ" sz="1100" b="1" i="0" u="none" strike="noStrike" dirty="0">
                        <a:solidFill>
                          <a:srgbClr val="000000"/>
                        </a:solidFill>
                        <a:effectLst/>
                        <a:latin typeface="Calibri"/>
                      </a:endParaRPr>
                    </a:p>
                  </a:txBody>
                  <a:tcPr marL="9525" marR="9525" marT="9525" marB="0" anchor="b"/>
                </a:tc>
                <a:tc>
                  <a:txBody>
                    <a:bodyPr/>
                    <a:lstStyle/>
                    <a:p>
                      <a:pPr algn="r" fontAlgn="b"/>
                      <a:r>
                        <a:rPr lang="cs-CZ" sz="1100" b="1" u="none" strike="noStrike" dirty="0">
                          <a:effectLst/>
                        </a:rPr>
                        <a:t>10,56604</a:t>
                      </a:r>
                      <a:endParaRPr lang="cs-CZ" sz="1100" b="1" i="0" u="none" strike="noStrike" dirty="0">
                        <a:solidFill>
                          <a:srgbClr val="000000"/>
                        </a:solidFill>
                        <a:effectLst/>
                        <a:latin typeface="Calibri"/>
                      </a:endParaRPr>
                    </a:p>
                  </a:txBody>
                  <a:tcPr marL="9525" marR="9525" marT="9525" marB="0" anchor="b"/>
                </a:tc>
                <a:tc>
                  <a:txBody>
                    <a:bodyPr/>
                    <a:lstStyle/>
                    <a:p>
                      <a:pPr algn="l" fontAlgn="b"/>
                      <a:r>
                        <a:rPr lang="cs-CZ" sz="1100" b="1" u="none" strike="noStrike" dirty="0">
                          <a:effectLst/>
                        </a:rPr>
                        <a:t>Kč/</a:t>
                      </a:r>
                      <a:r>
                        <a:rPr lang="cs-CZ" sz="1100" b="1" u="none" strike="noStrike" dirty="0" err="1">
                          <a:effectLst/>
                        </a:rPr>
                        <a:t>kč</a:t>
                      </a:r>
                      <a:endParaRPr lang="cs-CZ" sz="1100" b="1" i="0" u="none" strike="noStrike" dirty="0">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6"/>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7"/>
                  </a:ext>
                </a:extLst>
              </a:tr>
              <a:tr h="190500">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181985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IV. Technická příprava výroby </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9307668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IV. Technická příprava výroby</a:t>
            </a:r>
          </a:p>
        </p:txBody>
      </p:sp>
      <p:sp>
        <p:nvSpPr>
          <p:cNvPr id="3" name="Zástupný symbol pro obsah 2"/>
          <p:cNvSpPr>
            <a:spLocks noGrp="1"/>
          </p:cNvSpPr>
          <p:nvPr>
            <p:ph idx="1"/>
          </p:nvPr>
        </p:nvSpPr>
        <p:spPr/>
        <p:txBody>
          <a:bodyPr/>
          <a:lstStyle/>
          <a:p>
            <a:pPr marL="0" indent="0">
              <a:buNone/>
            </a:pPr>
            <a:r>
              <a:rPr lang="cs-CZ" dirty="0"/>
              <a:t>4.1. Základy technické přípravy výroby</a:t>
            </a:r>
          </a:p>
          <a:p>
            <a:pPr marL="0" indent="0">
              <a:buNone/>
            </a:pPr>
            <a:r>
              <a:rPr lang="cs-CZ" dirty="0"/>
              <a:t> 4.2. Standardizace</a:t>
            </a:r>
          </a:p>
          <a:p>
            <a:pPr marL="0" indent="0">
              <a:buNone/>
            </a:pPr>
            <a:r>
              <a:rPr lang="cs-CZ" dirty="0"/>
              <a:t>4.3. Normativní základna</a:t>
            </a:r>
          </a:p>
          <a:p>
            <a:pPr marL="457200" lvl="1" indent="0">
              <a:buNone/>
            </a:pPr>
            <a:r>
              <a:rPr lang="cs-CZ" dirty="0"/>
              <a:t>4.3.1. Stanovení výrobní dávky</a:t>
            </a:r>
          </a:p>
          <a:p>
            <a:pPr marL="457200" lvl="1" indent="0">
              <a:buNone/>
            </a:pPr>
            <a:r>
              <a:rPr lang="cs-CZ" dirty="0"/>
              <a:t>4.3.2. Normy spotřeby materiálu</a:t>
            </a:r>
          </a:p>
          <a:p>
            <a:pPr marL="457200" lvl="1" indent="0">
              <a:buNone/>
            </a:pPr>
            <a:r>
              <a:rPr lang="cs-CZ" dirty="0"/>
              <a:t>4.3.3. Normy vázanosti materiálu</a:t>
            </a:r>
          </a:p>
          <a:p>
            <a:pPr marL="457200" lvl="1" indent="0">
              <a:buNone/>
            </a:pPr>
            <a:r>
              <a:rPr lang="cs-CZ" dirty="0"/>
              <a:t>4.3.4. Normy spotřeby práce</a:t>
            </a:r>
          </a:p>
          <a:p>
            <a:endParaRPr lang="cs-CZ" dirty="0"/>
          </a:p>
        </p:txBody>
      </p:sp>
    </p:spTree>
    <p:extLst>
      <p:ext uri="{BB962C8B-B14F-4D97-AF65-F5344CB8AC3E}">
        <p14:creationId xmlns:p14="http://schemas.microsoft.com/office/powerpoint/2010/main" val="65218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4.1. Základy technické přípravy výroby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29336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Typy TPV</a:t>
            </a:r>
          </a:p>
        </p:txBody>
      </p:sp>
      <p:sp>
        <p:nvSpPr>
          <p:cNvPr id="3" name="Zástupný symbol pro obsah 2"/>
          <p:cNvSpPr>
            <a:spLocks noGrp="1"/>
          </p:cNvSpPr>
          <p:nvPr>
            <p:ph idx="1"/>
          </p:nvPr>
        </p:nvSpPr>
        <p:spPr/>
        <p:txBody>
          <a:bodyPr/>
          <a:lstStyle/>
          <a:p>
            <a:r>
              <a:rPr lang="cs-CZ" dirty="0"/>
              <a:t>Vývojová (spojená s vznikem nových výrobků)</a:t>
            </a:r>
          </a:p>
          <a:p>
            <a:r>
              <a:rPr lang="cs-CZ" dirty="0"/>
              <a:t>Provozní (spojená se změnami, eventuálně s různými úpravami výrobku stávajícího)</a:t>
            </a:r>
          </a:p>
        </p:txBody>
      </p:sp>
      <p:sp>
        <p:nvSpPr>
          <p:cNvPr id="4" name="Obdélník 3"/>
          <p:cNvSpPr/>
          <p:nvPr/>
        </p:nvSpPr>
        <p:spPr>
          <a:xfrm>
            <a:off x="253965" y="5776981"/>
            <a:ext cx="8640960" cy="523220"/>
          </a:xfrm>
          <a:prstGeom prst="rect">
            <a:avLst/>
          </a:prstGeom>
        </p:spPr>
        <p:txBody>
          <a:bodyPr wrap="square">
            <a:spAutoFit/>
          </a:bodyPr>
          <a:lstStyle/>
          <a:p>
            <a:r>
              <a:rPr lang="cs-CZ" sz="1400" dirty="0"/>
              <a:t>Tomek G., Vávrová V. 2014. </a:t>
            </a:r>
            <a:r>
              <a:rPr lang="cs-CZ" sz="1400" i="1" dirty="0"/>
              <a:t>Integrované řízení výroby: od operativního řízení výroby k dodavatelskému řetězci</a:t>
            </a:r>
            <a:r>
              <a:rPr lang="cs-CZ" sz="1400" dirty="0"/>
              <a:t>. Praha: </a:t>
            </a:r>
            <a:r>
              <a:rPr lang="cs-CZ" sz="1400" dirty="0" err="1"/>
              <a:t>Grada</a:t>
            </a:r>
            <a:r>
              <a:rPr lang="cs-CZ" sz="1400" dirty="0"/>
              <a:t> </a:t>
            </a:r>
            <a:r>
              <a:rPr lang="cs-CZ" sz="1400" dirty="0" err="1"/>
              <a:t>Publishing</a:t>
            </a:r>
            <a:r>
              <a:rPr lang="cs-CZ" sz="1400" dirty="0"/>
              <a:t>, a.s. 368s. ISBN 978-80-247-4486-5</a:t>
            </a:r>
          </a:p>
        </p:txBody>
      </p:sp>
    </p:spTree>
    <p:extLst>
      <p:ext uri="{BB962C8B-B14F-4D97-AF65-F5344CB8AC3E}">
        <p14:creationId xmlns:p14="http://schemas.microsoft.com/office/powerpoint/2010/main" val="427673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Doporučená literatura</a:t>
            </a:r>
          </a:p>
        </p:txBody>
      </p:sp>
      <p:sp>
        <p:nvSpPr>
          <p:cNvPr id="3" name="Zástupný symbol pro obsah 2"/>
          <p:cNvSpPr>
            <a:spLocks noGrp="1"/>
          </p:cNvSpPr>
          <p:nvPr>
            <p:ph idx="1"/>
          </p:nvPr>
        </p:nvSpPr>
        <p:spPr/>
        <p:txBody>
          <a:bodyPr>
            <a:normAutofit fontScale="92500" lnSpcReduction="20000"/>
          </a:bodyPr>
          <a:lstStyle/>
          <a:p>
            <a:r>
              <a:rPr lang="cs-CZ" dirty="0"/>
              <a:t>KEŘKOVSKÝ M., VALSA O. 2012. </a:t>
            </a:r>
            <a:r>
              <a:rPr lang="cs-CZ" i="1" dirty="0"/>
              <a:t>Moderní přístupy k řízení výroby</a:t>
            </a:r>
            <a:r>
              <a:rPr lang="cs-CZ" dirty="0"/>
              <a:t>. 3 doplněné vydání. Praha: </a:t>
            </a:r>
            <a:r>
              <a:rPr lang="cs-CZ" dirty="0" err="1"/>
              <a:t>C.H.Beck</a:t>
            </a:r>
            <a:r>
              <a:rPr lang="cs-CZ" dirty="0"/>
              <a:t>,. 176s. ISBN 978-80-7179-319-9</a:t>
            </a:r>
          </a:p>
          <a:p>
            <a:r>
              <a:rPr lang="cs-CZ" dirty="0"/>
              <a:t>TOMEK G., VÁVROVÁ V. 2014. </a:t>
            </a:r>
            <a:r>
              <a:rPr lang="cs-CZ" i="1" dirty="0"/>
              <a:t>Integrované řízení výroby: od operativního řízení výroby k dodavatelskému řetězci</a:t>
            </a:r>
            <a:r>
              <a:rPr lang="cs-CZ" dirty="0"/>
              <a:t>. Praha: </a:t>
            </a:r>
            <a:r>
              <a:rPr lang="cs-CZ" dirty="0" err="1"/>
              <a:t>Grada</a:t>
            </a:r>
            <a:r>
              <a:rPr lang="cs-CZ" dirty="0"/>
              <a:t> </a:t>
            </a:r>
            <a:r>
              <a:rPr lang="cs-CZ" dirty="0" err="1"/>
              <a:t>Publishing</a:t>
            </a:r>
            <a:r>
              <a:rPr lang="cs-CZ" dirty="0"/>
              <a:t>, a.s. 368s. ISBN 978-80-247-4486-5</a:t>
            </a:r>
          </a:p>
          <a:p>
            <a:r>
              <a:rPr lang="cs-CZ" dirty="0"/>
              <a:t>JUROVÁ, M.; BARTOŠEK, V.; ŠUNKA, J.; NISLER, S. </a:t>
            </a:r>
            <a:r>
              <a:rPr lang="cs-CZ" i="1" dirty="0"/>
              <a:t>Výrobní procesy řízené logistikou. </a:t>
            </a:r>
            <a:r>
              <a:rPr lang="cs-CZ" dirty="0"/>
              <a:t>Albatros. Brno: </a:t>
            </a:r>
            <a:r>
              <a:rPr lang="cs-CZ" dirty="0" err="1"/>
              <a:t>BizBooks</a:t>
            </a:r>
            <a:r>
              <a:rPr lang="cs-CZ" dirty="0"/>
              <a:t>, 2013. s. 1-260. ISBN: 978-80-265-0059- 9.</a:t>
            </a:r>
          </a:p>
          <a:p>
            <a:endParaRPr lang="cs-CZ" dirty="0"/>
          </a:p>
          <a:p>
            <a:endParaRPr lang="cs-CZ" dirty="0"/>
          </a:p>
        </p:txBody>
      </p:sp>
    </p:spTree>
    <p:extLst>
      <p:ext uri="{BB962C8B-B14F-4D97-AF65-F5344CB8AC3E}">
        <p14:creationId xmlns:p14="http://schemas.microsoft.com/office/powerpoint/2010/main" val="830968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1143000"/>
          </a:xfrm>
        </p:spPr>
        <p:txBody>
          <a:bodyPr>
            <a:normAutofit fontScale="90000"/>
          </a:bodyPr>
          <a:lstStyle/>
          <a:p>
            <a:r>
              <a:rPr lang="cs-CZ" b="1" dirty="0"/>
              <a:t>Na složitost, náročnost, časový rozsah TPV mají především vliv:</a:t>
            </a:r>
          </a:p>
        </p:txBody>
      </p:sp>
      <p:sp>
        <p:nvSpPr>
          <p:cNvPr id="3" name="Zástupný symbol pro obsah 2"/>
          <p:cNvSpPr>
            <a:spLocks noGrp="1"/>
          </p:cNvSpPr>
          <p:nvPr>
            <p:ph idx="1"/>
          </p:nvPr>
        </p:nvSpPr>
        <p:spPr/>
        <p:txBody>
          <a:bodyPr/>
          <a:lstStyle/>
          <a:p>
            <a:r>
              <a:rPr lang="cs-CZ" dirty="0"/>
              <a:t>Technické vlastnosti a složitost výrobku, provozní podmínky, materiálová náročnost a stupeň inovace</a:t>
            </a:r>
          </a:p>
          <a:p>
            <a:r>
              <a:rPr lang="cs-CZ" dirty="0"/>
              <a:t>Povaha technologických přeměn</a:t>
            </a:r>
          </a:p>
          <a:p>
            <a:r>
              <a:rPr lang="cs-CZ" dirty="0"/>
              <a:t>Ekonomické a organizační podmínky firmy, včetně schopnosti příslušných pracovníků,</a:t>
            </a:r>
          </a:p>
          <a:p>
            <a:r>
              <a:rPr lang="cs-CZ" dirty="0"/>
              <a:t>Úroveň a výsledky vlastního výzkumu či vývoje</a:t>
            </a:r>
          </a:p>
        </p:txBody>
      </p:sp>
      <p:sp>
        <p:nvSpPr>
          <p:cNvPr id="4" name="Obdélník 3"/>
          <p:cNvSpPr/>
          <p:nvPr/>
        </p:nvSpPr>
        <p:spPr>
          <a:xfrm>
            <a:off x="251520" y="5877272"/>
            <a:ext cx="8640960" cy="523220"/>
          </a:xfrm>
          <a:prstGeom prst="rect">
            <a:avLst/>
          </a:prstGeom>
        </p:spPr>
        <p:txBody>
          <a:bodyPr wrap="square">
            <a:spAutoFit/>
          </a:bodyPr>
          <a:lstStyle/>
          <a:p>
            <a:r>
              <a:rPr lang="cs-CZ" sz="1400" dirty="0"/>
              <a:t>Tomek G., Vávrová V. 2014. </a:t>
            </a:r>
            <a:r>
              <a:rPr lang="cs-CZ" sz="1400" i="1" dirty="0"/>
              <a:t>Integrované řízení výroby: od operativního řízení výroby k dodavatelskému řetězci</a:t>
            </a:r>
            <a:r>
              <a:rPr lang="cs-CZ" sz="1400" dirty="0"/>
              <a:t>. Praha: </a:t>
            </a:r>
            <a:r>
              <a:rPr lang="cs-CZ" sz="1400" dirty="0" err="1"/>
              <a:t>Grada</a:t>
            </a:r>
            <a:r>
              <a:rPr lang="cs-CZ" sz="1400" dirty="0"/>
              <a:t> </a:t>
            </a:r>
            <a:r>
              <a:rPr lang="cs-CZ" sz="1400" dirty="0" err="1"/>
              <a:t>Publishing</a:t>
            </a:r>
            <a:r>
              <a:rPr lang="cs-CZ" sz="1400" dirty="0"/>
              <a:t>, a.s. 368s. ISBN 978-80-247-4486-5</a:t>
            </a:r>
          </a:p>
        </p:txBody>
      </p:sp>
    </p:spTree>
    <p:extLst>
      <p:ext uri="{BB962C8B-B14F-4D97-AF65-F5344CB8AC3E}">
        <p14:creationId xmlns:p14="http://schemas.microsoft.com/office/powerpoint/2010/main" val="19494227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Úkoly TPV</a:t>
            </a:r>
          </a:p>
        </p:txBody>
      </p:sp>
      <p:sp>
        <p:nvSpPr>
          <p:cNvPr id="3" name="Zástupný symbol pro obsah 2"/>
          <p:cNvSpPr>
            <a:spLocks noGrp="1"/>
          </p:cNvSpPr>
          <p:nvPr>
            <p:ph idx="1"/>
          </p:nvPr>
        </p:nvSpPr>
        <p:spPr/>
        <p:txBody>
          <a:bodyPr>
            <a:normAutofit fontScale="85000" lnSpcReduction="10000"/>
          </a:bodyPr>
          <a:lstStyle/>
          <a:p>
            <a:r>
              <a:rPr lang="cs-CZ" b="1" dirty="0"/>
              <a:t>Vyřešit a připravit výrobek </a:t>
            </a:r>
            <a:r>
              <a:rPr lang="cs-CZ" dirty="0"/>
              <a:t>s ohledem na </a:t>
            </a:r>
            <a:r>
              <a:rPr lang="cs-CZ" b="1" dirty="0"/>
              <a:t>požadavky trhu a vlastní efektivnost firmy</a:t>
            </a:r>
            <a:r>
              <a:rPr lang="cs-CZ" dirty="0"/>
              <a:t>, zajistit jeho vývoj a vypracovat dokumentaci produktu a jeho častí.</a:t>
            </a:r>
          </a:p>
          <a:p>
            <a:r>
              <a:rPr lang="cs-CZ" dirty="0"/>
              <a:t>Určit v rámci jakých procesních zásad, </a:t>
            </a:r>
            <a:r>
              <a:rPr lang="cs-CZ" b="1" dirty="0"/>
              <a:t>jakými postupy, na jakém zařízení, s jakým nářadím a přípravky, při použití jakého materiálu a s nasazením kterých profesí bude výrobek vyráběn, kontrolován a zkoušen</a:t>
            </a:r>
            <a:r>
              <a:rPr lang="cs-CZ" dirty="0"/>
              <a:t>. K tomu je třeba vypracovat příslušnou dokumentaci. </a:t>
            </a:r>
          </a:p>
          <a:p>
            <a:r>
              <a:rPr lang="cs-CZ" dirty="0"/>
              <a:t>Vyřešit </a:t>
            </a:r>
            <a:r>
              <a:rPr lang="cs-CZ" b="1" dirty="0"/>
              <a:t>optimální organizační uspořádaní výrobního procesu</a:t>
            </a:r>
            <a:r>
              <a:rPr lang="cs-CZ" dirty="0"/>
              <a:t>, a to jak po stránce věcné, tak prostorové a časové.</a:t>
            </a:r>
          </a:p>
        </p:txBody>
      </p:sp>
      <p:sp>
        <p:nvSpPr>
          <p:cNvPr id="4" name="Obdélník 3"/>
          <p:cNvSpPr/>
          <p:nvPr/>
        </p:nvSpPr>
        <p:spPr>
          <a:xfrm>
            <a:off x="251520" y="5877272"/>
            <a:ext cx="8640960" cy="523220"/>
          </a:xfrm>
          <a:prstGeom prst="rect">
            <a:avLst/>
          </a:prstGeom>
        </p:spPr>
        <p:txBody>
          <a:bodyPr wrap="square">
            <a:spAutoFit/>
          </a:bodyPr>
          <a:lstStyle/>
          <a:p>
            <a:r>
              <a:rPr lang="cs-CZ" sz="1400" dirty="0"/>
              <a:t>Tomek G., Vávrová V. 2014. </a:t>
            </a:r>
            <a:r>
              <a:rPr lang="cs-CZ" sz="1400" i="1" dirty="0"/>
              <a:t>Integrované řízení výroby: od operativního řízení výroby k dodavatelskému řetězci</a:t>
            </a:r>
            <a:r>
              <a:rPr lang="cs-CZ" sz="1400" dirty="0"/>
              <a:t>. Praha: </a:t>
            </a:r>
            <a:r>
              <a:rPr lang="cs-CZ" sz="1400" dirty="0" err="1"/>
              <a:t>Grada</a:t>
            </a:r>
            <a:r>
              <a:rPr lang="cs-CZ" sz="1400" dirty="0"/>
              <a:t> </a:t>
            </a:r>
            <a:r>
              <a:rPr lang="cs-CZ" sz="1400" dirty="0" err="1"/>
              <a:t>Publishing</a:t>
            </a:r>
            <a:r>
              <a:rPr lang="cs-CZ" sz="1400" dirty="0"/>
              <a:t>, a.s. 368s. ISBN 978-80-247-4486-5</a:t>
            </a:r>
          </a:p>
        </p:txBody>
      </p:sp>
    </p:spTree>
    <p:extLst>
      <p:ext uri="{BB962C8B-B14F-4D97-AF65-F5344CB8AC3E}">
        <p14:creationId xmlns:p14="http://schemas.microsoft.com/office/powerpoint/2010/main" val="10002804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Členění TPV:</a:t>
            </a:r>
          </a:p>
        </p:txBody>
      </p:sp>
      <p:sp>
        <p:nvSpPr>
          <p:cNvPr id="3" name="Zástupný symbol pro obsah 2"/>
          <p:cNvSpPr>
            <a:spLocks noGrp="1"/>
          </p:cNvSpPr>
          <p:nvPr>
            <p:ph idx="1"/>
          </p:nvPr>
        </p:nvSpPr>
        <p:spPr/>
        <p:txBody>
          <a:bodyPr/>
          <a:lstStyle/>
          <a:p>
            <a:r>
              <a:rPr lang="cs-CZ" dirty="0"/>
              <a:t>Konstrukční příprava výroby</a:t>
            </a:r>
          </a:p>
          <a:p>
            <a:r>
              <a:rPr lang="cs-CZ" dirty="0"/>
              <a:t>Technologická příprava výroby</a:t>
            </a:r>
          </a:p>
          <a:p>
            <a:r>
              <a:rPr lang="cs-CZ" dirty="0"/>
              <a:t>Organizační příprava výroby</a:t>
            </a:r>
          </a:p>
        </p:txBody>
      </p:sp>
      <p:sp>
        <p:nvSpPr>
          <p:cNvPr id="4" name="Obdélník 3"/>
          <p:cNvSpPr/>
          <p:nvPr/>
        </p:nvSpPr>
        <p:spPr>
          <a:xfrm>
            <a:off x="251520" y="5877272"/>
            <a:ext cx="8640960" cy="523220"/>
          </a:xfrm>
          <a:prstGeom prst="rect">
            <a:avLst/>
          </a:prstGeom>
        </p:spPr>
        <p:txBody>
          <a:bodyPr wrap="square">
            <a:spAutoFit/>
          </a:bodyPr>
          <a:lstStyle/>
          <a:p>
            <a:r>
              <a:rPr lang="cs-CZ" sz="1400" dirty="0"/>
              <a:t>Tomek G., Vávrová V. 2014. </a:t>
            </a:r>
            <a:r>
              <a:rPr lang="cs-CZ" sz="1400" i="1" dirty="0"/>
              <a:t>Integrované řízení výroby: od operativního řízení výroby k dodavatelskému řetězci</a:t>
            </a:r>
            <a:r>
              <a:rPr lang="cs-CZ" sz="1400" dirty="0"/>
              <a:t>. Praha: </a:t>
            </a:r>
            <a:r>
              <a:rPr lang="cs-CZ" sz="1400" dirty="0" err="1"/>
              <a:t>Grada</a:t>
            </a:r>
            <a:r>
              <a:rPr lang="cs-CZ" sz="1400" dirty="0"/>
              <a:t> </a:t>
            </a:r>
            <a:r>
              <a:rPr lang="cs-CZ" sz="1400" dirty="0" err="1"/>
              <a:t>Publishing</a:t>
            </a:r>
            <a:r>
              <a:rPr lang="cs-CZ" sz="1400" dirty="0"/>
              <a:t>, a.s. 368s. ISBN 978-80-247-4486-5</a:t>
            </a:r>
          </a:p>
        </p:txBody>
      </p:sp>
    </p:spTree>
    <p:extLst>
      <p:ext uri="{BB962C8B-B14F-4D97-AF65-F5344CB8AC3E}">
        <p14:creationId xmlns:p14="http://schemas.microsoft.com/office/powerpoint/2010/main" val="21111351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Konstrukční příprava výroby</a:t>
            </a:r>
          </a:p>
        </p:txBody>
      </p:sp>
      <p:sp>
        <p:nvSpPr>
          <p:cNvPr id="3" name="Zástupný symbol pro obsah 2"/>
          <p:cNvSpPr>
            <a:spLocks noGrp="1"/>
          </p:cNvSpPr>
          <p:nvPr>
            <p:ph idx="1"/>
          </p:nvPr>
        </p:nvSpPr>
        <p:spPr/>
        <p:txBody>
          <a:bodyPr/>
          <a:lstStyle/>
          <a:p>
            <a:r>
              <a:rPr lang="cs-CZ" dirty="0"/>
              <a:t>Zpracování návrhu výrobku</a:t>
            </a:r>
          </a:p>
          <a:p>
            <a:r>
              <a:rPr lang="cs-CZ" dirty="0"/>
              <a:t>Konstrukční řešení výrobku, případně výroba a ověření prototypu,</a:t>
            </a:r>
          </a:p>
          <a:p>
            <a:r>
              <a:rPr lang="cs-CZ" dirty="0"/>
              <a:t>Spolupráce konstruktérů při technologické části TPV a při rozběhu výroby.</a:t>
            </a:r>
          </a:p>
        </p:txBody>
      </p:sp>
      <p:sp>
        <p:nvSpPr>
          <p:cNvPr id="4" name="Obdélník 3"/>
          <p:cNvSpPr/>
          <p:nvPr/>
        </p:nvSpPr>
        <p:spPr>
          <a:xfrm>
            <a:off x="251520" y="5877272"/>
            <a:ext cx="8640960" cy="523220"/>
          </a:xfrm>
          <a:prstGeom prst="rect">
            <a:avLst/>
          </a:prstGeom>
        </p:spPr>
        <p:txBody>
          <a:bodyPr wrap="square">
            <a:spAutoFit/>
          </a:bodyPr>
          <a:lstStyle/>
          <a:p>
            <a:r>
              <a:rPr lang="cs-CZ" sz="1400" dirty="0"/>
              <a:t>Tomek G., Vávrová V. 2014. </a:t>
            </a:r>
            <a:r>
              <a:rPr lang="cs-CZ" sz="1400" i="1" dirty="0"/>
              <a:t>Integrované řízení výroby: od operativního řízení výroby k dodavatelskému řetězci</a:t>
            </a:r>
            <a:r>
              <a:rPr lang="cs-CZ" sz="1400" dirty="0"/>
              <a:t>. Praha: </a:t>
            </a:r>
            <a:r>
              <a:rPr lang="cs-CZ" sz="1400" dirty="0" err="1"/>
              <a:t>Grada</a:t>
            </a:r>
            <a:r>
              <a:rPr lang="cs-CZ" sz="1400" dirty="0"/>
              <a:t> </a:t>
            </a:r>
            <a:r>
              <a:rPr lang="cs-CZ" sz="1400" dirty="0" err="1"/>
              <a:t>Publishing</a:t>
            </a:r>
            <a:r>
              <a:rPr lang="cs-CZ" sz="1400" dirty="0"/>
              <a:t>, a.s. 368s. ISBN 978-80-247-4486-5</a:t>
            </a:r>
          </a:p>
        </p:txBody>
      </p:sp>
    </p:spTree>
    <p:extLst>
      <p:ext uri="{BB962C8B-B14F-4D97-AF65-F5344CB8AC3E}">
        <p14:creationId xmlns:p14="http://schemas.microsoft.com/office/powerpoint/2010/main" val="27289918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altLang="cs-CZ" sz="3600" b="1" dirty="0"/>
              <a:t>Konstrukční a materiálová příprava</a:t>
            </a:r>
          </a:p>
        </p:txBody>
      </p:sp>
      <p:sp>
        <p:nvSpPr>
          <p:cNvPr id="16387" name="Rectangle 3" descr="Rectangle: Click to edit Master text styles&#10;Second level&#10;Third level&#10;Fourth level&#10;Fifth level"/>
          <p:cNvSpPr>
            <a:spLocks noGrp="1" noChangeArrowheads="1"/>
          </p:cNvSpPr>
          <p:nvPr>
            <p:ph idx="1"/>
          </p:nvPr>
        </p:nvSpPr>
        <p:spPr>
          <a:xfrm>
            <a:off x="838200" y="1905000"/>
            <a:ext cx="7772400" cy="1295400"/>
          </a:xfrm>
        </p:spPr>
        <p:txBody>
          <a:bodyPr/>
          <a:lstStyle/>
          <a:p>
            <a:pPr marL="0" indent="0">
              <a:buFont typeface="Wingdings" pitchFamily="2" charset="2"/>
              <a:buNone/>
            </a:pPr>
            <a:r>
              <a:rPr lang="cs-CZ" altLang="cs-CZ" dirty="0"/>
              <a:t>Řešení a konstrukce výrobku (vzhled a technické parametry)</a:t>
            </a:r>
          </a:p>
        </p:txBody>
      </p:sp>
      <p:sp>
        <p:nvSpPr>
          <p:cNvPr id="16388" name="AutoShape 4"/>
          <p:cNvSpPr>
            <a:spLocks noChangeArrowheads="1"/>
          </p:cNvSpPr>
          <p:nvPr/>
        </p:nvSpPr>
        <p:spPr bwMode="auto">
          <a:xfrm>
            <a:off x="4191000" y="3048000"/>
            <a:ext cx="762000" cy="838200"/>
          </a:xfrm>
          <a:prstGeom prst="downArrow">
            <a:avLst>
              <a:gd name="adj1" fmla="val 50000"/>
              <a:gd name="adj2" fmla="val 2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6389" name="Rectangle 5" descr="Rectangle: Click to edit Master text styles&#10;Second level&#10;Third level&#10;Fourth level&#10;Fifth level"/>
          <p:cNvSpPr>
            <a:spLocks noChangeArrowheads="1"/>
          </p:cNvSpPr>
          <p:nvPr/>
        </p:nvSpPr>
        <p:spPr bwMode="auto">
          <a:xfrm>
            <a:off x="914400" y="4038600"/>
            <a:ext cx="7772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
                <a:schemeClr val="hlink"/>
              </a:buClr>
              <a:buSzPct val="110000"/>
              <a:buFont typeface="Wingdings" pitchFamily="2" charset="2"/>
              <a:buNone/>
            </a:pPr>
            <a:r>
              <a:rPr lang="cs-CZ" altLang="cs-CZ" sz="3200" dirty="0">
                <a:latin typeface="Tahoma" pitchFamily="34" charset="0"/>
              </a:rPr>
              <a:t>Konstrukční dokumentace</a:t>
            </a:r>
          </a:p>
          <a:p>
            <a:pPr algn="ctr">
              <a:spcBef>
                <a:spcPct val="20000"/>
              </a:spcBef>
              <a:buClr>
                <a:schemeClr val="hlink"/>
              </a:buClr>
              <a:buSzPct val="110000"/>
              <a:buFont typeface="Wingdings" pitchFamily="2" charset="2"/>
              <a:buNone/>
            </a:pPr>
            <a:r>
              <a:rPr lang="cs-CZ" altLang="cs-CZ" sz="3200" i="1" dirty="0">
                <a:solidFill>
                  <a:srgbClr val="0099FF"/>
                </a:solidFill>
                <a:latin typeface="Tahoma" pitchFamily="34" charset="0"/>
              </a:rPr>
              <a:t>Výroba a zkoušení funkčního vzorku a prototypu</a:t>
            </a:r>
          </a:p>
        </p:txBody>
      </p:sp>
      <p:sp>
        <p:nvSpPr>
          <p:cNvPr id="6" name="TextovéPole 5"/>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a:t>
            </a:r>
            <a:r>
              <a:rPr lang="cs-CZ" dirty="0"/>
              <a:t>Přednáška k předmětu Řízení výroby </a:t>
            </a:r>
            <a:r>
              <a:rPr lang="cs-CZ" i="1" dirty="0"/>
              <a:t>. VUT v Brně. Fakulta Podnikatelská</a:t>
            </a:r>
          </a:p>
          <a:p>
            <a:endParaRPr lang="cs-CZ" i="1" dirty="0"/>
          </a:p>
        </p:txBody>
      </p:sp>
    </p:spTree>
    <p:extLst>
      <p:ext uri="{BB962C8B-B14F-4D97-AF65-F5344CB8AC3E}">
        <p14:creationId xmlns:p14="http://schemas.microsoft.com/office/powerpoint/2010/main" val="25436499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Technologická příprava výroby</a:t>
            </a:r>
          </a:p>
        </p:txBody>
      </p:sp>
      <p:sp>
        <p:nvSpPr>
          <p:cNvPr id="3" name="Zástupný symbol pro obsah 2"/>
          <p:cNvSpPr>
            <a:spLocks noGrp="1"/>
          </p:cNvSpPr>
          <p:nvPr>
            <p:ph idx="1"/>
          </p:nvPr>
        </p:nvSpPr>
        <p:spPr/>
        <p:txBody>
          <a:bodyPr>
            <a:normAutofit/>
          </a:bodyPr>
          <a:lstStyle/>
          <a:p>
            <a:r>
              <a:rPr lang="cs-CZ" dirty="0"/>
              <a:t>Etapy: </a:t>
            </a:r>
          </a:p>
          <a:p>
            <a:pPr lvl="1"/>
            <a:r>
              <a:rPr lang="cs-CZ" dirty="0"/>
              <a:t>Technologická příprava výroby prototypu</a:t>
            </a:r>
          </a:p>
          <a:p>
            <a:pPr lvl="1"/>
            <a:r>
              <a:rPr lang="cs-CZ" dirty="0"/>
              <a:t>Technologická příprava sériové výroby</a:t>
            </a:r>
          </a:p>
          <a:p>
            <a:pPr lvl="1"/>
            <a:r>
              <a:rPr lang="cs-CZ" dirty="0"/>
              <a:t>Spolupráce při seřízení a rozběhu výroby</a:t>
            </a:r>
          </a:p>
          <a:p>
            <a:endParaRPr lang="cs-CZ" dirty="0"/>
          </a:p>
          <a:p>
            <a:r>
              <a:rPr lang="cs-CZ" dirty="0"/>
              <a:t>Části technologického postupu</a:t>
            </a:r>
          </a:p>
          <a:p>
            <a:pPr lvl="1"/>
            <a:r>
              <a:rPr lang="cs-CZ" dirty="0"/>
              <a:t>Výkonová,</a:t>
            </a:r>
          </a:p>
          <a:p>
            <a:pPr lvl="1"/>
            <a:r>
              <a:rPr lang="cs-CZ" dirty="0"/>
              <a:t>materiálová</a:t>
            </a:r>
          </a:p>
        </p:txBody>
      </p:sp>
      <p:sp>
        <p:nvSpPr>
          <p:cNvPr id="4" name="Obdélník 3"/>
          <p:cNvSpPr/>
          <p:nvPr/>
        </p:nvSpPr>
        <p:spPr>
          <a:xfrm>
            <a:off x="251520" y="5877272"/>
            <a:ext cx="8640960" cy="523220"/>
          </a:xfrm>
          <a:prstGeom prst="rect">
            <a:avLst/>
          </a:prstGeom>
        </p:spPr>
        <p:txBody>
          <a:bodyPr wrap="square">
            <a:spAutoFit/>
          </a:bodyPr>
          <a:lstStyle/>
          <a:p>
            <a:r>
              <a:rPr lang="cs-CZ" sz="1400" dirty="0"/>
              <a:t>Tomek G., Vávrová V. 2014. </a:t>
            </a:r>
            <a:r>
              <a:rPr lang="cs-CZ" sz="1400" i="1" dirty="0"/>
              <a:t>Integrované řízení výroby: od operativního řízení výroby k dodavatelskému řetězci</a:t>
            </a:r>
            <a:r>
              <a:rPr lang="cs-CZ" sz="1400" dirty="0"/>
              <a:t>. Praha: </a:t>
            </a:r>
            <a:r>
              <a:rPr lang="cs-CZ" sz="1400" dirty="0" err="1"/>
              <a:t>Grada</a:t>
            </a:r>
            <a:r>
              <a:rPr lang="cs-CZ" sz="1400" dirty="0"/>
              <a:t> </a:t>
            </a:r>
            <a:r>
              <a:rPr lang="cs-CZ" sz="1400" dirty="0" err="1"/>
              <a:t>Publishing</a:t>
            </a:r>
            <a:r>
              <a:rPr lang="cs-CZ" sz="1400" dirty="0"/>
              <a:t>, a.s. 368s. ISBN 978-80-247-4486-5</a:t>
            </a:r>
          </a:p>
        </p:txBody>
      </p:sp>
    </p:spTree>
    <p:extLst>
      <p:ext uri="{BB962C8B-B14F-4D97-AF65-F5344CB8AC3E}">
        <p14:creationId xmlns:p14="http://schemas.microsoft.com/office/powerpoint/2010/main" val="37760510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cs-CZ" altLang="cs-CZ" sz="3600" b="1" dirty="0"/>
              <a:t>Technologická, materiálová a metalurgická příprava výroby</a:t>
            </a:r>
          </a:p>
        </p:txBody>
      </p:sp>
      <p:sp>
        <p:nvSpPr>
          <p:cNvPr id="17411" name="Rectangle 3" descr="Rectangle: Click to edit Master text styles&#10;Second level&#10;Third level&#10;Fourth level&#10;Fifth level"/>
          <p:cNvSpPr>
            <a:spLocks noGrp="1" noChangeArrowheads="1"/>
          </p:cNvSpPr>
          <p:nvPr>
            <p:ph idx="1"/>
          </p:nvPr>
        </p:nvSpPr>
        <p:spPr>
          <a:xfrm>
            <a:off x="762000" y="1905000"/>
            <a:ext cx="7848600" cy="1905000"/>
          </a:xfrm>
        </p:spPr>
        <p:txBody>
          <a:bodyPr/>
          <a:lstStyle/>
          <a:p>
            <a:pPr marL="373063" indent="-373063">
              <a:lnSpc>
                <a:spcPct val="90000"/>
              </a:lnSpc>
            </a:pPr>
            <a:r>
              <a:rPr lang="cs-CZ" altLang="cs-CZ" sz="2800" dirty="0"/>
              <a:t>Technologie (způsob výroby, montáže, zkoušení, kontroly a balení)</a:t>
            </a:r>
          </a:p>
          <a:p>
            <a:pPr marL="373063" indent="-373063">
              <a:lnSpc>
                <a:spcPct val="90000"/>
              </a:lnSpc>
            </a:pPr>
            <a:r>
              <a:rPr lang="cs-CZ" altLang="cs-CZ" sz="2800" dirty="0"/>
              <a:t>Výroba jednoúčelových strojů a </a:t>
            </a:r>
            <a:r>
              <a:rPr lang="cs-CZ" altLang="cs-CZ" sz="2800" dirty="0" err="1"/>
              <a:t>spec</a:t>
            </a:r>
            <a:r>
              <a:rPr lang="cs-CZ" altLang="cs-CZ" sz="2800" dirty="0"/>
              <a:t>. nářadí</a:t>
            </a:r>
          </a:p>
          <a:p>
            <a:pPr marL="373063" indent="-373063">
              <a:lnSpc>
                <a:spcPct val="90000"/>
              </a:lnSpc>
            </a:pPr>
            <a:r>
              <a:rPr lang="cs-CZ" altLang="cs-CZ" sz="2800" dirty="0"/>
              <a:t>Vytvoření programů pro NC stroje</a:t>
            </a:r>
          </a:p>
        </p:txBody>
      </p:sp>
      <p:sp>
        <p:nvSpPr>
          <p:cNvPr id="17412" name="AutoShape 4"/>
          <p:cNvSpPr>
            <a:spLocks noChangeArrowheads="1"/>
          </p:cNvSpPr>
          <p:nvPr/>
        </p:nvSpPr>
        <p:spPr bwMode="auto">
          <a:xfrm>
            <a:off x="4267200" y="3886200"/>
            <a:ext cx="762000" cy="838200"/>
          </a:xfrm>
          <a:prstGeom prst="downArrow">
            <a:avLst>
              <a:gd name="adj1" fmla="val 50000"/>
              <a:gd name="adj2" fmla="val 2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413" name="Rectangle 5" descr="Rectangle: Click to edit Master text styles&#10;Second level&#10;Third level&#10;Fourth level&#10;Fifth level"/>
          <p:cNvSpPr>
            <a:spLocks noChangeArrowheads="1"/>
          </p:cNvSpPr>
          <p:nvPr/>
        </p:nvSpPr>
        <p:spPr bwMode="auto">
          <a:xfrm>
            <a:off x="914400" y="4876800"/>
            <a:ext cx="7772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
                <a:schemeClr val="hlink"/>
              </a:buClr>
              <a:buSzPct val="110000"/>
              <a:buFont typeface="Wingdings" pitchFamily="2" charset="2"/>
              <a:buNone/>
            </a:pPr>
            <a:r>
              <a:rPr lang="cs-CZ" altLang="cs-CZ" sz="3200" dirty="0">
                <a:latin typeface="Tahoma" pitchFamily="34" charset="0"/>
              </a:rPr>
              <a:t>Technologická dokumentace</a:t>
            </a:r>
          </a:p>
          <a:p>
            <a:pPr algn="ctr">
              <a:spcBef>
                <a:spcPct val="20000"/>
              </a:spcBef>
              <a:buClr>
                <a:schemeClr val="hlink"/>
              </a:buClr>
              <a:buSzPct val="110000"/>
              <a:buFont typeface="Wingdings" pitchFamily="2" charset="2"/>
              <a:buNone/>
            </a:pPr>
            <a:r>
              <a:rPr lang="cs-CZ" altLang="cs-CZ" sz="3200" i="1" dirty="0">
                <a:solidFill>
                  <a:srgbClr val="0099FF"/>
                </a:solidFill>
                <a:latin typeface="Tahoma" pitchFamily="34" charset="0"/>
              </a:rPr>
              <a:t>Výroba a zkoušení ověřovací série</a:t>
            </a:r>
          </a:p>
        </p:txBody>
      </p:sp>
      <p:sp>
        <p:nvSpPr>
          <p:cNvPr id="7" name="TextovéPole 6"/>
          <p:cNvSpPr txBox="1"/>
          <p:nvPr/>
        </p:nvSpPr>
        <p:spPr>
          <a:xfrm>
            <a:off x="444699" y="6172200"/>
            <a:ext cx="8280920" cy="923330"/>
          </a:xfrm>
          <a:prstGeom prst="rect">
            <a:avLst/>
          </a:prstGeom>
          <a:noFill/>
        </p:spPr>
        <p:txBody>
          <a:bodyPr wrap="square" rtlCol="0">
            <a:spAutoFit/>
          </a:bodyPr>
          <a:lstStyle/>
          <a:p>
            <a:r>
              <a:rPr lang="cs-CZ" i="1" dirty="0"/>
              <a:t>Jurová M. 2010. Technická příprava výroby. </a:t>
            </a:r>
            <a:r>
              <a:rPr lang="cs-CZ" dirty="0"/>
              <a:t>Přednáška z předmětu Řízení výroby . VUT v Brně. Fakulta Podnikatelská</a:t>
            </a:r>
          </a:p>
          <a:p>
            <a:endParaRPr lang="cs-CZ" i="1" dirty="0"/>
          </a:p>
        </p:txBody>
      </p:sp>
    </p:spTree>
    <p:extLst>
      <p:ext uri="{BB962C8B-B14F-4D97-AF65-F5344CB8AC3E}">
        <p14:creationId xmlns:p14="http://schemas.microsoft.com/office/powerpoint/2010/main" val="21012634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638800" y="1600200"/>
            <a:ext cx="281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800"/>
              <a:t>Konstrukční dokumentace</a:t>
            </a:r>
          </a:p>
        </p:txBody>
      </p:sp>
      <p:sp>
        <p:nvSpPr>
          <p:cNvPr id="20483" name="Text Box 3"/>
          <p:cNvSpPr txBox="1">
            <a:spLocks noChangeArrowheads="1"/>
          </p:cNvSpPr>
          <p:nvPr/>
        </p:nvSpPr>
        <p:spPr bwMode="auto">
          <a:xfrm>
            <a:off x="1143000" y="1600200"/>
            <a:ext cx="281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800"/>
              <a:t>Technologická dokumentace</a:t>
            </a:r>
          </a:p>
        </p:txBody>
      </p:sp>
      <p:grpSp>
        <p:nvGrpSpPr>
          <p:cNvPr id="20502" name="Group 22"/>
          <p:cNvGrpSpPr>
            <a:grpSpLocks/>
          </p:cNvGrpSpPr>
          <p:nvPr/>
        </p:nvGrpSpPr>
        <p:grpSpPr bwMode="auto">
          <a:xfrm>
            <a:off x="2820988" y="2590800"/>
            <a:ext cx="3435350" cy="1978025"/>
            <a:chOff x="1777" y="1632"/>
            <a:chExt cx="2164" cy="1246"/>
          </a:xfrm>
        </p:grpSpPr>
        <p:grpSp>
          <p:nvGrpSpPr>
            <p:cNvPr id="20499" name="Group 19"/>
            <p:cNvGrpSpPr>
              <a:grpSpLocks/>
            </p:cNvGrpSpPr>
            <p:nvPr/>
          </p:nvGrpSpPr>
          <p:grpSpPr bwMode="auto">
            <a:xfrm>
              <a:off x="1874" y="1632"/>
              <a:ext cx="2067" cy="1246"/>
              <a:chOff x="1874" y="1632"/>
              <a:chExt cx="2067" cy="1246"/>
            </a:xfrm>
          </p:grpSpPr>
          <p:sp>
            <p:nvSpPr>
              <p:cNvPr id="20495" name="Freeform 15"/>
              <p:cNvSpPr>
                <a:spLocks/>
              </p:cNvSpPr>
              <p:nvPr/>
            </p:nvSpPr>
            <p:spPr bwMode="auto">
              <a:xfrm>
                <a:off x="1874" y="1632"/>
                <a:ext cx="2067" cy="1225"/>
              </a:xfrm>
              <a:custGeom>
                <a:avLst/>
                <a:gdLst>
                  <a:gd name="T0" fmla="*/ 528 w 4135"/>
                  <a:gd name="T1" fmla="*/ 0 h 3676"/>
                  <a:gd name="T2" fmla="*/ 758 w 4135"/>
                  <a:gd name="T3" fmla="*/ 359 h 3676"/>
                  <a:gd name="T4" fmla="*/ 1025 w 4135"/>
                  <a:gd name="T5" fmla="*/ 764 h 3676"/>
                  <a:gd name="T6" fmla="*/ 1280 w 4135"/>
                  <a:gd name="T7" fmla="*/ 1155 h 3676"/>
                  <a:gd name="T8" fmla="*/ 1483 w 4135"/>
                  <a:gd name="T9" fmla="*/ 1486 h 3676"/>
                  <a:gd name="T10" fmla="*/ 1682 w 4135"/>
                  <a:gd name="T11" fmla="*/ 1846 h 3676"/>
                  <a:gd name="T12" fmla="*/ 1870 w 4135"/>
                  <a:gd name="T13" fmla="*/ 2236 h 3676"/>
                  <a:gd name="T14" fmla="*/ 2018 w 4135"/>
                  <a:gd name="T15" fmla="*/ 2623 h 3676"/>
                  <a:gd name="T16" fmla="*/ 2142 w 4135"/>
                  <a:gd name="T17" fmla="*/ 2230 h 3676"/>
                  <a:gd name="T18" fmla="*/ 2305 w 4135"/>
                  <a:gd name="T19" fmla="*/ 1773 h 3676"/>
                  <a:gd name="T20" fmla="*/ 2503 w 4135"/>
                  <a:gd name="T21" fmla="*/ 1332 h 3676"/>
                  <a:gd name="T22" fmla="*/ 2814 w 4135"/>
                  <a:gd name="T23" fmla="*/ 816 h 3676"/>
                  <a:gd name="T24" fmla="*/ 3114 w 4135"/>
                  <a:gd name="T25" fmla="*/ 414 h 3676"/>
                  <a:gd name="T26" fmla="*/ 3555 w 4135"/>
                  <a:gd name="T27" fmla="*/ 0 h 3676"/>
                  <a:gd name="T28" fmla="*/ 3931 w 4135"/>
                  <a:gd name="T29" fmla="*/ 194 h 3676"/>
                  <a:gd name="T30" fmla="*/ 3542 w 4135"/>
                  <a:gd name="T31" fmla="*/ 645 h 3676"/>
                  <a:gd name="T32" fmla="*/ 3186 w 4135"/>
                  <a:gd name="T33" fmla="*/ 1121 h 3676"/>
                  <a:gd name="T34" fmla="*/ 2911 w 4135"/>
                  <a:gd name="T35" fmla="*/ 1563 h 3676"/>
                  <a:gd name="T36" fmla="*/ 2689 w 4135"/>
                  <a:gd name="T37" fmla="*/ 2026 h 3676"/>
                  <a:gd name="T38" fmla="*/ 2529 w 4135"/>
                  <a:gd name="T39" fmla="*/ 2438 h 3676"/>
                  <a:gd name="T40" fmla="*/ 2425 w 4135"/>
                  <a:gd name="T41" fmla="*/ 2747 h 3676"/>
                  <a:gd name="T42" fmla="*/ 2346 w 4135"/>
                  <a:gd name="T43" fmla="*/ 3052 h 3676"/>
                  <a:gd name="T44" fmla="*/ 2097 w 4135"/>
                  <a:gd name="T45" fmla="*/ 3676 h 3676"/>
                  <a:gd name="T46" fmla="*/ 1803 w 4135"/>
                  <a:gd name="T47" fmla="*/ 3052 h 3676"/>
                  <a:gd name="T48" fmla="*/ 1738 w 4135"/>
                  <a:gd name="T49" fmla="*/ 2815 h 3676"/>
                  <a:gd name="T50" fmla="*/ 1599 w 4135"/>
                  <a:gd name="T51" fmla="*/ 2514 h 3676"/>
                  <a:gd name="T52" fmla="*/ 1432 w 4135"/>
                  <a:gd name="T53" fmla="*/ 2203 h 3676"/>
                  <a:gd name="T54" fmla="*/ 1257 w 4135"/>
                  <a:gd name="T55" fmla="*/ 1895 h 3676"/>
                  <a:gd name="T56" fmla="*/ 1088 w 4135"/>
                  <a:gd name="T57" fmla="*/ 1600 h 3676"/>
                  <a:gd name="T58" fmla="*/ 778 w 4135"/>
                  <a:gd name="T59" fmla="*/ 1112 h 3676"/>
                  <a:gd name="T60" fmla="*/ 570 w 4135"/>
                  <a:gd name="T61" fmla="*/ 801 h 3676"/>
                  <a:gd name="T62" fmla="*/ 288 w 4135"/>
                  <a:gd name="T63" fmla="*/ 396 h 3676"/>
                  <a:gd name="T64" fmla="*/ 0 w 4135"/>
                  <a:gd name="T65"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35" h="3676">
                    <a:moveTo>
                      <a:pt x="0" y="0"/>
                    </a:moveTo>
                    <a:lnTo>
                      <a:pt x="528" y="0"/>
                    </a:lnTo>
                    <a:lnTo>
                      <a:pt x="645" y="183"/>
                    </a:lnTo>
                    <a:lnTo>
                      <a:pt x="758" y="359"/>
                    </a:lnTo>
                    <a:lnTo>
                      <a:pt x="881" y="548"/>
                    </a:lnTo>
                    <a:lnTo>
                      <a:pt x="1025" y="764"/>
                    </a:lnTo>
                    <a:lnTo>
                      <a:pt x="1158" y="971"/>
                    </a:lnTo>
                    <a:lnTo>
                      <a:pt x="1280" y="1155"/>
                    </a:lnTo>
                    <a:lnTo>
                      <a:pt x="1386" y="1325"/>
                    </a:lnTo>
                    <a:lnTo>
                      <a:pt x="1483" y="1486"/>
                    </a:lnTo>
                    <a:lnTo>
                      <a:pt x="1594" y="1679"/>
                    </a:lnTo>
                    <a:lnTo>
                      <a:pt x="1682" y="1846"/>
                    </a:lnTo>
                    <a:lnTo>
                      <a:pt x="1775" y="2029"/>
                    </a:lnTo>
                    <a:lnTo>
                      <a:pt x="1870" y="2236"/>
                    </a:lnTo>
                    <a:lnTo>
                      <a:pt x="1947" y="2422"/>
                    </a:lnTo>
                    <a:lnTo>
                      <a:pt x="2018" y="2623"/>
                    </a:lnTo>
                    <a:lnTo>
                      <a:pt x="2077" y="2443"/>
                    </a:lnTo>
                    <a:lnTo>
                      <a:pt x="2142" y="2230"/>
                    </a:lnTo>
                    <a:lnTo>
                      <a:pt x="2220" y="2002"/>
                    </a:lnTo>
                    <a:lnTo>
                      <a:pt x="2305" y="1773"/>
                    </a:lnTo>
                    <a:lnTo>
                      <a:pt x="2398" y="1551"/>
                    </a:lnTo>
                    <a:lnTo>
                      <a:pt x="2503" y="1332"/>
                    </a:lnTo>
                    <a:lnTo>
                      <a:pt x="2630" y="1096"/>
                    </a:lnTo>
                    <a:lnTo>
                      <a:pt x="2814" y="816"/>
                    </a:lnTo>
                    <a:lnTo>
                      <a:pt x="2958" y="607"/>
                    </a:lnTo>
                    <a:lnTo>
                      <a:pt x="3114" y="414"/>
                    </a:lnTo>
                    <a:lnTo>
                      <a:pt x="3277" y="247"/>
                    </a:lnTo>
                    <a:lnTo>
                      <a:pt x="3555" y="0"/>
                    </a:lnTo>
                    <a:lnTo>
                      <a:pt x="4135" y="0"/>
                    </a:lnTo>
                    <a:lnTo>
                      <a:pt x="3931" y="194"/>
                    </a:lnTo>
                    <a:lnTo>
                      <a:pt x="3722" y="430"/>
                    </a:lnTo>
                    <a:lnTo>
                      <a:pt x="3542" y="645"/>
                    </a:lnTo>
                    <a:lnTo>
                      <a:pt x="3370" y="860"/>
                    </a:lnTo>
                    <a:lnTo>
                      <a:pt x="3186" y="1121"/>
                    </a:lnTo>
                    <a:lnTo>
                      <a:pt x="3023" y="1376"/>
                    </a:lnTo>
                    <a:lnTo>
                      <a:pt x="2911" y="1563"/>
                    </a:lnTo>
                    <a:lnTo>
                      <a:pt x="2793" y="1809"/>
                    </a:lnTo>
                    <a:lnTo>
                      <a:pt x="2689" y="2026"/>
                    </a:lnTo>
                    <a:lnTo>
                      <a:pt x="2615" y="2206"/>
                    </a:lnTo>
                    <a:lnTo>
                      <a:pt x="2529" y="2438"/>
                    </a:lnTo>
                    <a:lnTo>
                      <a:pt x="2466" y="2620"/>
                    </a:lnTo>
                    <a:lnTo>
                      <a:pt x="2425" y="2747"/>
                    </a:lnTo>
                    <a:lnTo>
                      <a:pt x="2380" y="2912"/>
                    </a:lnTo>
                    <a:lnTo>
                      <a:pt x="2346" y="3052"/>
                    </a:lnTo>
                    <a:lnTo>
                      <a:pt x="2638" y="3052"/>
                    </a:lnTo>
                    <a:lnTo>
                      <a:pt x="2097" y="3676"/>
                    </a:lnTo>
                    <a:lnTo>
                      <a:pt x="1512" y="3052"/>
                    </a:lnTo>
                    <a:lnTo>
                      <a:pt x="1803" y="3052"/>
                    </a:lnTo>
                    <a:lnTo>
                      <a:pt x="1780" y="2943"/>
                    </a:lnTo>
                    <a:lnTo>
                      <a:pt x="1738" y="2815"/>
                    </a:lnTo>
                    <a:lnTo>
                      <a:pt x="1677" y="2680"/>
                    </a:lnTo>
                    <a:lnTo>
                      <a:pt x="1599" y="2514"/>
                    </a:lnTo>
                    <a:lnTo>
                      <a:pt x="1510" y="2346"/>
                    </a:lnTo>
                    <a:lnTo>
                      <a:pt x="1432" y="2203"/>
                    </a:lnTo>
                    <a:lnTo>
                      <a:pt x="1350" y="2056"/>
                    </a:lnTo>
                    <a:lnTo>
                      <a:pt x="1257" y="1895"/>
                    </a:lnTo>
                    <a:lnTo>
                      <a:pt x="1178" y="1761"/>
                    </a:lnTo>
                    <a:lnTo>
                      <a:pt x="1088" y="1600"/>
                    </a:lnTo>
                    <a:lnTo>
                      <a:pt x="913" y="1322"/>
                    </a:lnTo>
                    <a:lnTo>
                      <a:pt x="778" y="1112"/>
                    </a:lnTo>
                    <a:lnTo>
                      <a:pt x="668" y="944"/>
                    </a:lnTo>
                    <a:lnTo>
                      <a:pt x="570" y="801"/>
                    </a:lnTo>
                    <a:lnTo>
                      <a:pt x="423" y="591"/>
                    </a:lnTo>
                    <a:lnTo>
                      <a:pt x="288" y="396"/>
                    </a:lnTo>
                    <a:lnTo>
                      <a:pt x="148" y="204"/>
                    </a:lnTo>
                    <a:lnTo>
                      <a:pt x="0" y="0"/>
                    </a:lnTo>
                    <a:close/>
                  </a:path>
                </a:pathLst>
              </a:custGeom>
              <a:solidFill>
                <a:srgbClr val="0099FF"/>
              </a:solidFill>
              <a:ln w="9525">
                <a:solidFill>
                  <a:srgbClr val="000080"/>
                </a:solidFill>
                <a:round/>
                <a:headEnd/>
                <a:tailEnd/>
              </a:ln>
            </p:spPr>
            <p:txBody>
              <a:bodyPr/>
              <a:lstStyle/>
              <a:p>
                <a:endParaRPr lang="cs-CZ"/>
              </a:p>
            </p:txBody>
          </p:sp>
          <p:sp>
            <p:nvSpPr>
              <p:cNvPr id="20496" name="Freeform 16"/>
              <p:cNvSpPr>
                <a:spLocks/>
              </p:cNvSpPr>
              <p:nvPr/>
            </p:nvSpPr>
            <p:spPr bwMode="auto">
              <a:xfrm>
                <a:off x="2951" y="2650"/>
                <a:ext cx="245" cy="21"/>
              </a:xfrm>
              <a:custGeom>
                <a:avLst/>
                <a:gdLst>
                  <a:gd name="T0" fmla="*/ 0 w 489"/>
                  <a:gd name="T1" fmla="*/ 61 h 61"/>
                  <a:gd name="T2" fmla="*/ 191 w 489"/>
                  <a:gd name="T3" fmla="*/ 0 h 61"/>
                  <a:gd name="T4" fmla="*/ 489 w 489"/>
                  <a:gd name="T5" fmla="*/ 0 h 61"/>
                  <a:gd name="T6" fmla="*/ 286 w 489"/>
                  <a:gd name="T7" fmla="*/ 61 h 61"/>
                  <a:gd name="T8" fmla="*/ 0 w 489"/>
                  <a:gd name="T9" fmla="*/ 61 h 61"/>
                </a:gdLst>
                <a:ahLst/>
                <a:cxnLst>
                  <a:cxn ang="0">
                    <a:pos x="T0" y="T1"/>
                  </a:cxn>
                  <a:cxn ang="0">
                    <a:pos x="T2" y="T3"/>
                  </a:cxn>
                  <a:cxn ang="0">
                    <a:pos x="T4" y="T5"/>
                  </a:cxn>
                  <a:cxn ang="0">
                    <a:pos x="T6" y="T7"/>
                  </a:cxn>
                  <a:cxn ang="0">
                    <a:pos x="T8" y="T9"/>
                  </a:cxn>
                </a:cxnLst>
                <a:rect l="0" t="0" r="r" b="b"/>
                <a:pathLst>
                  <a:path w="489" h="61">
                    <a:moveTo>
                      <a:pt x="0" y="61"/>
                    </a:moveTo>
                    <a:lnTo>
                      <a:pt x="191" y="0"/>
                    </a:lnTo>
                    <a:lnTo>
                      <a:pt x="489" y="0"/>
                    </a:lnTo>
                    <a:lnTo>
                      <a:pt x="286" y="61"/>
                    </a:lnTo>
                    <a:lnTo>
                      <a:pt x="0" y="61"/>
                    </a:lnTo>
                    <a:close/>
                  </a:path>
                </a:pathLst>
              </a:custGeom>
              <a:solidFill>
                <a:srgbClr val="0099FF"/>
              </a:solidFill>
              <a:ln w="9525">
                <a:solidFill>
                  <a:srgbClr val="000080"/>
                </a:solidFill>
                <a:round/>
                <a:headEnd/>
                <a:tailEnd/>
              </a:ln>
            </p:spPr>
            <p:txBody>
              <a:bodyPr/>
              <a:lstStyle/>
              <a:p>
                <a:endParaRPr lang="cs-CZ"/>
              </a:p>
            </p:txBody>
          </p:sp>
          <p:sp>
            <p:nvSpPr>
              <p:cNvPr id="20497" name="Freeform 17"/>
              <p:cNvSpPr>
                <a:spLocks/>
              </p:cNvSpPr>
              <p:nvPr/>
            </p:nvSpPr>
            <p:spPr bwMode="auto">
              <a:xfrm>
                <a:off x="2826" y="2650"/>
                <a:ext cx="368" cy="228"/>
              </a:xfrm>
              <a:custGeom>
                <a:avLst/>
                <a:gdLst>
                  <a:gd name="T0" fmla="*/ 0 w 734"/>
                  <a:gd name="T1" fmla="*/ 682 h 682"/>
                  <a:gd name="T2" fmla="*/ 192 w 734"/>
                  <a:gd name="T3" fmla="*/ 621 h 682"/>
                  <a:gd name="T4" fmla="*/ 734 w 734"/>
                  <a:gd name="T5" fmla="*/ 0 h 682"/>
                  <a:gd name="T6" fmla="*/ 537 w 734"/>
                  <a:gd name="T7" fmla="*/ 61 h 682"/>
                  <a:gd name="T8" fmla="*/ 0 w 734"/>
                  <a:gd name="T9" fmla="*/ 682 h 682"/>
                </a:gdLst>
                <a:ahLst/>
                <a:cxnLst>
                  <a:cxn ang="0">
                    <a:pos x="T0" y="T1"/>
                  </a:cxn>
                  <a:cxn ang="0">
                    <a:pos x="T2" y="T3"/>
                  </a:cxn>
                  <a:cxn ang="0">
                    <a:pos x="T4" y="T5"/>
                  </a:cxn>
                  <a:cxn ang="0">
                    <a:pos x="T6" y="T7"/>
                  </a:cxn>
                  <a:cxn ang="0">
                    <a:pos x="T8" y="T9"/>
                  </a:cxn>
                </a:cxnLst>
                <a:rect l="0" t="0" r="r" b="b"/>
                <a:pathLst>
                  <a:path w="734" h="682">
                    <a:moveTo>
                      <a:pt x="0" y="682"/>
                    </a:moveTo>
                    <a:lnTo>
                      <a:pt x="192" y="621"/>
                    </a:lnTo>
                    <a:lnTo>
                      <a:pt x="734" y="0"/>
                    </a:lnTo>
                    <a:lnTo>
                      <a:pt x="537" y="61"/>
                    </a:lnTo>
                    <a:lnTo>
                      <a:pt x="0" y="682"/>
                    </a:lnTo>
                    <a:close/>
                  </a:path>
                </a:pathLst>
              </a:custGeom>
              <a:solidFill>
                <a:srgbClr val="0099FF"/>
              </a:solidFill>
              <a:ln w="9525">
                <a:solidFill>
                  <a:srgbClr val="000080"/>
                </a:solidFill>
                <a:round/>
                <a:headEnd/>
                <a:tailEnd/>
              </a:ln>
            </p:spPr>
            <p:txBody>
              <a:bodyPr/>
              <a:lstStyle/>
              <a:p>
                <a:endParaRPr lang="cs-CZ"/>
              </a:p>
            </p:txBody>
          </p:sp>
          <p:sp>
            <p:nvSpPr>
              <p:cNvPr id="20498" name="Freeform 18"/>
              <p:cNvSpPr>
                <a:spLocks/>
              </p:cNvSpPr>
              <p:nvPr/>
            </p:nvSpPr>
            <p:spPr bwMode="auto">
              <a:xfrm>
                <a:off x="2534" y="2650"/>
                <a:ext cx="181" cy="21"/>
              </a:xfrm>
              <a:custGeom>
                <a:avLst/>
                <a:gdLst>
                  <a:gd name="T0" fmla="*/ 0 w 362"/>
                  <a:gd name="T1" fmla="*/ 61 h 61"/>
                  <a:gd name="T2" fmla="*/ 301 w 362"/>
                  <a:gd name="T3" fmla="*/ 61 h 61"/>
                  <a:gd name="T4" fmla="*/ 362 w 362"/>
                  <a:gd name="T5" fmla="*/ 0 h 61"/>
                  <a:gd name="T6" fmla="*/ 184 w 362"/>
                  <a:gd name="T7" fmla="*/ 0 h 61"/>
                  <a:gd name="T8" fmla="*/ 0 w 362"/>
                  <a:gd name="T9" fmla="*/ 61 h 61"/>
                </a:gdLst>
                <a:ahLst/>
                <a:cxnLst>
                  <a:cxn ang="0">
                    <a:pos x="T0" y="T1"/>
                  </a:cxn>
                  <a:cxn ang="0">
                    <a:pos x="T2" y="T3"/>
                  </a:cxn>
                  <a:cxn ang="0">
                    <a:pos x="T4" y="T5"/>
                  </a:cxn>
                  <a:cxn ang="0">
                    <a:pos x="T6" y="T7"/>
                  </a:cxn>
                  <a:cxn ang="0">
                    <a:pos x="T8" y="T9"/>
                  </a:cxn>
                </a:cxnLst>
                <a:rect l="0" t="0" r="r" b="b"/>
                <a:pathLst>
                  <a:path w="362" h="61">
                    <a:moveTo>
                      <a:pt x="0" y="61"/>
                    </a:moveTo>
                    <a:lnTo>
                      <a:pt x="301" y="61"/>
                    </a:lnTo>
                    <a:lnTo>
                      <a:pt x="362" y="0"/>
                    </a:lnTo>
                    <a:lnTo>
                      <a:pt x="184" y="0"/>
                    </a:lnTo>
                    <a:lnTo>
                      <a:pt x="0" y="61"/>
                    </a:lnTo>
                    <a:close/>
                  </a:path>
                </a:pathLst>
              </a:custGeom>
              <a:solidFill>
                <a:srgbClr val="0099FF"/>
              </a:solidFill>
              <a:ln w="9525">
                <a:solidFill>
                  <a:srgbClr val="000080"/>
                </a:solidFill>
                <a:round/>
                <a:headEnd/>
                <a:tailEnd/>
              </a:ln>
            </p:spPr>
            <p:txBody>
              <a:bodyPr/>
              <a:lstStyle/>
              <a:p>
                <a:endParaRPr lang="cs-CZ"/>
              </a:p>
            </p:txBody>
          </p:sp>
        </p:grpSp>
        <p:sp>
          <p:nvSpPr>
            <p:cNvPr id="20500" name="Freeform 20"/>
            <p:cNvSpPr>
              <a:spLocks/>
            </p:cNvSpPr>
            <p:nvPr/>
          </p:nvSpPr>
          <p:spPr bwMode="auto">
            <a:xfrm>
              <a:off x="3557" y="1632"/>
              <a:ext cx="382" cy="20"/>
            </a:xfrm>
            <a:custGeom>
              <a:avLst/>
              <a:gdLst>
                <a:gd name="T0" fmla="*/ 0 w 763"/>
                <a:gd name="T1" fmla="*/ 61 h 61"/>
                <a:gd name="T2" fmla="*/ 190 w 763"/>
                <a:gd name="T3" fmla="*/ 0 h 61"/>
                <a:gd name="T4" fmla="*/ 763 w 763"/>
                <a:gd name="T5" fmla="*/ 0 h 61"/>
                <a:gd name="T6" fmla="*/ 573 w 763"/>
                <a:gd name="T7" fmla="*/ 61 h 61"/>
                <a:gd name="T8" fmla="*/ 0 w 763"/>
                <a:gd name="T9" fmla="*/ 61 h 61"/>
              </a:gdLst>
              <a:ahLst/>
              <a:cxnLst>
                <a:cxn ang="0">
                  <a:pos x="T0" y="T1"/>
                </a:cxn>
                <a:cxn ang="0">
                  <a:pos x="T2" y="T3"/>
                </a:cxn>
                <a:cxn ang="0">
                  <a:pos x="T4" y="T5"/>
                </a:cxn>
                <a:cxn ang="0">
                  <a:pos x="T6" y="T7"/>
                </a:cxn>
                <a:cxn ang="0">
                  <a:pos x="T8" y="T9"/>
                </a:cxn>
              </a:cxnLst>
              <a:rect l="0" t="0" r="r" b="b"/>
              <a:pathLst>
                <a:path w="763" h="61">
                  <a:moveTo>
                    <a:pt x="0" y="61"/>
                  </a:moveTo>
                  <a:lnTo>
                    <a:pt x="190" y="0"/>
                  </a:lnTo>
                  <a:lnTo>
                    <a:pt x="763" y="0"/>
                  </a:lnTo>
                  <a:lnTo>
                    <a:pt x="573" y="61"/>
                  </a:lnTo>
                  <a:lnTo>
                    <a:pt x="0" y="61"/>
                  </a:lnTo>
                  <a:close/>
                </a:path>
              </a:pathLst>
            </a:custGeom>
            <a:solidFill>
              <a:srgbClr val="0099FF"/>
            </a:solidFill>
            <a:ln w="9525">
              <a:solidFill>
                <a:srgbClr val="000080"/>
              </a:solidFill>
              <a:round/>
              <a:headEnd/>
              <a:tailEnd/>
            </a:ln>
          </p:spPr>
          <p:txBody>
            <a:bodyPr/>
            <a:lstStyle/>
            <a:p>
              <a:endParaRPr lang="cs-CZ"/>
            </a:p>
          </p:txBody>
        </p:sp>
        <p:sp>
          <p:nvSpPr>
            <p:cNvPr id="20501" name="Freeform 21"/>
            <p:cNvSpPr>
              <a:spLocks/>
            </p:cNvSpPr>
            <p:nvPr/>
          </p:nvSpPr>
          <p:spPr bwMode="auto">
            <a:xfrm>
              <a:off x="1777" y="1632"/>
              <a:ext cx="358" cy="22"/>
            </a:xfrm>
            <a:custGeom>
              <a:avLst/>
              <a:gdLst>
                <a:gd name="T0" fmla="*/ 0 w 717"/>
                <a:gd name="T1" fmla="*/ 61 h 66"/>
                <a:gd name="T2" fmla="*/ 197 w 717"/>
                <a:gd name="T3" fmla="*/ 0 h 66"/>
                <a:gd name="T4" fmla="*/ 717 w 717"/>
                <a:gd name="T5" fmla="*/ 0 h 66"/>
                <a:gd name="T6" fmla="*/ 522 w 717"/>
                <a:gd name="T7" fmla="*/ 66 h 66"/>
                <a:gd name="T8" fmla="*/ 0 w 717"/>
                <a:gd name="T9" fmla="*/ 61 h 66"/>
              </a:gdLst>
              <a:ahLst/>
              <a:cxnLst>
                <a:cxn ang="0">
                  <a:pos x="T0" y="T1"/>
                </a:cxn>
                <a:cxn ang="0">
                  <a:pos x="T2" y="T3"/>
                </a:cxn>
                <a:cxn ang="0">
                  <a:pos x="T4" y="T5"/>
                </a:cxn>
                <a:cxn ang="0">
                  <a:pos x="T6" y="T7"/>
                </a:cxn>
                <a:cxn ang="0">
                  <a:pos x="T8" y="T9"/>
                </a:cxn>
              </a:cxnLst>
              <a:rect l="0" t="0" r="r" b="b"/>
              <a:pathLst>
                <a:path w="717" h="66">
                  <a:moveTo>
                    <a:pt x="0" y="61"/>
                  </a:moveTo>
                  <a:lnTo>
                    <a:pt x="197" y="0"/>
                  </a:lnTo>
                  <a:lnTo>
                    <a:pt x="717" y="0"/>
                  </a:lnTo>
                  <a:lnTo>
                    <a:pt x="522" y="66"/>
                  </a:lnTo>
                  <a:lnTo>
                    <a:pt x="0" y="61"/>
                  </a:lnTo>
                  <a:close/>
                </a:path>
              </a:pathLst>
            </a:custGeom>
            <a:solidFill>
              <a:srgbClr val="0099FF"/>
            </a:solidFill>
            <a:ln w="9525">
              <a:solidFill>
                <a:srgbClr val="000080"/>
              </a:solidFill>
              <a:round/>
              <a:headEnd/>
              <a:tailEnd/>
            </a:ln>
          </p:spPr>
          <p:txBody>
            <a:bodyPr/>
            <a:lstStyle/>
            <a:p>
              <a:endParaRPr lang="cs-CZ"/>
            </a:p>
          </p:txBody>
        </p:sp>
      </p:grpSp>
      <p:sp>
        <p:nvSpPr>
          <p:cNvPr id="20503" name="Freeform 23"/>
          <p:cNvSpPr>
            <a:spLocks/>
          </p:cNvSpPr>
          <p:nvPr/>
        </p:nvSpPr>
        <p:spPr bwMode="auto">
          <a:xfrm>
            <a:off x="2820988" y="2624138"/>
            <a:ext cx="3282950" cy="1946275"/>
          </a:xfrm>
          <a:custGeom>
            <a:avLst/>
            <a:gdLst>
              <a:gd name="T0" fmla="*/ 529 w 4136"/>
              <a:gd name="T1" fmla="*/ 0 h 3676"/>
              <a:gd name="T2" fmla="*/ 757 w 4136"/>
              <a:gd name="T3" fmla="*/ 359 h 3676"/>
              <a:gd name="T4" fmla="*/ 1026 w 4136"/>
              <a:gd name="T5" fmla="*/ 764 h 3676"/>
              <a:gd name="T6" fmla="*/ 1280 w 4136"/>
              <a:gd name="T7" fmla="*/ 1155 h 3676"/>
              <a:gd name="T8" fmla="*/ 1483 w 4136"/>
              <a:gd name="T9" fmla="*/ 1487 h 3676"/>
              <a:gd name="T10" fmla="*/ 1683 w 4136"/>
              <a:gd name="T11" fmla="*/ 1847 h 3676"/>
              <a:gd name="T12" fmla="*/ 1869 w 4136"/>
              <a:gd name="T13" fmla="*/ 2236 h 3676"/>
              <a:gd name="T14" fmla="*/ 2018 w 4136"/>
              <a:gd name="T15" fmla="*/ 2623 h 3676"/>
              <a:gd name="T16" fmla="*/ 2142 w 4136"/>
              <a:gd name="T17" fmla="*/ 2230 h 3676"/>
              <a:gd name="T18" fmla="*/ 2306 w 4136"/>
              <a:gd name="T19" fmla="*/ 1773 h 3676"/>
              <a:gd name="T20" fmla="*/ 2504 w 4136"/>
              <a:gd name="T21" fmla="*/ 1332 h 3676"/>
              <a:gd name="T22" fmla="*/ 2814 w 4136"/>
              <a:gd name="T23" fmla="*/ 816 h 3676"/>
              <a:gd name="T24" fmla="*/ 3115 w 4136"/>
              <a:gd name="T25" fmla="*/ 414 h 3676"/>
              <a:gd name="T26" fmla="*/ 3555 w 4136"/>
              <a:gd name="T27" fmla="*/ 0 h 3676"/>
              <a:gd name="T28" fmla="*/ 3932 w 4136"/>
              <a:gd name="T29" fmla="*/ 194 h 3676"/>
              <a:gd name="T30" fmla="*/ 3541 w 4136"/>
              <a:gd name="T31" fmla="*/ 646 h 3676"/>
              <a:gd name="T32" fmla="*/ 3186 w 4136"/>
              <a:gd name="T33" fmla="*/ 1121 h 3676"/>
              <a:gd name="T34" fmla="*/ 2912 w 4136"/>
              <a:gd name="T35" fmla="*/ 1563 h 3676"/>
              <a:gd name="T36" fmla="*/ 2690 w 4136"/>
              <a:gd name="T37" fmla="*/ 2026 h 3676"/>
              <a:gd name="T38" fmla="*/ 2528 w 4136"/>
              <a:gd name="T39" fmla="*/ 2438 h 3676"/>
              <a:gd name="T40" fmla="*/ 2425 w 4136"/>
              <a:gd name="T41" fmla="*/ 2747 h 3676"/>
              <a:gd name="T42" fmla="*/ 2346 w 4136"/>
              <a:gd name="T43" fmla="*/ 3052 h 3676"/>
              <a:gd name="T44" fmla="*/ 2097 w 4136"/>
              <a:gd name="T45" fmla="*/ 3676 h 3676"/>
              <a:gd name="T46" fmla="*/ 1804 w 4136"/>
              <a:gd name="T47" fmla="*/ 3052 h 3676"/>
              <a:gd name="T48" fmla="*/ 1738 w 4136"/>
              <a:gd name="T49" fmla="*/ 2815 h 3676"/>
              <a:gd name="T50" fmla="*/ 1600 w 4136"/>
              <a:gd name="T51" fmla="*/ 2516 h 3676"/>
              <a:gd name="T52" fmla="*/ 1433 w 4136"/>
              <a:gd name="T53" fmla="*/ 2203 h 3676"/>
              <a:gd name="T54" fmla="*/ 1257 w 4136"/>
              <a:gd name="T55" fmla="*/ 1895 h 3676"/>
              <a:gd name="T56" fmla="*/ 1089 w 4136"/>
              <a:gd name="T57" fmla="*/ 1602 h 3676"/>
              <a:gd name="T58" fmla="*/ 779 w 4136"/>
              <a:gd name="T59" fmla="*/ 1112 h 3676"/>
              <a:gd name="T60" fmla="*/ 571 w 4136"/>
              <a:gd name="T61" fmla="*/ 802 h 3676"/>
              <a:gd name="T62" fmla="*/ 287 w 4136"/>
              <a:gd name="T63" fmla="*/ 396 h 3676"/>
              <a:gd name="T64" fmla="*/ 0 w 4136"/>
              <a:gd name="T65"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36" h="3676">
                <a:moveTo>
                  <a:pt x="0" y="0"/>
                </a:moveTo>
                <a:lnTo>
                  <a:pt x="529" y="0"/>
                </a:lnTo>
                <a:lnTo>
                  <a:pt x="644" y="183"/>
                </a:lnTo>
                <a:lnTo>
                  <a:pt x="757" y="359"/>
                </a:lnTo>
                <a:lnTo>
                  <a:pt x="882" y="549"/>
                </a:lnTo>
                <a:lnTo>
                  <a:pt x="1026" y="764"/>
                </a:lnTo>
                <a:lnTo>
                  <a:pt x="1158" y="971"/>
                </a:lnTo>
                <a:lnTo>
                  <a:pt x="1280" y="1155"/>
                </a:lnTo>
                <a:lnTo>
                  <a:pt x="1385" y="1325"/>
                </a:lnTo>
                <a:lnTo>
                  <a:pt x="1483" y="1487"/>
                </a:lnTo>
                <a:lnTo>
                  <a:pt x="1594" y="1681"/>
                </a:lnTo>
                <a:lnTo>
                  <a:pt x="1683" y="1847"/>
                </a:lnTo>
                <a:lnTo>
                  <a:pt x="1776" y="2031"/>
                </a:lnTo>
                <a:lnTo>
                  <a:pt x="1869" y="2236"/>
                </a:lnTo>
                <a:lnTo>
                  <a:pt x="1948" y="2422"/>
                </a:lnTo>
                <a:lnTo>
                  <a:pt x="2018" y="2623"/>
                </a:lnTo>
                <a:lnTo>
                  <a:pt x="2077" y="2444"/>
                </a:lnTo>
                <a:lnTo>
                  <a:pt x="2142" y="2230"/>
                </a:lnTo>
                <a:lnTo>
                  <a:pt x="2221" y="2002"/>
                </a:lnTo>
                <a:lnTo>
                  <a:pt x="2306" y="1773"/>
                </a:lnTo>
                <a:lnTo>
                  <a:pt x="2398" y="1551"/>
                </a:lnTo>
                <a:lnTo>
                  <a:pt x="2504" y="1332"/>
                </a:lnTo>
                <a:lnTo>
                  <a:pt x="2631" y="1096"/>
                </a:lnTo>
                <a:lnTo>
                  <a:pt x="2814" y="816"/>
                </a:lnTo>
                <a:lnTo>
                  <a:pt x="2958" y="609"/>
                </a:lnTo>
                <a:lnTo>
                  <a:pt x="3115" y="414"/>
                </a:lnTo>
                <a:lnTo>
                  <a:pt x="3277" y="249"/>
                </a:lnTo>
                <a:lnTo>
                  <a:pt x="3555" y="0"/>
                </a:lnTo>
                <a:lnTo>
                  <a:pt x="4136" y="0"/>
                </a:lnTo>
                <a:lnTo>
                  <a:pt x="3932" y="194"/>
                </a:lnTo>
                <a:lnTo>
                  <a:pt x="3722" y="430"/>
                </a:lnTo>
                <a:lnTo>
                  <a:pt x="3541" y="646"/>
                </a:lnTo>
                <a:lnTo>
                  <a:pt x="3370" y="860"/>
                </a:lnTo>
                <a:lnTo>
                  <a:pt x="3186" y="1121"/>
                </a:lnTo>
                <a:lnTo>
                  <a:pt x="3024" y="1376"/>
                </a:lnTo>
                <a:lnTo>
                  <a:pt x="2912" y="1563"/>
                </a:lnTo>
                <a:lnTo>
                  <a:pt x="2793" y="1809"/>
                </a:lnTo>
                <a:lnTo>
                  <a:pt x="2690" y="2026"/>
                </a:lnTo>
                <a:lnTo>
                  <a:pt x="2615" y="2208"/>
                </a:lnTo>
                <a:lnTo>
                  <a:pt x="2528" y="2438"/>
                </a:lnTo>
                <a:lnTo>
                  <a:pt x="2466" y="2622"/>
                </a:lnTo>
                <a:lnTo>
                  <a:pt x="2425" y="2747"/>
                </a:lnTo>
                <a:lnTo>
                  <a:pt x="2380" y="2912"/>
                </a:lnTo>
                <a:lnTo>
                  <a:pt x="2346" y="3052"/>
                </a:lnTo>
                <a:lnTo>
                  <a:pt x="2638" y="3052"/>
                </a:lnTo>
                <a:lnTo>
                  <a:pt x="2097" y="3676"/>
                </a:lnTo>
                <a:lnTo>
                  <a:pt x="1512" y="3052"/>
                </a:lnTo>
                <a:lnTo>
                  <a:pt x="1804" y="3052"/>
                </a:lnTo>
                <a:lnTo>
                  <a:pt x="1779" y="2945"/>
                </a:lnTo>
                <a:lnTo>
                  <a:pt x="1738" y="2815"/>
                </a:lnTo>
                <a:lnTo>
                  <a:pt x="1678" y="2681"/>
                </a:lnTo>
                <a:lnTo>
                  <a:pt x="1600" y="2516"/>
                </a:lnTo>
                <a:lnTo>
                  <a:pt x="1511" y="2348"/>
                </a:lnTo>
                <a:lnTo>
                  <a:pt x="1433" y="2203"/>
                </a:lnTo>
                <a:lnTo>
                  <a:pt x="1350" y="2057"/>
                </a:lnTo>
                <a:lnTo>
                  <a:pt x="1257" y="1895"/>
                </a:lnTo>
                <a:lnTo>
                  <a:pt x="1178" y="1761"/>
                </a:lnTo>
                <a:lnTo>
                  <a:pt x="1089" y="1602"/>
                </a:lnTo>
                <a:lnTo>
                  <a:pt x="914" y="1322"/>
                </a:lnTo>
                <a:lnTo>
                  <a:pt x="779" y="1112"/>
                </a:lnTo>
                <a:lnTo>
                  <a:pt x="667" y="944"/>
                </a:lnTo>
                <a:lnTo>
                  <a:pt x="571" y="802"/>
                </a:lnTo>
                <a:lnTo>
                  <a:pt x="423" y="593"/>
                </a:lnTo>
                <a:lnTo>
                  <a:pt x="287" y="396"/>
                </a:lnTo>
                <a:lnTo>
                  <a:pt x="149" y="205"/>
                </a:lnTo>
                <a:lnTo>
                  <a:pt x="0" y="0"/>
                </a:lnTo>
                <a:close/>
              </a:path>
            </a:pathLst>
          </a:custGeom>
          <a:solidFill>
            <a:srgbClr val="0099FF"/>
          </a:solidFill>
          <a:ln w="9525">
            <a:solidFill>
              <a:srgbClr val="000080"/>
            </a:solidFill>
            <a:round/>
            <a:headEnd/>
            <a:tailEnd/>
          </a:ln>
        </p:spPr>
        <p:txBody>
          <a:bodyPr/>
          <a:lstStyle/>
          <a:p>
            <a:endParaRPr lang="cs-CZ"/>
          </a:p>
        </p:txBody>
      </p:sp>
      <p:sp>
        <p:nvSpPr>
          <p:cNvPr id="20504" name="Text Box 24"/>
          <p:cNvSpPr txBox="1">
            <a:spLocks noChangeArrowheads="1"/>
          </p:cNvSpPr>
          <p:nvPr/>
        </p:nvSpPr>
        <p:spPr bwMode="auto">
          <a:xfrm>
            <a:off x="2133600" y="4876800"/>
            <a:ext cx="487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3200"/>
              <a:t>Technická dokumentace</a:t>
            </a:r>
          </a:p>
        </p:txBody>
      </p:sp>
      <p:sp>
        <p:nvSpPr>
          <p:cNvPr id="15" name="TextovéPole 14"/>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26132741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Organizační příprava výroby</a:t>
            </a:r>
          </a:p>
        </p:txBody>
      </p:sp>
      <p:sp>
        <p:nvSpPr>
          <p:cNvPr id="3" name="Zástupný symbol pro obsah 2"/>
          <p:cNvSpPr>
            <a:spLocks noGrp="1"/>
          </p:cNvSpPr>
          <p:nvPr>
            <p:ph idx="1"/>
          </p:nvPr>
        </p:nvSpPr>
        <p:spPr/>
        <p:txBody>
          <a:bodyPr/>
          <a:lstStyle/>
          <a:p>
            <a:r>
              <a:rPr lang="cs-CZ" dirty="0"/>
              <a:t>Uspořádaní výrobního procesu,</a:t>
            </a:r>
          </a:p>
          <a:p>
            <a:r>
              <a:rPr lang="cs-CZ" dirty="0"/>
              <a:t>Uspořádaní materiálového toku,</a:t>
            </a:r>
          </a:p>
          <a:p>
            <a:r>
              <a:rPr lang="cs-CZ" dirty="0"/>
              <a:t>Rozhodnutí o použití pomocných a dopravních zařízení,</a:t>
            </a:r>
          </a:p>
          <a:p>
            <a:r>
              <a:rPr lang="cs-CZ" dirty="0"/>
              <a:t>Iniciační jednaní s dodavateli a zajištění materiálu,</a:t>
            </a:r>
          </a:p>
          <a:p>
            <a:r>
              <a:rPr lang="cs-CZ" dirty="0"/>
              <a:t>Zajištění kooperačních vztahů,</a:t>
            </a:r>
          </a:p>
          <a:p>
            <a:r>
              <a:rPr lang="cs-CZ" dirty="0"/>
              <a:t>Zácvik pracovníků</a:t>
            </a:r>
          </a:p>
        </p:txBody>
      </p:sp>
      <p:sp>
        <p:nvSpPr>
          <p:cNvPr id="4" name="Obdélník 3"/>
          <p:cNvSpPr/>
          <p:nvPr/>
        </p:nvSpPr>
        <p:spPr>
          <a:xfrm>
            <a:off x="323528" y="6021288"/>
            <a:ext cx="8640960" cy="523220"/>
          </a:xfrm>
          <a:prstGeom prst="rect">
            <a:avLst/>
          </a:prstGeom>
        </p:spPr>
        <p:txBody>
          <a:bodyPr wrap="square">
            <a:spAutoFit/>
          </a:bodyPr>
          <a:lstStyle/>
          <a:p>
            <a:r>
              <a:rPr lang="cs-CZ" sz="1400" dirty="0"/>
              <a:t>Tomek G., Vávrová V. 2014. </a:t>
            </a:r>
            <a:r>
              <a:rPr lang="cs-CZ" sz="1400" i="1" dirty="0"/>
              <a:t>Integrované řízení výroby: od operativního řízení výroby k dodavatelskému řetězci</a:t>
            </a:r>
            <a:r>
              <a:rPr lang="cs-CZ" sz="1400" dirty="0"/>
              <a:t>. Praha: </a:t>
            </a:r>
            <a:r>
              <a:rPr lang="cs-CZ" sz="1400" dirty="0" err="1"/>
              <a:t>Grada</a:t>
            </a:r>
            <a:r>
              <a:rPr lang="cs-CZ" sz="1400" dirty="0"/>
              <a:t> </a:t>
            </a:r>
            <a:r>
              <a:rPr lang="cs-CZ" sz="1400" dirty="0" err="1"/>
              <a:t>Publishing</a:t>
            </a:r>
            <a:r>
              <a:rPr lang="cs-CZ" sz="1400" dirty="0"/>
              <a:t>, a.s. 368s. ISBN 978-80-247-4486-5</a:t>
            </a:r>
          </a:p>
        </p:txBody>
      </p:sp>
    </p:spTree>
    <p:extLst>
      <p:ext uri="{BB962C8B-B14F-4D97-AF65-F5344CB8AC3E}">
        <p14:creationId xmlns:p14="http://schemas.microsoft.com/office/powerpoint/2010/main" val="16249441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altLang="cs-CZ" b="1" dirty="0"/>
              <a:t>Úkoly přípravy výroby</a:t>
            </a:r>
          </a:p>
        </p:txBody>
      </p:sp>
      <p:sp>
        <p:nvSpPr>
          <p:cNvPr id="12291" name="Rectangle 3" descr="Rectangle: Click to edit Master text styles&#10;Second level&#10;Third level&#10;Fourth level&#10;Fifth level"/>
          <p:cNvSpPr>
            <a:spLocks noGrp="1" noChangeArrowheads="1"/>
          </p:cNvSpPr>
          <p:nvPr>
            <p:ph idx="1"/>
          </p:nvPr>
        </p:nvSpPr>
        <p:spPr/>
        <p:txBody>
          <a:bodyPr/>
          <a:lstStyle/>
          <a:p>
            <a:r>
              <a:rPr lang="cs-CZ" altLang="cs-CZ"/>
              <a:t>vyřešit a zkonstruovat výrobek (vzhled a technické parametry)</a:t>
            </a:r>
          </a:p>
          <a:p>
            <a:r>
              <a:rPr lang="cs-CZ" altLang="cs-CZ"/>
              <a:t>stanovení způsobu výroby (technologie), montáže, zkoušení, kontroly, balení</a:t>
            </a:r>
          </a:p>
          <a:p>
            <a:r>
              <a:rPr lang="cs-CZ" altLang="cs-CZ"/>
              <a:t>zajistit výrobu jednoúčelových strojů a speciálního nářadí</a:t>
            </a:r>
          </a:p>
          <a:p>
            <a:pPr>
              <a:buFont typeface="Wingdings" pitchFamily="2" charset="2"/>
              <a:buNone/>
            </a:pPr>
            <a:endParaRPr lang="cs-CZ" altLang="cs-CZ"/>
          </a:p>
        </p:txBody>
      </p:sp>
      <p:sp>
        <p:nvSpPr>
          <p:cNvPr id="5" name="TextovéPole 4"/>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107407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I. Základní pojmy a terminologie. Typologie výroby</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9750716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cs-CZ" altLang="cs-CZ" b="1" dirty="0"/>
              <a:t>Úkoly přípravy výroby</a:t>
            </a:r>
          </a:p>
        </p:txBody>
      </p:sp>
      <p:sp>
        <p:nvSpPr>
          <p:cNvPr id="14339" name="Rectangle 3" descr="Rectangle: Click to edit Master text styles&#10;Second level&#10;Third level&#10;Fourth level&#10;Fifth level"/>
          <p:cNvSpPr>
            <a:spLocks noGrp="1" noChangeArrowheads="1"/>
          </p:cNvSpPr>
          <p:nvPr>
            <p:ph idx="1"/>
          </p:nvPr>
        </p:nvSpPr>
        <p:spPr/>
        <p:txBody>
          <a:bodyPr/>
          <a:lstStyle/>
          <a:p>
            <a:r>
              <a:rPr lang="cs-CZ" altLang="cs-CZ"/>
              <a:t>zajistit vytvoření programů pro NC stroje</a:t>
            </a:r>
          </a:p>
          <a:p>
            <a:r>
              <a:rPr lang="cs-CZ" altLang="cs-CZ"/>
              <a:t>vyřešit optimální organizační uspořádání výrobního procesu po stránce</a:t>
            </a:r>
          </a:p>
          <a:p>
            <a:pPr lvl="1"/>
            <a:r>
              <a:rPr lang="cs-CZ" altLang="cs-CZ"/>
              <a:t>věcné</a:t>
            </a:r>
          </a:p>
          <a:p>
            <a:pPr lvl="1"/>
            <a:r>
              <a:rPr lang="cs-CZ" altLang="cs-CZ"/>
              <a:t>prostorové </a:t>
            </a:r>
          </a:p>
          <a:p>
            <a:pPr lvl="1"/>
            <a:r>
              <a:rPr lang="cs-CZ" altLang="cs-CZ"/>
              <a:t>časové</a:t>
            </a:r>
          </a:p>
          <a:p>
            <a:pPr>
              <a:buFont typeface="Wingdings" pitchFamily="2" charset="2"/>
              <a:buNone/>
            </a:pPr>
            <a:endParaRPr lang="cs-CZ" altLang="cs-CZ"/>
          </a:p>
        </p:txBody>
      </p:sp>
      <p:sp>
        <p:nvSpPr>
          <p:cNvPr id="5" name="TextovéPole 4"/>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30342121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4. 2. Standardizace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1829839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Standardizace</a:t>
            </a:r>
          </a:p>
        </p:txBody>
      </p:sp>
      <p:sp>
        <p:nvSpPr>
          <p:cNvPr id="3" name="Zástupný symbol pro obsah 2"/>
          <p:cNvSpPr>
            <a:spLocks noGrp="1"/>
          </p:cNvSpPr>
          <p:nvPr>
            <p:ph idx="1"/>
          </p:nvPr>
        </p:nvSpPr>
        <p:spPr/>
        <p:txBody>
          <a:bodyPr/>
          <a:lstStyle/>
          <a:p>
            <a:r>
              <a:rPr lang="cs-CZ" dirty="0"/>
              <a:t>Standardizace je proces, při kterém dochází k výběru, sjednocování a ustálení jednotlivých variant postupů, procesů, vstupů a jejich kombinací, ale stejně tak i výstupů, činností a informací v procesu řízení firmy nebo v jeho dílčích částech.</a:t>
            </a:r>
          </a:p>
        </p:txBody>
      </p:sp>
      <p:sp>
        <p:nvSpPr>
          <p:cNvPr id="4" name="Obdélník 3"/>
          <p:cNvSpPr/>
          <p:nvPr/>
        </p:nvSpPr>
        <p:spPr>
          <a:xfrm>
            <a:off x="323528" y="6147200"/>
            <a:ext cx="8640960" cy="523220"/>
          </a:xfrm>
          <a:prstGeom prst="rect">
            <a:avLst/>
          </a:prstGeom>
        </p:spPr>
        <p:txBody>
          <a:bodyPr wrap="square">
            <a:spAutoFit/>
          </a:bodyPr>
          <a:lstStyle/>
          <a:p>
            <a:r>
              <a:rPr lang="cs-CZ" sz="1400" dirty="0"/>
              <a:t>Tomek G., Vávrová V. 2014. </a:t>
            </a:r>
            <a:r>
              <a:rPr lang="cs-CZ" sz="1400" i="1" dirty="0"/>
              <a:t>Integrované řízení výroby: od operativního řízení výroby k dodavatelskému řetězci</a:t>
            </a:r>
            <a:r>
              <a:rPr lang="cs-CZ" sz="1400" dirty="0"/>
              <a:t>. Praha: </a:t>
            </a:r>
            <a:r>
              <a:rPr lang="cs-CZ" sz="1400" dirty="0" err="1"/>
              <a:t>Grada</a:t>
            </a:r>
            <a:r>
              <a:rPr lang="cs-CZ" sz="1400" dirty="0"/>
              <a:t> </a:t>
            </a:r>
            <a:r>
              <a:rPr lang="cs-CZ" sz="1400" dirty="0" err="1"/>
              <a:t>Publishing</a:t>
            </a:r>
            <a:r>
              <a:rPr lang="cs-CZ" sz="1400" dirty="0"/>
              <a:t>, a.s. 368s. ISBN 978-80-247-4486-5</a:t>
            </a:r>
          </a:p>
        </p:txBody>
      </p:sp>
    </p:spTree>
    <p:extLst>
      <p:ext uri="{BB962C8B-B14F-4D97-AF65-F5344CB8AC3E}">
        <p14:creationId xmlns:p14="http://schemas.microsoft.com/office/powerpoint/2010/main" val="21031138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41961">
            <a:off x="1835696" y="1600200"/>
            <a:ext cx="655272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23528" y="6147200"/>
            <a:ext cx="8640960" cy="523220"/>
          </a:xfrm>
          <a:prstGeom prst="rect">
            <a:avLst/>
          </a:prstGeom>
        </p:spPr>
        <p:txBody>
          <a:bodyPr wrap="square">
            <a:spAutoFit/>
          </a:bodyPr>
          <a:lstStyle/>
          <a:p>
            <a:r>
              <a:rPr lang="cs-CZ" sz="1400" dirty="0"/>
              <a:t>Tomek G., Vávrová V. 2014. </a:t>
            </a:r>
            <a:r>
              <a:rPr lang="cs-CZ" sz="1400" i="1" dirty="0"/>
              <a:t>Integrované řízení výroby: od operativního řízení výroby k dodavatelskému řetězci</a:t>
            </a:r>
            <a:r>
              <a:rPr lang="cs-CZ" sz="1400" dirty="0"/>
              <a:t>. Praha: </a:t>
            </a:r>
            <a:r>
              <a:rPr lang="cs-CZ" sz="1400" dirty="0" err="1"/>
              <a:t>Grada</a:t>
            </a:r>
            <a:r>
              <a:rPr lang="cs-CZ" sz="1400" dirty="0"/>
              <a:t> </a:t>
            </a:r>
            <a:r>
              <a:rPr lang="cs-CZ" sz="1400" dirty="0" err="1"/>
              <a:t>Publishing</a:t>
            </a:r>
            <a:r>
              <a:rPr lang="cs-CZ" sz="1400" dirty="0"/>
              <a:t>, a.s. 368s. ISBN 978-80-247-4486-5</a:t>
            </a:r>
          </a:p>
        </p:txBody>
      </p:sp>
      <p:sp>
        <p:nvSpPr>
          <p:cNvPr id="2" name="Nadpis 1"/>
          <p:cNvSpPr>
            <a:spLocks noGrp="1"/>
          </p:cNvSpPr>
          <p:nvPr>
            <p:ph type="title"/>
          </p:nvPr>
        </p:nvSpPr>
        <p:spPr>
          <a:xfrm>
            <a:off x="529208" y="476672"/>
            <a:ext cx="8229600" cy="1143000"/>
          </a:xfrm>
        </p:spPr>
        <p:txBody>
          <a:bodyPr>
            <a:normAutofit fontScale="90000"/>
          </a:bodyPr>
          <a:lstStyle/>
          <a:p>
            <a:r>
              <a:rPr lang="cs-CZ" b="1" dirty="0"/>
              <a:t>Vztah přizpůsobivosti, kontinuity, kreativity a standardizace</a:t>
            </a:r>
          </a:p>
        </p:txBody>
      </p:sp>
    </p:spTree>
    <p:extLst>
      <p:ext uri="{BB962C8B-B14F-4D97-AF65-F5344CB8AC3E}">
        <p14:creationId xmlns:p14="http://schemas.microsoft.com/office/powerpoint/2010/main" val="37884682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Požadavky ke standardizaci:</a:t>
            </a:r>
          </a:p>
        </p:txBody>
      </p:sp>
      <p:sp>
        <p:nvSpPr>
          <p:cNvPr id="3" name="Zástupný symbol pro obsah 2"/>
          <p:cNvSpPr>
            <a:spLocks noGrp="1"/>
          </p:cNvSpPr>
          <p:nvPr>
            <p:ph idx="1"/>
          </p:nvPr>
        </p:nvSpPr>
        <p:spPr/>
        <p:txBody>
          <a:bodyPr/>
          <a:lstStyle/>
          <a:p>
            <a:r>
              <a:rPr lang="cs-CZ" dirty="0"/>
              <a:t>Exaktnost</a:t>
            </a:r>
          </a:p>
          <a:p>
            <a:r>
              <a:rPr lang="cs-CZ" dirty="0"/>
              <a:t>Závaznost</a:t>
            </a:r>
          </a:p>
          <a:p>
            <a:r>
              <a:rPr lang="cs-CZ" dirty="0"/>
              <a:t>Pružnost</a:t>
            </a:r>
          </a:p>
          <a:p>
            <a:r>
              <a:rPr lang="cs-CZ" dirty="0"/>
              <a:t>Plánovitost</a:t>
            </a:r>
          </a:p>
          <a:p>
            <a:r>
              <a:rPr lang="cs-CZ" dirty="0"/>
              <a:t>Ekonomická efektivnost</a:t>
            </a:r>
          </a:p>
        </p:txBody>
      </p:sp>
      <p:sp>
        <p:nvSpPr>
          <p:cNvPr id="4" name="Obdélník 3"/>
          <p:cNvSpPr/>
          <p:nvPr/>
        </p:nvSpPr>
        <p:spPr>
          <a:xfrm>
            <a:off x="323528" y="6147200"/>
            <a:ext cx="8640960" cy="523220"/>
          </a:xfrm>
          <a:prstGeom prst="rect">
            <a:avLst/>
          </a:prstGeom>
        </p:spPr>
        <p:txBody>
          <a:bodyPr wrap="square">
            <a:spAutoFit/>
          </a:bodyPr>
          <a:lstStyle/>
          <a:p>
            <a:r>
              <a:rPr lang="cs-CZ" sz="1400" dirty="0"/>
              <a:t>Tomek G., Vávrová V. 2014. </a:t>
            </a:r>
            <a:r>
              <a:rPr lang="cs-CZ" sz="1400" i="1" dirty="0"/>
              <a:t>Integrované řízení výroby: od operativního řízení výroby k dodavatelskému řetězci</a:t>
            </a:r>
            <a:r>
              <a:rPr lang="cs-CZ" sz="1400" dirty="0"/>
              <a:t>. Praha: </a:t>
            </a:r>
            <a:r>
              <a:rPr lang="cs-CZ" sz="1400" dirty="0" err="1"/>
              <a:t>Grada</a:t>
            </a:r>
            <a:r>
              <a:rPr lang="cs-CZ" sz="1400" dirty="0"/>
              <a:t> </a:t>
            </a:r>
            <a:r>
              <a:rPr lang="cs-CZ" sz="1400" dirty="0" err="1"/>
              <a:t>Publishing</a:t>
            </a:r>
            <a:r>
              <a:rPr lang="cs-CZ" sz="1400" dirty="0"/>
              <a:t>, a.s. 368s. ISBN 978-80-247-4486-5</a:t>
            </a:r>
          </a:p>
        </p:txBody>
      </p:sp>
    </p:spTree>
    <p:extLst>
      <p:ext uri="{BB962C8B-B14F-4D97-AF65-F5344CB8AC3E}">
        <p14:creationId xmlns:p14="http://schemas.microsoft.com/office/powerpoint/2010/main" val="32677731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Směry standardizace</a:t>
            </a:r>
          </a:p>
        </p:txBody>
      </p:sp>
      <p:sp>
        <p:nvSpPr>
          <p:cNvPr id="3" name="Zástupný symbol pro obsah 2"/>
          <p:cNvSpPr>
            <a:spLocks noGrp="1"/>
          </p:cNvSpPr>
          <p:nvPr>
            <p:ph idx="1"/>
          </p:nvPr>
        </p:nvSpPr>
        <p:spPr/>
        <p:txBody>
          <a:bodyPr>
            <a:normAutofit fontScale="92500"/>
          </a:bodyPr>
          <a:lstStyle/>
          <a:p>
            <a:r>
              <a:rPr lang="cs-CZ" dirty="0"/>
              <a:t>Standardizace vstupních prvků výrobního procesu</a:t>
            </a:r>
          </a:p>
          <a:p>
            <a:r>
              <a:rPr lang="cs-CZ" dirty="0"/>
              <a:t>Standardizace věcných vstupných prvků</a:t>
            </a:r>
          </a:p>
          <a:p>
            <a:r>
              <a:rPr lang="cs-CZ" dirty="0"/>
              <a:t>Standardizace řídicího procesu</a:t>
            </a:r>
          </a:p>
          <a:p>
            <a:r>
              <a:rPr lang="cs-CZ" dirty="0"/>
              <a:t>Standardizace činností a způsobů přeměn ve výrobním procesu</a:t>
            </a:r>
          </a:p>
          <a:p>
            <a:r>
              <a:rPr lang="cs-CZ" dirty="0"/>
              <a:t>Standardizace vztahů ve spotřebě a využití výrobních činitelů</a:t>
            </a:r>
          </a:p>
          <a:p>
            <a:r>
              <a:rPr lang="cs-CZ" dirty="0"/>
              <a:t>Standardy operativního řízení výroby</a:t>
            </a:r>
          </a:p>
        </p:txBody>
      </p:sp>
      <p:sp>
        <p:nvSpPr>
          <p:cNvPr id="4" name="Obdélník 3"/>
          <p:cNvSpPr/>
          <p:nvPr/>
        </p:nvSpPr>
        <p:spPr>
          <a:xfrm>
            <a:off x="323528" y="6147200"/>
            <a:ext cx="8640960" cy="523220"/>
          </a:xfrm>
          <a:prstGeom prst="rect">
            <a:avLst/>
          </a:prstGeom>
        </p:spPr>
        <p:txBody>
          <a:bodyPr wrap="square">
            <a:spAutoFit/>
          </a:bodyPr>
          <a:lstStyle/>
          <a:p>
            <a:r>
              <a:rPr lang="cs-CZ" sz="1400" dirty="0"/>
              <a:t>Tomek G., Vávrová V. 2014. </a:t>
            </a:r>
            <a:r>
              <a:rPr lang="cs-CZ" sz="1400" i="1" dirty="0"/>
              <a:t>Integrované řízení výroby: od operativního řízení výroby k dodavatelskému řetězci</a:t>
            </a:r>
            <a:r>
              <a:rPr lang="cs-CZ" sz="1400" dirty="0"/>
              <a:t>. Praha: </a:t>
            </a:r>
            <a:r>
              <a:rPr lang="cs-CZ" sz="1400" dirty="0" err="1"/>
              <a:t>Grada</a:t>
            </a:r>
            <a:r>
              <a:rPr lang="cs-CZ" sz="1400" dirty="0"/>
              <a:t> </a:t>
            </a:r>
            <a:r>
              <a:rPr lang="cs-CZ" sz="1400" dirty="0" err="1"/>
              <a:t>Publishing</a:t>
            </a:r>
            <a:r>
              <a:rPr lang="cs-CZ" sz="1400" dirty="0"/>
              <a:t>, a.s. 368s. ISBN 978-80-247-4486-5</a:t>
            </a:r>
          </a:p>
        </p:txBody>
      </p:sp>
    </p:spTree>
    <p:extLst>
      <p:ext uri="{BB962C8B-B14F-4D97-AF65-F5344CB8AC3E}">
        <p14:creationId xmlns:p14="http://schemas.microsoft.com/office/powerpoint/2010/main" val="30047784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04664"/>
            <a:ext cx="8229600" cy="1143000"/>
          </a:xfrm>
        </p:spPr>
        <p:txBody>
          <a:bodyPr>
            <a:noAutofit/>
          </a:bodyPr>
          <a:lstStyle/>
          <a:p>
            <a:r>
              <a:rPr lang="cs-CZ" altLang="cs-CZ" sz="3600" b="1" dirty="0"/>
              <a:t>Činitelé výroby, kteří jsou předmětem standardizace</a:t>
            </a:r>
          </a:p>
        </p:txBody>
      </p:sp>
      <p:grpSp>
        <p:nvGrpSpPr>
          <p:cNvPr id="23570" name="Group 18"/>
          <p:cNvGrpSpPr>
            <a:grpSpLocks/>
          </p:cNvGrpSpPr>
          <p:nvPr/>
        </p:nvGrpSpPr>
        <p:grpSpPr bwMode="auto">
          <a:xfrm>
            <a:off x="381000" y="1676400"/>
            <a:ext cx="8458200" cy="4768850"/>
            <a:chOff x="192" y="1248"/>
            <a:chExt cx="5328" cy="3004"/>
          </a:xfrm>
        </p:grpSpPr>
        <p:sp>
          <p:nvSpPr>
            <p:cNvPr id="23566" name="Rectangle 14"/>
            <p:cNvSpPr>
              <a:spLocks noChangeArrowheads="1"/>
            </p:cNvSpPr>
            <p:nvPr/>
          </p:nvSpPr>
          <p:spPr bwMode="auto">
            <a:xfrm>
              <a:off x="192" y="1728"/>
              <a:ext cx="5328" cy="235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555" name="Text Box 3"/>
            <p:cNvSpPr txBox="1">
              <a:spLocks noChangeArrowheads="1"/>
            </p:cNvSpPr>
            <p:nvPr/>
          </p:nvSpPr>
          <p:spPr bwMode="auto">
            <a:xfrm>
              <a:off x="2016" y="1776"/>
              <a:ext cx="1872" cy="256"/>
            </a:xfrm>
            <a:prstGeom prst="rect">
              <a:avLst/>
            </a:prstGeom>
            <a:solidFill>
              <a:srgbClr val="CCFFFF"/>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Organizace a řízení</a:t>
              </a:r>
            </a:p>
          </p:txBody>
        </p:sp>
        <p:sp>
          <p:nvSpPr>
            <p:cNvPr id="23556" name="Text Box 4"/>
            <p:cNvSpPr txBox="1">
              <a:spLocks noChangeArrowheads="1"/>
            </p:cNvSpPr>
            <p:nvPr/>
          </p:nvSpPr>
          <p:spPr bwMode="auto">
            <a:xfrm>
              <a:off x="2040" y="2352"/>
              <a:ext cx="1824" cy="1600"/>
            </a:xfrm>
            <a:prstGeom prst="rect">
              <a:avLst/>
            </a:prstGeom>
            <a:solidFill>
              <a:srgbClr val="CCFFFF"/>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endParaRPr lang="cs-CZ" altLang="cs-CZ" sz="2000"/>
            </a:p>
            <a:p>
              <a:pPr algn="ctr">
                <a:spcBef>
                  <a:spcPct val="50000"/>
                </a:spcBef>
              </a:pPr>
              <a:r>
                <a:rPr lang="cs-CZ" altLang="cs-CZ" sz="2000" b="1"/>
                <a:t>Transformační proces</a:t>
              </a:r>
            </a:p>
            <a:p>
              <a:pPr algn="ctr">
                <a:spcBef>
                  <a:spcPct val="50000"/>
                </a:spcBef>
              </a:pPr>
              <a:endParaRPr lang="cs-CZ" altLang="cs-CZ" sz="2000"/>
            </a:p>
            <a:p>
              <a:pPr algn="ctr">
                <a:spcBef>
                  <a:spcPct val="50000"/>
                </a:spcBef>
              </a:pPr>
              <a:r>
                <a:rPr lang="cs-CZ" altLang="cs-CZ" sz="2000" i="1"/>
                <a:t>Výroba</a:t>
              </a:r>
            </a:p>
            <a:p>
              <a:pPr algn="ctr">
                <a:spcBef>
                  <a:spcPct val="50000"/>
                </a:spcBef>
              </a:pPr>
              <a:r>
                <a:rPr lang="cs-CZ" altLang="cs-CZ" sz="2000" i="1"/>
                <a:t>Příprava výroby</a:t>
              </a:r>
            </a:p>
          </p:txBody>
        </p:sp>
        <p:sp>
          <p:nvSpPr>
            <p:cNvPr id="23557" name="Text Box 5"/>
            <p:cNvSpPr txBox="1">
              <a:spLocks noChangeArrowheads="1"/>
            </p:cNvSpPr>
            <p:nvPr/>
          </p:nvSpPr>
          <p:spPr bwMode="auto">
            <a:xfrm>
              <a:off x="480" y="2352"/>
              <a:ext cx="1392" cy="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b="1" dirty="0"/>
                <a:t>Vstup</a:t>
              </a:r>
            </a:p>
            <a:p>
              <a:pPr>
                <a:spcBef>
                  <a:spcPct val="70000"/>
                </a:spcBef>
              </a:pPr>
              <a:r>
                <a:rPr lang="cs-CZ" altLang="cs-CZ" sz="2000" dirty="0"/>
                <a:t>Člověk</a:t>
              </a:r>
            </a:p>
            <a:p>
              <a:pPr>
                <a:spcBef>
                  <a:spcPct val="10000"/>
                </a:spcBef>
              </a:pPr>
              <a:r>
                <a:rPr lang="cs-CZ" altLang="cs-CZ" sz="2000" dirty="0"/>
                <a:t>Suroviny, materiál, energie</a:t>
              </a:r>
            </a:p>
            <a:p>
              <a:pPr>
                <a:spcBef>
                  <a:spcPct val="10000"/>
                </a:spcBef>
              </a:pPr>
              <a:r>
                <a:rPr lang="cs-CZ" altLang="cs-CZ" sz="2000" dirty="0"/>
                <a:t>Nářadí</a:t>
              </a:r>
            </a:p>
            <a:p>
              <a:pPr>
                <a:spcBef>
                  <a:spcPct val="10000"/>
                </a:spcBef>
              </a:pPr>
              <a:r>
                <a:rPr lang="cs-CZ" altLang="cs-CZ" sz="2000" dirty="0"/>
                <a:t>Stroje a zařízení</a:t>
              </a:r>
            </a:p>
            <a:p>
              <a:pPr>
                <a:spcBef>
                  <a:spcPct val="10000"/>
                </a:spcBef>
              </a:pPr>
              <a:r>
                <a:rPr lang="cs-CZ" altLang="cs-CZ" sz="2000" dirty="0"/>
                <a:t>Informace</a:t>
              </a:r>
            </a:p>
            <a:p>
              <a:pPr>
                <a:spcBef>
                  <a:spcPct val="50000"/>
                </a:spcBef>
              </a:pPr>
              <a:endParaRPr lang="cs-CZ" altLang="cs-CZ" sz="2000" dirty="0"/>
            </a:p>
          </p:txBody>
        </p:sp>
        <p:sp>
          <p:nvSpPr>
            <p:cNvPr id="23558" name="Line 6"/>
            <p:cNvSpPr>
              <a:spLocks noChangeShapeType="1"/>
            </p:cNvSpPr>
            <p:nvPr/>
          </p:nvSpPr>
          <p:spPr bwMode="auto">
            <a:xfrm>
              <a:off x="480" y="2640"/>
              <a:ext cx="13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3559" name="Text Box 7"/>
            <p:cNvSpPr txBox="1">
              <a:spLocks noChangeArrowheads="1"/>
            </p:cNvSpPr>
            <p:nvPr/>
          </p:nvSpPr>
          <p:spPr bwMode="auto">
            <a:xfrm>
              <a:off x="4032" y="2420"/>
              <a:ext cx="1392" cy="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b="1"/>
                <a:t>Výstup</a:t>
              </a:r>
            </a:p>
            <a:p>
              <a:pPr>
                <a:spcBef>
                  <a:spcPct val="70000"/>
                </a:spcBef>
              </a:pPr>
              <a:r>
                <a:rPr lang="cs-CZ" altLang="cs-CZ" sz="2000"/>
                <a:t>Výrobky</a:t>
              </a:r>
            </a:p>
            <a:p>
              <a:pPr>
                <a:spcBef>
                  <a:spcPct val="10000"/>
                </a:spcBef>
              </a:pPr>
              <a:r>
                <a:rPr lang="cs-CZ" altLang="cs-CZ" sz="2000"/>
                <a:t>Služby</a:t>
              </a:r>
            </a:p>
            <a:p>
              <a:pPr>
                <a:spcBef>
                  <a:spcPct val="10000"/>
                </a:spcBef>
              </a:pPr>
              <a:r>
                <a:rPr lang="cs-CZ" altLang="cs-CZ" sz="2000"/>
                <a:t>Odpad, emise</a:t>
              </a:r>
            </a:p>
            <a:p>
              <a:pPr>
                <a:spcBef>
                  <a:spcPct val="10000"/>
                </a:spcBef>
              </a:pPr>
              <a:r>
                <a:rPr lang="cs-CZ" altLang="cs-CZ" sz="2000"/>
                <a:t>Informace</a:t>
              </a:r>
            </a:p>
          </p:txBody>
        </p:sp>
        <p:sp>
          <p:nvSpPr>
            <p:cNvPr id="23561" name="Line 9"/>
            <p:cNvSpPr>
              <a:spLocks noChangeShapeType="1"/>
            </p:cNvSpPr>
            <p:nvPr/>
          </p:nvSpPr>
          <p:spPr bwMode="auto">
            <a:xfrm flipH="1">
              <a:off x="1056" y="1920"/>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3562" name="Line 10"/>
            <p:cNvSpPr>
              <a:spLocks noChangeShapeType="1"/>
            </p:cNvSpPr>
            <p:nvPr/>
          </p:nvSpPr>
          <p:spPr bwMode="auto">
            <a:xfrm>
              <a:off x="1056" y="1920"/>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3563" name="Line 11"/>
            <p:cNvSpPr>
              <a:spLocks noChangeShapeType="1"/>
            </p:cNvSpPr>
            <p:nvPr/>
          </p:nvSpPr>
          <p:spPr bwMode="auto">
            <a:xfrm>
              <a:off x="3888" y="1920"/>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3564" name="Line 12"/>
            <p:cNvSpPr>
              <a:spLocks noChangeShapeType="1"/>
            </p:cNvSpPr>
            <p:nvPr/>
          </p:nvSpPr>
          <p:spPr bwMode="auto">
            <a:xfrm flipH="1">
              <a:off x="4704" y="1920"/>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3565" name="Line 13"/>
            <p:cNvSpPr>
              <a:spLocks noChangeShapeType="1"/>
            </p:cNvSpPr>
            <p:nvPr/>
          </p:nvSpPr>
          <p:spPr bwMode="auto">
            <a:xfrm>
              <a:off x="4032" y="2640"/>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3567" name="Text Box 15"/>
            <p:cNvSpPr txBox="1">
              <a:spLocks noChangeArrowheads="1"/>
            </p:cNvSpPr>
            <p:nvPr/>
          </p:nvSpPr>
          <p:spPr bwMode="auto">
            <a:xfrm>
              <a:off x="192" y="1248"/>
              <a:ext cx="5328" cy="256"/>
            </a:xfrm>
            <a:prstGeom prst="rect">
              <a:avLst/>
            </a:prstGeom>
            <a:solidFill>
              <a:srgbClr val="CCFFFF"/>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Vnější ekonomické a přírodní prostředí</a:t>
              </a:r>
            </a:p>
          </p:txBody>
        </p:sp>
        <p:sp>
          <p:nvSpPr>
            <p:cNvPr id="23568" name="Line 16"/>
            <p:cNvSpPr>
              <a:spLocks noChangeShapeType="1"/>
            </p:cNvSpPr>
            <p:nvPr/>
          </p:nvSpPr>
          <p:spPr bwMode="auto">
            <a:xfrm>
              <a:off x="2928" y="1488"/>
              <a:ext cx="0" cy="24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23569" name="Line 17"/>
            <p:cNvSpPr>
              <a:spLocks noChangeShapeType="1"/>
            </p:cNvSpPr>
            <p:nvPr/>
          </p:nvSpPr>
          <p:spPr bwMode="auto">
            <a:xfrm>
              <a:off x="2928" y="2016"/>
              <a:ext cx="0" cy="3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
        <p:nvSpPr>
          <p:cNvPr id="19" name="TextovéPole 18"/>
          <p:cNvSpPr txBox="1"/>
          <p:nvPr/>
        </p:nvSpPr>
        <p:spPr>
          <a:xfrm>
            <a:off x="253238" y="6169053"/>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24005917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cs-CZ" altLang="cs-CZ" b="1" dirty="0"/>
              <a:t>Funkce standardů</a:t>
            </a:r>
          </a:p>
        </p:txBody>
      </p:sp>
      <p:sp>
        <p:nvSpPr>
          <p:cNvPr id="24579" name="Rectangle 3" descr="Rectangle: Click to edit Master text styles&#10;Second level&#10;Third level&#10;Fourth level&#10;Fifth level"/>
          <p:cNvSpPr>
            <a:spLocks noGrp="1" noChangeArrowheads="1"/>
          </p:cNvSpPr>
          <p:nvPr>
            <p:ph idx="1"/>
          </p:nvPr>
        </p:nvSpPr>
        <p:spPr/>
        <p:txBody>
          <a:bodyPr/>
          <a:lstStyle/>
          <a:p>
            <a:r>
              <a:rPr lang="cs-CZ" altLang="cs-CZ" sz="2800" dirty="0"/>
              <a:t>informační</a:t>
            </a:r>
          </a:p>
          <a:p>
            <a:pPr lvl="1"/>
            <a:r>
              <a:rPr lang="cs-CZ" altLang="cs-CZ" sz="2400" dirty="0"/>
              <a:t>shromažďovat, poskytovat a ukládat údaje o stavu a průběhu procesu</a:t>
            </a:r>
          </a:p>
          <a:p>
            <a:pPr>
              <a:spcBef>
                <a:spcPct val="40000"/>
              </a:spcBef>
            </a:pPr>
            <a:r>
              <a:rPr lang="cs-CZ" altLang="cs-CZ" sz="2800" dirty="0"/>
              <a:t>míry spotřeby a měřítka proporcionality</a:t>
            </a:r>
          </a:p>
          <a:p>
            <a:pPr lvl="1"/>
            <a:r>
              <a:rPr lang="cs-CZ" altLang="cs-CZ" sz="2400" dirty="0"/>
              <a:t>výše spotřeby předmětu standardizace i ve vztahu k dalším předmětům, činitelům a procesům</a:t>
            </a:r>
          </a:p>
          <a:p>
            <a:pPr>
              <a:spcBef>
                <a:spcPct val="40000"/>
              </a:spcBef>
            </a:pPr>
            <a:r>
              <a:rPr lang="cs-CZ" altLang="cs-CZ" sz="2800" dirty="0"/>
              <a:t>plánovací</a:t>
            </a:r>
          </a:p>
          <a:p>
            <a:pPr lvl="1"/>
            <a:r>
              <a:rPr lang="cs-CZ" altLang="cs-CZ" sz="2400" dirty="0"/>
              <a:t>požadavky na činitele a proces standardizace</a:t>
            </a:r>
          </a:p>
        </p:txBody>
      </p:sp>
      <p:sp>
        <p:nvSpPr>
          <p:cNvPr id="5" name="TextovéPole 4"/>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14399149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altLang="cs-CZ" b="1" dirty="0"/>
              <a:t>Funkce standardů</a:t>
            </a:r>
          </a:p>
        </p:txBody>
      </p:sp>
      <p:sp>
        <p:nvSpPr>
          <p:cNvPr id="25603" name="Rectangle 3" descr="Rectangle: Click to edit Master text styles&#10;Second level&#10;Third level&#10;Fourth level&#10;Fifth level"/>
          <p:cNvSpPr>
            <a:spLocks noGrp="1" noChangeArrowheads="1"/>
          </p:cNvSpPr>
          <p:nvPr>
            <p:ph idx="1"/>
          </p:nvPr>
        </p:nvSpPr>
        <p:spPr/>
        <p:txBody>
          <a:bodyPr/>
          <a:lstStyle/>
          <a:p>
            <a:pPr>
              <a:lnSpc>
                <a:spcPct val="90000"/>
              </a:lnSpc>
            </a:pPr>
            <a:r>
              <a:rPr lang="cs-CZ" altLang="cs-CZ" sz="2800"/>
              <a:t>operativně řídicí</a:t>
            </a:r>
          </a:p>
          <a:p>
            <a:pPr lvl="1">
              <a:lnSpc>
                <a:spcPct val="90000"/>
              </a:lnSpc>
            </a:pPr>
            <a:r>
              <a:rPr lang="cs-CZ" altLang="cs-CZ" sz="2400"/>
              <a:t>prostřednictvím jí dochází k vlastní realizaci výrobního procesu jako procesu standardizace</a:t>
            </a:r>
          </a:p>
          <a:p>
            <a:pPr>
              <a:lnSpc>
                <a:spcPct val="90000"/>
              </a:lnSpc>
              <a:spcBef>
                <a:spcPct val="40000"/>
              </a:spcBef>
            </a:pPr>
            <a:r>
              <a:rPr lang="cs-CZ" altLang="cs-CZ" sz="2800"/>
              <a:t>kontrolní</a:t>
            </a:r>
          </a:p>
          <a:p>
            <a:pPr lvl="1">
              <a:lnSpc>
                <a:spcPct val="90000"/>
              </a:lnSpc>
            </a:pPr>
            <a:r>
              <a:rPr lang="cs-CZ" altLang="cs-CZ" sz="2400"/>
              <a:t>umožňuje průběžně vyhodnocovat skutečný průběh procesu, plnění standardů a hodnocení jejich kvality</a:t>
            </a:r>
          </a:p>
          <a:p>
            <a:pPr>
              <a:lnSpc>
                <a:spcPct val="90000"/>
              </a:lnSpc>
              <a:spcBef>
                <a:spcPct val="40000"/>
              </a:spcBef>
            </a:pPr>
            <a:r>
              <a:rPr lang="cs-CZ" altLang="cs-CZ" sz="2800"/>
              <a:t>motivační</a:t>
            </a:r>
          </a:p>
          <a:p>
            <a:pPr lvl="1">
              <a:lnSpc>
                <a:spcPct val="90000"/>
              </a:lnSpc>
            </a:pPr>
            <a:r>
              <a:rPr lang="cs-CZ" altLang="cs-CZ" sz="2400"/>
              <a:t>optimálně usměrňuje spotřebu činitelů a přípravu a průběh procesů</a:t>
            </a:r>
          </a:p>
        </p:txBody>
      </p:sp>
      <p:sp>
        <p:nvSpPr>
          <p:cNvPr id="5" name="TextovéPole 4"/>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33110127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cs-CZ" altLang="cs-CZ" b="1" dirty="0"/>
              <a:t>Funkce standardů</a:t>
            </a:r>
          </a:p>
        </p:txBody>
      </p:sp>
      <p:sp>
        <p:nvSpPr>
          <p:cNvPr id="26627" name="Rectangle 3" descr="Rectangle: Click to edit Master text styles&#10;Second level&#10;Third level&#10;Fourth level&#10;Fifth level"/>
          <p:cNvSpPr>
            <a:spLocks noGrp="1" noChangeArrowheads="1"/>
          </p:cNvSpPr>
          <p:nvPr>
            <p:ph idx="1"/>
          </p:nvPr>
        </p:nvSpPr>
        <p:spPr>
          <a:xfrm>
            <a:off x="838200" y="1905000"/>
            <a:ext cx="7772400" cy="2895600"/>
          </a:xfrm>
        </p:spPr>
        <p:txBody>
          <a:bodyPr/>
          <a:lstStyle/>
          <a:p>
            <a:r>
              <a:rPr lang="cs-CZ" altLang="cs-CZ" sz="2800"/>
              <a:t>racionalizační</a:t>
            </a:r>
          </a:p>
          <a:p>
            <a:pPr lvl="1"/>
            <a:r>
              <a:rPr lang="cs-CZ" altLang="cs-CZ" sz="2400"/>
              <a:t>na základě kontrolní a motivační dochází ke zdokonalování normativní základny, aktualizace standardů prostřednictvím odchylkového a změnového řízení – zdokonalování metodologie tvorby standardů</a:t>
            </a:r>
          </a:p>
        </p:txBody>
      </p:sp>
      <p:sp>
        <p:nvSpPr>
          <p:cNvPr id="5" name="TextovéPole 4"/>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Přednáška . VUT v Brně. Fakulta Podnikatelská</a:t>
            </a:r>
          </a:p>
          <a:p>
            <a:endParaRPr lang="cs-CZ" i="1" dirty="0"/>
          </a:p>
        </p:txBody>
      </p:sp>
    </p:spTree>
    <p:extLst>
      <p:ext uri="{BB962C8B-B14F-4D97-AF65-F5344CB8AC3E}">
        <p14:creationId xmlns:p14="http://schemas.microsoft.com/office/powerpoint/2010/main" val="23601365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1477</TotalTime>
  <Words>11341</Words>
  <Application>Microsoft Office PowerPoint</Application>
  <PresentationFormat>Předvádění na obrazovce (4:3)</PresentationFormat>
  <Paragraphs>1554</Paragraphs>
  <Slides>179</Slides>
  <Notes>107</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4</vt:i4>
      </vt:variant>
      <vt:variant>
        <vt:lpstr>Nadpisy snímků</vt:lpstr>
      </vt:variant>
      <vt:variant>
        <vt:i4>179</vt:i4>
      </vt:variant>
    </vt:vector>
  </HeadingPairs>
  <TitlesOfParts>
    <vt:vector size="191" baseType="lpstr">
      <vt:lpstr>Arial</vt:lpstr>
      <vt:lpstr>Calibri</vt:lpstr>
      <vt:lpstr>Cambria Math</vt:lpstr>
      <vt:lpstr>Tahoma</vt:lpstr>
      <vt:lpstr>Times New Roman</vt:lpstr>
      <vt:lpstr>Verdana</vt:lpstr>
      <vt:lpstr>Wingdings</vt:lpstr>
      <vt:lpstr>1_Office Theme</vt:lpstr>
      <vt:lpstr>Rastrový obrázek</vt:lpstr>
      <vt:lpstr>Equation</vt:lpstr>
      <vt:lpstr>Rovnice</vt:lpstr>
      <vt:lpstr>Organizační diagram</vt:lpstr>
      <vt:lpstr>Management výroby</vt:lpstr>
      <vt:lpstr>Informace o organizaci semestru</vt:lpstr>
      <vt:lpstr>Podmínky zápočtu</vt:lpstr>
      <vt:lpstr>Esej na téma: „Moderní trendy v řízení výroby“</vt:lpstr>
      <vt:lpstr>Esej na téma: „Moderní trendy v řízení výroby“</vt:lpstr>
      <vt:lpstr>Esej na téma: „Moderní trendy v řízení výroby“</vt:lpstr>
      <vt:lpstr>Podmínky zkoušky</vt:lpstr>
      <vt:lpstr>Doporučená literatura</vt:lpstr>
      <vt:lpstr>I. Základní pojmy a terminologie. Typologie výroby</vt:lpstr>
      <vt:lpstr>Produkt</vt:lpstr>
      <vt:lpstr>Výroba a výrobní faktory</vt:lpstr>
      <vt:lpstr>Transformované a transformující výrobní zdroje</vt:lpstr>
      <vt:lpstr>HODNOTOVÝ ŘETĚZEC (M. Porter)</vt:lpstr>
      <vt:lpstr>Tvorba hodnoty</vt:lpstr>
      <vt:lpstr>Efektivnost výroby- výnosnost výrobních faktorů</vt:lpstr>
      <vt:lpstr>Členění výrobního procesu</vt:lpstr>
      <vt:lpstr>Příklady aplikace fázové výroby</vt:lpstr>
      <vt:lpstr>Výroba produktů schopných konkurence vyžaduje:</vt:lpstr>
      <vt:lpstr>Vertikální vztahy v ŘV:</vt:lpstr>
      <vt:lpstr>Úkoly strategického řízení výroby</vt:lpstr>
      <vt:lpstr>Výrobní strategie- způsob uspořádaní výroby:</vt:lpstr>
      <vt:lpstr>Výrobní strategie- způsob uspořádaní výroby:</vt:lpstr>
      <vt:lpstr>Úkoly taktického řízení výroby:</vt:lpstr>
      <vt:lpstr>Úkoly operativního řízení výroby</vt:lpstr>
      <vt:lpstr>Typologie výrobního procesu</vt:lpstr>
      <vt:lpstr>Typologie výrobního procesu z hlediska řízení zakázek</vt:lpstr>
      <vt:lpstr>Orientace výrobního procesu</vt:lpstr>
      <vt:lpstr>Typologie dle využití technických zařízení</vt:lpstr>
      <vt:lpstr>Typologie z hlediska technicko- výrobního zaměření</vt:lpstr>
      <vt:lpstr>Typologie z hlediska časové struktury</vt:lpstr>
      <vt:lpstr>Základní pojmy a terminologie</vt:lpstr>
      <vt:lpstr>Kontinuální výroba</vt:lpstr>
      <vt:lpstr>Diskontinuální (diskrétní výroba)</vt:lpstr>
      <vt:lpstr>Kontinuální vs. Diskontinuální výroba</vt:lpstr>
      <vt:lpstr>Kusovník</vt:lpstr>
      <vt:lpstr>Typologie z hlediska prostorové struktury</vt:lpstr>
      <vt:lpstr>Typologie z hlediska prostorové struktury, výhody a nevýhody</vt:lpstr>
      <vt:lpstr>Typologie z hlediska prostorové struktury, výhody a nevýhody</vt:lpstr>
      <vt:lpstr>Typologie dle programu a rozsahu provedených výkonů</vt:lpstr>
      <vt:lpstr>Prezentace aplikace PowerPoint</vt:lpstr>
      <vt:lpstr>Typologie dle rozsahu výkonů: hromadná výroba</vt:lpstr>
      <vt:lpstr>Typologie dle rozsahu výkonů: druhová výroba</vt:lpstr>
      <vt:lpstr>Typologie dle rozsahu výkonů: sériová výroba</vt:lpstr>
      <vt:lpstr>Typologie dle rozsahu výkonů: kusová výroba</vt:lpstr>
      <vt:lpstr>II. Čas práce pracovníka. Pracnost součásti.</vt:lpstr>
      <vt:lpstr>Třídění pracovního času</vt:lpstr>
      <vt:lpstr>Struktura spotřeby času pracovníka na operaci</vt:lpstr>
      <vt:lpstr>Technologické časy</vt:lpstr>
      <vt:lpstr>Manipulační  časy</vt:lpstr>
      <vt:lpstr>Časy přerušení</vt:lpstr>
      <vt:lpstr>Výrobní proces je možno rozčlenit na:</vt:lpstr>
      <vt:lpstr>Příklad 2-1: čas práce</vt:lpstr>
      <vt:lpstr>Příklad 2-1: Čas práce  </vt:lpstr>
      <vt:lpstr>Příklad 2-1: Řešení </vt:lpstr>
      <vt:lpstr>Pracnost výrobku a výrobní dávka</vt:lpstr>
      <vt:lpstr>Čas práce pracovníka. Pracnost výrobku</vt:lpstr>
      <vt:lpstr>Pracnost </vt:lpstr>
      <vt:lpstr>Normy času zpracování</vt:lpstr>
      <vt:lpstr>Normy času zpracování</vt:lpstr>
      <vt:lpstr>Ukazatel práce pracovníka</vt:lpstr>
      <vt:lpstr>Příklad  2-2: Vypočet pracností součástí</vt:lpstr>
      <vt:lpstr>Příklad 2-2: řešení</vt:lpstr>
      <vt:lpstr>III. Produktivita</vt:lpstr>
      <vt:lpstr>Definice produktivity</vt:lpstr>
      <vt:lpstr>Druhy produktivity:</vt:lpstr>
      <vt:lpstr>Prezentace aplikace PowerPoint</vt:lpstr>
      <vt:lpstr>Index produktivity</vt:lpstr>
      <vt:lpstr>Indexy produktivity</vt:lpstr>
      <vt:lpstr>Způsoby navýšení produktivity</vt:lpstr>
      <vt:lpstr>Parciální produktivita</vt:lpstr>
      <vt:lpstr>Totální produktivita</vt:lpstr>
      <vt:lpstr>Index produktivity</vt:lpstr>
      <vt:lpstr>Příklad 3-1: výpočet produktivity</vt:lpstr>
      <vt:lpstr>Zadání příkladu 3-1:</vt:lpstr>
      <vt:lpstr>Příklad 3-1: řešení</vt:lpstr>
      <vt:lpstr>IV. Technická příprava výroby </vt:lpstr>
      <vt:lpstr>IV. Technická příprava výroby</vt:lpstr>
      <vt:lpstr>4.1. Základy technické přípravy výroby</vt:lpstr>
      <vt:lpstr>Typy TPV</vt:lpstr>
      <vt:lpstr>Na složitost, náročnost, časový rozsah TPV mají především vliv:</vt:lpstr>
      <vt:lpstr>Úkoly TPV</vt:lpstr>
      <vt:lpstr>Členění TPV:</vt:lpstr>
      <vt:lpstr>Konstrukční příprava výroby</vt:lpstr>
      <vt:lpstr>Konstrukční a materiálová příprava</vt:lpstr>
      <vt:lpstr>Technologická příprava výroby</vt:lpstr>
      <vt:lpstr>Technologická, materiálová a metalurgická příprava výroby</vt:lpstr>
      <vt:lpstr>Prezentace aplikace PowerPoint</vt:lpstr>
      <vt:lpstr>Organizační příprava výroby</vt:lpstr>
      <vt:lpstr>Úkoly přípravy výroby</vt:lpstr>
      <vt:lpstr>Úkoly přípravy výroby</vt:lpstr>
      <vt:lpstr>4. 2. Standardizace</vt:lpstr>
      <vt:lpstr>Standardizace</vt:lpstr>
      <vt:lpstr>Vztah přizpůsobivosti, kontinuity, kreativity a standardizace</vt:lpstr>
      <vt:lpstr>Požadavky ke standardizaci:</vt:lpstr>
      <vt:lpstr>Směry standardizace</vt:lpstr>
      <vt:lpstr>Činitelé výroby, kteří jsou předmětem standardizace</vt:lpstr>
      <vt:lpstr>Funkce standardů</vt:lpstr>
      <vt:lpstr>Funkce standardů</vt:lpstr>
      <vt:lpstr>Funkce standardů</vt:lpstr>
      <vt:lpstr>4.3. Normativní základna</vt:lpstr>
      <vt:lpstr>Norma</vt:lpstr>
      <vt:lpstr>Metody tvorby norem</vt:lpstr>
      <vt:lpstr>Metody tvorby norem</vt:lpstr>
      <vt:lpstr>Členění normativů</vt:lpstr>
      <vt:lpstr>Normativní základna</vt:lpstr>
      <vt:lpstr>Normativy přípravy výroby</vt:lpstr>
      <vt:lpstr>Předmětové technické normy</vt:lpstr>
      <vt:lpstr>Technické normy činností</vt:lpstr>
      <vt:lpstr>Technickohospodářské normy</vt:lpstr>
      <vt:lpstr>Standardní normativy řízení výroby</vt:lpstr>
      <vt:lpstr>4.3.1. Stanovení výrobní dávky</vt:lpstr>
      <vt:lpstr>Stanovení velikosti výrobní dávky</vt:lpstr>
      <vt:lpstr>Stanovení velikosti výrobní dávky II</vt:lpstr>
      <vt:lpstr>Základní plánovací požadavky na velikost výrobní dávky</vt:lpstr>
      <vt:lpstr>Způsoby určení velikosti výrobní dávky:</vt:lpstr>
      <vt:lpstr>Stanovení optimální velikosti výrobní dávky- Harrisův-Wilsonův vzorec</vt:lpstr>
      <vt:lpstr>Stanovení minimální velikosti výrobní dávky</vt:lpstr>
      <vt:lpstr>Stanovení minimální výrobní dávky II</vt:lpstr>
      <vt:lpstr>Stanovení minimální velikosti výrobní dávky III</vt:lpstr>
      <vt:lpstr>Stanovení minimální velikosti výrobní dávky IV</vt:lpstr>
      <vt:lpstr>Příklad 1: stanovení minimální a optimální výrobní dávky</vt:lpstr>
      <vt:lpstr>Stanovení optimální výrobní dávky- příklad 4-2</vt:lpstr>
      <vt:lpstr>Stanovení minimální výrobní dávky- příklad</vt:lpstr>
      <vt:lpstr>Příklad 4-3: Optimální výrobní dávka</vt:lpstr>
      <vt:lpstr>Příklad 4-3: řešení-dle EOQ</vt:lpstr>
      <vt:lpstr>Příklad 4-3: řešení-dle aktuální poptávky</vt:lpstr>
      <vt:lpstr>Příklad 4-3: řešení-výroba s týdenním předstihem</vt:lpstr>
      <vt:lpstr>5.Normy spotřeby materiálu</vt:lpstr>
      <vt:lpstr>Normy spotřeby materiálu</vt:lpstr>
      <vt:lpstr>Struktura normy spotřeby materiálu</vt:lpstr>
      <vt:lpstr>Stanovení normy spotřeby materiálu</vt:lpstr>
      <vt:lpstr>Stanovení normy spotřeby materiálu</vt:lpstr>
      <vt:lpstr>Porovnávací metody</vt:lpstr>
      <vt:lpstr>Porovnávací metody</vt:lpstr>
      <vt:lpstr>Porovnávací metody</vt:lpstr>
      <vt:lpstr>Příklady: normy spotřeby materiálu</vt:lpstr>
      <vt:lpstr>příklad 5-1. Metoda součinitele využití</vt:lpstr>
      <vt:lpstr>NSM-příklad 5-1. Metoda součinitele využití- řešení</vt:lpstr>
      <vt:lpstr>NSM-příklad 5-1: Metoda součinitele využití- řešení</vt:lpstr>
      <vt:lpstr>NSM-příklad 5-1: Metoda součinitele využití -řešení</vt:lpstr>
      <vt:lpstr>NSM- příklad 5-2: metoda typových reprezentantů</vt:lpstr>
      <vt:lpstr>NSM- příklad 5-2: metoda typových reprezentantů- řešení</vt:lpstr>
      <vt:lpstr>NSM- příklad 5-2: metoda typových reprezentantů- řešení</vt:lpstr>
      <vt:lpstr>NSM- příklad 5-3: metoda konstrukční a technologické analogie</vt:lpstr>
      <vt:lpstr>NSM-příklad 5-3: metoda konstrukční a technologické analogie- řešení</vt:lpstr>
      <vt:lpstr>NSM-příklad 5-3: metoda konstrukční a technologické analogie- řešení</vt:lpstr>
      <vt:lpstr>6. Normy vázanosti materiálu</vt:lpstr>
      <vt:lpstr>Normy vázanosti materiálu</vt:lpstr>
      <vt:lpstr>Druhy norem vázanosti materiálu</vt:lpstr>
      <vt:lpstr>Druhy norem vázanosti materiálu</vt:lpstr>
      <vt:lpstr>Druhy norem vázanosti materiálu</vt:lpstr>
      <vt:lpstr>7. Normy spotřeby práce</vt:lpstr>
      <vt:lpstr>Normy spotřeby práce</vt:lpstr>
      <vt:lpstr>Druhy norem spotřeby práce</vt:lpstr>
      <vt:lpstr>Druhy norem spotřeby práce</vt:lpstr>
      <vt:lpstr>8. Plánování výrobních kapacit</vt:lpstr>
      <vt:lpstr>THN výrobní kapacity</vt:lpstr>
      <vt:lpstr>Propočet THN výrobních kapacit</vt:lpstr>
      <vt:lpstr>Kapacitní norma</vt:lpstr>
      <vt:lpstr>Přístup k analýze výrobních kapacit</vt:lpstr>
      <vt:lpstr>Metody stanovení kapacitních norem</vt:lpstr>
      <vt:lpstr>Plánování výrobních kapacit </vt:lpstr>
      <vt:lpstr>Řízení kapacity</vt:lpstr>
      <vt:lpstr>Plánování kapacit</vt:lpstr>
      <vt:lpstr>Časový fond výrobního zařízení</vt:lpstr>
      <vt:lpstr>Časový fond výrobního zařízení</vt:lpstr>
      <vt:lpstr>Fond pracovního času pracovníka ve dnech</vt:lpstr>
      <vt:lpstr>Druhy výrobního zařízení</vt:lpstr>
      <vt:lpstr>Výrobní kapacita pracoviště</vt:lpstr>
      <vt:lpstr>Počet pracovišť pro dosažení požadované kapacity</vt:lpstr>
      <vt:lpstr>Kapacita montážních pracovišť</vt:lpstr>
      <vt:lpstr>Velikost montážní plochy pro dosažení požadované kapacity</vt:lpstr>
      <vt:lpstr>Převedený výrobní program</vt:lpstr>
      <vt:lpstr>Počet strojů které je nutno přidat/ odebrat</vt:lpstr>
      <vt:lpstr>Řízení kapacity</vt:lpstr>
      <vt:lpstr>Příklad 8-1: Plánování výrobních kapacit</vt:lpstr>
      <vt:lpstr>Příklad 8-1. Plánování výrobních kapacit </vt:lpstr>
      <vt:lpstr>Příklad 8-1- řešení:</vt:lpstr>
      <vt:lpstr>Příklad 8-1- řešení: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Chytilová Ekaterina</dc:creator>
  <cp:lastModifiedBy>Chytilová Ekaterina</cp:lastModifiedBy>
  <cp:revision>61</cp:revision>
  <cp:lastPrinted>2017-03-27T08:50:30Z</cp:lastPrinted>
  <dcterms:created xsi:type="dcterms:W3CDTF">2016-11-30T08:01:46Z</dcterms:created>
  <dcterms:modified xsi:type="dcterms:W3CDTF">2021-10-08T17:18:42Z</dcterms:modified>
</cp:coreProperties>
</file>