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theme/themeOverride18.xml" ContentType="application/vnd.openxmlformats-officedocument.themeOverride+xml"/>
  <Override PartName="/ppt/notesSlides/notesSlide22.xml" ContentType="application/vnd.openxmlformats-officedocument.presentationml.notesSlide+xml"/>
  <Override PartName="/ppt/theme/themeOverride19.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9" r:id="rId15"/>
    <p:sldId id="267" r:id="rId16"/>
    <p:sldId id="268" r:id="rId17"/>
    <p:sldId id="269" r:id="rId18"/>
    <p:sldId id="270" r:id="rId19"/>
    <p:sldId id="279" r:id="rId20"/>
    <p:sldId id="278" r:id="rId21"/>
    <p:sldId id="290" r:id="rId22"/>
    <p:sldId id="271" r:id="rId23"/>
    <p:sldId id="273" r:id="rId24"/>
    <p:sldId id="272" r:id="rId25"/>
    <p:sldId id="274" r:id="rId26"/>
    <p:sldId id="281" r:id="rId27"/>
    <p:sldId id="282" r:id="rId28"/>
    <p:sldId id="283" r:id="rId29"/>
    <p:sldId id="284" r:id="rId30"/>
    <p:sldId id="276" r:id="rId31"/>
    <p:sldId id="277" r:id="rId32"/>
    <p:sldId id="280" r:id="rId3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3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77F5C27-B0F2-4AFB-8AB9-42CA858DA5FB}" type="datetimeFigureOut">
              <a:rPr lang="cs-CZ" smtClean="0"/>
              <a:t>19.4.2017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75AA677-3099-46A0-947E-EE112F77611E}" type="slidenum">
              <a:rPr lang="cs-CZ" smtClean="0"/>
              <a:t>‹#›</a:t>
            </a:fld>
            <a:endParaRPr lang="cs-CZ"/>
          </a:p>
        </p:txBody>
      </p:sp>
    </p:spTree>
    <p:extLst>
      <p:ext uri="{BB962C8B-B14F-4D97-AF65-F5344CB8AC3E}">
        <p14:creationId xmlns:p14="http://schemas.microsoft.com/office/powerpoint/2010/main" val="309114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a:t>
            </a:fld>
            <a:endParaRPr lang="cs-CZ"/>
          </a:p>
        </p:txBody>
      </p:sp>
    </p:spTree>
    <p:extLst>
      <p:ext uri="{BB962C8B-B14F-4D97-AF65-F5344CB8AC3E}">
        <p14:creationId xmlns:p14="http://schemas.microsoft.com/office/powerpoint/2010/main" val="318893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10</a:t>
            </a:fld>
            <a:endParaRPr lang="cs-CZ"/>
          </a:p>
        </p:txBody>
      </p:sp>
    </p:spTree>
    <p:extLst>
      <p:ext uri="{BB962C8B-B14F-4D97-AF65-F5344CB8AC3E}">
        <p14:creationId xmlns:p14="http://schemas.microsoft.com/office/powerpoint/2010/main" val="137102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11</a:t>
            </a:fld>
            <a:endParaRPr lang="cs-CZ"/>
          </a:p>
        </p:txBody>
      </p:sp>
    </p:spTree>
    <p:extLst>
      <p:ext uri="{BB962C8B-B14F-4D97-AF65-F5344CB8AC3E}">
        <p14:creationId xmlns:p14="http://schemas.microsoft.com/office/powerpoint/2010/main" val="419822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Systém řízení DBR je navržen tak, aby zajistil maximální průtok výrobou při minimálních úrovních zásob. Buben (DRUM) je odvozen tak, aby přesně vyrovnal zákaznickou poptávku s dostupnou kapacitou kritických výrobních zdrojů firmy. To předpokládá, že jsou identifikovány kritické výrobní zdroje. Poté musí být pro kritický výrobní zdroje určeny plánovací parametry - procesní dávky, přepravní dávky a výrobní priority (sekvence). Plán pro kritický výrobní zdroj je základem pro hlavní plán výroby (DRUM). Odvození a implementaci tohoto plánu usnadňuje jednoduchá sada pravidel.</a:t>
            </a:r>
            <a:br>
              <a:rPr lang="cs-CZ" dirty="0" smtClean="0"/>
            </a:br>
            <a:r>
              <a:rPr lang="cs-CZ" dirty="0" smtClean="0"/>
              <a:t> </a:t>
            </a:r>
            <a:br>
              <a:rPr lang="cs-CZ" dirty="0" smtClean="0"/>
            </a:br>
            <a:r>
              <a:rPr lang="cs-CZ" dirty="0" smtClean="0"/>
              <a:t>Druhým klíčovým elementem DBR je zásobník práce - BUFFER. Zásobníky slouží jako ochrana schopnosti plánu vyhovět zákaznickým požadavkům i přes nevyhnutelné </a:t>
            </a:r>
            <a:r>
              <a:rPr lang="cs-CZ" dirty="0" err="1" smtClean="0"/>
              <a:t>disrupce</a:t>
            </a:r>
            <a:r>
              <a:rPr lang="cs-CZ" dirty="0" smtClean="0"/>
              <a:t> v každodenním životě (Murphyho zákony). V minulém vydání IT </a:t>
            </a:r>
            <a:r>
              <a:rPr lang="cs-CZ" dirty="0" err="1" smtClean="0"/>
              <a:t>System</a:t>
            </a:r>
            <a:r>
              <a:rPr lang="cs-CZ" dirty="0" smtClean="0"/>
              <a:t> jsme se detailně věnovali umístění, typu a velikosti zásobníků. Zásobníky jsou obvykle umístěny před kritickými zdroji (zdrojový zásobník), před skladem hotových výrobků (expediční zásobník) a před montážní operace (zdrojový zásobník). Profil obsahu zásobníků poskytuje diagnostický nástroj pro stanovení jeho správné velikosti. Zásobníky navíc obsahují bezpečnou, pozorovací a urgentní zónu. Slouží mimo jiné k analýze důvodů penetrací zásobníků.</a:t>
            </a:r>
            <a:br>
              <a:rPr lang="cs-CZ" dirty="0" smtClean="0"/>
            </a:br>
            <a:r>
              <a:rPr lang="cs-CZ" dirty="0" smtClean="0"/>
              <a:t/>
            </a:r>
            <a:br>
              <a:rPr lang="cs-CZ" dirty="0" smtClean="0"/>
            </a:br>
            <a:r>
              <a:rPr lang="cs-CZ" dirty="0" smtClean="0"/>
              <a:t>Poslední částí DBR je lano - ROPE. Účelem lana je zajištění, že nekritické výrobní zdroje budou sloužit kritickým výrobním zdrojům. Protože většina výrobních zdrojů ve výrobě je nekritická, je důležitá správná implementace tohoto kroku DBR. Lano toho dosahuje jednoduchým zaměřením řízení na malé množství důležitých bodů v toku materiálu. Zásadními řídícími informacemi zde jsou "jaký výrobek, jaké množství, jaká sekvence apod.". Všechny ostatní zdroje jsou instruovány například jednoduchým pravidle FIFO (</a:t>
            </a:r>
            <a:r>
              <a:rPr lang="cs-CZ" dirty="0" err="1" smtClean="0"/>
              <a:t>first</a:t>
            </a:r>
            <a:r>
              <a:rPr lang="cs-CZ" dirty="0" smtClean="0"/>
              <a:t> in - </a:t>
            </a:r>
            <a:r>
              <a:rPr lang="cs-CZ" dirty="0" err="1" smtClean="0"/>
              <a:t>first</a:t>
            </a:r>
            <a:r>
              <a:rPr lang="cs-CZ" dirty="0" smtClean="0"/>
              <a:t> </a:t>
            </a:r>
            <a:r>
              <a:rPr lang="cs-CZ" dirty="0" err="1" smtClean="0"/>
              <a:t>out</a:t>
            </a:r>
            <a:r>
              <a:rPr lang="cs-CZ" dirty="0" smtClean="0"/>
              <a:t>).</a:t>
            </a:r>
            <a:br>
              <a:rPr lang="cs-CZ" dirty="0" smtClean="0"/>
            </a:br>
            <a:r>
              <a:rPr lang="cs-CZ" dirty="0" smtClean="0"/>
              <a:t/>
            </a:r>
            <a:br>
              <a:rPr lang="cs-CZ" dirty="0" smtClean="0"/>
            </a:br>
            <a:r>
              <a:rPr lang="cs-CZ" dirty="0" smtClean="0"/>
              <a:t>Dobře implementovaná metodika DBR maximalizuje finanční průtok výrobou správným řízením kritických výrobních zdrojů, minimalizuje úroveň zásob díky řízení zásobníků práce a nabízí jednoduchý systém řízení výroby stanovením malého množství jednoduchých instrukcí pro pracovníky na nekritických výrobních zdrojích.</a:t>
            </a:r>
            <a:endParaRPr lang="cs-CZ" dirty="0"/>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13</a:t>
            </a:fld>
            <a:endParaRPr lang="cs-CZ"/>
          </a:p>
        </p:txBody>
      </p:sp>
    </p:spTree>
    <p:extLst>
      <p:ext uri="{BB962C8B-B14F-4D97-AF65-F5344CB8AC3E}">
        <p14:creationId xmlns:p14="http://schemas.microsoft.com/office/powerpoint/2010/main" val="193740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15</a:t>
            </a:fld>
            <a:endParaRPr lang="cs-CZ"/>
          </a:p>
        </p:txBody>
      </p:sp>
    </p:spTree>
    <p:extLst>
      <p:ext uri="{BB962C8B-B14F-4D97-AF65-F5344CB8AC3E}">
        <p14:creationId xmlns:p14="http://schemas.microsoft.com/office/powerpoint/2010/main" val="120047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16</a:t>
            </a:fld>
            <a:endParaRPr lang="cs-CZ"/>
          </a:p>
        </p:txBody>
      </p:sp>
    </p:spTree>
    <p:extLst>
      <p:ext uri="{BB962C8B-B14F-4D97-AF65-F5344CB8AC3E}">
        <p14:creationId xmlns:p14="http://schemas.microsoft.com/office/powerpoint/2010/main" val="301938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17</a:t>
            </a:fld>
            <a:endParaRPr lang="cs-CZ"/>
          </a:p>
        </p:txBody>
      </p:sp>
    </p:spTree>
    <p:extLst>
      <p:ext uri="{BB962C8B-B14F-4D97-AF65-F5344CB8AC3E}">
        <p14:creationId xmlns:p14="http://schemas.microsoft.com/office/powerpoint/2010/main" val="139275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Předpoklady pro aplikaci JIT</a:t>
            </a:r>
          </a:p>
          <a:p>
            <a:r>
              <a:rPr lang="cs-CZ" dirty="0" smtClean="0"/>
              <a:t>Rozhodnutí</a:t>
            </a:r>
            <a:r>
              <a:rPr lang="cs-CZ" baseline="0" dirty="0" smtClean="0"/>
              <a:t> aplikovat JIT je možno označit za významnou </a:t>
            </a:r>
            <a:r>
              <a:rPr lang="cs-CZ" baseline="0" dirty="0" err="1" smtClean="0"/>
              <a:t>strartegtickou</a:t>
            </a:r>
            <a:r>
              <a:rPr lang="cs-CZ" baseline="0" dirty="0" smtClean="0"/>
              <a:t> změnu řízení výroby a </a:t>
            </a:r>
            <a:r>
              <a:rPr lang="cs-CZ" baseline="0" dirty="0" err="1" smtClean="0"/>
              <a:t>souvisejicích</a:t>
            </a:r>
            <a:r>
              <a:rPr lang="cs-CZ" baseline="0" dirty="0" smtClean="0"/>
              <a:t> oblastí, kterou je nutno realizovat postupně, v delším časovém období, po </a:t>
            </a:r>
            <a:r>
              <a:rPr lang="cs-CZ" baseline="0" dirty="0" err="1" smtClean="0"/>
              <a:t>výtvoření</a:t>
            </a:r>
            <a:r>
              <a:rPr lang="cs-CZ" baseline="0" dirty="0" smtClean="0"/>
              <a:t> souboru předpokladů a podmínek, mezi něž bývají zahrnovány:</a:t>
            </a:r>
          </a:p>
          <a:p>
            <a:pPr marL="171450" indent="-171450">
              <a:buFontTx/>
              <a:buChar char="-"/>
            </a:pPr>
            <a:r>
              <a:rPr lang="cs-CZ" baseline="0" dirty="0" smtClean="0"/>
              <a:t>Minimum konstrukčních změn a odchylek, zúžení rozsahu výrobků,</a:t>
            </a:r>
          </a:p>
          <a:p>
            <a:pPr marL="171450" indent="-171450">
              <a:buFontTx/>
              <a:buChar char="-"/>
            </a:pPr>
            <a:r>
              <a:rPr lang="cs-CZ" baseline="0" dirty="0" smtClean="0"/>
              <a:t>Stabilní podnikatelské prostředí, tj. </a:t>
            </a:r>
            <a:r>
              <a:rPr lang="cs-CZ" baseline="0" dirty="0" err="1" smtClean="0"/>
              <a:t>zejmená</a:t>
            </a:r>
            <a:r>
              <a:rPr lang="cs-CZ" baseline="0" dirty="0" smtClean="0"/>
              <a:t> stabilní poptávka, spolehlivost dodavatelů, vysoká kvalita subdodávek,</a:t>
            </a:r>
          </a:p>
          <a:p>
            <a:pPr marL="171450" indent="-171450">
              <a:buFontTx/>
              <a:buChar char="-"/>
            </a:pPr>
            <a:r>
              <a:rPr lang="cs-CZ" baseline="0" dirty="0" smtClean="0"/>
              <a:t>Vysoká úroveň komunikace mezi pracovníky podniku  a s dodavateli,</a:t>
            </a:r>
          </a:p>
          <a:p>
            <a:pPr marL="171450" indent="-171450">
              <a:buFontTx/>
              <a:buChar char="-"/>
            </a:pPr>
            <a:r>
              <a:rPr lang="cs-CZ" baseline="0" dirty="0" smtClean="0"/>
              <a:t>Automatizovaná </a:t>
            </a:r>
            <a:r>
              <a:rPr lang="cs-CZ" baseline="0" dirty="0" err="1" smtClean="0"/>
              <a:t>výrobave</a:t>
            </a:r>
            <a:r>
              <a:rPr lang="cs-CZ" baseline="0" dirty="0" smtClean="0"/>
              <a:t> velkých </a:t>
            </a:r>
            <a:r>
              <a:rPr lang="cs-CZ" baseline="0" dirty="0" err="1" smtClean="0"/>
              <a:t>ojemech</a:t>
            </a:r>
            <a:r>
              <a:rPr lang="cs-CZ" baseline="0" dirty="0" smtClean="0"/>
              <a:t>,</a:t>
            </a:r>
          </a:p>
          <a:p>
            <a:pPr marL="171450" indent="-171450">
              <a:buFontTx/>
              <a:buChar char="-"/>
            </a:pPr>
            <a:r>
              <a:rPr lang="cs-CZ" baseline="0" dirty="0" smtClean="0"/>
              <a:t>Spolehlivé zařízení (preventivní údržba),</a:t>
            </a:r>
          </a:p>
          <a:p>
            <a:pPr marL="171450" indent="-171450">
              <a:buFontTx/>
              <a:buChar char="-"/>
            </a:pPr>
            <a:r>
              <a:rPr lang="cs-CZ" baseline="0" dirty="0" smtClean="0"/>
              <a:t>Plné využití výrobních zdrojů, minimální zásoby</a:t>
            </a:r>
          </a:p>
          <a:p>
            <a:pPr marL="171450" indent="-171450">
              <a:buFontTx/>
              <a:buChar char="-"/>
            </a:pPr>
            <a:r>
              <a:rPr lang="cs-CZ" baseline="0" dirty="0" smtClean="0"/>
              <a:t>Totální řízení jakosti,</a:t>
            </a:r>
          </a:p>
          <a:p>
            <a:pPr marL="171450" indent="-171450">
              <a:buFontTx/>
              <a:buChar char="-"/>
            </a:pPr>
            <a:r>
              <a:rPr lang="cs-CZ" baseline="0" dirty="0" smtClean="0"/>
              <a:t>Aktivní účast pracovníků na implementaci JIT, vedoucích a řadových, velmi flexibilní pracovní síla.</a:t>
            </a:r>
          </a:p>
          <a:p>
            <a:pPr marL="171450" indent="-171450">
              <a:buFontTx/>
              <a:buChar char="-"/>
            </a:pPr>
            <a:endParaRPr lang="cs-CZ" baseline="0" dirty="0" smtClean="0"/>
          </a:p>
          <a:p>
            <a:pPr marL="0" indent="0">
              <a:buFontTx/>
              <a:buNone/>
            </a:pPr>
            <a:r>
              <a:rPr lang="cs-CZ" baseline="0" dirty="0" smtClean="0"/>
              <a:t>Možné přínosy JIT</a:t>
            </a:r>
          </a:p>
          <a:p>
            <a:pPr marL="0" indent="0">
              <a:buFontTx/>
              <a:buNone/>
            </a:pPr>
            <a:r>
              <a:rPr lang="cs-CZ" baseline="0" dirty="0" smtClean="0"/>
              <a:t>Za hlavní přínosy JIT bývají označovány:</a:t>
            </a:r>
          </a:p>
          <a:p>
            <a:pPr marL="171450" indent="-171450">
              <a:buFontTx/>
              <a:buChar char="-"/>
            </a:pPr>
            <a:r>
              <a:rPr lang="cs-CZ" baseline="0" dirty="0" smtClean="0"/>
              <a:t>Redukce zásob a rozpracované výroby,</a:t>
            </a:r>
          </a:p>
          <a:p>
            <a:pPr marL="171450" indent="-171450">
              <a:buFontTx/>
              <a:buChar char="-"/>
            </a:pPr>
            <a:r>
              <a:rPr lang="cs-CZ" baseline="0" dirty="0" smtClean="0"/>
              <a:t>Redukce výrobních a skladovacích prostor,</a:t>
            </a:r>
          </a:p>
          <a:p>
            <a:pPr marL="171450" indent="-171450">
              <a:buFontTx/>
              <a:buChar char="-"/>
            </a:pPr>
            <a:r>
              <a:rPr lang="cs-CZ" baseline="0" dirty="0" smtClean="0"/>
              <a:t>Kratší průběžné doby, kratší seřizovací časy,</a:t>
            </a:r>
          </a:p>
          <a:p>
            <a:pPr marL="171450" indent="-171450">
              <a:buFontTx/>
              <a:buChar char="-"/>
            </a:pPr>
            <a:r>
              <a:rPr lang="cs-CZ" baseline="0" dirty="0" smtClean="0"/>
              <a:t>Vyšší využití výrobních zdrojů, vyšší produktivita,</a:t>
            </a:r>
          </a:p>
          <a:p>
            <a:pPr marL="171450" indent="-171450">
              <a:buFontTx/>
              <a:buChar char="-"/>
            </a:pPr>
            <a:r>
              <a:rPr lang="cs-CZ" baseline="0" dirty="0" smtClean="0"/>
              <a:t>Jednodušší řízení, snížení režijních nákladů,</a:t>
            </a:r>
          </a:p>
          <a:p>
            <a:pPr marL="171450" indent="-171450">
              <a:buFontTx/>
              <a:buChar char="-"/>
            </a:pPr>
            <a:r>
              <a:rPr lang="cs-CZ" baseline="0" dirty="0" smtClean="0"/>
              <a:t>Zvýšení kvality.</a:t>
            </a:r>
          </a:p>
          <a:p>
            <a:pPr marL="171450" indent="-171450">
              <a:buFontTx/>
              <a:buChar char="-"/>
            </a:pPr>
            <a:endParaRPr lang="cs-CZ" baseline="0" dirty="0" smtClean="0"/>
          </a:p>
          <a:p>
            <a:pPr marL="0" indent="0">
              <a:buFontTx/>
              <a:buNone/>
            </a:pPr>
            <a:r>
              <a:rPr lang="cs-CZ" baseline="0" dirty="0" smtClean="0"/>
              <a:t>Možná úskalí a negativní aspekty JIT</a:t>
            </a:r>
          </a:p>
          <a:p>
            <a:pPr marL="0" indent="0">
              <a:buFontTx/>
              <a:buNone/>
            </a:pPr>
            <a:r>
              <a:rPr lang="cs-CZ" baseline="0" dirty="0" smtClean="0"/>
              <a:t>Důraz na vytvoření co nejlepších podmínek pro plynulou výrobu s minimálními zásobami může znamenat zhoršení podmínek pro </a:t>
            </a:r>
            <a:r>
              <a:rPr lang="cs-CZ" baseline="0" dirty="0" err="1" smtClean="0"/>
              <a:t>zákaznika</a:t>
            </a:r>
            <a:r>
              <a:rPr lang="cs-CZ" baseline="0" dirty="0" smtClean="0"/>
              <a:t> a omezování subdodavatelů (někdy se dokonce hovoří o výrobním otroctví). Na druhé straně se </a:t>
            </a:r>
            <a:r>
              <a:rPr lang="cs-CZ" baseline="0" dirty="0" err="1" smtClean="0"/>
              <a:t>frima</a:t>
            </a:r>
            <a:r>
              <a:rPr lang="cs-CZ" baseline="0" dirty="0" smtClean="0"/>
              <a:t> s mnoha dodavateli může stát na nich příliš závislá. JIT klade </a:t>
            </a:r>
            <a:r>
              <a:rPr lang="cs-CZ" baseline="0" dirty="0" err="1" smtClean="0"/>
              <a:t>výsoké</a:t>
            </a:r>
            <a:r>
              <a:rPr lang="cs-CZ" baseline="0" dirty="0" smtClean="0"/>
              <a:t> nároky na dopravu. </a:t>
            </a:r>
            <a:r>
              <a:rPr lang="cs-CZ" baseline="0" dirty="0" err="1" smtClean="0"/>
              <a:t>Náročne</a:t>
            </a:r>
            <a:r>
              <a:rPr lang="cs-CZ" baseline="0" dirty="0" smtClean="0"/>
              <a:t> je i samotné zavedení JIT, vyžaduje poměrně značné náklady a </a:t>
            </a:r>
            <a:r>
              <a:rPr lang="cs-CZ" baseline="0" dirty="0" err="1" smtClean="0"/>
              <a:t>nejvyznamnější</a:t>
            </a:r>
            <a:r>
              <a:rPr lang="cs-CZ" baseline="0" dirty="0" smtClean="0"/>
              <a:t> přínosy se většinou dostaví až po čase.</a:t>
            </a:r>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18</a:t>
            </a:fld>
            <a:endParaRPr lang="cs-CZ"/>
          </a:p>
        </p:txBody>
      </p:sp>
    </p:spTree>
    <p:extLst>
      <p:ext uri="{BB962C8B-B14F-4D97-AF65-F5344CB8AC3E}">
        <p14:creationId xmlns:p14="http://schemas.microsoft.com/office/powerpoint/2010/main" val="156997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19</a:t>
            </a:fld>
            <a:endParaRPr lang="cs-CZ"/>
          </a:p>
        </p:txBody>
      </p:sp>
    </p:spTree>
    <p:extLst>
      <p:ext uri="{BB962C8B-B14F-4D97-AF65-F5344CB8AC3E}">
        <p14:creationId xmlns:p14="http://schemas.microsoft.com/office/powerpoint/2010/main" val="15372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20</a:t>
            </a:fld>
            <a:endParaRPr lang="cs-CZ"/>
          </a:p>
        </p:txBody>
      </p:sp>
    </p:spTree>
    <p:extLst>
      <p:ext uri="{BB962C8B-B14F-4D97-AF65-F5344CB8AC3E}">
        <p14:creationId xmlns:p14="http://schemas.microsoft.com/office/powerpoint/2010/main" val="292272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21</a:t>
            </a:fld>
            <a:endParaRPr lang="cs-CZ"/>
          </a:p>
        </p:txBody>
      </p:sp>
    </p:spTree>
    <p:extLst>
      <p:ext uri="{BB962C8B-B14F-4D97-AF65-F5344CB8AC3E}">
        <p14:creationId xmlns:p14="http://schemas.microsoft.com/office/powerpoint/2010/main" val="9989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a:t>
            </a:fld>
            <a:endParaRPr lang="cs-CZ"/>
          </a:p>
        </p:txBody>
      </p:sp>
    </p:spTree>
    <p:extLst>
      <p:ext uri="{BB962C8B-B14F-4D97-AF65-F5344CB8AC3E}">
        <p14:creationId xmlns:p14="http://schemas.microsoft.com/office/powerpoint/2010/main" val="4212545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22</a:t>
            </a:fld>
            <a:endParaRPr lang="cs-CZ"/>
          </a:p>
        </p:txBody>
      </p:sp>
    </p:spTree>
    <p:extLst>
      <p:ext uri="{BB962C8B-B14F-4D97-AF65-F5344CB8AC3E}">
        <p14:creationId xmlns:p14="http://schemas.microsoft.com/office/powerpoint/2010/main" val="2084351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23</a:t>
            </a:fld>
            <a:endParaRPr lang="cs-CZ"/>
          </a:p>
        </p:txBody>
      </p:sp>
    </p:spTree>
    <p:extLst>
      <p:ext uri="{BB962C8B-B14F-4D97-AF65-F5344CB8AC3E}">
        <p14:creationId xmlns:p14="http://schemas.microsoft.com/office/powerpoint/2010/main" val="3350360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24</a:t>
            </a:fld>
            <a:endParaRPr lang="cs-CZ"/>
          </a:p>
        </p:txBody>
      </p:sp>
    </p:spTree>
    <p:extLst>
      <p:ext uri="{BB962C8B-B14F-4D97-AF65-F5344CB8AC3E}">
        <p14:creationId xmlns:p14="http://schemas.microsoft.com/office/powerpoint/2010/main" val="2501943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25</a:t>
            </a:fld>
            <a:endParaRPr lang="cs-CZ"/>
          </a:p>
        </p:txBody>
      </p:sp>
    </p:spTree>
    <p:extLst>
      <p:ext uri="{BB962C8B-B14F-4D97-AF65-F5344CB8AC3E}">
        <p14:creationId xmlns:p14="http://schemas.microsoft.com/office/powerpoint/2010/main" val="413378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30</a:t>
            </a:fld>
            <a:endParaRPr lang="cs-CZ"/>
          </a:p>
        </p:txBody>
      </p:sp>
    </p:spTree>
    <p:extLst>
      <p:ext uri="{BB962C8B-B14F-4D97-AF65-F5344CB8AC3E}">
        <p14:creationId xmlns:p14="http://schemas.microsoft.com/office/powerpoint/2010/main" val="3195828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31</a:t>
            </a:fld>
            <a:endParaRPr lang="cs-CZ"/>
          </a:p>
        </p:txBody>
      </p:sp>
    </p:spTree>
    <p:extLst>
      <p:ext uri="{BB962C8B-B14F-4D97-AF65-F5344CB8AC3E}">
        <p14:creationId xmlns:p14="http://schemas.microsoft.com/office/powerpoint/2010/main" val="760500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32</a:t>
            </a:fld>
            <a:endParaRPr lang="cs-CZ"/>
          </a:p>
        </p:txBody>
      </p:sp>
    </p:spTree>
    <p:extLst>
      <p:ext uri="{BB962C8B-B14F-4D97-AF65-F5344CB8AC3E}">
        <p14:creationId xmlns:p14="http://schemas.microsoft.com/office/powerpoint/2010/main" val="4831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3</a:t>
            </a:fld>
            <a:endParaRPr lang="cs-CZ"/>
          </a:p>
        </p:txBody>
      </p:sp>
    </p:spTree>
    <p:extLst>
      <p:ext uri="{BB962C8B-B14F-4D97-AF65-F5344CB8AC3E}">
        <p14:creationId xmlns:p14="http://schemas.microsoft.com/office/powerpoint/2010/main" val="89327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4</a:t>
            </a:fld>
            <a:endParaRPr lang="cs-CZ"/>
          </a:p>
        </p:txBody>
      </p:sp>
    </p:spTree>
    <p:extLst>
      <p:ext uri="{BB962C8B-B14F-4D97-AF65-F5344CB8AC3E}">
        <p14:creationId xmlns:p14="http://schemas.microsoft.com/office/powerpoint/2010/main" val="197457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5</a:t>
            </a:fld>
            <a:endParaRPr lang="cs-CZ"/>
          </a:p>
        </p:txBody>
      </p:sp>
    </p:spTree>
    <p:extLst>
      <p:ext uri="{BB962C8B-B14F-4D97-AF65-F5344CB8AC3E}">
        <p14:creationId xmlns:p14="http://schemas.microsoft.com/office/powerpoint/2010/main" val="172820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6</a:t>
            </a:fld>
            <a:endParaRPr lang="cs-CZ"/>
          </a:p>
        </p:txBody>
      </p:sp>
    </p:spTree>
    <p:extLst>
      <p:ext uri="{BB962C8B-B14F-4D97-AF65-F5344CB8AC3E}">
        <p14:creationId xmlns:p14="http://schemas.microsoft.com/office/powerpoint/2010/main" val="131210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7</a:t>
            </a:fld>
            <a:endParaRPr lang="cs-CZ"/>
          </a:p>
        </p:txBody>
      </p:sp>
    </p:spTree>
    <p:extLst>
      <p:ext uri="{BB962C8B-B14F-4D97-AF65-F5344CB8AC3E}">
        <p14:creationId xmlns:p14="http://schemas.microsoft.com/office/powerpoint/2010/main" val="312133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8</a:t>
            </a:fld>
            <a:endParaRPr lang="cs-CZ"/>
          </a:p>
        </p:txBody>
      </p:sp>
    </p:spTree>
    <p:extLst>
      <p:ext uri="{BB962C8B-B14F-4D97-AF65-F5344CB8AC3E}">
        <p14:creationId xmlns:p14="http://schemas.microsoft.com/office/powerpoint/2010/main" val="342801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5AA677-3099-46A0-947E-EE112F77611E}" type="slidenum">
              <a:rPr lang="cs-CZ" smtClean="0"/>
              <a:t>9</a:t>
            </a:fld>
            <a:endParaRPr lang="cs-CZ"/>
          </a:p>
        </p:txBody>
      </p:sp>
    </p:spTree>
    <p:extLst>
      <p:ext uri="{BB962C8B-B14F-4D97-AF65-F5344CB8AC3E}">
        <p14:creationId xmlns:p14="http://schemas.microsoft.com/office/powerpoint/2010/main" val="122419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19.4.2017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19.4.2017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19.4.2017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40591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smtClean="0"/>
              <a:t>Klepnutím lze upravit styl předlohy nadpisů.</a:t>
            </a:r>
            <a:endParaRPr lang="cs-CZ"/>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19.4.2017</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1182688" y="2017713"/>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5088" y="2017713"/>
            <a:ext cx="38100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fld id="{95EC1D4A-A796-47C3-A63E-CE236FB377E2}" type="datetimeFigureOut">
              <a:rPr lang="cs-CZ" smtClean="0"/>
              <a:t>19.4.2017</a:t>
            </a:fld>
            <a:endParaRPr lang="cs-CZ"/>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fld id="{AC57A5DF-1266-40EA-9282-1E66B9DE06C0}" type="slidenum">
              <a:rPr lang="cs-CZ" smtClean="0"/>
              <a:t>‹#›</a:t>
            </a:fld>
            <a:endParaRPr lang="cs-CZ"/>
          </a:p>
        </p:txBody>
      </p:sp>
    </p:spTree>
    <p:extLst>
      <p:ext uri="{BB962C8B-B14F-4D97-AF65-F5344CB8AC3E}">
        <p14:creationId xmlns:p14="http://schemas.microsoft.com/office/powerpoint/2010/main" val="270091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871538" y="192088"/>
            <a:ext cx="8162925" cy="14319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12813" y="1905000"/>
            <a:ext cx="8110537" cy="20193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912813" y="4076700"/>
            <a:ext cx="8110537" cy="20193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091"/>
          <p:cNvSpPr>
            <a:spLocks noGrp="1" noChangeArrowheads="1"/>
          </p:cNvSpPr>
          <p:nvPr>
            <p:ph type="dt" sz="half" idx="10"/>
          </p:nvPr>
        </p:nvSpPr>
        <p:spPr>
          <a:ln/>
        </p:spPr>
        <p:txBody>
          <a:bodyPr/>
          <a:lstStyle>
            <a:lvl1pPr>
              <a:defRPr/>
            </a:lvl1pPr>
          </a:lstStyle>
          <a:p>
            <a:fld id="{95EC1D4A-A796-47C3-A63E-CE236FB377E2}" type="datetimeFigureOut">
              <a:rPr lang="cs-CZ" smtClean="0"/>
              <a:t>19.4.2017</a:t>
            </a:fld>
            <a:endParaRPr lang="cs-CZ"/>
          </a:p>
        </p:txBody>
      </p:sp>
      <p:sp>
        <p:nvSpPr>
          <p:cNvPr id="6" name="Rectangle 1092"/>
          <p:cNvSpPr>
            <a:spLocks noGrp="1" noChangeArrowheads="1"/>
          </p:cNvSpPr>
          <p:nvPr>
            <p:ph type="ftr" sz="quarter" idx="11"/>
          </p:nvPr>
        </p:nvSpPr>
        <p:spPr>
          <a:ln/>
        </p:spPr>
        <p:txBody>
          <a:bodyPr/>
          <a:lstStyle>
            <a:lvl1pPr>
              <a:defRPr/>
            </a:lvl1pPr>
          </a:lstStyle>
          <a:p>
            <a:endParaRPr lang="cs-CZ"/>
          </a:p>
        </p:txBody>
      </p:sp>
      <p:sp>
        <p:nvSpPr>
          <p:cNvPr id="7" name="Rectangle 1093"/>
          <p:cNvSpPr>
            <a:spLocks noGrp="1" noChangeArrowheads="1"/>
          </p:cNvSpPr>
          <p:nvPr>
            <p:ph type="sldNum" sz="quarter" idx="12"/>
          </p:nvPr>
        </p:nvSpPr>
        <p:spPr>
          <a:ln/>
        </p:spPr>
        <p:txBody>
          <a:bodyPr/>
          <a:lstStyle>
            <a:lvl1pPr>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4938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19.4.2017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19.4.2017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19.4.2017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19.4.2017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19.4.2017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19.4.2017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19.4.2017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19.4.2017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19.4.2017</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9.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Progresivní koncepty řízení výroby</a:t>
            </a:r>
            <a:endParaRPr lang="cs-CZ" b="1" dirty="0"/>
          </a:p>
        </p:txBody>
      </p:sp>
      <p:sp>
        <p:nvSpPr>
          <p:cNvPr id="3" name="Podnadpis 2"/>
          <p:cNvSpPr>
            <a:spLocks noGrp="1"/>
          </p:cNvSpPr>
          <p:nvPr>
            <p:ph type="subTitle" idx="1"/>
          </p:nvPr>
        </p:nvSpPr>
        <p:spPr/>
        <p:txBody>
          <a:bodyPr/>
          <a:lstStyle/>
          <a:p>
            <a:r>
              <a:rPr lang="cs-CZ" dirty="0" smtClean="0"/>
              <a:t>XII. seminář</a:t>
            </a:r>
            <a:endParaRPr lang="cs-CZ" dirty="0"/>
          </a:p>
        </p:txBody>
      </p:sp>
    </p:spTree>
    <p:extLst>
      <p:ext uri="{BB962C8B-B14F-4D97-AF65-F5344CB8AC3E}">
        <p14:creationId xmlns:p14="http://schemas.microsoft.com/office/powerpoint/2010/main" val="41462223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OPT</a:t>
            </a:r>
            <a:endParaRPr lang="cs-CZ" b="1" dirty="0"/>
          </a:p>
        </p:txBody>
      </p:sp>
      <p:pic>
        <p:nvPicPr>
          <p:cNvPr id="4098"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470471" y="1124744"/>
            <a:ext cx="5189762" cy="500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29547854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OPT, principy</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Rozhodující jsou výrobní toky , zejména ve smyslu odstraňování „úzkých hrdel“, nikoliv využití výrobních kapacit</a:t>
            </a:r>
          </a:p>
          <a:p>
            <a:r>
              <a:rPr lang="cs-CZ" dirty="0" smtClean="0"/>
              <a:t>Případné nevyužití některých pracovišť je důsledkem jiných omezení</a:t>
            </a:r>
          </a:p>
          <a:p>
            <a:r>
              <a:rPr lang="cs-CZ" dirty="0" smtClean="0"/>
              <a:t>Se rozlišují pojmy využití a aktivita pracovišť</a:t>
            </a:r>
          </a:p>
          <a:p>
            <a:r>
              <a:rPr lang="cs-CZ" dirty="0" smtClean="0"/>
              <a:t>Hodina ztráty v úzkém hrdle je hodinou ztráty pro celý systém. Úzká hrdla proto musí pracovat na plné kapacity.</a:t>
            </a:r>
          </a:p>
          <a:p>
            <a:r>
              <a:rPr lang="cs-CZ" dirty="0" smtClean="0"/>
              <a:t>Hodina úspory na pracovišti, které není úzké hrdlo, je fiktivní</a:t>
            </a:r>
          </a:p>
          <a:p>
            <a:r>
              <a:rPr lang="cs-CZ" dirty="0" smtClean="0"/>
              <a:t>Úzká hrdla určují výkon celého výrobního systému a úroveň rozpracované výroby</a:t>
            </a:r>
          </a:p>
          <a:p>
            <a:r>
              <a:rPr lang="cs-CZ" dirty="0" smtClean="0"/>
              <a:t>Výrobní dávky mohou být během zpracování děleny i na dopravní dávky, pokud to přispívá ke zlepšení plynulosti výrobních toků</a:t>
            </a:r>
          </a:p>
          <a:p>
            <a:r>
              <a:rPr lang="cs-CZ" dirty="0" smtClean="0"/>
              <a:t>Výrobní dávky nemusí být v průběhu zpracování konstantní</a:t>
            </a:r>
            <a:endParaRPr lang="cs-CZ"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94749852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TOC- </a:t>
            </a:r>
            <a:r>
              <a:rPr lang="cs-CZ" b="1" dirty="0"/>
              <a:t>t</a:t>
            </a:r>
            <a:r>
              <a:rPr lang="cs-CZ" b="1" dirty="0" smtClean="0"/>
              <a:t>eorie omezení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a:t>Samotná identifikace úzkého (úzkých) míst nezaručuje dobrý plán. Dalšími nutnými kroky jsou v Teorii omezení VYTÍŽENÍ ÚZKÉHO MÍSTA a PODŘÍZENÍ ZBYTKU SYSTÉMU.</a:t>
            </a:r>
            <a:br>
              <a:rPr lang="cs-CZ" dirty="0"/>
            </a:br>
            <a:r>
              <a:rPr lang="cs-CZ" dirty="0"/>
              <a:t/>
            </a:r>
            <a:br>
              <a:rPr lang="cs-CZ" dirty="0"/>
            </a:br>
            <a:r>
              <a:rPr lang="cs-CZ" u="sng" dirty="0"/>
              <a:t>Pět kroků TOC:</a:t>
            </a:r>
            <a:br>
              <a:rPr lang="cs-CZ" u="sng" dirty="0"/>
            </a:br>
            <a:r>
              <a:rPr lang="cs-CZ" u="sng" dirty="0"/>
              <a:t/>
            </a:r>
            <a:br>
              <a:rPr lang="cs-CZ" u="sng" dirty="0"/>
            </a:br>
            <a:r>
              <a:rPr lang="cs-CZ" dirty="0"/>
              <a:t>1. identifikovat omezení,</a:t>
            </a:r>
            <a:br>
              <a:rPr lang="cs-CZ" dirty="0"/>
            </a:br>
            <a:r>
              <a:rPr lang="cs-CZ" dirty="0"/>
              <a:t>2. vytížit omezení na maximum,</a:t>
            </a:r>
            <a:br>
              <a:rPr lang="cs-CZ" dirty="0"/>
            </a:br>
            <a:r>
              <a:rPr lang="cs-CZ" dirty="0"/>
              <a:t>3. podřídit zbytek systému omezení,</a:t>
            </a:r>
            <a:br>
              <a:rPr lang="cs-CZ" dirty="0"/>
            </a:br>
            <a:r>
              <a:rPr lang="cs-CZ" dirty="0"/>
              <a:t>4. odstranit omezení,</a:t>
            </a:r>
            <a:br>
              <a:rPr lang="cs-CZ" dirty="0"/>
            </a:br>
            <a:r>
              <a:rPr lang="cs-CZ" dirty="0"/>
              <a:t>5. zpět na krok 1 - nedovolit, aby se omezením systému stala setrvačnost.</a:t>
            </a:r>
          </a:p>
        </p:txBody>
      </p:sp>
      <p:sp>
        <p:nvSpPr>
          <p:cNvPr id="4" name="TextovéPole 3"/>
          <p:cNvSpPr txBox="1"/>
          <p:nvPr/>
        </p:nvSpPr>
        <p:spPr>
          <a:xfrm>
            <a:off x="611560" y="6237312"/>
            <a:ext cx="8568952" cy="307777"/>
          </a:xfrm>
          <a:prstGeom prst="rect">
            <a:avLst/>
          </a:prstGeom>
          <a:noFill/>
        </p:spPr>
        <p:txBody>
          <a:bodyPr wrap="square" rtlCol="0">
            <a:spAutoFit/>
          </a:bodyPr>
          <a:lstStyle/>
          <a:p>
            <a:r>
              <a:rPr lang="cs-CZ" sz="1400" dirty="0" smtClean="0"/>
              <a:t>Velkoborský J. 2002. </a:t>
            </a:r>
            <a:r>
              <a:rPr lang="cs-CZ" sz="1400" dirty="0"/>
              <a:t>TOC 5. díl: Plánování výroby </a:t>
            </a:r>
            <a:r>
              <a:rPr lang="cs-CZ" sz="1400" dirty="0" smtClean="0"/>
              <a:t>APS/OPT</a:t>
            </a:r>
            <a:r>
              <a:rPr lang="cs-CZ" sz="1400" i="1" dirty="0" smtClean="0"/>
              <a:t>. IT </a:t>
            </a:r>
            <a:r>
              <a:rPr lang="cs-CZ" sz="1400" i="1" dirty="0" err="1" smtClean="0"/>
              <a:t>systems</a:t>
            </a:r>
            <a:r>
              <a:rPr lang="cs-CZ" sz="1400" dirty="0" smtClean="0"/>
              <a:t>. Vol6. Dostupné na: </a:t>
            </a:r>
            <a:endParaRPr lang="cs-CZ" sz="1400" dirty="0"/>
          </a:p>
        </p:txBody>
      </p:sp>
    </p:spTree>
    <p:extLst>
      <p:ext uri="{BB962C8B-B14F-4D97-AF65-F5344CB8AC3E}">
        <p14:creationId xmlns:p14="http://schemas.microsoft.com/office/powerpoint/2010/main" val="145879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TOC: DBR (</a:t>
            </a:r>
            <a:r>
              <a:rPr lang="cs-CZ" b="1" dirty="0" err="1" smtClean="0"/>
              <a:t>drum-buffer-rope</a:t>
            </a:r>
            <a:r>
              <a:rPr lang="cs-CZ" b="1" dirty="0" smtClean="0"/>
              <a:t>)</a:t>
            </a:r>
            <a:endParaRPr lang="cs-CZ" b="1" dirty="0"/>
          </a:p>
        </p:txBody>
      </p:sp>
      <p:sp>
        <p:nvSpPr>
          <p:cNvPr id="3" name="Zástupný symbol pro obsah 2"/>
          <p:cNvSpPr>
            <a:spLocks noGrp="1"/>
          </p:cNvSpPr>
          <p:nvPr>
            <p:ph idx="1"/>
          </p:nvPr>
        </p:nvSpPr>
        <p:spPr/>
        <p:txBody>
          <a:bodyPr>
            <a:normAutofit fontScale="62500" lnSpcReduction="20000"/>
          </a:bodyPr>
          <a:lstStyle/>
          <a:p>
            <a:r>
              <a:rPr lang="cs-CZ" dirty="0" smtClean="0"/>
              <a:t>Řízení výroby na základě úzkých míst</a:t>
            </a:r>
          </a:p>
          <a:p>
            <a:endParaRPr lang="cs-CZ" dirty="0" smtClean="0"/>
          </a:p>
          <a:p>
            <a:pPr marL="0" indent="0">
              <a:buNone/>
            </a:pPr>
            <a:r>
              <a:rPr lang="cs-CZ" dirty="0" smtClean="0"/>
              <a:t>Základy fungování:</a:t>
            </a:r>
          </a:p>
          <a:p>
            <a:r>
              <a:rPr lang="cs-CZ" dirty="0" smtClean="0"/>
              <a:t>maximální </a:t>
            </a:r>
            <a:r>
              <a:rPr lang="cs-CZ" dirty="0"/>
              <a:t>průtok výrobou při minimálních úrovních zásob. </a:t>
            </a:r>
            <a:endParaRPr lang="cs-CZ" dirty="0" smtClean="0"/>
          </a:p>
          <a:p>
            <a:r>
              <a:rPr lang="cs-CZ" b="1" dirty="0" smtClean="0"/>
              <a:t>Buben </a:t>
            </a:r>
            <a:r>
              <a:rPr lang="cs-CZ" b="1" dirty="0"/>
              <a:t>-</a:t>
            </a:r>
            <a:r>
              <a:rPr lang="cs-CZ" b="1" dirty="0" smtClean="0"/>
              <a:t>DRUM</a:t>
            </a:r>
            <a:r>
              <a:rPr lang="cs-CZ" dirty="0" smtClean="0"/>
              <a:t> </a:t>
            </a:r>
            <a:r>
              <a:rPr lang="cs-CZ" dirty="0"/>
              <a:t>je odvozen tak, aby přesně vyrovnal zákaznickou poptávku s dostupnou kapacitou kritických výrobních zdrojů firmy. To předpokládá, že jsou identifikovány kritické výrobní zdroje.  </a:t>
            </a:r>
            <a:endParaRPr lang="cs-CZ" dirty="0" smtClean="0"/>
          </a:p>
          <a:p>
            <a:r>
              <a:rPr lang="cs-CZ" b="1" dirty="0"/>
              <a:t>Z</a:t>
            </a:r>
            <a:r>
              <a:rPr lang="cs-CZ" b="1" dirty="0" smtClean="0"/>
              <a:t>ásobník </a:t>
            </a:r>
            <a:r>
              <a:rPr lang="cs-CZ" b="1" dirty="0"/>
              <a:t>práce - BUFFER</a:t>
            </a:r>
            <a:r>
              <a:rPr lang="cs-CZ" dirty="0"/>
              <a:t>. Zásobníky slouží jako ochrana schopnosti plánu vyhovět zákaznickým požadavkům i přes nevyhnutelné </a:t>
            </a:r>
            <a:r>
              <a:rPr lang="cs-CZ" dirty="0" err="1"/>
              <a:t>disrupce</a:t>
            </a:r>
            <a:r>
              <a:rPr lang="cs-CZ" dirty="0"/>
              <a:t> v každodenním životě (Murphyho zákony). </a:t>
            </a:r>
            <a:endParaRPr lang="cs-CZ" dirty="0" smtClean="0"/>
          </a:p>
          <a:p>
            <a:r>
              <a:rPr lang="cs-CZ" b="1" dirty="0"/>
              <a:t>L</a:t>
            </a:r>
            <a:r>
              <a:rPr lang="cs-CZ" b="1" dirty="0" smtClean="0"/>
              <a:t>ano </a:t>
            </a:r>
            <a:r>
              <a:rPr lang="cs-CZ" b="1" dirty="0"/>
              <a:t>- ROPE</a:t>
            </a:r>
            <a:r>
              <a:rPr lang="cs-CZ" dirty="0"/>
              <a:t>. Účelem lana je zajištění, že nekritické výrobní zdroje budou sloužit kritickým výrobním zdrojům. Protože většina výrobních zdrojů ve výrobě je nekritická, je důležitá správná implementace tohoto kroku DBR. Lano toho dosahuje jednoduchým zaměřením řízení na malé množství důležitých bodů v toku materiálu. </a:t>
            </a:r>
            <a:endParaRPr lang="cs-CZ" dirty="0" smtClean="0"/>
          </a:p>
        </p:txBody>
      </p:sp>
      <p:sp>
        <p:nvSpPr>
          <p:cNvPr id="4" name="TextovéPole 3"/>
          <p:cNvSpPr txBox="1"/>
          <p:nvPr/>
        </p:nvSpPr>
        <p:spPr>
          <a:xfrm>
            <a:off x="251520" y="5949280"/>
            <a:ext cx="7078797" cy="307777"/>
          </a:xfrm>
          <a:prstGeom prst="rect">
            <a:avLst/>
          </a:prstGeom>
          <a:noFill/>
        </p:spPr>
        <p:txBody>
          <a:bodyPr wrap="none" rtlCol="0">
            <a:spAutoFit/>
          </a:bodyPr>
          <a:lstStyle/>
          <a:p>
            <a:r>
              <a:rPr lang="cs-CZ" sz="1400" dirty="0" smtClean="0"/>
              <a:t>Velkoborský J. 2002. </a:t>
            </a:r>
            <a:r>
              <a:rPr lang="cs-CZ" sz="1400" dirty="0"/>
              <a:t>TOC ve výrobě - </a:t>
            </a:r>
            <a:r>
              <a:rPr lang="cs-CZ" sz="1400" dirty="0" err="1"/>
              <a:t>Drum</a:t>
            </a:r>
            <a:r>
              <a:rPr lang="cs-CZ" sz="1400" dirty="0"/>
              <a:t>-</a:t>
            </a:r>
            <a:r>
              <a:rPr lang="cs-CZ" sz="1400" dirty="0" err="1"/>
              <a:t>Buffer</a:t>
            </a:r>
            <a:r>
              <a:rPr lang="cs-CZ" sz="1400" dirty="0"/>
              <a:t>-Rope - III. </a:t>
            </a:r>
            <a:r>
              <a:rPr lang="cs-CZ" sz="1400" dirty="0" smtClean="0"/>
              <a:t>Díl</a:t>
            </a:r>
            <a:r>
              <a:rPr lang="cs-CZ" sz="1400" i="1" dirty="0" smtClean="0"/>
              <a:t>. IT systém</a:t>
            </a:r>
            <a:r>
              <a:rPr lang="cs-CZ" sz="1400" dirty="0" smtClean="0"/>
              <a:t>. Vol 4. Dostupné na: </a:t>
            </a:r>
            <a:endParaRPr lang="cs-CZ" sz="1400" dirty="0"/>
          </a:p>
        </p:txBody>
      </p:sp>
    </p:spTree>
    <p:extLst>
      <p:ext uri="{BB962C8B-B14F-4D97-AF65-F5344CB8AC3E}">
        <p14:creationId xmlns:p14="http://schemas.microsoft.com/office/powerpoint/2010/main" val="358817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Přínosy DBR</a:t>
            </a:r>
            <a:endParaRPr lang="cs-CZ" b="1" dirty="0"/>
          </a:p>
        </p:txBody>
      </p:sp>
      <p:sp>
        <p:nvSpPr>
          <p:cNvPr id="3" name="Zástupný symbol pro obsah 2"/>
          <p:cNvSpPr>
            <a:spLocks noGrp="1"/>
          </p:cNvSpPr>
          <p:nvPr>
            <p:ph idx="1"/>
          </p:nvPr>
        </p:nvSpPr>
        <p:spPr/>
        <p:txBody>
          <a:bodyPr/>
          <a:lstStyle/>
          <a:p>
            <a:r>
              <a:rPr lang="cs-CZ" dirty="0"/>
              <a:t>DBR maximalizuje finanční průtok výrobou správným řízením kritických výrobních zdrojů, minimalizuje úroveň zásob díky řízení zásobníků práce a nabízí jednoduchý systém řízení výroby stanovením malého množství jednoduchých instrukcí pro pracovníky na nekritických výrobních zdrojích.</a:t>
            </a:r>
          </a:p>
          <a:p>
            <a:endParaRPr lang="cs-CZ" dirty="0"/>
          </a:p>
        </p:txBody>
      </p:sp>
      <p:sp>
        <p:nvSpPr>
          <p:cNvPr id="4" name="TextovéPole 3"/>
          <p:cNvSpPr txBox="1"/>
          <p:nvPr/>
        </p:nvSpPr>
        <p:spPr>
          <a:xfrm>
            <a:off x="251520" y="5949280"/>
            <a:ext cx="7078797" cy="307777"/>
          </a:xfrm>
          <a:prstGeom prst="rect">
            <a:avLst/>
          </a:prstGeom>
          <a:noFill/>
        </p:spPr>
        <p:txBody>
          <a:bodyPr wrap="none" rtlCol="0">
            <a:spAutoFit/>
          </a:bodyPr>
          <a:lstStyle/>
          <a:p>
            <a:r>
              <a:rPr lang="cs-CZ" sz="1400" dirty="0" smtClean="0"/>
              <a:t>Velkoborský J. 2002. </a:t>
            </a:r>
            <a:r>
              <a:rPr lang="cs-CZ" sz="1400" dirty="0"/>
              <a:t>TOC ve výrobě - </a:t>
            </a:r>
            <a:r>
              <a:rPr lang="cs-CZ" sz="1400" dirty="0" err="1"/>
              <a:t>Drum</a:t>
            </a:r>
            <a:r>
              <a:rPr lang="cs-CZ" sz="1400" dirty="0"/>
              <a:t>-</a:t>
            </a:r>
            <a:r>
              <a:rPr lang="cs-CZ" sz="1400" dirty="0" err="1"/>
              <a:t>Buffer</a:t>
            </a:r>
            <a:r>
              <a:rPr lang="cs-CZ" sz="1400" dirty="0"/>
              <a:t>-Rope - III. </a:t>
            </a:r>
            <a:r>
              <a:rPr lang="cs-CZ" sz="1400" dirty="0" smtClean="0"/>
              <a:t>Díl</a:t>
            </a:r>
            <a:r>
              <a:rPr lang="cs-CZ" sz="1400" i="1" dirty="0" smtClean="0"/>
              <a:t>. IT systém</a:t>
            </a:r>
            <a:r>
              <a:rPr lang="cs-CZ" sz="1400" dirty="0" smtClean="0"/>
              <a:t>. Vol 4. Dostupné na: </a:t>
            </a:r>
            <a:endParaRPr lang="cs-CZ" sz="1400" dirty="0"/>
          </a:p>
        </p:txBody>
      </p:sp>
    </p:spTree>
    <p:extLst>
      <p:ext uri="{BB962C8B-B14F-4D97-AF65-F5344CB8AC3E}">
        <p14:creationId xmlns:p14="http://schemas.microsoft.com/office/powerpoint/2010/main" val="392225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JIT</a:t>
            </a:r>
            <a:endParaRPr lang="cs-CZ" b="1"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K aplikaci JIT je v zásadě možno přistupovat trojím způsobem:</a:t>
            </a:r>
          </a:p>
          <a:p>
            <a:r>
              <a:rPr lang="cs-CZ" dirty="0"/>
              <a:t> JIT je chápan jako firemní </a:t>
            </a:r>
            <a:r>
              <a:rPr lang="cs-CZ" dirty="0" smtClean="0"/>
              <a:t>filozofie </a:t>
            </a:r>
            <a:r>
              <a:rPr lang="cs-CZ" dirty="0"/>
              <a:t>řízení výroby,  případně i v celém průřezu činností podniku, kde cílem je průběžné zlepšování a eliminace ztrát cestou aktivizace všech </a:t>
            </a:r>
            <a:r>
              <a:rPr lang="cs-CZ" dirty="0" smtClean="0"/>
              <a:t>pracovníků.</a:t>
            </a:r>
            <a:endParaRPr lang="cs-CZ" dirty="0"/>
          </a:p>
          <a:p>
            <a:r>
              <a:rPr lang="cs-CZ" dirty="0"/>
              <a:t>JIT je aplikován v řízení výroby formou souboru technik, jejichž </a:t>
            </a:r>
            <a:r>
              <a:rPr lang="cs-CZ" dirty="0" smtClean="0"/>
              <a:t>využívání </a:t>
            </a:r>
            <a:r>
              <a:rPr lang="cs-CZ" dirty="0"/>
              <a:t>je pro JIT typické.</a:t>
            </a:r>
          </a:p>
          <a:p>
            <a:r>
              <a:rPr lang="cs-CZ" dirty="0"/>
              <a:t>V řízení výroby jsou implementovány i plánovací principy JIT </a:t>
            </a:r>
          </a:p>
          <a:p>
            <a:endParaRPr lang="cs-CZ" dirty="0"/>
          </a:p>
        </p:txBody>
      </p:sp>
    </p:spTree>
    <p:extLst>
      <p:ext uri="{BB962C8B-B14F-4D97-AF65-F5344CB8AC3E}">
        <p14:creationId xmlns:p14="http://schemas.microsoft.com/office/powerpoint/2010/main" val="35755930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JIT</a:t>
            </a:r>
            <a:endParaRPr lang="cs-CZ" b="1" dirty="0"/>
          </a:p>
        </p:txBody>
      </p:sp>
      <p:pic>
        <p:nvPicPr>
          <p:cNvPr id="614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187624" y="1412776"/>
            <a:ext cx="56158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8400629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JIT</a:t>
            </a:r>
          </a:p>
        </p:txBody>
      </p:sp>
      <p:sp>
        <p:nvSpPr>
          <p:cNvPr id="5" name="TextovéPole 4"/>
          <p:cNvSpPr txBox="1"/>
          <p:nvPr/>
        </p:nvSpPr>
        <p:spPr>
          <a:xfrm>
            <a:off x="270490" y="6165304"/>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00043052"/>
              </p:ext>
            </p:extLst>
          </p:nvPr>
        </p:nvGraphicFramePr>
        <p:xfrm>
          <a:off x="1115616" y="1340768"/>
          <a:ext cx="6768753" cy="4691492"/>
        </p:xfrm>
        <a:graphic>
          <a:graphicData uri="http://schemas.openxmlformats.org/drawingml/2006/table">
            <a:tbl>
              <a:tblPr>
                <a:tableStyleId>{616DA210-FB5B-4158-B5E0-FEB733F419BA}</a:tableStyleId>
              </a:tblPr>
              <a:tblGrid>
                <a:gridCol w="1512168"/>
                <a:gridCol w="2736304"/>
                <a:gridCol w="2520281"/>
              </a:tblGrid>
              <a:tr h="201154">
                <a:tc>
                  <a:txBody>
                    <a:bodyPr/>
                    <a:lstStyle/>
                    <a:p>
                      <a:pPr algn="l" fontAlgn="b"/>
                      <a:r>
                        <a:rPr lang="cs-CZ" sz="1000" b="1" u="none" strike="noStrike" dirty="0">
                          <a:effectLst/>
                        </a:rPr>
                        <a:t>Charakteristiky řízení výroby</a:t>
                      </a:r>
                      <a:endParaRPr lang="cs-CZ" sz="1000" b="1" i="0" u="none" strike="noStrike" dirty="0">
                        <a:solidFill>
                          <a:srgbClr val="000000"/>
                        </a:solidFill>
                        <a:effectLst/>
                        <a:latin typeface="Calibri"/>
                      </a:endParaRPr>
                    </a:p>
                  </a:txBody>
                  <a:tcPr marL="5029" marR="5029" marT="5029" marB="0" anchor="b"/>
                </a:tc>
                <a:tc>
                  <a:txBody>
                    <a:bodyPr/>
                    <a:lstStyle/>
                    <a:p>
                      <a:pPr algn="l" fontAlgn="b"/>
                      <a:r>
                        <a:rPr lang="cs-CZ" sz="1000" b="1" u="none" strike="noStrike" dirty="0">
                          <a:effectLst/>
                        </a:rPr>
                        <a:t>Tradiční systém</a:t>
                      </a:r>
                      <a:endParaRPr lang="cs-CZ" sz="1000" b="1" i="0" u="none" strike="noStrike" dirty="0">
                        <a:solidFill>
                          <a:srgbClr val="000000"/>
                        </a:solidFill>
                        <a:effectLst/>
                        <a:latin typeface="Calibri"/>
                      </a:endParaRPr>
                    </a:p>
                  </a:txBody>
                  <a:tcPr marL="5029" marR="5029" marT="5029" marB="0" anchor="b"/>
                </a:tc>
                <a:tc>
                  <a:txBody>
                    <a:bodyPr/>
                    <a:lstStyle/>
                    <a:p>
                      <a:pPr algn="l" fontAlgn="b"/>
                      <a:r>
                        <a:rPr lang="cs-CZ" sz="1000" b="1" u="none" strike="noStrike" dirty="0">
                          <a:effectLst/>
                        </a:rPr>
                        <a:t>Just-In-</a:t>
                      </a:r>
                      <a:r>
                        <a:rPr lang="cs-CZ" sz="1000" b="1" u="none" strike="noStrike" dirty="0" err="1">
                          <a:effectLst/>
                        </a:rPr>
                        <a:t>Time</a:t>
                      </a:r>
                      <a:r>
                        <a:rPr lang="cs-CZ" sz="1000" b="1" u="none" strike="noStrike" dirty="0">
                          <a:effectLst/>
                        </a:rPr>
                        <a:t> systém</a:t>
                      </a:r>
                      <a:endParaRPr lang="cs-CZ" sz="1000" b="1" i="0" u="none" strike="noStrike" dirty="0">
                        <a:solidFill>
                          <a:srgbClr val="000000"/>
                        </a:solidFill>
                        <a:effectLst/>
                        <a:latin typeface="Calibri"/>
                      </a:endParaRPr>
                    </a:p>
                  </a:txBody>
                  <a:tcPr marL="5029" marR="5029" marT="5029" marB="0" anchor="b"/>
                </a:tc>
              </a:tr>
              <a:tr h="100577">
                <a:tc>
                  <a:txBody>
                    <a:bodyPr/>
                    <a:lstStyle/>
                    <a:p>
                      <a:pPr algn="l" fontAlgn="b"/>
                      <a:r>
                        <a:rPr lang="cs-CZ" sz="1000" u="none" strike="noStrike">
                          <a:effectLst/>
                        </a:rPr>
                        <a:t>Výrobní program</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široký</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dirty="0">
                          <a:effectLst/>
                        </a:rPr>
                        <a:t>Omezený</a:t>
                      </a:r>
                      <a:endParaRPr lang="cs-CZ" sz="1000" b="0" i="0" u="none" strike="noStrike" dirty="0">
                        <a:solidFill>
                          <a:srgbClr val="000000"/>
                        </a:solidFill>
                        <a:effectLst/>
                        <a:latin typeface="Calibri"/>
                      </a:endParaRPr>
                    </a:p>
                  </a:txBody>
                  <a:tcPr marL="5029" marR="5029" marT="5029" marB="0" anchor="b"/>
                </a:tc>
              </a:tr>
              <a:tr h="502885">
                <a:tc>
                  <a:txBody>
                    <a:bodyPr/>
                    <a:lstStyle/>
                    <a:p>
                      <a:pPr algn="l" fontAlgn="b"/>
                      <a:r>
                        <a:rPr lang="cs-CZ" sz="1000" u="none" strike="noStrike" dirty="0">
                          <a:effectLst/>
                        </a:rPr>
                        <a:t>Konstrukce výrobků</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snaha maximálně vyhovět zákazníkovi</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a:effectLst/>
                        </a:rPr>
                        <a:t>Uplatňování standardizace, konstrukce přízpůsobována výrobě</a:t>
                      </a:r>
                      <a:endParaRPr lang="cs-CZ" sz="1000" b="0" i="0" u="none" strike="noStrike">
                        <a:solidFill>
                          <a:srgbClr val="000000"/>
                        </a:solidFill>
                        <a:effectLst/>
                        <a:latin typeface="Calibri"/>
                      </a:endParaRPr>
                    </a:p>
                  </a:txBody>
                  <a:tcPr marL="5029" marR="5029" marT="5029" marB="0" anchor="b"/>
                </a:tc>
              </a:tr>
              <a:tr h="402308">
                <a:tc>
                  <a:txBody>
                    <a:bodyPr/>
                    <a:lstStyle/>
                    <a:p>
                      <a:pPr algn="l" fontAlgn="b"/>
                      <a:r>
                        <a:rPr lang="it-IT" sz="1000" u="none" strike="noStrike">
                          <a:effectLst/>
                        </a:rPr>
                        <a:t>Výrobní proces a mezioperační doprava</a:t>
                      </a:r>
                      <a:endParaRPr lang="it-IT"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Job-</a:t>
                      </a:r>
                      <a:r>
                        <a:rPr lang="cs-CZ" sz="1000" u="none" strike="noStrike" dirty="0" err="1">
                          <a:effectLst/>
                        </a:rPr>
                        <a:t>shop</a:t>
                      </a:r>
                      <a:r>
                        <a:rPr lang="cs-CZ" sz="1000" u="none" strike="noStrike" dirty="0">
                          <a:effectLst/>
                        </a:rPr>
                        <a:t> (technologické uspořádání výrobního procesu)</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Flow-shop (předmětné uspořadaní výrobního procesu)</a:t>
                      </a:r>
                      <a:endParaRPr lang="cs-CZ" sz="1000" b="0" i="0" u="none" strike="noStrike">
                        <a:solidFill>
                          <a:srgbClr val="000000"/>
                        </a:solidFill>
                        <a:effectLst/>
                        <a:latin typeface="Calibri"/>
                      </a:endParaRPr>
                    </a:p>
                  </a:txBody>
                  <a:tcPr marL="5029" marR="5029" marT="5029" marB="0" anchor="b"/>
                </a:tc>
              </a:tr>
              <a:tr h="905193">
                <a:tc>
                  <a:txBody>
                    <a:bodyPr/>
                    <a:lstStyle/>
                    <a:p>
                      <a:pPr algn="l" fontAlgn="b"/>
                      <a:r>
                        <a:rPr lang="pl-PL" sz="1000" u="none" strike="noStrike" dirty="0">
                          <a:effectLst/>
                        </a:rPr>
                        <a:t>Pracovní síla a pracovní styl</a:t>
                      </a:r>
                      <a:endParaRPr lang="pl-PL"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dirty="0">
                          <a:effectLst/>
                        </a:rPr>
                        <a:t>Pracovní síla specializovaná, úzce kvalifikovaná, práce individualizovaná, změny pracovního procesu prosazovány spíše rozkazy</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Šířeji kvalifikovaná a flexibilní pracovní síla, týmová práce a kooperace, změny pracovního procesu prosazovány na základě ….</a:t>
                      </a:r>
                      <a:endParaRPr lang="cs-CZ" sz="1000" b="0" i="0" u="none" strike="noStrike">
                        <a:solidFill>
                          <a:srgbClr val="000000"/>
                        </a:solidFill>
                        <a:effectLst/>
                        <a:latin typeface="Calibri"/>
                      </a:endParaRPr>
                    </a:p>
                  </a:txBody>
                  <a:tcPr marL="5029" marR="5029" marT="5029" marB="0" anchor="b"/>
                </a:tc>
              </a:tr>
              <a:tr h="905193">
                <a:tc>
                  <a:txBody>
                    <a:bodyPr/>
                    <a:lstStyle/>
                    <a:p>
                      <a:pPr algn="l" fontAlgn="b"/>
                      <a:r>
                        <a:rPr lang="cs-CZ" sz="1000" u="none" strike="noStrike" dirty="0">
                          <a:effectLst/>
                        </a:rPr>
                        <a:t>Plánování výroby</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Komplikované výrobní toky, dlouhé seřizovací časy, velké výrobní dávky, dlouhé průběžné doby, počitačová podpora plánování výroby velmi významná</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Krátké seřizovací časy, malé výrobní dávky, kratší průběžné doby, </a:t>
                      </a:r>
                      <a:r>
                        <a:rPr lang="cs-CZ" sz="1000" u="none" strike="noStrike" dirty="0" smtClean="0">
                          <a:effectLst/>
                        </a:rPr>
                        <a:t>počítačová </a:t>
                      </a:r>
                      <a:r>
                        <a:rPr lang="cs-CZ" sz="1000" u="none" strike="noStrike" dirty="0">
                          <a:effectLst/>
                        </a:rPr>
                        <a:t>podpora zaměřena především na sledování průběhu výroby</a:t>
                      </a:r>
                      <a:endParaRPr lang="cs-CZ" sz="1000" b="0" i="0" u="none" strike="noStrike" dirty="0">
                        <a:solidFill>
                          <a:srgbClr val="000000"/>
                        </a:solidFill>
                        <a:effectLst/>
                        <a:latin typeface="Calibri"/>
                      </a:endParaRPr>
                    </a:p>
                  </a:txBody>
                  <a:tcPr marL="5029" marR="5029" marT="5029" marB="0" anchor="b"/>
                </a:tc>
              </a:tr>
              <a:tr h="502885">
                <a:tc>
                  <a:txBody>
                    <a:bodyPr/>
                    <a:lstStyle/>
                    <a:p>
                      <a:pPr algn="l" fontAlgn="b"/>
                      <a:r>
                        <a:rPr lang="cs-CZ" sz="1000" u="none" strike="noStrike">
                          <a:effectLst/>
                        </a:rPr>
                        <a:t>Řízení zásob</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a:effectLst/>
                        </a:rPr>
                        <a:t>Velké mezioperační zásoby, mezioperační sklady</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Malé mezioperační zásoby, skladování rozpracovaných výrobků přímo v dílnách</a:t>
                      </a:r>
                      <a:endParaRPr lang="cs-CZ" sz="1000" b="0" i="0" u="none" strike="noStrike" dirty="0">
                        <a:solidFill>
                          <a:srgbClr val="000000"/>
                        </a:solidFill>
                        <a:effectLst/>
                        <a:latin typeface="Calibri"/>
                      </a:endParaRPr>
                    </a:p>
                  </a:txBody>
                  <a:tcPr marL="5029" marR="5029" marT="5029" marB="0" anchor="b"/>
                </a:tc>
              </a:tr>
              <a:tr h="301731">
                <a:tc>
                  <a:txBody>
                    <a:bodyPr/>
                    <a:lstStyle/>
                    <a:p>
                      <a:pPr algn="l" fontAlgn="b"/>
                      <a:r>
                        <a:rPr lang="cs-CZ" sz="1000" u="none" strike="noStrike" dirty="0">
                          <a:effectLst/>
                        </a:rPr>
                        <a:t>Subdodavatelé</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Velký počet s konkurenčními vztahy</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a:effectLst/>
                        </a:rPr>
                        <a:t>Limitovaný počet s kooperativními vztahy</a:t>
                      </a:r>
                      <a:endParaRPr lang="cs-CZ" sz="1000" b="0" i="0" u="none" strike="noStrike">
                        <a:solidFill>
                          <a:srgbClr val="000000"/>
                        </a:solidFill>
                        <a:effectLst/>
                        <a:latin typeface="Calibri"/>
                      </a:endParaRPr>
                    </a:p>
                  </a:txBody>
                  <a:tcPr marL="5029" marR="5029" marT="5029" marB="0" anchor="b"/>
                </a:tc>
              </a:tr>
              <a:tr h="402308">
                <a:tc>
                  <a:txBody>
                    <a:bodyPr/>
                    <a:lstStyle/>
                    <a:p>
                      <a:pPr algn="l" fontAlgn="b"/>
                      <a:r>
                        <a:rPr lang="cs-CZ" sz="1000" u="none" strike="noStrike" dirty="0">
                          <a:effectLst/>
                        </a:rPr>
                        <a:t>Výrobní kontrola jakosti</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V kriticých místech, zaměřena na výrobky</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Kontinuální, zaměřena na kritická místa výrobního procesu</a:t>
                      </a:r>
                      <a:endParaRPr lang="cs-CZ" sz="1000" b="0" i="0" u="none" strike="noStrike" dirty="0">
                        <a:solidFill>
                          <a:srgbClr val="000000"/>
                        </a:solidFill>
                        <a:effectLst/>
                        <a:latin typeface="Calibri"/>
                      </a:endParaRPr>
                    </a:p>
                  </a:txBody>
                  <a:tcPr marL="5029" marR="5029" marT="5029" marB="0" anchor="b"/>
                </a:tc>
              </a:tr>
              <a:tr h="301731">
                <a:tc>
                  <a:txBody>
                    <a:bodyPr/>
                    <a:lstStyle/>
                    <a:p>
                      <a:pPr algn="l" fontAlgn="b"/>
                      <a:r>
                        <a:rPr lang="cs-CZ" sz="1000" u="none" strike="noStrike" dirty="0">
                          <a:effectLst/>
                        </a:rPr>
                        <a:t>Údržba výrobního </a:t>
                      </a:r>
                      <a:r>
                        <a:rPr lang="cs-CZ" sz="1000" u="none" strike="noStrike" dirty="0" smtClean="0">
                          <a:effectLst/>
                        </a:rPr>
                        <a:t>zařízení</a:t>
                      </a:r>
                      <a:endParaRPr lang="cs-CZ" sz="1000" b="0" i="0" u="none" strike="noStrike" dirty="0">
                        <a:solidFill>
                          <a:srgbClr val="000000"/>
                        </a:solidFill>
                        <a:effectLst/>
                        <a:latin typeface="Calibri"/>
                      </a:endParaRPr>
                    </a:p>
                  </a:txBody>
                  <a:tcPr marL="5029" marR="5029" marT="5029" marB="0" anchor="b"/>
                </a:tc>
                <a:tc>
                  <a:txBody>
                    <a:bodyPr/>
                    <a:lstStyle/>
                    <a:p>
                      <a:pPr algn="l" fontAlgn="b"/>
                      <a:r>
                        <a:rPr lang="cs-CZ" sz="1000" u="none" strike="noStrike">
                          <a:effectLst/>
                        </a:rPr>
                        <a:t>Po poruše, provaděná specialisty</a:t>
                      </a:r>
                      <a:endParaRPr lang="cs-CZ" sz="1000" b="0" i="0" u="none" strike="noStrike">
                        <a:solidFill>
                          <a:srgbClr val="000000"/>
                        </a:solidFill>
                        <a:effectLst/>
                        <a:latin typeface="Calibri"/>
                      </a:endParaRPr>
                    </a:p>
                  </a:txBody>
                  <a:tcPr marL="5029" marR="5029" marT="5029" marB="0" anchor="b"/>
                </a:tc>
                <a:tc>
                  <a:txBody>
                    <a:bodyPr/>
                    <a:lstStyle/>
                    <a:p>
                      <a:pPr algn="l" fontAlgn="b"/>
                      <a:r>
                        <a:rPr lang="cs-CZ" sz="1000" u="none" strike="noStrike" dirty="0">
                          <a:effectLst/>
                        </a:rPr>
                        <a:t>Preventivní, prováděná operátory</a:t>
                      </a:r>
                      <a:endParaRPr lang="cs-CZ" sz="1000" b="0" i="0" u="none" strike="noStrike" dirty="0">
                        <a:solidFill>
                          <a:srgbClr val="000000"/>
                        </a:solidFill>
                        <a:effectLst/>
                        <a:latin typeface="Calibri"/>
                      </a:endParaRPr>
                    </a:p>
                  </a:txBody>
                  <a:tcPr marL="5029" marR="5029" marT="5029" marB="0" anchor="b"/>
                </a:tc>
              </a:tr>
            </a:tbl>
          </a:graphicData>
        </a:graphic>
      </p:graphicFrame>
    </p:spTree>
    <p:extLst>
      <p:ext uri="{BB962C8B-B14F-4D97-AF65-F5344CB8AC3E}">
        <p14:creationId xmlns:p14="http://schemas.microsoft.com/office/powerpoint/2010/main" val="31746412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Podmínky zavedení JIT</a:t>
            </a:r>
            <a:endParaRPr lang="cs-CZ" b="1" dirty="0"/>
          </a:p>
        </p:txBody>
      </p:sp>
      <p:sp>
        <p:nvSpPr>
          <p:cNvPr id="4" name="TextovéPole 3"/>
          <p:cNvSpPr txBox="1"/>
          <p:nvPr/>
        </p:nvSpPr>
        <p:spPr>
          <a:xfrm>
            <a:off x="251520" y="6165304"/>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
        <p:nvSpPr>
          <p:cNvPr id="3" name="Zástupný symbol pro obsah 2"/>
          <p:cNvSpPr>
            <a:spLocks noGrp="1"/>
          </p:cNvSpPr>
          <p:nvPr>
            <p:ph idx="1"/>
          </p:nvPr>
        </p:nvSpPr>
        <p:spPr/>
        <p:txBody>
          <a:bodyPr>
            <a:normAutofit fontScale="70000" lnSpcReduction="20000"/>
          </a:bodyPr>
          <a:lstStyle/>
          <a:p>
            <a:pPr marL="171450" indent="-171450">
              <a:buFontTx/>
              <a:buChar char="-"/>
            </a:pPr>
            <a:r>
              <a:rPr lang="cs-CZ" dirty="0" smtClean="0"/>
              <a:t>Minimum </a:t>
            </a:r>
            <a:r>
              <a:rPr lang="cs-CZ" dirty="0"/>
              <a:t>konstrukčních změn a odchylek, zúžení rozsahu výrobků,</a:t>
            </a:r>
          </a:p>
          <a:p>
            <a:pPr marL="171450" indent="-171450">
              <a:buFontTx/>
              <a:buChar char="-"/>
            </a:pPr>
            <a:r>
              <a:rPr lang="cs-CZ" dirty="0"/>
              <a:t>Stabilní podnikatelské prostředí, tj. </a:t>
            </a:r>
            <a:r>
              <a:rPr lang="cs-CZ" dirty="0" smtClean="0"/>
              <a:t>zejména </a:t>
            </a:r>
            <a:r>
              <a:rPr lang="cs-CZ" dirty="0"/>
              <a:t>stabilní poptávka, spolehlivost dodavatelů, vysoká kvalita subdodávek,</a:t>
            </a:r>
          </a:p>
          <a:p>
            <a:pPr marL="171450" indent="-171450">
              <a:buFontTx/>
              <a:buChar char="-"/>
            </a:pPr>
            <a:r>
              <a:rPr lang="cs-CZ" dirty="0"/>
              <a:t>Vysoká úroveň komunikace mezi pracovníky podniku  a s dodavateli,</a:t>
            </a:r>
          </a:p>
          <a:p>
            <a:pPr marL="171450" indent="-171450">
              <a:buFontTx/>
              <a:buChar char="-"/>
            </a:pPr>
            <a:r>
              <a:rPr lang="cs-CZ" dirty="0"/>
              <a:t>Automatizovaná </a:t>
            </a:r>
            <a:r>
              <a:rPr lang="cs-CZ" dirty="0" smtClean="0"/>
              <a:t>výroba ve </a:t>
            </a:r>
            <a:r>
              <a:rPr lang="cs-CZ" dirty="0"/>
              <a:t>velkých </a:t>
            </a:r>
            <a:r>
              <a:rPr lang="cs-CZ" dirty="0" smtClean="0"/>
              <a:t>objemech</a:t>
            </a:r>
            <a:r>
              <a:rPr lang="cs-CZ" dirty="0"/>
              <a:t>,</a:t>
            </a:r>
          </a:p>
          <a:p>
            <a:pPr marL="171450" indent="-171450">
              <a:buFontTx/>
              <a:buChar char="-"/>
            </a:pPr>
            <a:r>
              <a:rPr lang="cs-CZ" dirty="0"/>
              <a:t>Spolehlivé zařízení (preventivní údržba),</a:t>
            </a:r>
          </a:p>
          <a:p>
            <a:pPr marL="171450" indent="-171450">
              <a:buFontTx/>
              <a:buChar char="-"/>
            </a:pPr>
            <a:r>
              <a:rPr lang="cs-CZ" dirty="0"/>
              <a:t>Plné využití výrobních zdrojů, minimální zásoby</a:t>
            </a:r>
          </a:p>
          <a:p>
            <a:pPr marL="171450" indent="-171450">
              <a:buFontTx/>
              <a:buChar char="-"/>
            </a:pPr>
            <a:r>
              <a:rPr lang="cs-CZ" dirty="0"/>
              <a:t>Totální řízení jakosti,</a:t>
            </a:r>
          </a:p>
          <a:p>
            <a:pPr marL="171450" indent="-171450">
              <a:buFontTx/>
              <a:buChar char="-"/>
            </a:pPr>
            <a:r>
              <a:rPr lang="cs-CZ" dirty="0"/>
              <a:t>Aktivní účast pracovníků na implementaci JIT, vedoucích a řadových, velmi flexibilní pracovní síla.</a:t>
            </a:r>
          </a:p>
          <a:p>
            <a:pPr marL="171450" indent="-171450">
              <a:buFontTx/>
              <a:buChar char="-"/>
            </a:pPr>
            <a:endParaRPr lang="cs-CZ" dirty="0"/>
          </a:p>
        </p:txBody>
      </p:sp>
    </p:spTree>
    <p:extLst>
      <p:ext uri="{BB962C8B-B14F-4D97-AF65-F5344CB8AC3E}">
        <p14:creationId xmlns:p14="http://schemas.microsoft.com/office/powerpoint/2010/main" val="3489043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Možné přínosy </a:t>
            </a:r>
            <a:r>
              <a:rPr lang="cs-CZ" b="1" dirty="0" smtClean="0"/>
              <a:t>JIT</a:t>
            </a:r>
            <a:endParaRPr lang="cs-CZ" b="1" dirty="0"/>
          </a:p>
        </p:txBody>
      </p:sp>
      <p:sp>
        <p:nvSpPr>
          <p:cNvPr id="3" name="Zástupný symbol pro obsah 2"/>
          <p:cNvSpPr>
            <a:spLocks noGrp="1"/>
          </p:cNvSpPr>
          <p:nvPr>
            <p:ph idx="1"/>
          </p:nvPr>
        </p:nvSpPr>
        <p:spPr/>
        <p:txBody>
          <a:bodyPr>
            <a:normAutofit lnSpcReduction="10000"/>
          </a:bodyPr>
          <a:lstStyle/>
          <a:p>
            <a:pPr marL="0" indent="0">
              <a:buFontTx/>
              <a:buNone/>
            </a:pPr>
            <a:r>
              <a:rPr lang="cs-CZ" dirty="0" smtClean="0"/>
              <a:t>Za </a:t>
            </a:r>
            <a:r>
              <a:rPr lang="cs-CZ" dirty="0"/>
              <a:t>hlavní přínosy JIT bývají označovány:</a:t>
            </a:r>
          </a:p>
          <a:p>
            <a:pPr marL="171450" indent="-171450">
              <a:buFontTx/>
              <a:buChar char="-"/>
            </a:pPr>
            <a:r>
              <a:rPr lang="cs-CZ" dirty="0"/>
              <a:t>Redukce zásob a rozpracované výroby,</a:t>
            </a:r>
          </a:p>
          <a:p>
            <a:pPr marL="171450" indent="-171450">
              <a:buFontTx/>
              <a:buChar char="-"/>
            </a:pPr>
            <a:r>
              <a:rPr lang="cs-CZ" dirty="0"/>
              <a:t>Redukce výrobních a skladovacích prostor,</a:t>
            </a:r>
          </a:p>
          <a:p>
            <a:pPr marL="171450" indent="-171450">
              <a:buFontTx/>
              <a:buChar char="-"/>
            </a:pPr>
            <a:r>
              <a:rPr lang="cs-CZ" dirty="0"/>
              <a:t>Kratší průběžné doby, kratší seřizovací časy,</a:t>
            </a:r>
          </a:p>
          <a:p>
            <a:pPr marL="171450" indent="-171450">
              <a:buFontTx/>
              <a:buChar char="-"/>
            </a:pPr>
            <a:r>
              <a:rPr lang="cs-CZ" dirty="0"/>
              <a:t>Vyšší využití výrobních zdrojů, vyšší produktivita,</a:t>
            </a:r>
          </a:p>
          <a:p>
            <a:pPr marL="171450" indent="-171450">
              <a:buFontTx/>
              <a:buChar char="-"/>
            </a:pPr>
            <a:r>
              <a:rPr lang="cs-CZ" dirty="0"/>
              <a:t>Jednodušší řízení, snížení režijních nákladů,</a:t>
            </a:r>
          </a:p>
          <a:p>
            <a:pPr marL="171450" indent="-171450">
              <a:buFontTx/>
              <a:buChar char="-"/>
            </a:pPr>
            <a:r>
              <a:rPr lang="cs-CZ" dirty="0"/>
              <a:t>Zvýšení kvality.</a:t>
            </a:r>
          </a:p>
          <a:p>
            <a:pPr marL="171450" indent="-171450">
              <a:buFontTx/>
              <a:buChar char="-"/>
            </a:pPr>
            <a:endParaRPr lang="cs-CZ" dirty="0"/>
          </a:p>
          <a:p>
            <a:endParaRPr lang="cs-CZ" dirty="0"/>
          </a:p>
          <a:p>
            <a:endParaRPr lang="cs-CZ" dirty="0"/>
          </a:p>
        </p:txBody>
      </p:sp>
    </p:spTree>
    <p:extLst>
      <p:ext uri="{BB962C8B-B14F-4D97-AF65-F5344CB8AC3E}">
        <p14:creationId xmlns:p14="http://schemas.microsoft.com/office/powerpoint/2010/main" val="25957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Obsah přednášky</a:t>
            </a:r>
            <a:endParaRPr lang="cs-CZ" b="1" dirty="0"/>
          </a:p>
        </p:txBody>
      </p:sp>
      <p:sp>
        <p:nvSpPr>
          <p:cNvPr id="3" name="Zástupný symbol pro obsah 2"/>
          <p:cNvSpPr>
            <a:spLocks noGrp="1"/>
          </p:cNvSpPr>
          <p:nvPr>
            <p:ph idx="1"/>
          </p:nvPr>
        </p:nvSpPr>
        <p:spPr/>
        <p:txBody>
          <a:bodyPr>
            <a:normAutofit lnSpcReduction="10000"/>
          </a:bodyPr>
          <a:lstStyle/>
          <a:p>
            <a:r>
              <a:rPr lang="cs-CZ" dirty="0" err="1" smtClean="0"/>
              <a:t>Material</a:t>
            </a:r>
            <a:r>
              <a:rPr lang="cs-CZ" dirty="0" smtClean="0"/>
              <a:t> </a:t>
            </a:r>
            <a:r>
              <a:rPr lang="cs-CZ" dirty="0" err="1" smtClean="0"/>
              <a:t>Requirement</a:t>
            </a:r>
            <a:r>
              <a:rPr lang="cs-CZ" dirty="0" smtClean="0"/>
              <a:t> </a:t>
            </a:r>
            <a:r>
              <a:rPr lang="cs-CZ" dirty="0" err="1" smtClean="0"/>
              <a:t>Planning</a:t>
            </a:r>
            <a:r>
              <a:rPr lang="cs-CZ" dirty="0" smtClean="0"/>
              <a:t> (MRP)</a:t>
            </a:r>
          </a:p>
          <a:p>
            <a:r>
              <a:rPr lang="cs-CZ" dirty="0" err="1" smtClean="0"/>
              <a:t>Manufacturing</a:t>
            </a:r>
            <a:r>
              <a:rPr lang="cs-CZ" dirty="0" smtClean="0"/>
              <a:t> </a:t>
            </a:r>
            <a:r>
              <a:rPr lang="cs-CZ" dirty="0" err="1" smtClean="0"/>
              <a:t>Resource</a:t>
            </a:r>
            <a:r>
              <a:rPr lang="cs-CZ" dirty="0" smtClean="0"/>
              <a:t> </a:t>
            </a:r>
            <a:r>
              <a:rPr lang="cs-CZ" dirty="0" err="1" smtClean="0"/>
              <a:t>Planning</a:t>
            </a:r>
            <a:r>
              <a:rPr lang="cs-CZ" dirty="0" smtClean="0"/>
              <a:t> (MRPII)</a:t>
            </a:r>
          </a:p>
          <a:p>
            <a:r>
              <a:rPr lang="cs-CZ" dirty="0" err="1" smtClean="0"/>
              <a:t>Enterprise</a:t>
            </a:r>
            <a:r>
              <a:rPr lang="cs-CZ" dirty="0" smtClean="0"/>
              <a:t> </a:t>
            </a:r>
            <a:r>
              <a:rPr lang="cs-CZ" dirty="0" err="1" smtClean="0"/>
              <a:t>Resource</a:t>
            </a:r>
            <a:r>
              <a:rPr lang="cs-CZ" dirty="0" smtClean="0"/>
              <a:t> </a:t>
            </a:r>
            <a:r>
              <a:rPr lang="cs-CZ" dirty="0" err="1" smtClean="0"/>
              <a:t>Planning</a:t>
            </a:r>
            <a:r>
              <a:rPr lang="cs-CZ" dirty="0" smtClean="0"/>
              <a:t> (ERP)</a:t>
            </a:r>
          </a:p>
          <a:p>
            <a:r>
              <a:rPr lang="cs-CZ" dirty="0" err="1" smtClean="0"/>
              <a:t>Optimized</a:t>
            </a:r>
            <a:r>
              <a:rPr lang="cs-CZ" dirty="0" smtClean="0"/>
              <a:t> </a:t>
            </a:r>
            <a:r>
              <a:rPr lang="cs-CZ" dirty="0" err="1" smtClean="0"/>
              <a:t>Production</a:t>
            </a:r>
            <a:r>
              <a:rPr lang="cs-CZ" dirty="0" smtClean="0"/>
              <a:t> Technology (OPT)</a:t>
            </a:r>
          </a:p>
          <a:p>
            <a:r>
              <a:rPr lang="cs-CZ" dirty="0" smtClean="0"/>
              <a:t>Just-In-</a:t>
            </a:r>
            <a:r>
              <a:rPr lang="cs-CZ" dirty="0" err="1" smtClean="0"/>
              <a:t>Time</a:t>
            </a:r>
            <a:r>
              <a:rPr lang="cs-CZ" dirty="0" smtClean="0"/>
              <a:t> (JIT)</a:t>
            </a:r>
          </a:p>
          <a:p>
            <a:r>
              <a:rPr lang="cs-CZ" dirty="0" err="1" smtClean="0"/>
              <a:t>Kanban</a:t>
            </a:r>
            <a:endParaRPr lang="cs-CZ" dirty="0" smtClean="0"/>
          </a:p>
          <a:p>
            <a:r>
              <a:rPr lang="cs-CZ" dirty="0" err="1" smtClean="0"/>
              <a:t>Six</a:t>
            </a:r>
            <a:r>
              <a:rPr lang="cs-CZ" dirty="0" smtClean="0"/>
              <a:t> Sigma</a:t>
            </a:r>
          </a:p>
          <a:p>
            <a:r>
              <a:rPr lang="cs-CZ" dirty="0" err="1" smtClean="0"/>
              <a:t>Lean</a:t>
            </a:r>
            <a:r>
              <a:rPr lang="cs-CZ" dirty="0" smtClean="0"/>
              <a:t> management</a:t>
            </a:r>
            <a:endParaRPr lang="cs-CZ" dirty="0"/>
          </a:p>
        </p:txBody>
      </p:sp>
    </p:spTree>
    <p:extLst>
      <p:ext uri="{BB962C8B-B14F-4D97-AF65-F5344CB8AC3E}">
        <p14:creationId xmlns:p14="http://schemas.microsoft.com/office/powerpoint/2010/main" val="315052390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Možná úskalí a negativní aspekty JIT: </a:t>
            </a:r>
          </a:p>
        </p:txBody>
      </p:sp>
      <p:sp>
        <p:nvSpPr>
          <p:cNvPr id="3" name="Zástupný symbol pro obsah 2"/>
          <p:cNvSpPr>
            <a:spLocks noGrp="1"/>
          </p:cNvSpPr>
          <p:nvPr>
            <p:ph idx="1"/>
          </p:nvPr>
        </p:nvSpPr>
        <p:spPr/>
        <p:txBody>
          <a:bodyPr>
            <a:normAutofit/>
          </a:bodyPr>
          <a:lstStyle/>
          <a:p>
            <a:r>
              <a:rPr lang="cs-CZ" dirty="0" smtClean="0"/>
              <a:t>zhoršení </a:t>
            </a:r>
            <a:r>
              <a:rPr lang="cs-CZ" dirty="0"/>
              <a:t>podmínek pro </a:t>
            </a:r>
            <a:r>
              <a:rPr lang="cs-CZ" dirty="0" smtClean="0"/>
              <a:t>zákazníka </a:t>
            </a:r>
            <a:r>
              <a:rPr lang="cs-CZ" dirty="0"/>
              <a:t>a omezování subdodavatelů </a:t>
            </a:r>
            <a:endParaRPr lang="cs-CZ" dirty="0" smtClean="0"/>
          </a:p>
          <a:p>
            <a:r>
              <a:rPr lang="cs-CZ" dirty="0" smtClean="0"/>
              <a:t>Závislost na dodavatelích. </a:t>
            </a:r>
          </a:p>
          <a:p>
            <a:r>
              <a:rPr lang="cs-CZ" dirty="0" smtClean="0"/>
              <a:t>vysoké </a:t>
            </a:r>
            <a:r>
              <a:rPr lang="cs-CZ" dirty="0"/>
              <a:t>nároky na dopravu. </a:t>
            </a:r>
            <a:endParaRPr lang="cs-CZ" dirty="0" smtClean="0"/>
          </a:p>
          <a:p>
            <a:r>
              <a:rPr lang="cs-CZ" dirty="0" smtClean="0"/>
              <a:t>Náročnost zavedení JIT ( </a:t>
            </a:r>
            <a:r>
              <a:rPr lang="cs-CZ" dirty="0"/>
              <a:t>poměrně značné náklady a </a:t>
            </a:r>
            <a:r>
              <a:rPr lang="cs-CZ" dirty="0" smtClean="0"/>
              <a:t>přínosy většinou až </a:t>
            </a:r>
            <a:r>
              <a:rPr lang="cs-CZ" dirty="0"/>
              <a:t>po </a:t>
            </a:r>
            <a:r>
              <a:rPr lang="cs-CZ" dirty="0" smtClean="0"/>
              <a:t>čase).</a:t>
            </a:r>
            <a:endParaRPr lang="cs-CZ" dirty="0"/>
          </a:p>
          <a:p>
            <a:endParaRPr lang="cs-CZ" dirty="0"/>
          </a:p>
        </p:txBody>
      </p:sp>
    </p:spTree>
    <p:extLst>
      <p:ext uri="{BB962C8B-B14F-4D97-AF65-F5344CB8AC3E}">
        <p14:creationId xmlns:p14="http://schemas.microsoft.com/office/powerpoint/2010/main" val="393420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err="1" smtClean="0"/>
              <a:t>Push</a:t>
            </a:r>
            <a:r>
              <a:rPr lang="cs-CZ" b="1" dirty="0" smtClean="0"/>
              <a:t> a </a:t>
            </a:r>
            <a:r>
              <a:rPr lang="cs-CZ" b="1" dirty="0" err="1" smtClean="0"/>
              <a:t>pull</a:t>
            </a:r>
            <a:r>
              <a:rPr lang="cs-CZ" b="1" dirty="0" smtClean="0"/>
              <a:t> principy uspořádaní výroby</a:t>
            </a:r>
            <a:endParaRPr lang="cs-CZ" b="1" dirty="0"/>
          </a:p>
        </p:txBody>
      </p:sp>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41510"/>
          <a:stretch/>
        </p:blipFill>
        <p:spPr bwMode="auto">
          <a:xfrm>
            <a:off x="1691680" y="1772816"/>
            <a:ext cx="5623831" cy="264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16099" y="5949280"/>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398912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Lean</a:t>
            </a:r>
            <a:r>
              <a:rPr lang="cs-CZ" b="1" dirty="0" smtClean="0"/>
              <a:t> management</a:t>
            </a:r>
            <a:endParaRPr lang="cs-CZ" b="1"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
        <p:nvSpPr>
          <p:cNvPr id="3" name="Zástupný symbol pro obsah 2"/>
          <p:cNvSpPr>
            <a:spLocks noGrp="1"/>
          </p:cNvSpPr>
          <p:nvPr>
            <p:ph idx="1"/>
          </p:nvPr>
        </p:nvSpPr>
        <p:spPr/>
        <p:txBody>
          <a:bodyPr>
            <a:normAutofit fontScale="77500" lnSpcReduction="20000"/>
          </a:bodyPr>
          <a:lstStyle/>
          <a:p>
            <a:r>
              <a:rPr lang="cs-CZ" dirty="0" smtClean="0"/>
              <a:t>Plánovací a řídící princip </a:t>
            </a:r>
            <a:r>
              <a:rPr lang="cs-CZ" b="1" dirty="0" err="1" smtClean="0"/>
              <a:t>pull</a:t>
            </a:r>
            <a:r>
              <a:rPr lang="cs-CZ" b="1" dirty="0" smtClean="0"/>
              <a:t> </a:t>
            </a:r>
            <a:r>
              <a:rPr lang="cs-CZ" dirty="0" smtClean="0"/>
              <a:t>uplatňovaný v </a:t>
            </a:r>
            <a:r>
              <a:rPr lang="cs-CZ" dirty="0" err="1" smtClean="0"/>
              <a:t>lean</a:t>
            </a:r>
            <a:r>
              <a:rPr lang="cs-CZ" dirty="0" smtClean="0"/>
              <a:t> managementu znamená, že výrobní zakázky se již „</a:t>
            </a:r>
            <a:r>
              <a:rPr lang="cs-CZ" b="1" dirty="0" smtClean="0"/>
              <a:t>neprotlačují“ (</a:t>
            </a:r>
            <a:r>
              <a:rPr lang="cs-CZ" b="1" dirty="0" err="1" smtClean="0"/>
              <a:t>push</a:t>
            </a:r>
            <a:r>
              <a:rPr lang="cs-CZ" dirty="0" smtClean="0"/>
              <a:t>) výrobním systémem jako v tradičních systémech, ale procházejí výrobou v souladu s principem „dodej dle požadavků“, ve kterém je každý pracovník na určitém výrobním stupni (zařízení) odpovědný za zajištění požadavků navazujících výrobních stupňů. </a:t>
            </a:r>
          </a:p>
          <a:p>
            <a:r>
              <a:rPr lang="cs-CZ" dirty="0" smtClean="0"/>
              <a:t>Následující výrobní stupeň se tak pro předcházející výrobní stupně stává interním zákazníkem, jehož požadavky musí být za všech okolností uspokojeny. Hlavní předností </a:t>
            </a:r>
            <a:r>
              <a:rPr lang="cs-CZ" dirty="0" err="1" smtClean="0"/>
              <a:t>pull</a:t>
            </a:r>
            <a:r>
              <a:rPr lang="cs-CZ" dirty="0" smtClean="0"/>
              <a:t> systému plánování a řízení výroby je výrazné snížení výrobních nákladů v důsledku snížení mezioperačních zásob a zkrácení průběžných dob výroby.  </a:t>
            </a:r>
            <a:endParaRPr lang="cs-CZ" dirty="0"/>
          </a:p>
        </p:txBody>
      </p:sp>
    </p:spTree>
    <p:extLst>
      <p:ext uri="{BB962C8B-B14F-4D97-AF65-F5344CB8AC3E}">
        <p14:creationId xmlns:p14="http://schemas.microsoft.com/office/powerpoint/2010/main" val="2266237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Principy </a:t>
            </a:r>
            <a:r>
              <a:rPr lang="cs-CZ" b="1" dirty="0" err="1" smtClean="0"/>
              <a:t>Lean</a:t>
            </a:r>
            <a:r>
              <a:rPr lang="cs-CZ" b="1" dirty="0" smtClean="0"/>
              <a:t> </a:t>
            </a:r>
            <a:r>
              <a:rPr lang="cs-CZ" b="1" dirty="0" err="1" smtClean="0"/>
              <a:t>managemntu</a:t>
            </a:r>
            <a:endParaRPr lang="cs-CZ" b="1" dirty="0"/>
          </a:p>
        </p:txBody>
      </p:sp>
      <p:sp>
        <p:nvSpPr>
          <p:cNvPr id="3" name="Zástupný symbol pro obsah 2"/>
          <p:cNvSpPr>
            <a:spLocks noGrp="1"/>
          </p:cNvSpPr>
          <p:nvPr>
            <p:ph idx="1"/>
          </p:nvPr>
        </p:nvSpPr>
        <p:spPr/>
        <p:txBody>
          <a:bodyPr/>
          <a:lstStyle/>
          <a:p>
            <a:r>
              <a:rPr lang="cs-CZ" dirty="0" smtClean="0"/>
              <a:t>Princip zamezení plýtvání a optimalizace hodnototvorného řetězce</a:t>
            </a:r>
          </a:p>
          <a:p>
            <a:r>
              <a:rPr lang="cs-CZ" dirty="0" smtClean="0"/>
              <a:t>Princip nepřetržitosti</a:t>
            </a:r>
          </a:p>
          <a:p>
            <a:r>
              <a:rPr lang="cs-CZ" dirty="0" smtClean="0"/>
              <a:t>Princip zaměření na podstatné aktivity a klíčové schopností</a:t>
            </a:r>
            <a:endParaRPr lang="cs-CZ" dirty="0"/>
          </a:p>
        </p:txBody>
      </p:sp>
      <p:sp>
        <p:nvSpPr>
          <p:cNvPr id="4" name="TextovéPole 3"/>
          <p:cNvSpPr txBox="1"/>
          <p:nvPr/>
        </p:nvSpPr>
        <p:spPr>
          <a:xfrm>
            <a:off x="251520" y="6021288"/>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3303348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hodnototvorný řetězec</a:t>
            </a:r>
            <a:endParaRPr lang="cs-CZ" b="1" dirty="0"/>
          </a:p>
        </p:txBody>
      </p:sp>
      <p:pic>
        <p:nvPicPr>
          <p:cNvPr id="1024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a:off x="1475657" y="1600200"/>
            <a:ext cx="68407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4054202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World</a:t>
            </a:r>
            <a:r>
              <a:rPr lang="cs-CZ" b="1" dirty="0" smtClean="0"/>
              <a:t> </a:t>
            </a:r>
            <a:r>
              <a:rPr lang="cs-CZ" b="1" dirty="0" err="1" smtClean="0"/>
              <a:t>Class</a:t>
            </a:r>
            <a:r>
              <a:rPr lang="cs-CZ" b="1" dirty="0" smtClean="0"/>
              <a:t> </a:t>
            </a:r>
            <a:r>
              <a:rPr lang="cs-CZ" b="1" dirty="0" err="1" smtClean="0"/>
              <a:t>Manufacturing</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Výrobková strategie</a:t>
            </a:r>
          </a:p>
          <a:p>
            <a:r>
              <a:rPr lang="cs-CZ" dirty="0" smtClean="0"/>
              <a:t>Strategie uspořádaní výrobního procesu a materiálových toků</a:t>
            </a:r>
          </a:p>
          <a:p>
            <a:r>
              <a:rPr lang="cs-CZ" dirty="0" smtClean="0"/>
              <a:t>Strategie rozmístění výroby</a:t>
            </a:r>
          </a:p>
          <a:p>
            <a:r>
              <a:rPr lang="cs-CZ" dirty="0" smtClean="0"/>
              <a:t>Strategie zásobování</a:t>
            </a:r>
          </a:p>
          <a:p>
            <a:r>
              <a:rPr lang="cs-CZ" dirty="0" smtClean="0"/>
              <a:t>Strategie řízení lidských zdrojů v oblasti výroby</a:t>
            </a:r>
          </a:p>
          <a:p>
            <a:r>
              <a:rPr lang="cs-CZ" dirty="0" smtClean="0"/>
              <a:t>Plánován výroby</a:t>
            </a:r>
          </a:p>
          <a:p>
            <a:r>
              <a:rPr lang="cs-CZ" dirty="0" smtClean="0"/>
              <a:t>Přístup k řízení zásob</a:t>
            </a:r>
          </a:p>
          <a:p>
            <a:r>
              <a:rPr lang="cs-CZ" dirty="0" smtClean="0"/>
              <a:t>Přístup k řízení jakosti</a:t>
            </a:r>
          </a:p>
          <a:p>
            <a:r>
              <a:rPr lang="cs-CZ" dirty="0" smtClean="0"/>
              <a:t>Řízení údržby</a:t>
            </a:r>
            <a:endParaRPr lang="cs-CZ" dirty="0"/>
          </a:p>
        </p:txBody>
      </p:sp>
      <p:sp>
        <p:nvSpPr>
          <p:cNvPr id="4" name="TextovéPole 3"/>
          <p:cNvSpPr txBox="1"/>
          <p:nvPr/>
        </p:nvSpPr>
        <p:spPr>
          <a:xfrm>
            <a:off x="251520" y="6165304"/>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1389429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Metodiky WCM</a:t>
            </a:r>
            <a:endParaRPr lang="cs-CZ" b="1" dirty="0"/>
          </a:p>
        </p:txBody>
      </p:sp>
      <p:sp>
        <p:nvSpPr>
          <p:cNvPr id="3" name="Zástupný symbol pro obsah 2"/>
          <p:cNvSpPr>
            <a:spLocks noGrp="1"/>
          </p:cNvSpPr>
          <p:nvPr>
            <p:ph idx="1"/>
          </p:nvPr>
        </p:nvSpPr>
        <p:spPr/>
        <p:txBody>
          <a:bodyPr/>
          <a:lstStyle/>
          <a:p>
            <a:r>
              <a:rPr lang="cs-CZ" dirty="0" smtClean="0"/>
              <a:t>TQM, </a:t>
            </a:r>
          </a:p>
          <a:p>
            <a:r>
              <a:rPr lang="cs-CZ" dirty="0" smtClean="0"/>
              <a:t>JIT, </a:t>
            </a:r>
          </a:p>
          <a:p>
            <a:r>
              <a:rPr lang="cs-CZ" dirty="0" err="1" smtClean="0"/>
              <a:t>Lean</a:t>
            </a:r>
            <a:r>
              <a:rPr lang="cs-CZ" dirty="0" smtClean="0"/>
              <a:t> </a:t>
            </a:r>
            <a:r>
              <a:rPr lang="cs-CZ" dirty="0" err="1" smtClean="0"/>
              <a:t>manufacturing</a:t>
            </a:r>
            <a:r>
              <a:rPr lang="cs-CZ" dirty="0" smtClean="0"/>
              <a:t>,</a:t>
            </a:r>
          </a:p>
          <a:p>
            <a:r>
              <a:rPr lang="cs-CZ" dirty="0" smtClean="0"/>
              <a:t> </a:t>
            </a:r>
            <a:r>
              <a:rPr lang="cs-CZ" dirty="0" err="1" smtClean="0"/>
              <a:t>Six</a:t>
            </a:r>
            <a:r>
              <a:rPr lang="cs-CZ" dirty="0" smtClean="0"/>
              <a:t> Sigma,</a:t>
            </a:r>
          </a:p>
          <a:p>
            <a:r>
              <a:rPr lang="cs-CZ" dirty="0" smtClean="0"/>
              <a:t> </a:t>
            </a:r>
            <a:r>
              <a:rPr lang="cs-CZ" dirty="0" err="1" smtClean="0"/>
              <a:t>Kaizen</a:t>
            </a:r>
            <a:endParaRPr lang="cs-CZ" dirty="0"/>
          </a:p>
        </p:txBody>
      </p:sp>
      <p:sp>
        <p:nvSpPr>
          <p:cNvPr id="4" name="TextovéPole 3"/>
          <p:cNvSpPr txBox="1"/>
          <p:nvPr/>
        </p:nvSpPr>
        <p:spPr>
          <a:xfrm>
            <a:off x="133371" y="5949280"/>
            <a:ext cx="9036496" cy="646331"/>
          </a:xfrm>
          <a:prstGeom prst="rect">
            <a:avLst/>
          </a:prstGeom>
          <a:noFill/>
        </p:spPr>
        <p:txBody>
          <a:bodyPr wrap="square" rtlCol="0">
            <a:spAutoFit/>
          </a:bodyPr>
          <a:lstStyle/>
          <a:p>
            <a:r>
              <a:rPr lang="cs-CZ" sz="1200" dirty="0"/>
              <a:t>JUROVÁ, M.; KORÁB, V.; JUŘICA, P.; VIDECKÁ, Z.; BARTOŠEK, V. </a:t>
            </a:r>
            <a:r>
              <a:rPr lang="cs-CZ" sz="1200" i="1" dirty="0"/>
              <a:t>Výrobní a logistické procesy v podnikání. </a:t>
            </a:r>
            <a:r>
              <a:rPr lang="cs-CZ" sz="1200" dirty="0"/>
              <a:t>Praha: </a:t>
            </a:r>
            <a:r>
              <a:rPr lang="cs-CZ" sz="1200" dirty="0" err="1"/>
              <a:t>Grada</a:t>
            </a:r>
            <a:r>
              <a:rPr lang="cs-CZ" sz="1200" dirty="0"/>
              <a:t>, 2016. 254 s. ISBN: 978-80-247-5717- 9.</a:t>
            </a:r>
          </a:p>
          <a:p>
            <a:endParaRPr lang="cs-CZ" sz="1200" dirty="0"/>
          </a:p>
        </p:txBody>
      </p:sp>
    </p:spTree>
    <p:extLst>
      <p:ext uri="{BB962C8B-B14F-4D97-AF65-F5344CB8AC3E}">
        <p14:creationId xmlns:p14="http://schemas.microsoft.com/office/powerpoint/2010/main" val="4213105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Základy filozofie WCM</a:t>
            </a:r>
            <a:endParaRPr lang="cs-CZ" b="1" dirty="0"/>
          </a:p>
        </p:txBody>
      </p:sp>
      <p:sp>
        <p:nvSpPr>
          <p:cNvPr id="3" name="Zástupný symbol pro obsah 2"/>
          <p:cNvSpPr>
            <a:spLocks noGrp="1"/>
          </p:cNvSpPr>
          <p:nvPr>
            <p:ph idx="1"/>
          </p:nvPr>
        </p:nvSpPr>
        <p:spPr/>
        <p:txBody>
          <a:bodyPr/>
          <a:lstStyle/>
          <a:p>
            <a:r>
              <a:rPr lang="cs-CZ" dirty="0" smtClean="0"/>
              <a:t>Naučit se </a:t>
            </a:r>
            <a:r>
              <a:rPr lang="cs-CZ" b="1" i="1" dirty="0" smtClean="0"/>
              <a:t>neakceptovat ztráty</a:t>
            </a:r>
            <a:r>
              <a:rPr lang="cs-CZ" dirty="0" smtClean="0"/>
              <a:t>,</a:t>
            </a:r>
          </a:p>
          <a:p>
            <a:r>
              <a:rPr lang="cs-CZ" b="1" i="1" dirty="0" smtClean="0"/>
              <a:t>Motivovat pracovníky </a:t>
            </a:r>
            <a:r>
              <a:rPr lang="cs-CZ" dirty="0" smtClean="0"/>
              <a:t>tak, aby pracovnici odpovědní za určitý produkční proces pociťovali vlastnictví za daný proces a iniciovali jeho zlepšení</a:t>
            </a:r>
            <a:endParaRPr lang="cs-CZ" dirty="0"/>
          </a:p>
        </p:txBody>
      </p:sp>
      <p:sp>
        <p:nvSpPr>
          <p:cNvPr id="4" name="TextovéPole 3"/>
          <p:cNvSpPr txBox="1"/>
          <p:nvPr/>
        </p:nvSpPr>
        <p:spPr>
          <a:xfrm>
            <a:off x="124569" y="5661248"/>
            <a:ext cx="9036496" cy="923330"/>
          </a:xfrm>
          <a:prstGeom prst="rect">
            <a:avLst/>
          </a:prstGeom>
          <a:noFill/>
        </p:spPr>
        <p:txBody>
          <a:bodyPr wrap="square" rtlCol="0">
            <a:spAutoFit/>
          </a:bodyPr>
          <a:lstStyle/>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endParaRPr lang="cs-CZ" dirty="0"/>
          </a:p>
        </p:txBody>
      </p:sp>
    </p:spTree>
    <p:extLst>
      <p:ext uri="{BB962C8B-B14F-4D97-AF65-F5344CB8AC3E}">
        <p14:creationId xmlns:p14="http://schemas.microsoft.com/office/powerpoint/2010/main" val="1617384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rysy implementace WCM:</a:t>
            </a:r>
            <a:endParaRPr lang="cs-CZ" b="1" dirty="0"/>
          </a:p>
        </p:txBody>
      </p:sp>
      <p:sp>
        <p:nvSpPr>
          <p:cNvPr id="3" name="Zástupný symbol pro obsah 2"/>
          <p:cNvSpPr>
            <a:spLocks noGrp="1"/>
          </p:cNvSpPr>
          <p:nvPr>
            <p:ph idx="1"/>
          </p:nvPr>
        </p:nvSpPr>
        <p:spPr/>
        <p:txBody>
          <a:bodyPr>
            <a:normAutofit/>
          </a:bodyPr>
          <a:lstStyle/>
          <a:p>
            <a:r>
              <a:rPr lang="cs-CZ" dirty="0" smtClean="0"/>
              <a:t>WCM se zaměřuje na </a:t>
            </a:r>
            <a:r>
              <a:rPr lang="cs-CZ" b="1" i="1" dirty="0" smtClean="0"/>
              <a:t>exekutivní pracovníky procesu, kteří odpovídají za provedení konkrétní aktivity</a:t>
            </a:r>
            <a:r>
              <a:rPr lang="cs-CZ" dirty="0" smtClean="0"/>
              <a:t>. Tím je možné identifikovat a zviditelnit konkrétní ztráty. </a:t>
            </a:r>
          </a:p>
          <a:p>
            <a:r>
              <a:rPr lang="cs-CZ" dirty="0" smtClean="0"/>
              <a:t>WCM vytváří </a:t>
            </a:r>
            <a:r>
              <a:rPr lang="cs-CZ" b="1" i="1" dirty="0" smtClean="0"/>
              <a:t>týmy, kteří identifikují příčiny ztrát a navrhují opatření k jejich trvalé eliminaci.</a:t>
            </a:r>
            <a:r>
              <a:rPr lang="cs-CZ" dirty="0" smtClean="0"/>
              <a:t> K tomu využívají nástroje pro systematické řešení problému. </a:t>
            </a:r>
          </a:p>
        </p:txBody>
      </p:sp>
      <p:sp>
        <p:nvSpPr>
          <p:cNvPr id="4" name="TextovéPole 3"/>
          <p:cNvSpPr txBox="1"/>
          <p:nvPr/>
        </p:nvSpPr>
        <p:spPr>
          <a:xfrm>
            <a:off x="107504" y="6021288"/>
            <a:ext cx="9036496" cy="646331"/>
          </a:xfrm>
          <a:prstGeom prst="rect">
            <a:avLst/>
          </a:prstGeom>
          <a:noFill/>
        </p:spPr>
        <p:txBody>
          <a:bodyPr wrap="square" rtlCol="0">
            <a:spAutoFit/>
          </a:bodyPr>
          <a:lstStyle/>
          <a:p>
            <a:r>
              <a:rPr lang="cs-CZ" sz="1200" dirty="0"/>
              <a:t>JUROVÁ, M.; KORÁB, V.; JUŘICA, P.; VIDECKÁ, Z.; BARTOŠEK, V. </a:t>
            </a:r>
            <a:r>
              <a:rPr lang="cs-CZ" sz="1200" i="1" dirty="0"/>
              <a:t>Výrobní a logistické procesy v podnikání. </a:t>
            </a:r>
            <a:r>
              <a:rPr lang="cs-CZ" sz="1200" dirty="0"/>
              <a:t>Praha: </a:t>
            </a:r>
            <a:r>
              <a:rPr lang="cs-CZ" sz="1200" dirty="0" err="1"/>
              <a:t>Grada</a:t>
            </a:r>
            <a:r>
              <a:rPr lang="cs-CZ" sz="1200" dirty="0"/>
              <a:t>, 2016. 254 s. ISBN: 978-80-247-5717- 9.</a:t>
            </a:r>
          </a:p>
          <a:p>
            <a:endParaRPr lang="cs-CZ" sz="1200" dirty="0"/>
          </a:p>
        </p:txBody>
      </p:sp>
    </p:spTree>
    <p:extLst>
      <p:ext uri="{BB962C8B-B14F-4D97-AF65-F5344CB8AC3E}">
        <p14:creationId xmlns:p14="http://schemas.microsoft.com/office/powerpoint/2010/main" val="93828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Základní rysy implementace </a:t>
            </a:r>
            <a:r>
              <a:rPr lang="cs-CZ" b="1" dirty="0" smtClean="0"/>
              <a:t>WCM II:</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a:t>WCM je řízen požadavky zákazníků. Pro návrh produktu </a:t>
            </a:r>
            <a:r>
              <a:rPr lang="cs-CZ" dirty="0" smtClean="0"/>
              <a:t>využívá integrovanou tvorbu výrobku, při které je kladen důraz na komunikaci mezi zákazníkem, konstruktérem, technologem a dodavatelem, tzn. Na týmovou práci při vývoji i realizaci nového produktu. </a:t>
            </a:r>
            <a:r>
              <a:rPr lang="cs-CZ" b="1" i="1" dirty="0" smtClean="0"/>
              <a:t>Ideálním řešením je, pokud má každá skupina produktů definovaný vlastní tým.</a:t>
            </a:r>
          </a:p>
          <a:p>
            <a:r>
              <a:rPr lang="cs-CZ" dirty="0" smtClean="0"/>
              <a:t>WCM standardizuje </a:t>
            </a:r>
            <a:r>
              <a:rPr lang="cs-CZ" dirty="0" smtClean="0"/>
              <a:t>nalezená </a:t>
            </a:r>
            <a:r>
              <a:rPr lang="cs-CZ" dirty="0" smtClean="0"/>
              <a:t>řešení. To se vyznačuje tím, že </a:t>
            </a:r>
            <a:r>
              <a:rPr lang="cs-CZ" b="1" i="1" dirty="0" smtClean="0"/>
              <a:t>vlastník procesu garantuje realizaci navrženého řešení</a:t>
            </a:r>
            <a:r>
              <a:rPr lang="cs-CZ" dirty="0" smtClean="0"/>
              <a:t>.</a:t>
            </a:r>
            <a:endParaRPr lang="cs-CZ" dirty="0"/>
          </a:p>
          <a:p>
            <a:endParaRPr lang="cs-CZ" dirty="0"/>
          </a:p>
        </p:txBody>
      </p:sp>
      <p:sp>
        <p:nvSpPr>
          <p:cNvPr id="4" name="TextovéPole 3"/>
          <p:cNvSpPr txBox="1"/>
          <p:nvPr/>
        </p:nvSpPr>
        <p:spPr>
          <a:xfrm>
            <a:off x="124569" y="5877272"/>
            <a:ext cx="9036496" cy="923330"/>
          </a:xfrm>
          <a:prstGeom prst="rect">
            <a:avLst/>
          </a:prstGeom>
          <a:noFill/>
        </p:spPr>
        <p:txBody>
          <a:bodyPr wrap="square" rtlCol="0">
            <a:spAutoFit/>
          </a:bodyPr>
          <a:lstStyle/>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endParaRPr lang="cs-CZ" dirty="0"/>
          </a:p>
        </p:txBody>
      </p:sp>
    </p:spTree>
    <p:extLst>
      <p:ext uri="{BB962C8B-B14F-4D97-AF65-F5344CB8AC3E}">
        <p14:creationId xmlns:p14="http://schemas.microsoft.com/office/powerpoint/2010/main" val="401111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Material</a:t>
            </a:r>
            <a:r>
              <a:rPr lang="cs-CZ" b="1" dirty="0"/>
              <a:t> </a:t>
            </a:r>
            <a:r>
              <a:rPr lang="cs-CZ" b="1" dirty="0" err="1"/>
              <a:t>Requirement</a:t>
            </a:r>
            <a:r>
              <a:rPr lang="cs-CZ" b="1" dirty="0"/>
              <a:t> </a:t>
            </a:r>
            <a:r>
              <a:rPr lang="cs-CZ" b="1" dirty="0" err="1"/>
              <a:t>Planning</a:t>
            </a:r>
            <a:r>
              <a:rPr lang="cs-CZ" b="1" dirty="0"/>
              <a:t> (MRP</a:t>
            </a:r>
            <a:r>
              <a:rPr lang="cs-CZ" b="1" dirty="0" smtClean="0"/>
              <a:t>)</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Adresné objednáván materiálu podle skutečných potřeb výroby, kde potřebné informace jsou zpracovávány prostředky výpočetní techniky.</a:t>
            </a:r>
          </a:p>
          <a:p>
            <a:r>
              <a:rPr lang="cs-CZ" dirty="0" smtClean="0"/>
              <a:t>Nevýhoda: plánování dle hrubého rozvrhu výroby, nebere se v úvahu skutečný průběh výroby (při případných odchylkách od plánu dochází ke zvyšování zásob)</a:t>
            </a:r>
          </a:p>
          <a:p>
            <a:r>
              <a:rPr lang="cs-CZ" dirty="0" smtClean="0"/>
              <a:t>Přepracován do podoby </a:t>
            </a:r>
            <a:r>
              <a:rPr lang="cs-CZ" dirty="0" err="1" smtClean="0"/>
              <a:t>Closed</a:t>
            </a:r>
            <a:r>
              <a:rPr lang="cs-CZ" dirty="0" smtClean="0"/>
              <a:t> </a:t>
            </a:r>
            <a:r>
              <a:rPr lang="cs-CZ" dirty="0" err="1" smtClean="0"/>
              <a:t>Loop</a:t>
            </a:r>
            <a:r>
              <a:rPr lang="cs-CZ" dirty="0" smtClean="0"/>
              <a:t> MRP (s uzavřenou informační smyčkou), kde jsou objednávky materiálu do určité míry korigovány na základě skutečného průběhu výroby a výše uvedené problémy MRP </a:t>
            </a:r>
            <a:r>
              <a:rPr lang="cs-CZ" dirty="0" err="1" smtClean="0"/>
              <a:t>zčasti</a:t>
            </a:r>
            <a:r>
              <a:rPr lang="cs-CZ" dirty="0" smtClean="0"/>
              <a:t> řešeny.</a:t>
            </a:r>
            <a:endParaRPr lang="cs-CZ"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294116332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Příprava ke zkoušce</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1623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Otázky k ústní zkoušce</a:t>
            </a:r>
            <a:endParaRPr lang="cs-CZ" b="1" dirty="0"/>
          </a:p>
        </p:txBody>
      </p:sp>
      <p:sp>
        <p:nvSpPr>
          <p:cNvPr id="3" name="Zástupný symbol pro obsah 2"/>
          <p:cNvSpPr>
            <a:spLocks noGrp="1"/>
          </p:cNvSpPr>
          <p:nvPr>
            <p:ph idx="1"/>
          </p:nvPr>
        </p:nvSpPr>
        <p:spPr/>
        <p:txBody>
          <a:bodyPr>
            <a:normAutofit fontScale="47500" lnSpcReduction="20000"/>
          </a:bodyPr>
          <a:lstStyle/>
          <a:p>
            <a:pPr marL="514350" lvl="0" indent="-514350">
              <a:buFont typeface="+mj-lt"/>
              <a:buAutoNum type="arabicPeriod"/>
            </a:pPr>
            <a:r>
              <a:rPr lang="cs-CZ" dirty="0"/>
              <a:t>Výroba a výrobní faktory. Konkurenceschopnost produktů. Úkoly strategického, taktického a operativního řízení výroby</a:t>
            </a:r>
          </a:p>
          <a:p>
            <a:pPr marL="514350" lvl="0" indent="-514350">
              <a:buFont typeface="+mj-lt"/>
              <a:buAutoNum type="arabicPeriod"/>
            </a:pPr>
            <a:r>
              <a:rPr lang="cs-CZ" dirty="0"/>
              <a:t>Typologie výrobního procesu (z hlediska řízení zakázek, z hlediska časové struktury, podle programu a rozsahu provedených výkonů)</a:t>
            </a:r>
          </a:p>
          <a:p>
            <a:pPr marL="514350" lvl="0" indent="-514350">
              <a:buFont typeface="+mj-lt"/>
              <a:buAutoNum type="arabicPeriod"/>
            </a:pPr>
            <a:r>
              <a:rPr lang="cs-CZ" dirty="0"/>
              <a:t>Čas práce pracovníka. Třídění pracovního času. Čas technologický, manipulační a přerušení v průběhu výrobního procesu. Pracnost.</a:t>
            </a:r>
          </a:p>
          <a:p>
            <a:pPr marL="514350" lvl="0" indent="-514350">
              <a:buFont typeface="+mj-lt"/>
              <a:buAutoNum type="arabicPeriod"/>
            </a:pPr>
            <a:r>
              <a:rPr lang="cs-CZ" dirty="0"/>
              <a:t>Průběžná doba výroby komponent: postupný, souběžný a smíšený způsob</a:t>
            </a:r>
          </a:p>
          <a:p>
            <a:pPr marL="514350" lvl="0" indent="-514350">
              <a:buFont typeface="+mj-lt"/>
              <a:buAutoNum type="arabicPeriod"/>
            </a:pPr>
            <a:r>
              <a:rPr lang="cs-CZ" dirty="0"/>
              <a:t>Technická příprava výroby (konstrukční, technologická, organizační). Úkoly přípravy výroby</a:t>
            </a:r>
          </a:p>
          <a:p>
            <a:pPr marL="514350" lvl="0" indent="-514350">
              <a:buFont typeface="+mj-lt"/>
              <a:buAutoNum type="arabicPeriod"/>
            </a:pPr>
            <a:r>
              <a:rPr lang="cs-CZ" dirty="0"/>
              <a:t>Standardizace. Činitele výroby, které jsou předmětem standardizace. Funkce standardů. </a:t>
            </a:r>
          </a:p>
          <a:p>
            <a:pPr marL="514350" lvl="0" indent="-514350">
              <a:buFont typeface="+mj-lt"/>
              <a:buAutoNum type="arabicPeriod"/>
            </a:pPr>
            <a:r>
              <a:rPr lang="cs-CZ" dirty="0"/>
              <a:t>Norma. Normativní základna. Metody tvorby norem. Členění normativů.</a:t>
            </a:r>
          </a:p>
          <a:p>
            <a:pPr marL="514350" lvl="0" indent="-514350">
              <a:buFont typeface="+mj-lt"/>
              <a:buAutoNum type="arabicPeriod"/>
            </a:pPr>
            <a:r>
              <a:rPr lang="cs-CZ" dirty="0"/>
              <a:t>Členění normativů. Normy spotřeby materiálu. Normy spotřeby práce</a:t>
            </a:r>
          </a:p>
          <a:p>
            <a:pPr marL="514350" lvl="0" indent="-514350">
              <a:buFont typeface="+mj-lt"/>
              <a:buAutoNum type="arabicPeriod"/>
            </a:pPr>
            <a:r>
              <a:rPr lang="cs-CZ" dirty="0"/>
              <a:t>Layout (technologický a produktový). Metody prostorového uspořádaní (</a:t>
            </a:r>
            <a:r>
              <a:rPr lang="cs-CZ" dirty="0" err="1"/>
              <a:t>Sankeyův</a:t>
            </a:r>
            <a:r>
              <a:rPr lang="cs-CZ" dirty="0"/>
              <a:t> diagram, </a:t>
            </a:r>
            <a:r>
              <a:rPr lang="cs-CZ" dirty="0" err="1"/>
              <a:t>Trojúhelniková</a:t>
            </a:r>
            <a:r>
              <a:rPr lang="cs-CZ" dirty="0"/>
              <a:t> metoda, metoda souřadnic)</a:t>
            </a:r>
          </a:p>
          <a:p>
            <a:pPr marL="514350" lvl="0" indent="-514350">
              <a:buFont typeface="+mj-lt"/>
              <a:buAutoNum type="arabicPeriod"/>
            </a:pPr>
            <a:r>
              <a:rPr lang="cs-CZ" dirty="0"/>
              <a:t>Výrobní náklady a kalkulace výrobních nákladů</a:t>
            </a:r>
          </a:p>
          <a:p>
            <a:pPr marL="514350" lvl="0" indent="-514350">
              <a:buFont typeface="+mj-lt"/>
              <a:buAutoNum type="arabicPeriod"/>
            </a:pPr>
            <a:r>
              <a:rPr lang="cs-CZ" dirty="0" err="1"/>
              <a:t>Facility</a:t>
            </a:r>
            <a:r>
              <a:rPr lang="cs-CZ" dirty="0"/>
              <a:t> management a řízení výroby. Hospodaření nářadím</a:t>
            </a:r>
          </a:p>
          <a:p>
            <a:pPr marL="514350" lvl="0" indent="-514350">
              <a:buFont typeface="+mj-lt"/>
              <a:buAutoNum type="arabicPeriod"/>
            </a:pPr>
            <a:r>
              <a:rPr lang="cs-CZ" dirty="0"/>
              <a:t>Řízení kvality ve výrobních procesech</a:t>
            </a:r>
          </a:p>
          <a:p>
            <a:pPr marL="514350" lvl="0" indent="-514350">
              <a:buFont typeface="+mj-lt"/>
              <a:buAutoNum type="arabicPeriod"/>
            </a:pPr>
            <a:r>
              <a:rPr lang="cs-CZ" dirty="0"/>
              <a:t>Informační podpora řízení výroby</a:t>
            </a:r>
          </a:p>
          <a:p>
            <a:pPr marL="514350" lvl="0" indent="-514350">
              <a:buFont typeface="+mj-lt"/>
              <a:buAutoNum type="arabicPeriod"/>
            </a:pPr>
            <a:r>
              <a:rPr lang="cs-CZ" dirty="0"/>
              <a:t>Progresivní koncepty řízení výroby (</a:t>
            </a:r>
            <a:r>
              <a:rPr lang="cs-CZ" dirty="0" err="1"/>
              <a:t>Lean</a:t>
            </a:r>
            <a:r>
              <a:rPr lang="cs-CZ" dirty="0"/>
              <a:t> management , JIT, OPT, </a:t>
            </a:r>
            <a:r>
              <a:rPr lang="cs-CZ" dirty="0" err="1"/>
              <a:t>World</a:t>
            </a:r>
            <a:r>
              <a:rPr lang="cs-CZ" dirty="0"/>
              <a:t> </a:t>
            </a:r>
            <a:r>
              <a:rPr lang="cs-CZ" dirty="0" err="1"/>
              <a:t>Class</a:t>
            </a:r>
            <a:r>
              <a:rPr lang="cs-CZ" dirty="0"/>
              <a:t> </a:t>
            </a:r>
            <a:r>
              <a:rPr lang="cs-CZ" dirty="0" err="1"/>
              <a:t>Manufacturing</a:t>
            </a:r>
            <a:r>
              <a:rPr lang="cs-CZ" dirty="0"/>
              <a:t>)</a:t>
            </a:r>
          </a:p>
          <a:p>
            <a:pPr marL="0" indent="0">
              <a:buNone/>
            </a:pPr>
            <a:endParaRPr lang="cs-CZ" dirty="0"/>
          </a:p>
        </p:txBody>
      </p:sp>
    </p:spTree>
    <p:extLst>
      <p:ext uri="{BB962C8B-B14F-4D97-AF65-F5344CB8AC3E}">
        <p14:creationId xmlns:p14="http://schemas.microsoft.com/office/powerpoint/2010/main" val="239166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Zpracování </a:t>
            </a:r>
            <a:r>
              <a:rPr lang="cs-CZ" b="1" smtClean="0"/>
              <a:t>a odevzdání semestrální </a:t>
            </a:r>
            <a:r>
              <a:rPr lang="cs-CZ" b="1" dirty="0" smtClean="0"/>
              <a:t>práce </a:t>
            </a:r>
            <a:endParaRPr lang="cs-CZ" b="1" dirty="0"/>
          </a:p>
        </p:txBody>
      </p:sp>
      <p:sp>
        <p:nvSpPr>
          <p:cNvPr id="3" name="Podnadpis 2"/>
          <p:cNvSpPr>
            <a:spLocks noGrp="1"/>
          </p:cNvSpPr>
          <p:nvPr>
            <p:ph type="subTitle" idx="1"/>
          </p:nvPr>
        </p:nvSpPr>
        <p:spPr/>
        <p:txBody>
          <a:bodyPr/>
          <a:lstStyle/>
          <a:p>
            <a:r>
              <a:rPr lang="cs-CZ" dirty="0" smtClean="0"/>
              <a:t>Čas na samostudium</a:t>
            </a:r>
            <a:endParaRPr lang="cs-CZ" dirty="0"/>
          </a:p>
        </p:txBody>
      </p:sp>
    </p:spTree>
    <p:extLst>
      <p:ext uri="{BB962C8B-B14F-4D97-AF65-F5344CB8AC3E}">
        <p14:creationId xmlns:p14="http://schemas.microsoft.com/office/powerpoint/2010/main" val="360501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MRP</a:t>
            </a:r>
            <a:endParaRPr lang="cs-CZ" b="1"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71600" y="1600200"/>
            <a:ext cx="561662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299336016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smtClean="0"/>
              <a:t>(</a:t>
            </a:r>
            <a:r>
              <a:rPr lang="cs-CZ" b="1" dirty="0" err="1" smtClean="0"/>
              <a:t>Manufacturing</a:t>
            </a:r>
            <a:r>
              <a:rPr lang="cs-CZ" b="1" dirty="0" smtClean="0"/>
              <a:t> </a:t>
            </a:r>
            <a:r>
              <a:rPr lang="cs-CZ" b="1" dirty="0" err="1" smtClean="0"/>
              <a:t>Resource</a:t>
            </a:r>
            <a:r>
              <a:rPr lang="cs-CZ" b="1" dirty="0" smtClean="0"/>
              <a:t> </a:t>
            </a:r>
            <a:r>
              <a:rPr lang="cs-CZ" b="1" dirty="0" err="1" smtClean="0"/>
              <a:t>Planning</a:t>
            </a:r>
            <a:r>
              <a:rPr lang="cs-CZ" b="1" dirty="0" smtClean="0"/>
              <a:t>) MRP II</a:t>
            </a:r>
            <a:endParaRPr lang="cs-CZ" b="1" dirty="0"/>
          </a:p>
        </p:txBody>
      </p:sp>
      <p:sp>
        <p:nvSpPr>
          <p:cNvPr id="3" name="Zástupný symbol pro obsah 2"/>
          <p:cNvSpPr>
            <a:spLocks noGrp="1"/>
          </p:cNvSpPr>
          <p:nvPr>
            <p:ph idx="1"/>
          </p:nvPr>
        </p:nvSpPr>
        <p:spPr/>
        <p:txBody>
          <a:bodyPr/>
          <a:lstStyle/>
          <a:p>
            <a:r>
              <a:rPr lang="cs-CZ" dirty="0" smtClean="0"/>
              <a:t>Snížení vázanosti oběžných prostředků (až o 30</a:t>
            </a:r>
            <a:r>
              <a:rPr lang="en-US" dirty="0" smtClean="0"/>
              <a:t>%)</a:t>
            </a:r>
          </a:p>
          <a:p>
            <a:r>
              <a:rPr lang="cs-CZ" dirty="0" smtClean="0"/>
              <a:t>MRP doplněný o podrobnější plánování výroby a kapacitní propočty, s vazbou i na řízení prodeje</a:t>
            </a:r>
          </a:p>
          <a:p>
            <a:r>
              <a:rPr lang="cs-CZ" dirty="0" smtClean="0"/>
              <a:t>Problémy při aplikaci působí nepřesnosti vstupních dat a případné poruchy výrobního procesu</a:t>
            </a:r>
            <a:endParaRPr lang="cs-CZ"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20433005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MRP II</a:t>
            </a:r>
            <a:endParaRPr lang="cs-CZ" b="1" dirty="0"/>
          </a:p>
        </p:txBody>
      </p:sp>
      <p:pic>
        <p:nvPicPr>
          <p:cNvPr id="2050"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rot="21418490">
            <a:off x="2533241" y="1600200"/>
            <a:ext cx="40775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19409901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Enterprise</a:t>
            </a:r>
            <a:r>
              <a:rPr lang="cs-CZ" b="1" dirty="0" smtClean="0"/>
              <a:t> </a:t>
            </a:r>
            <a:r>
              <a:rPr lang="cs-CZ" b="1" dirty="0" err="1" smtClean="0"/>
              <a:t>Resource</a:t>
            </a:r>
            <a:r>
              <a:rPr lang="cs-CZ" b="1" dirty="0" smtClean="0"/>
              <a:t> </a:t>
            </a:r>
            <a:r>
              <a:rPr lang="cs-CZ" b="1" dirty="0" err="1" smtClean="0"/>
              <a:t>Planning</a:t>
            </a:r>
            <a:r>
              <a:rPr lang="cs-CZ" b="1" dirty="0" smtClean="0"/>
              <a:t> (ERP)</a:t>
            </a:r>
            <a:endParaRPr lang="cs-CZ" b="1" dirty="0"/>
          </a:p>
        </p:txBody>
      </p:sp>
      <p:sp>
        <p:nvSpPr>
          <p:cNvPr id="3" name="Zástupný symbol pro obsah 2"/>
          <p:cNvSpPr>
            <a:spLocks noGrp="1"/>
          </p:cNvSpPr>
          <p:nvPr>
            <p:ph idx="1"/>
          </p:nvPr>
        </p:nvSpPr>
        <p:spPr/>
        <p:txBody>
          <a:bodyPr/>
          <a:lstStyle/>
          <a:p>
            <a:r>
              <a:rPr lang="cs-CZ" dirty="0" smtClean="0"/>
              <a:t>Základem je společná databáze, na kterou jsou napojeny kromě výroby všechny ostatní související oblasti- obchod a marketing, distribuce, technologie, finance, účetnictví, dodavatelské řetězce, CRM, řízení lidských zdrojů.</a:t>
            </a:r>
          </a:p>
          <a:p>
            <a:r>
              <a:rPr lang="cs-CZ" dirty="0" smtClean="0"/>
              <a:t>Komplexní softwarový balík, umožňující účelně a efektivně řídit podnikové zdroje </a:t>
            </a:r>
          </a:p>
          <a:p>
            <a:endParaRPr lang="cs-CZ"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320388378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ERP</a:t>
            </a:r>
            <a:endParaRPr lang="cs-CZ" b="1" dirty="0"/>
          </a:p>
        </p:txBody>
      </p:sp>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475656" y="1600200"/>
            <a:ext cx="60486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19750197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rmAutofit fontScale="90000"/>
          </a:bodyPr>
          <a:lstStyle/>
          <a:p>
            <a:r>
              <a:rPr lang="cs-CZ" b="1" dirty="0" err="1" smtClean="0"/>
              <a:t>Optimized</a:t>
            </a:r>
            <a:r>
              <a:rPr lang="cs-CZ" b="1" dirty="0" smtClean="0"/>
              <a:t> </a:t>
            </a:r>
            <a:r>
              <a:rPr lang="cs-CZ" b="1" dirty="0" err="1" smtClean="0"/>
              <a:t>Production</a:t>
            </a:r>
            <a:r>
              <a:rPr lang="cs-CZ" b="1" dirty="0" smtClean="0"/>
              <a:t> Technology (OPT)</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Je zaměřen na optimalizaci výrobních toků (průchodu součástí, výrobků, zákazníků atd. výrobním systémem) cestou maximálního využívání kapacit </a:t>
            </a:r>
            <a:r>
              <a:rPr lang="cs-CZ" smtClean="0"/>
              <a:t>úzkoprofilových pracovišť </a:t>
            </a:r>
            <a:r>
              <a:rPr lang="cs-CZ" dirty="0" smtClean="0"/>
              <a:t>(</a:t>
            </a:r>
            <a:r>
              <a:rPr lang="cs-CZ" dirty="0" err="1" smtClean="0"/>
              <a:t>bottlenecks</a:t>
            </a:r>
            <a:r>
              <a:rPr lang="cs-CZ" dirty="0" smtClean="0"/>
              <a:t>)</a:t>
            </a:r>
          </a:p>
          <a:p>
            <a:r>
              <a:rPr lang="cs-CZ" dirty="0" smtClean="0"/>
              <a:t>Hlavní přínos: redukce průběžných dob a celkové zvýšení průchodnosti výrobního systému.</a:t>
            </a:r>
          </a:p>
          <a:p>
            <a:r>
              <a:rPr lang="cs-CZ" dirty="0" smtClean="0"/>
              <a:t>Více přizpůsoben dynamickým podmínkám firem sledujících strategii odlišnosti, než nákladové orientované koncepty MRP a MRPII</a:t>
            </a:r>
            <a:endParaRPr lang="cs-CZ" dirty="0"/>
          </a:p>
        </p:txBody>
      </p:sp>
      <p:sp>
        <p:nvSpPr>
          <p:cNvPr id="4" name="TextovéPole 3"/>
          <p:cNvSpPr txBox="1"/>
          <p:nvPr/>
        </p:nvSpPr>
        <p:spPr>
          <a:xfrm>
            <a:off x="251520" y="6093296"/>
            <a:ext cx="8064896" cy="461665"/>
          </a:xfrm>
          <a:prstGeom prst="rect">
            <a:avLst/>
          </a:prstGeom>
          <a:noFill/>
        </p:spPr>
        <p:txBody>
          <a:bodyPr wrap="square" rtlCol="0">
            <a:spAutoFit/>
          </a:bodyPr>
          <a:lstStyle/>
          <a:p>
            <a:r>
              <a:rPr lang="cs-CZ" sz="1200" dirty="0" err="1" smtClean="0"/>
              <a:t>Keřkovský</a:t>
            </a:r>
            <a:r>
              <a:rPr lang="cs-CZ" sz="1200" dirty="0" smtClean="0"/>
              <a:t> M., </a:t>
            </a:r>
            <a:r>
              <a:rPr lang="cs-CZ" sz="1200" dirty="0" err="1" smtClean="0"/>
              <a:t>Valsa</a:t>
            </a:r>
            <a:r>
              <a:rPr lang="cs-CZ" sz="1200" dirty="0" smtClean="0"/>
              <a:t> O. 2012. </a:t>
            </a:r>
            <a:r>
              <a:rPr lang="cs-CZ" sz="1200" i="1" dirty="0" smtClean="0"/>
              <a:t>Moderní přístupy k řízení výroby</a:t>
            </a:r>
            <a:r>
              <a:rPr lang="cs-CZ" sz="1200" dirty="0" smtClean="0"/>
              <a:t>. 3 doplněné vydání. Praha: </a:t>
            </a:r>
            <a:r>
              <a:rPr lang="cs-CZ" sz="1200" dirty="0" err="1" smtClean="0"/>
              <a:t>C.H.Beck</a:t>
            </a:r>
            <a:r>
              <a:rPr lang="cs-CZ" sz="1200" dirty="0" smtClean="0"/>
              <a:t>,. 176s. ISBN 978-80-7179-319-9</a:t>
            </a:r>
            <a:endParaRPr lang="cs-CZ" sz="1200" dirty="0"/>
          </a:p>
        </p:txBody>
      </p:sp>
    </p:spTree>
    <p:extLst>
      <p:ext uri="{BB962C8B-B14F-4D97-AF65-F5344CB8AC3E}">
        <p14:creationId xmlns:p14="http://schemas.microsoft.com/office/powerpoint/2010/main" val="9599817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357</TotalTime>
  <Words>2393</Words>
  <Application>Microsoft Office PowerPoint</Application>
  <PresentationFormat>Předvádění na obrazovce (4:3)</PresentationFormat>
  <Paragraphs>237</Paragraphs>
  <Slides>32</Slides>
  <Notes>26</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1_Office Theme</vt:lpstr>
      <vt:lpstr>Progresivní koncepty řízení výroby</vt:lpstr>
      <vt:lpstr>Obsah přednášky</vt:lpstr>
      <vt:lpstr>Material Requirement Planning (MRP)</vt:lpstr>
      <vt:lpstr>MRP</vt:lpstr>
      <vt:lpstr>(Manufacturing Resource Planning) MRP II</vt:lpstr>
      <vt:lpstr>MRP II</vt:lpstr>
      <vt:lpstr>Enterprise Resource Planning (ERP)</vt:lpstr>
      <vt:lpstr>ERP</vt:lpstr>
      <vt:lpstr>Optimized Production Technology (OPT)</vt:lpstr>
      <vt:lpstr>OPT</vt:lpstr>
      <vt:lpstr>OPT, principy</vt:lpstr>
      <vt:lpstr>TOC- teorie omezení</vt:lpstr>
      <vt:lpstr>TOC: DBR (drum-buffer-rope)</vt:lpstr>
      <vt:lpstr>Přínosy DBR</vt:lpstr>
      <vt:lpstr>JIT</vt:lpstr>
      <vt:lpstr>JIT</vt:lpstr>
      <vt:lpstr>JIT</vt:lpstr>
      <vt:lpstr>Podmínky zavedení JIT</vt:lpstr>
      <vt:lpstr>Možné přínosy JIT</vt:lpstr>
      <vt:lpstr>Možná úskalí a negativní aspekty JIT: </vt:lpstr>
      <vt:lpstr>Push a pull principy uspořádaní výroby</vt:lpstr>
      <vt:lpstr>Lean management</vt:lpstr>
      <vt:lpstr>Principy Lean managemntu</vt:lpstr>
      <vt:lpstr>Globální hodnototvorný řetězec</vt:lpstr>
      <vt:lpstr>World Class Manufacturing</vt:lpstr>
      <vt:lpstr>Metodiky WCM</vt:lpstr>
      <vt:lpstr>Základy filozofie WCM</vt:lpstr>
      <vt:lpstr>Základní rysy implementace WCM:</vt:lpstr>
      <vt:lpstr>Základní rysy implementace WCM II:</vt:lpstr>
      <vt:lpstr>Příprava ke zkoušce</vt:lpstr>
      <vt:lpstr>Otázky k ústní zkoušce</vt:lpstr>
      <vt:lpstr>Zpracování a odevzdání semestrální práce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Progresivní koncepty řízení výroby</dc:title>
  <dc:creator>Chytilová Ekaterina</dc:creator>
  <cp:lastModifiedBy>ChytilovaE</cp:lastModifiedBy>
  <cp:revision>36</cp:revision>
  <cp:lastPrinted>2017-01-26T12:45:03Z</cp:lastPrinted>
  <dcterms:created xsi:type="dcterms:W3CDTF">2016-10-20T08:03:25Z</dcterms:created>
  <dcterms:modified xsi:type="dcterms:W3CDTF">2017-04-19T12:02:43Z</dcterms:modified>
</cp:coreProperties>
</file>