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notesSlides/notesSlide5.xml" ContentType="application/vnd.openxmlformats-officedocument.presentationml.notesSlide+xml"/>
  <Override PartName="/ppt/theme/themeOverride6.xml" ContentType="application/vnd.openxmlformats-officedocument.themeOverride+xml"/>
  <Override PartName="/ppt/notesSlides/notesSlide6.xml" ContentType="application/vnd.openxmlformats-officedocument.presentationml.notesSlide+xml"/>
  <Override PartName="/ppt/theme/themeOverride7.xml" ContentType="application/vnd.openxmlformats-officedocument.themeOverride+xml"/>
  <Override PartName="/ppt/notesSlides/notesSlide7.xml" ContentType="application/vnd.openxmlformats-officedocument.presentationml.notesSlide+xml"/>
  <Override PartName="/ppt/theme/themeOverride8.xml" ContentType="application/vnd.openxmlformats-officedocument.themeOverride+xml"/>
  <Override PartName="/ppt/notesSlides/notesSlide8.xml" ContentType="application/vnd.openxmlformats-officedocument.presentationml.notesSlide+xml"/>
  <Override PartName="/ppt/theme/themeOverride9.xml" ContentType="application/vnd.openxmlformats-officedocument.themeOverride+xml"/>
  <Override PartName="/ppt/notesSlides/notesSlide9.xml" ContentType="application/vnd.openxmlformats-officedocument.presentationml.notesSlide+xml"/>
  <Override PartName="/ppt/theme/themeOverride10.xml" ContentType="application/vnd.openxmlformats-officedocument.themeOverride+xml"/>
  <Override PartName="/ppt/notesSlides/notesSlide10.xml" ContentType="application/vnd.openxmlformats-officedocument.presentationml.notesSlide+xml"/>
  <Override PartName="/ppt/theme/themeOverride11.xml" ContentType="application/vnd.openxmlformats-officedocument.themeOverride+xml"/>
  <Override PartName="/ppt/notesSlides/notesSlide11.xml" ContentType="application/vnd.openxmlformats-officedocument.presentationml.notesSlide+xml"/>
  <Override PartName="/ppt/theme/themeOverride12.xml" ContentType="application/vnd.openxmlformats-officedocument.themeOverride+xml"/>
  <Override PartName="/ppt/notesSlides/notesSlide12.xml" ContentType="application/vnd.openxmlformats-officedocument.presentationml.notesSlide+xml"/>
  <Override PartName="/ppt/theme/themeOverride13.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heme/themeOverride14.xml" ContentType="application/vnd.openxmlformats-officedocument.themeOverride+xml"/>
  <Override PartName="/ppt/notesSlides/notesSlide17.xml" ContentType="application/vnd.openxmlformats-officedocument.presentationml.notesSlide+xml"/>
  <Override PartName="/ppt/theme/themeOverride15.xml" ContentType="application/vnd.openxmlformats-officedocument.themeOverride+xml"/>
  <Override PartName="/ppt/notesSlides/notesSlide18.xml" ContentType="application/vnd.openxmlformats-officedocument.presentationml.notesSlide+xml"/>
  <Override PartName="/ppt/theme/themeOverride16.xml" ContentType="application/vnd.openxmlformats-officedocument.themeOverride+xml"/>
  <Override PartName="/ppt/notesSlides/notesSlide19.xml" ContentType="application/vnd.openxmlformats-officedocument.presentationml.notesSlide+xml"/>
  <Override PartName="/ppt/theme/themeOverride17.xml" ContentType="application/vnd.openxmlformats-officedocument.themeOverride+xml"/>
  <Override PartName="/ppt/notesSlides/notesSlide20.xml" ContentType="application/vnd.openxmlformats-officedocument.presentationml.notesSlide+xml"/>
  <Override PartName="/ppt/theme/themeOverride18.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heme/themeOverride19.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heme/themeOverride20.xml" ContentType="application/vnd.openxmlformats-officedocument.themeOverride+xml"/>
  <Override PartName="/ppt/notesSlides/notesSlide26.xml" ContentType="application/vnd.openxmlformats-officedocument.presentationml.notesSlide+xml"/>
  <Override PartName="/ppt/theme/themeOverride21.xml" ContentType="application/vnd.openxmlformats-officedocument.themeOverride+xml"/>
  <Override PartName="/ppt/notesSlides/notesSlide27.xml" ContentType="application/vnd.openxmlformats-officedocument.presentationml.notesSlide+xml"/>
  <Override PartName="/ppt/theme/themeOverride22.xml" ContentType="application/vnd.openxmlformats-officedocument.themeOverride+xml"/>
  <Override PartName="/ppt/notesSlides/notesSlide28.xml" ContentType="application/vnd.openxmlformats-officedocument.presentationml.notesSlide+xml"/>
  <Override PartName="/ppt/theme/themeOverride23.xml" ContentType="application/vnd.openxmlformats-officedocument.themeOverr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81" r:id="rId15"/>
    <p:sldId id="282" r:id="rId16"/>
    <p:sldId id="283" r:id="rId17"/>
    <p:sldId id="270" r:id="rId18"/>
    <p:sldId id="269" r:id="rId19"/>
    <p:sldId id="271" r:id="rId20"/>
    <p:sldId id="272" r:id="rId21"/>
    <p:sldId id="273" r:id="rId22"/>
    <p:sldId id="285" r:id="rId23"/>
    <p:sldId id="280" r:id="rId24"/>
    <p:sldId id="274" r:id="rId25"/>
    <p:sldId id="279" r:id="rId26"/>
    <p:sldId id="277" r:id="rId27"/>
    <p:sldId id="275" r:id="rId28"/>
    <p:sldId id="276" r:id="rId29"/>
    <p:sldId id="278" r:id="rId30"/>
    <p:sldId id="288" r:id="rId31"/>
    <p:sldId id="289" r:id="rId32"/>
  </p:sldIdLst>
  <p:sldSz cx="9144000" cy="6858000" type="screen4x3"/>
  <p:notesSz cx="6797675" cy="9928225"/>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28"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325D4879-6AD3-4021-85D6-B51F5C58D66C}" type="datetimeFigureOut">
              <a:rPr lang="cs-CZ" smtClean="0"/>
              <a:t>14.11.2019</a:t>
            </a:fld>
            <a:endParaRPr lang="cs-CZ"/>
          </a:p>
        </p:txBody>
      </p:sp>
      <p:sp>
        <p:nvSpPr>
          <p:cNvPr id="4" name="Zástupný symbol pro obrázek snímk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022820F0-93FA-492C-B92F-722CC7287490}" type="slidenum">
              <a:rPr lang="cs-CZ" smtClean="0"/>
              <a:t>‹#›</a:t>
            </a:fld>
            <a:endParaRPr lang="cs-CZ"/>
          </a:p>
        </p:txBody>
      </p:sp>
    </p:spTree>
    <p:extLst>
      <p:ext uri="{BB962C8B-B14F-4D97-AF65-F5344CB8AC3E}">
        <p14:creationId xmlns:p14="http://schemas.microsoft.com/office/powerpoint/2010/main" val="369168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22820F0-93FA-492C-B92F-722CC7287490}" type="slidenum">
              <a:rPr lang="cs-CZ" smtClean="0"/>
              <a:t>1</a:t>
            </a:fld>
            <a:endParaRPr lang="cs-CZ"/>
          </a:p>
        </p:txBody>
      </p:sp>
    </p:spTree>
    <p:extLst>
      <p:ext uri="{BB962C8B-B14F-4D97-AF65-F5344CB8AC3E}">
        <p14:creationId xmlns:p14="http://schemas.microsoft.com/office/powerpoint/2010/main" val="22387802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22820F0-93FA-492C-B92F-722CC7287490}" type="slidenum">
              <a:rPr lang="cs-CZ" smtClean="0"/>
              <a:t>10</a:t>
            </a:fld>
            <a:endParaRPr lang="cs-CZ"/>
          </a:p>
        </p:txBody>
      </p:sp>
    </p:spTree>
    <p:extLst>
      <p:ext uri="{BB962C8B-B14F-4D97-AF65-F5344CB8AC3E}">
        <p14:creationId xmlns:p14="http://schemas.microsoft.com/office/powerpoint/2010/main" val="34908697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22820F0-93FA-492C-B92F-722CC7287490}" type="slidenum">
              <a:rPr lang="cs-CZ" smtClean="0"/>
              <a:t>11</a:t>
            </a:fld>
            <a:endParaRPr lang="cs-CZ"/>
          </a:p>
        </p:txBody>
      </p:sp>
    </p:spTree>
    <p:extLst>
      <p:ext uri="{BB962C8B-B14F-4D97-AF65-F5344CB8AC3E}">
        <p14:creationId xmlns:p14="http://schemas.microsoft.com/office/powerpoint/2010/main" val="11754983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22820F0-93FA-492C-B92F-722CC7287490}" type="slidenum">
              <a:rPr lang="cs-CZ" smtClean="0"/>
              <a:t>12</a:t>
            </a:fld>
            <a:endParaRPr lang="cs-CZ"/>
          </a:p>
        </p:txBody>
      </p:sp>
    </p:spTree>
    <p:extLst>
      <p:ext uri="{BB962C8B-B14F-4D97-AF65-F5344CB8AC3E}">
        <p14:creationId xmlns:p14="http://schemas.microsoft.com/office/powerpoint/2010/main" val="1068781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22820F0-93FA-492C-B92F-722CC7287490}" type="slidenum">
              <a:rPr lang="cs-CZ" smtClean="0"/>
              <a:t>13</a:t>
            </a:fld>
            <a:endParaRPr lang="cs-CZ"/>
          </a:p>
        </p:txBody>
      </p:sp>
    </p:spTree>
    <p:extLst>
      <p:ext uri="{BB962C8B-B14F-4D97-AF65-F5344CB8AC3E}">
        <p14:creationId xmlns:p14="http://schemas.microsoft.com/office/powerpoint/2010/main" val="40874744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22820F0-93FA-492C-B92F-722CC7287490}" type="slidenum">
              <a:rPr lang="cs-CZ" smtClean="0"/>
              <a:t>14</a:t>
            </a:fld>
            <a:endParaRPr lang="cs-CZ"/>
          </a:p>
        </p:txBody>
      </p:sp>
    </p:spTree>
    <p:extLst>
      <p:ext uri="{BB962C8B-B14F-4D97-AF65-F5344CB8AC3E}">
        <p14:creationId xmlns:p14="http://schemas.microsoft.com/office/powerpoint/2010/main" val="30346183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22820F0-93FA-492C-B92F-722CC7287490}" type="slidenum">
              <a:rPr lang="cs-CZ" smtClean="0"/>
              <a:t>15</a:t>
            </a:fld>
            <a:endParaRPr lang="cs-CZ"/>
          </a:p>
        </p:txBody>
      </p:sp>
    </p:spTree>
    <p:extLst>
      <p:ext uri="{BB962C8B-B14F-4D97-AF65-F5344CB8AC3E}">
        <p14:creationId xmlns:p14="http://schemas.microsoft.com/office/powerpoint/2010/main" val="39618301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22820F0-93FA-492C-B92F-722CC7287490}" type="slidenum">
              <a:rPr lang="cs-CZ" smtClean="0"/>
              <a:t>16</a:t>
            </a:fld>
            <a:endParaRPr lang="cs-CZ"/>
          </a:p>
        </p:txBody>
      </p:sp>
    </p:spTree>
    <p:extLst>
      <p:ext uri="{BB962C8B-B14F-4D97-AF65-F5344CB8AC3E}">
        <p14:creationId xmlns:p14="http://schemas.microsoft.com/office/powerpoint/2010/main" val="11191352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22820F0-93FA-492C-B92F-722CC7287490}" type="slidenum">
              <a:rPr lang="cs-CZ" smtClean="0"/>
              <a:t>17</a:t>
            </a:fld>
            <a:endParaRPr lang="cs-CZ"/>
          </a:p>
        </p:txBody>
      </p:sp>
    </p:spTree>
    <p:extLst>
      <p:ext uri="{BB962C8B-B14F-4D97-AF65-F5344CB8AC3E}">
        <p14:creationId xmlns:p14="http://schemas.microsoft.com/office/powerpoint/2010/main" val="24301008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22820F0-93FA-492C-B92F-722CC7287490}" type="slidenum">
              <a:rPr lang="cs-CZ" smtClean="0"/>
              <a:t>18</a:t>
            </a:fld>
            <a:endParaRPr lang="cs-CZ"/>
          </a:p>
        </p:txBody>
      </p:sp>
    </p:spTree>
    <p:extLst>
      <p:ext uri="{BB962C8B-B14F-4D97-AF65-F5344CB8AC3E}">
        <p14:creationId xmlns:p14="http://schemas.microsoft.com/office/powerpoint/2010/main" val="14848631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22820F0-93FA-492C-B92F-722CC7287490}" type="slidenum">
              <a:rPr lang="cs-CZ" smtClean="0"/>
              <a:t>19</a:t>
            </a:fld>
            <a:endParaRPr lang="cs-CZ"/>
          </a:p>
        </p:txBody>
      </p:sp>
    </p:spTree>
    <p:extLst>
      <p:ext uri="{BB962C8B-B14F-4D97-AF65-F5344CB8AC3E}">
        <p14:creationId xmlns:p14="http://schemas.microsoft.com/office/powerpoint/2010/main" val="1516487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22820F0-93FA-492C-B92F-722CC7287490}" type="slidenum">
              <a:rPr lang="cs-CZ" smtClean="0"/>
              <a:t>2</a:t>
            </a:fld>
            <a:endParaRPr lang="cs-CZ"/>
          </a:p>
        </p:txBody>
      </p:sp>
    </p:spTree>
    <p:extLst>
      <p:ext uri="{BB962C8B-B14F-4D97-AF65-F5344CB8AC3E}">
        <p14:creationId xmlns:p14="http://schemas.microsoft.com/office/powerpoint/2010/main" val="40989276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22820F0-93FA-492C-B92F-722CC7287490}" type="slidenum">
              <a:rPr lang="cs-CZ" smtClean="0"/>
              <a:t>20</a:t>
            </a:fld>
            <a:endParaRPr lang="cs-CZ"/>
          </a:p>
        </p:txBody>
      </p:sp>
    </p:spTree>
    <p:extLst>
      <p:ext uri="{BB962C8B-B14F-4D97-AF65-F5344CB8AC3E}">
        <p14:creationId xmlns:p14="http://schemas.microsoft.com/office/powerpoint/2010/main" val="2462917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22820F0-93FA-492C-B92F-722CC7287490}" type="slidenum">
              <a:rPr lang="cs-CZ" smtClean="0"/>
              <a:t>21</a:t>
            </a:fld>
            <a:endParaRPr lang="cs-CZ"/>
          </a:p>
        </p:txBody>
      </p:sp>
    </p:spTree>
    <p:extLst>
      <p:ext uri="{BB962C8B-B14F-4D97-AF65-F5344CB8AC3E}">
        <p14:creationId xmlns:p14="http://schemas.microsoft.com/office/powerpoint/2010/main" val="2217881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22820F0-93FA-492C-B92F-722CC7287490}" type="slidenum">
              <a:rPr lang="cs-CZ" smtClean="0"/>
              <a:t>22</a:t>
            </a:fld>
            <a:endParaRPr lang="cs-CZ"/>
          </a:p>
        </p:txBody>
      </p:sp>
    </p:spTree>
    <p:extLst>
      <p:ext uri="{BB962C8B-B14F-4D97-AF65-F5344CB8AC3E}">
        <p14:creationId xmlns:p14="http://schemas.microsoft.com/office/powerpoint/2010/main" val="18393983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22820F0-93FA-492C-B92F-722CC7287490}" type="slidenum">
              <a:rPr lang="cs-CZ" smtClean="0"/>
              <a:t>23</a:t>
            </a:fld>
            <a:endParaRPr lang="cs-CZ"/>
          </a:p>
        </p:txBody>
      </p:sp>
    </p:spTree>
    <p:extLst>
      <p:ext uri="{BB962C8B-B14F-4D97-AF65-F5344CB8AC3E}">
        <p14:creationId xmlns:p14="http://schemas.microsoft.com/office/powerpoint/2010/main" val="36939766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22820F0-93FA-492C-B92F-722CC7287490}" type="slidenum">
              <a:rPr lang="cs-CZ" smtClean="0"/>
              <a:t>24</a:t>
            </a:fld>
            <a:endParaRPr lang="cs-CZ"/>
          </a:p>
        </p:txBody>
      </p:sp>
    </p:spTree>
    <p:extLst>
      <p:ext uri="{BB962C8B-B14F-4D97-AF65-F5344CB8AC3E}">
        <p14:creationId xmlns:p14="http://schemas.microsoft.com/office/powerpoint/2010/main" val="30577426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22820F0-93FA-492C-B92F-722CC7287490}" type="slidenum">
              <a:rPr lang="cs-CZ" smtClean="0"/>
              <a:t>25</a:t>
            </a:fld>
            <a:endParaRPr lang="cs-CZ"/>
          </a:p>
        </p:txBody>
      </p:sp>
    </p:spTree>
    <p:extLst>
      <p:ext uri="{BB962C8B-B14F-4D97-AF65-F5344CB8AC3E}">
        <p14:creationId xmlns:p14="http://schemas.microsoft.com/office/powerpoint/2010/main" val="35077533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22820F0-93FA-492C-B92F-722CC7287490}" type="slidenum">
              <a:rPr lang="cs-CZ" smtClean="0"/>
              <a:t>26</a:t>
            </a:fld>
            <a:endParaRPr lang="cs-CZ"/>
          </a:p>
        </p:txBody>
      </p:sp>
    </p:spTree>
    <p:extLst>
      <p:ext uri="{BB962C8B-B14F-4D97-AF65-F5344CB8AC3E}">
        <p14:creationId xmlns:p14="http://schemas.microsoft.com/office/powerpoint/2010/main" val="9241799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22820F0-93FA-492C-B92F-722CC7287490}" type="slidenum">
              <a:rPr lang="cs-CZ" smtClean="0"/>
              <a:t>27</a:t>
            </a:fld>
            <a:endParaRPr lang="cs-CZ"/>
          </a:p>
        </p:txBody>
      </p:sp>
    </p:spTree>
    <p:extLst>
      <p:ext uri="{BB962C8B-B14F-4D97-AF65-F5344CB8AC3E}">
        <p14:creationId xmlns:p14="http://schemas.microsoft.com/office/powerpoint/2010/main" val="29249002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22820F0-93FA-492C-B92F-722CC7287490}" type="slidenum">
              <a:rPr lang="cs-CZ" smtClean="0"/>
              <a:t>28</a:t>
            </a:fld>
            <a:endParaRPr lang="cs-CZ"/>
          </a:p>
        </p:txBody>
      </p:sp>
    </p:spTree>
    <p:extLst>
      <p:ext uri="{BB962C8B-B14F-4D97-AF65-F5344CB8AC3E}">
        <p14:creationId xmlns:p14="http://schemas.microsoft.com/office/powerpoint/2010/main" val="13121268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22820F0-93FA-492C-B92F-722CC7287490}" type="slidenum">
              <a:rPr lang="cs-CZ" smtClean="0"/>
              <a:t>29</a:t>
            </a:fld>
            <a:endParaRPr lang="cs-CZ"/>
          </a:p>
        </p:txBody>
      </p:sp>
    </p:spTree>
    <p:extLst>
      <p:ext uri="{BB962C8B-B14F-4D97-AF65-F5344CB8AC3E}">
        <p14:creationId xmlns:p14="http://schemas.microsoft.com/office/powerpoint/2010/main" val="1373964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22820F0-93FA-492C-B92F-722CC7287490}" type="slidenum">
              <a:rPr lang="cs-CZ" smtClean="0"/>
              <a:t>3</a:t>
            </a:fld>
            <a:endParaRPr lang="cs-CZ"/>
          </a:p>
        </p:txBody>
      </p:sp>
    </p:spTree>
    <p:extLst>
      <p:ext uri="{BB962C8B-B14F-4D97-AF65-F5344CB8AC3E}">
        <p14:creationId xmlns:p14="http://schemas.microsoft.com/office/powerpoint/2010/main" val="1194187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takový systém, který tvoří vazbu mezi podnikovým informačním systémem (ERP) a systémy pro automatizaci výroby (technologických procesů). MES je tedy určen právě pro tu část podniku, kterou potřebují výrobní manažeři pokrýt – počítá na úrovni minut až sekund, je propojen s výrobními zařízeními, sbírá údaje z výroby, vyhodnocuje je a poskytuje nadřazeným informačním systémem. Komplexní systém MES v sobě ukrývá řešení pro čtyři hlavní oblasti – výrobu, logistiku, kvalitu a údržbu, a často se dokáže propojit s většinou, ve výrobě již mnohdy implementovaných, samostatných řešení a komunikovat s nimi prostřednictvím standardizovaných rozhraní.</a:t>
            </a:r>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r>
              <a:rPr lang="cs-CZ" dirty="0"/>
              <a:t>Obecná definice MOM říká, že to je „metodologie pro sledování kompletního výrobního procesu s cílem jeho optimalizace“. V praxi se v podstatě nejedná o nic jiného než o rozhraní mezi ERP systémem a výrobní technologií, ať již se jedná o samotný monitoring, monitoring s vizualizací či nástroje řízení. Na rozdíl od u nás používanějšího termínu </a:t>
            </a:r>
            <a:r>
              <a:rPr lang="cs-CZ" dirty="0" err="1"/>
              <a:t>Manufacturing</a:t>
            </a:r>
            <a:r>
              <a:rPr lang="cs-CZ" dirty="0"/>
              <a:t> </a:t>
            </a:r>
            <a:r>
              <a:rPr lang="cs-CZ" dirty="0" err="1"/>
              <a:t>Execution</a:t>
            </a:r>
            <a:r>
              <a:rPr lang="cs-CZ" dirty="0"/>
              <a:t> </a:t>
            </a:r>
            <a:r>
              <a:rPr lang="cs-CZ" dirty="0" err="1"/>
              <a:t>System</a:t>
            </a:r>
            <a:r>
              <a:rPr lang="cs-CZ" dirty="0"/>
              <a:t> (MES) je to pojem komplexnější, který zahrnuje i řízení technologií.</a:t>
            </a:r>
          </a:p>
          <a:p>
            <a:r>
              <a:rPr lang="cs-CZ" dirty="0"/>
              <a:t>MOM se týká především výrobní logistiky – tj. procesů spojených s výrobou, sklady materiálovými, mezioperačními, expedičními, samotnou dílnou a především pohybem materiálu po výrobním prostoru. Tj. dílna provede jednu výrobní operaci, vzniklý polotovar někde skladuje v nějakém množství v nějakém kvalitě, poté odveze k další operaci a opět skladuje atd. a podnik musí vědět, kterou operaci má konkrétně rozpracovanou a v jakém stavu, aby ji mohl eventuálně dokončit či zastavit a tím dosáhnout požadované flexibility.</a:t>
            </a:r>
          </a:p>
          <a:p>
            <a:r>
              <a:rPr lang="cs-CZ" dirty="0"/>
              <a:t>Jaká je vize rozmachu MOM v českých podmínkách? To je poměrně jednoduché – stačí se podívat do Severní Ameriky a to samé se za chvíli bude dít i u nás. Ve Spojených státech žije trh ERP dvěma trendy - </a:t>
            </a:r>
            <a:r>
              <a:rPr lang="cs-CZ" dirty="0" err="1"/>
              <a:t>cloudem</a:t>
            </a:r>
            <a:r>
              <a:rPr lang="cs-CZ" dirty="0"/>
              <a:t> a MES systémy. </a:t>
            </a:r>
            <a:r>
              <a:rPr lang="cs-CZ" dirty="0" err="1"/>
              <a:t>Cloud</a:t>
            </a:r>
            <a:r>
              <a:rPr lang="cs-CZ" dirty="0"/>
              <a:t> poskytující technologie, které umožňují provozovat aplikace na dálku a ovládat z koncového zařízení odkudkoliv, MES poněkud zastiňuje, alespoň marketingově. Ale z pohledu skutečných přínosů jde hlavně o MES, protože ten reaguje na reálné požadavky flexibility a efektivity. Podniky dnes potřebují detailně vědět, co se děje na dílně, v expedici a v nákupu. Potřebují technologii, která to dokáže změřit a následně řídit. V Severní Americe nyní probíhá boom MES technologií a dle mého odhadu dorazí do dvou let i k nám. MES je nezbytným předstupněm předpovídané robotizace, která bude další fází vývoje výrobní technologie.</a:t>
            </a:r>
          </a:p>
          <a:p>
            <a:endParaRPr lang="cs-CZ" dirty="0"/>
          </a:p>
        </p:txBody>
      </p:sp>
      <p:sp>
        <p:nvSpPr>
          <p:cNvPr id="4" name="Zástupný symbol pro číslo snímku 3"/>
          <p:cNvSpPr>
            <a:spLocks noGrp="1"/>
          </p:cNvSpPr>
          <p:nvPr>
            <p:ph type="sldNum" sz="quarter" idx="10"/>
          </p:nvPr>
        </p:nvSpPr>
        <p:spPr/>
        <p:txBody>
          <a:bodyPr/>
          <a:lstStyle/>
          <a:p>
            <a:fld id="{022820F0-93FA-492C-B92F-722CC7287490}" type="slidenum">
              <a:rPr lang="cs-CZ" smtClean="0"/>
              <a:t>31</a:t>
            </a:fld>
            <a:endParaRPr lang="cs-CZ"/>
          </a:p>
        </p:txBody>
      </p:sp>
    </p:spTree>
    <p:extLst>
      <p:ext uri="{BB962C8B-B14F-4D97-AF65-F5344CB8AC3E}">
        <p14:creationId xmlns:p14="http://schemas.microsoft.com/office/powerpoint/2010/main" val="2825226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mul</a:t>
            </a:r>
          </a:p>
        </p:txBody>
      </p:sp>
      <p:sp>
        <p:nvSpPr>
          <p:cNvPr id="4" name="Zástupný symbol pro číslo snímku 3"/>
          <p:cNvSpPr>
            <a:spLocks noGrp="1"/>
          </p:cNvSpPr>
          <p:nvPr>
            <p:ph type="sldNum" sz="quarter" idx="10"/>
          </p:nvPr>
        </p:nvSpPr>
        <p:spPr/>
        <p:txBody>
          <a:bodyPr/>
          <a:lstStyle/>
          <a:p>
            <a:fld id="{022820F0-93FA-492C-B92F-722CC7287490}" type="slidenum">
              <a:rPr lang="cs-CZ" smtClean="0"/>
              <a:t>4</a:t>
            </a:fld>
            <a:endParaRPr lang="cs-CZ"/>
          </a:p>
        </p:txBody>
      </p:sp>
    </p:spTree>
    <p:extLst>
      <p:ext uri="{BB962C8B-B14F-4D97-AF65-F5344CB8AC3E}">
        <p14:creationId xmlns:p14="http://schemas.microsoft.com/office/powerpoint/2010/main" val="4092904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22820F0-93FA-492C-B92F-722CC7287490}" type="slidenum">
              <a:rPr lang="cs-CZ" smtClean="0"/>
              <a:t>5</a:t>
            </a:fld>
            <a:endParaRPr lang="cs-CZ"/>
          </a:p>
        </p:txBody>
      </p:sp>
    </p:spTree>
    <p:extLst>
      <p:ext uri="{BB962C8B-B14F-4D97-AF65-F5344CB8AC3E}">
        <p14:creationId xmlns:p14="http://schemas.microsoft.com/office/powerpoint/2010/main" val="2236077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22820F0-93FA-492C-B92F-722CC7287490}" type="slidenum">
              <a:rPr lang="cs-CZ" smtClean="0"/>
              <a:t>6</a:t>
            </a:fld>
            <a:endParaRPr lang="cs-CZ"/>
          </a:p>
        </p:txBody>
      </p:sp>
    </p:spTree>
    <p:extLst>
      <p:ext uri="{BB962C8B-B14F-4D97-AF65-F5344CB8AC3E}">
        <p14:creationId xmlns:p14="http://schemas.microsoft.com/office/powerpoint/2010/main" val="2746853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22820F0-93FA-492C-B92F-722CC7287490}" type="slidenum">
              <a:rPr lang="cs-CZ" smtClean="0"/>
              <a:t>7</a:t>
            </a:fld>
            <a:endParaRPr lang="cs-CZ"/>
          </a:p>
        </p:txBody>
      </p:sp>
    </p:spTree>
    <p:extLst>
      <p:ext uri="{BB962C8B-B14F-4D97-AF65-F5344CB8AC3E}">
        <p14:creationId xmlns:p14="http://schemas.microsoft.com/office/powerpoint/2010/main" val="306525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22820F0-93FA-492C-B92F-722CC7287490}" type="slidenum">
              <a:rPr lang="cs-CZ" smtClean="0"/>
              <a:t>8</a:t>
            </a:fld>
            <a:endParaRPr lang="cs-CZ"/>
          </a:p>
        </p:txBody>
      </p:sp>
    </p:spTree>
    <p:extLst>
      <p:ext uri="{BB962C8B-B14F-4D97-AF65-F5344CB8AC3E}">
        <p14:creationId xmlns:p14="http://schemas.microsoft.com/office/powerpoint/2010/main" val="2174409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22820F0-93FA-492C-B92F-722CC7287490}" type="slidenum">
              <a:rPr lang="cs-CZ" smtClean="0"/>
              <a:t>9</a:t>
            </a:fld>
            <a:endParaRPr lang="cs-CZ"/>
          </a:p>
        </p:txBody>
      </p:sp>
    </p:spTree>
    <p:extLst>
      <p:ext uri="{BB962C8B-B14F-4D97-AF65-F5344CB8AC3E}">
        <p14:creationId xmlns:p14="http://schemas.microsoft.com/office/powerpoint/2010/main" val="3797994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cs-CZ"/>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Click to edit Master subtitle style</a:t>
            </a:r>
            <a:endParaRPr lang="en-US"/>
          </a:p>
        </p:txBody>
      </p:sp>
      <p:sp>
        <p:nvSpPr>
          <p:cNvPr id="4" name="Date Placeholder 3"/>
          <p:cNvSpPr>
            <a:spLocks noGrp="1"/>
          </p:cNvSpPr>
          <p:nvPr>
            <p:ph type="dt" sz="half" idx="10"/>
          </p:nvPr>
        </p:nvSpPr>
        <p:spPr/>
        <p:txBody>
          <a:bodyPr/>
          <a:lstStyle/>
          <a:p>
            <a:fld id="{95EC1D4A-A796-47C3-A63E-CE236FB377E2}" type="datetimeFigureOut">
              <a:rPr lang="cs-CZ" smtClean="0"/>
              <a:t>14.11.2019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3223724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95EC1D4A-A796-47C3-A63E-CE236FB377E2}" type="datetimeFigureOut">
              <a:rPr lang="cs-CZ" smtClean="0"/>
              <a:t>14.11.2019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2909822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95EC1D4A-A796-47C3-A63E-CE236FB377E2}" type="datetimeFigureOut">
              <a:rPr lang="cs-CZ" smtClean="0"/>
              <a:t>14.11.2019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3638058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Vlastní rozlože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zápatí 2"/>
          <p:cNvSpPr>
            <a:spLocks noGrp="1"/>
          </p:cNvSpPr>
          <p:nvPr>
            <p:ph type="ftr" sz="quarter" idx="10"/>
          </p:nvPr>
        </p:nvSpPr>
        <p:spPr/>
        <p:txBody>
          <a:bodyPr/>
          <a:lstStyle/>
          <a:p>
            <a:endParaRPr lang="cs-CZ"/>
          </a:p>
        </p:txBody>
      </p:sp>
      <p:sp>
        <p:nvSpPr>
          <p:cNvPr id="4" name="Zástupný symbol pro číslo snímku 3"/>
          <p:cNvSpPr>
            <a:spLocks noGrp="1"/>
          </p:cNvSpPr>
          <p:nvPr>
            <p:ph type="sldNum" sz="quarter" idx="11"/>
          </p:nvPr>
        </p:nvSpPr>
        <p:spPr/>
        <p:txBody>
          <a:bodyPr/>
          <a:lstStyle/>
          <a:p>
            <a:fld id="{AC57A5DF-1266-40EA-9282-1E66B9DE06C0}" type="slidenum">
              <a:rPr lang="cs-CZ" smtClean="0"/>
              <a:t>‹#›</a:t>
            </a:fld>
            <a:endParaRPr lang="cs-CZ"/>
          </a:p>
        </p:txBody>
      </p:sp>
      <p:sp>
        <p:nvSpPr>
          <p:cNvPr id="5" name="Zástupný symbol pro text 2"/>
          <p:cNvSpPr>
            <a:spLocks noGrp="1"/>
          </p:cNvSpPr>
          <p:nvPr>
            <p:ph idx="1"/>
          </p:nvPr>
        </p:nvSpPr>
        <p:spPr>
          <a:xfrm>
            <a:off x="395536" y="1844824"/>
            <a:ext cx="8615065" cy="4320480"/>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4059139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Vlastní rozložení">
    <p:spTree>
      <p:nvGrpSpPr>
        <p:cNvPr id="1" name=""/>
        <p:cNvGrpSpPr/>
        <p:nvPr/>
      </p:nvGrpSpPr>
      <p:grpSpPr>
        <a:xfrm>
          <a:off x="0" y="0"/>
          <a:ext cx="0" cy="0"/>
          <a:chOff x="0" y="0"/>
          <a:chExt cx="0" cy="0"/>
        </a:xfrm>
      </p:grpSpPr>
      <p:sp>
        <p:nvSpPr>
          <p:cNvPr id="2" name="Nadpis 1"/>
          <p:cNvSpPr>
            <a:spLocks noGrp="1"/>
          </p:cNvSpPr>
          <p:nvPr>
            <p:ph type="title"/>
          </p:nvPr>
        </p:nvSpPr>
        <p:spPr>
          <a:xfrm>
            <a:off x="685800" y="2130425"/>
            <a:ext cx="7770813" cy="1468438"/>
          </a:xfrm>
        </p:spPr>
        <p:txBody>
          <a:bodyPr/>
          <a:lstStyle/>
          <a:p>
            <a:r>
              <a:rPr lang="cs-CZ"/>
              <a:t>Klepnutím lze upravit styl předlohy nadpisů.</a:t>
            </a:r>
          </a:p>
        </p:txBody>
      </p:sp>
      <p:sp>
        <p:nvSpPr>
          <p:cNvPr id="3" name="Zástupný symbol pro datum 2"/>
          <p:cNvSpPr>
            <a:spLocks noGrp="1"/>
          </p:cNvSpPr>
          <p:nvPr>
            <p:ph type="dt" idx="10"/>
          </p:nvPr>
        </p:nvSpPr>
        <p:spPr>
          <a:xfrm>
            <a:off x="457200" y="6356350"/>
            <a:ext cx="2132013" cy="363538"/>
          </a:xfrm>
        </p:spPr>
        <p:txBody>
          <a:bodyPr/>
          <a:lstStyle>
            <a:lvl1pPr>
              <a:defRPr/>
            </a:lvl1pPr>
          </a:lstStyle>
          <a:p>
            <a:fld id="{95EC1D4A-A796-47C3-A63E-CE236FB377E2}" type="datetimeFigureOut">
              <a:rPr lang="cs-CZ" smtClean="0"/>
              <a:t>14.11.2019</a:t>
            </a:fld>
            <a:endParaRPr lang="cs-CZ"/>
          </a:p>
        </p:txBody>
      </p:sp>
      <p:sp>
        <p:nvSpPr>
          <p:cNvPr id="4" name="Zástupný symbol pro číslo snímku 3"/>
          <p:cNvSpPr>
            <a:spLocks noGrp="1"/>
          </p:cNvSpPr>
          <p:nvPr>
            <p:ph type="sldNum" idx="11"/>
          </p:nvPr>
        </p:nvSpPr>
        <p:spPr>
          <a:xfrm>
            <a:off x="6553200" y="6356350"/>
            <a:ext cx="2132013" cy="363538"/>
          </a:xfrm>
        </p:spPr>
        <p:txBody>
          <a:bodyPr/>
          <a:lstStyle>
            <a:lvl1pPr>
              <a:defRPr/>
            </a:lvl1pPr>
          </a:lstStyle>
          <a:p>
            <a:fld id="{AC57A5DF-1266-40EA-9282-1E66B9DE06C0}" type="slidenum">
              <a:rPr lang="cs-CZ" smtClean="0"/>
              <a:t>‹#›</a:t>
            </a:fld>
            <a:endParaRPr lang="cs-CZ"/>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1150938" y="214313"/>
            <a:ext cx="7793037" cy="1462087"/>
          </a:xfrm>
        </p:spPr>
        <p:txBody>
          <a:bodyPr/>
          <a:lstStyle/>
          <a:p>
            <a:r>
              <a:rPr lang="cs-CZ"/>
              <a:t>Kliknutím lze upravit styl.</a:t>
            </a:r>
          </a:p>
        </p:txBody>
      </p:sp>
      <p:sp>
        <p:nvSpPr>
          <p:cNvPr id="3" name="Zástupný symbol pro text 2"/>
          <p:cNvSpPr>
            <a:spLocks noGrp="1"/>
          </p:cNvSpPr>
          <p:nvPr>
            <p:ph type="body" sz="half" idx="1"/>
          </p:nvPr>
        </p:nvSpPr>
        <p:spPr>
          <a:xfrm>
            <a:off x="1182688" y="2017713"/>
            <a:ext cx="3810000" cy="41148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5145088" y="2017713"/>
            <a:ext cx="3810000" cy="41148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a:xfrm>
            <a:off x="1162050" y="6243638"/>
            <a:ext cx="1905000" cy="457200"/>
          </a:xfrm>
        </p:spPr>
        <p:txBody>
          <a:bodyPr/>
          <a:lstStyle>
            <a:lvl1pPr>
              <a:defRPr/>
            </a:lvl1pPr>
          </a:lstStyle>
          <a:p>
            <a:fld id="{95EC1D4A-A796-47C3-A63E-CE236FB377E2}" type="datetimeFigureOut">
              <a:rPr lang="cs-CZ" smtClean="0"/>
              <a:t>14.11.2019</a:t>
            </a:fld>
            <a:endParaRPr lang="cs-CZ"/>
          </a:p>
        </p:txBody>
      </p:sp>
      <p:sp>
        <p:nvSpPr>
          <p:cNvPr id="6" name="Zástupný symbol pro zápatí 5"/>
          <p:cNvSpPr>
            <a:spLocks noGrp="1"/>
          </p:cNvSpPr>
          <p:nvPr>
            <p:ph type="ftr" sz="quarter" idx="11"/>
          </p:nvPr>
        </p:nvSpPr>
        <p:spPr>
          <a:xfrm>
            <a:off x="3657600" y="6243638"/>
            <a:ext cx="2895600" cy="457200"/>
          </a:xfrm>
        </p:spPr>
        <p:txBody>
          <a:bodyPr/>
          <a:lstStyle>
            <a:lvl1pPr>
              <a:defRPr/>
            </a:lvl1pPr>
          </a:lstStyle>
          <a:p>
            <a:endParaRPr lang="cs-CZ"/>
          </a:p>
        </p:txBody>
      </p:sp>
      <p:sp>
        <p:nvSpPr>
          <p:cNvPr id="7" name="Zástupný symbol pro číslo snímku 6"/>
          <p:cNvSpPr>
            <a:spLocks noGrp="1"/>
          </p:cNvSpPr>
          <p:nvPr>
            <p:ph type="sldNum" sz="quarter" idx="12"/>
          </p:nvPr>
        </p:nvSpPr>
        <p:spPr>
          <a:xfrm>
            <a:off x="7042150" y="6243638"/>
            <a:ext cx="1905000" cy="457200"/>
          </a:xfrm>
        </p:spPr>
        <p:txBody>
          <a:bodyPr/>
          <a:lstStyle>
            <a:lvl1pPr>
              <a:defRPr smtClean="0"/>
            </a:lvl1pPr>
          </a:lstStyle>
          <a:p>
            <a:fld id="{AC57A5DF-1266-40EA-9282-1E66B9DE06C0}" type="slidenum">
              <a:rPr lang="cs-CZ" smtClean="0"/>
              <a:t>‹#›</a:t>
            </a:fld>
            <a:endParaRPr lang="cs-CZ"/>
          </a:p>
        </p:txBody>
      </p:sp>
    </p:spTree>
    <p:extLst>
      <p:ext uri="{BB962C8B-B14F-4D97-AF65-F5344CB8AC3E}">
        <p14:creationId xmlns:p14="http://schemas.microsoft.com/office/powerpoint/2010/main" val="27009133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verTx">
  <p:cSld name="Nadpis a obsah nad textem">
    <p:spTree>
      <p:nvGrpSpPr>
        <p:cNvPr id="1" name=""/>
        <p:cNvGrpSpPr/>
        <p:nvPr/>
      </p:nvGrpSpPr>
      <p:grpSpPr>
        <a:xfrm>
          <a:off x="0" y="0"/>
          <a:ext cx="0" cy="0"/>
          <a:chOff x="0" y="0"/>
          <a:chExt cx="0" cy="0"/>
        </a:xfrm>
      </p:grpSpPr>
      <p:sp>
        <p:nvSpPr>
          <p:cNvPr id="2" name="Nadpis 1"/>
          <p:cNvSpPr>
            <a:spLocks noGrp="1"/>
          </p:cNvSpPr>
          <p:nvPr>
            <p:ph type="title"/>
          </p:nvPr>
        </p:nvSpPr>
        <p:spPr>
          <a:xfrm>
            <a:off x="871538" y="192088"/>
            <a:ext cx="8162925" cy="1431925"/>
          </a:xfrm>
        </p:spPr>
        <p:txBody>
          <a:bodyPr/>
          <a:lstStyle/>
          <a:p>
            <a:r>
              <a:rPr lang="cs-CZ"/>
              <a:t>Kliknutím lze upravit styl.</a:t>
            </a:r>
          </a:p>
        </p:txBody>
      </p:sp>
      <p:sp>
        <p:nvSpPr>
          <p:cNvPr id="3" name="Zástupný symbol pro obsah 2"/>
          <p:cNvSpPr>
            <a:spLocks noGrp="1"/>
          </p:cNvSpPr>
          <p:nvPr>
            <p:ph sz="half" idx="1"/>
          </p:nvPr>
        </p:nvSpPr>
        <p:spPr>
          <a:xfrm>
            <a:off x="912813" y="1905000"/>
            <a:ext cx="8110537" cy="20193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912813" y="4076700"/>
            <a:ext cx="8110537" cy="20193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1091"/>
          <p:cNvSpPr>
            <a:spLocks noGrp="1" noChangeArrowheads="1"/>
          </p:cNvSpPr>
          <p:nvPr>
            <p:ph type="dt" sz="half" idx="10"/>
          </p:nvPr>
        </p:nvSpPr>
        <p:spPr>
          <a:ln/>
        </p:spPr>
        <p:txBody>
          <a:bodyPr/>
          <a:lstStyle>
            <a:lvl1pPr>
              <a:defRPr/>
            </a:lvl1pPr>
          </a:lstStyle>
          <a:p>
            <a:fld id="{95EC1D4A-A796-47C3-A63E-CE236FB377E2}" type="datetimeFigureOut">
              <a:rPr lang="cs-CZ" smtClean="0"/>
              <a:t>14.11.2019</a:t>
            </a:fld>
            <a:endParaRPr lang="cs-CZ"/>
          </a:p>
        </p:txBody>
      </p:sp>
      <p:sp>
        <p:nvSpPr>
          <p:cNvPr id="6" name="Rectangle 1092"/>
          <p:cNvSpPr>
            <a:spLocks noGrp="1" noChangeArrowheads="1"/>
          </p:cNvSpPr>
          <p:nvPr>
            <p:ph type="ftr" sz="quarter" idx="11"/>
          </p:nvPr>
        </p:nvSpPr>
        <p:spPr>
          <a:ln/>
        </p:spPr>
        <p:txBody>
          <a:bodyPr/>
          <a:lstStyle>
            <a:lvl1pPr>
              <a:defRPr/>
            </a:lvl1pPr>
          </a:lstStyle>
          <a:p>
            <a:endParaRPr lang="cs-CZ"/>
          </a:p>
        </p:txBody>
      </p:sp>
      <p:sp>
        <p:nvSpPr>
          <p:cNvPr id="7" name="Rectangle 1093"/>
          <p:cNvSpPr>
            <a:spLocks noGrp="1" noChangeArrowheads="1"/>
          </p:cNvSpPr>
          <p:nvPr>
            <p:ph type="sldNum" sz="quarter" idx="12"/>
          </p:nvPr>
        </p:nvSpPr>
        <p:spPr>
          <a:ln/>
        </p:spPr>
        <p:txBody>
          <a:bodyPr/>
          <a:lstStyle>
            <a:lvl1pPr>
              <a:defRPr/>
            </a:lvl1pPr>
          </a:lstStyle>
          <a:p>
            <a:fld id="{AC57A5DF-1266-40EA-9282-1E66B9DE06C0}" type="slidenum">
              <a:rPr lang="cs-CZ" smtClean="0"/>
              <a:t>‹#›</a:t>
            </a:fld>
            <a:endParaRPr lang="cs-CZ"/>
          </a:p>
        </p:txBody>
      </p:sp>
    </p:spTree>
    <p:extLst>
      <p:ext uri="{BB962C8B-B14F-4D97-AF65-F5344CB8AC3E}">
        <p14:creationId xmlns:p14="http://schemas.microsoft.com/office/powerpoint/2010/main" val="3493817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idx="1"/>
          </p:nvPr>
        </p:nvSpPr>
        <p:spPr/>
        <p:txBody>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95EC1D4A-A796-47C3-A63E-CE236FB377E2}" type="datetimeFigureOut">
              <a:rPr lang="cs-CZ" smtClean="0"/>
              <a:t>14.11.2019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1106807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Click to edit Master text styles</a:t>
            </a:r>
          </a:p>
        </p:txBody>
      </p:sp>
      <p:sp>
        <p:nvSpPr>
          <p:cNvPr id="4" name="Date Placeholder 3"/>
          <p:cNvSpPr>
            <a:spLocks noGrp="1"/>
          </p:cNvSpPr>
          <p:nvPr>
            <p:ph type="dt" sz="half" idx="10"/>
          </p:nvPr>
        </p:nvSpPr>
        <p:spPr/>
        <p:txBody>
          <a:bodyPr/>
          <a:lstStyle/>
          <a:p>
            <a:fld id="{95EC1D4A-A796-47C3-A63E-CE236FB377E2}" type="datetimeFigureOut">
              <a:rPr lang="cs-CZ" smtClean="0"/>
              <a:t>14.11.2019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2005023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Date Placeholder 4"/>
          <p:cNvSpPr>
            <a:spLocks noGrp="1"/>
          </p:cNvSpPr>
          <p:nvPr>
            <p:ph type="dt" sz="half" idx="10"/>
          </p:nvPr>
        </p:nvSpPr>
        <p:spPr/>
        <p:txBody>
          <a:bodyPr/>
          <a:lstStyle/>
          <a:p>
            <a:fld id="{95EC1D4A-A796-47C3-A63E-CE236FB377E2}" type="datetimeFigureOut">
              <a:rPr lang="cs-CZ" smtClean="0"/>
              <a:t>14.11.2019</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1954874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7" name="Date Placeholder 6"/>
          <p:cNvSpPr>
            <a:spLocks noGrp="1"/>
          </p:cNvSpPr>
          <p:nvPr>
            <p:ph type="dt" sz="half" idx="10"/>
          </p:nvPr>
        </p:nvSpPr>
        <p:spPr/>
        <p:txBody>
          <a:bodyPr/>
          <a:lstStyle/>
          <a:p>
            <a:fld id="{95EC1D4A-A796-47C3-A63E-CE236FB377E2}" type="datetimeFigureOut">
              <a:rPr lang="cs-CZ" smtClean="0"/>
              <a:t>14.11.2019</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1125223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Date Placeholder 2"/>
          <p:cNvSpPr>
            <a:spLocks noGrp="1"/>
          </p:cNvSpPr>
          <p:nvPr>
            <p:ph type="dt" sz="half" idx="10"/>
          </p:nvPr>
        </p:nvSpPr>
        <p:spPr/>
        <p:txBody>
          <a:bodyPr/>
          <a:lstStyle/>
          <a:p>
            <a:fld id="{95EC1D4A-A796-47C3-A63E-CE236FB377E2}" type="datetimeFigureOut">
              <a:rPr lang="cs-CZ" smtClean="0"/>
              <a:t>14.11.2019</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2214651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EC1D4A-A796-47C3-A63E-CE236FB377E2}" type="datetimeFigureOut">
              <a:rPr lang="cs-CZ" smtClean="0"/>
              <a:t>14.11.2019</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313100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cs-CZ"/>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95EC1D4A-A796-47C3-A63E-CE236FB377E2}" type="datetimeFigureOut">
              <a:rPr lang="cs-CZ" smtClean="0"/>
              <a:t>14.11.2019</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2964378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95EC1D4A-A796-47C3-A63E-CE236FB377E2}" type="datetimeFigureOut">
              <a:rPr lang="cs-CZ" smtClean="0"/>
              <a:t>14.11.2019</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2089601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EC1D4A-A796-47C3-A63E-CE236FB377E2}" type="datetimeFigureOut">
              <a:rPr lang="cs-CZ" smtClean="0"/>
              <a:t>14.11.2019</a:t>
            </a:fld>
            <a:endParaRPr lang="cs-C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57A5DF-1266-40EA-9282-1E66B9DE06C0}" type="slidenum">
              <a:rPr lang="cs-CZ" smtClean="0"/>
              <a:t>‹#›</a:t>
            </a:fld>
            <a:endParaRPr lang="cs-CZ"/>
          </a:p>
        </p:txBody>
      </p:sp>
    </p:spTree>
    <p:extLst>
      <p:ext uri="{BB962C8B-B14F-4D97-AF65-F5344CB8AC3E}">
        <p14:creationId xmlns:p14="http://schemas.microsoft.com/office/powerpoint/2010/main" val="5570487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10.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1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hemeOverride" Target="../theme/themeOverride1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hemeOverride" Target="../theme/themeOverride13.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hemeOverride" Target="../theme/themeOverride14.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hemeOverride" Target="../theme/themeOverride15.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hemeOverride" Target="../theme/themeOverride16.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hemeOverride" Target="../theme/themeOverride17.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hemeOverride" Target="../theme/themeOverride18.xml"/><Relationship Id="rId5" Type="http://schemas.openxmlformats.org/officeDocument/2006/relationships/image" Target="../media/image4.pn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hemeOverride" Target="../theme/themeOverride19.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hemeOverride" Target="../theme/themeOverride20.xml"/><Relationship Id="rId5" Type="http://schemas.openxmlformats.org/officeDocument/2006/relationships/image" Target="../media/image5.png"/><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hemeOverride" Target="../theme/themeOverride2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hemeOverride" Target="../theme/themeOverride22.xml"/><Relationship Id="rId5" Type="http://schemas.openxmlformats.org/officeDocument/2006/relationships/image" Target="../media/image6.png"/><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hemeOverride" Target="../theme/themeOverride2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systemonline.cz/rizeni-vyroby/manufacturing-operations-management.htm"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s://www.systemonline.cz/rizeni-vyroby/tri-zkratky-ktere-by-mel-znat-dobry-vyrobni-manazer.htm"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4.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6.xml"/><Relationship Id="rId5" Type="http://schemas.openxmlformats.org/officeDocument/2006/relationships/image" Target="../media/image3.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7.xml"/><Relationship Id="rId5" Type="http://schemas.openxmlformats.org/officeDocument/2006/relationships/hyperlink" Target="https://euipo.europa.eu/ohimportal/cs/trade-marks-examples" TargetMode="Externa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8.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9.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a:t>Řízení kvality ve výrobních procesech</a:t>
            </a:r>
          </a:p>
        </p:txBody>
      </p:sp>
      <p:sp>
        <p:nvSpPr>
          <p:cNvPr id="3" name="Podnadpis 2"/>
          <p:cNvSpPr>
            <a:spLocks noGrp="1"/>
          </p:cNvSpPr>
          <p:nvPr>
            <p:ph type="subTitle" idx="1"/>
          </p:nvPr>
        </p:nvSpPr>
        <p:spPr/>
        <p:txBody>
          <a:bodyPr/>
          <a:lstStyle/>
          <a:p>
            <a:r>
              <a:rPr lang="cs-CZ" dirty="0"/>
              <a:t>X. </a:t>
            </a:r>
            <a:r>
              <a:rPr lang="cs-CZ"/>
              <a:t>seminář</a:t>
            </a:r>
          </a:p>
        </p:txBody>
      </p:sp>
    </p:spTree>
    <p:extLst>
      <p:ext uri="{BB962C8B-B14F-4D97-AF65-F5344CB8AC3E}">
        <p14:creationId xmlns:p14="http://schemas.microsoft.com/office/powerpoint/2010/main" val="2275770886"/>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a:t>7. Nákladová analýza kvality</a:t>
            </a:r>
          </a:p>
        </p:txBody>
      </p:sp>
      <p:sp>
        <p:nvSpPr>
          <p:cNvPr id="3" name="Zástupný symbol pro obsah 2"/>
          <p:cNvSpPr>
            <a:spLocks noGrp="1"/>
          </p:cNvSpPr>
          <p:nvPr>
            <p:ph idx="1"/>
          </p:nvPr>
        </p:nvSpPr>
        <p:spPr/>
        <p:txBody>
          <a:bodyPr>
            <a:normAutofit fontScale="70000" lnSpcReduction="20000"/>
          </a:bodyPr>
          <a:lstStyle/>
          <a:p>
            <a:pPr marL="0" indent="0">
              <a:buNone/>
            </a:pPr>
            <a:r>
              <a:rPr lang="cs-CZ" dirty="0"/>
              <a:t>Druhy klasifikace:</a:t>
            </a:r>
          </a:p>
          <a:p>
            <a:pPr marL="514350" indent="-514350">
              <a:buAutoNum type="arabicParenR"/>
            </a:pPr>
            <a:r>
              <a:rPr lang="cs-CZ" dirty="0"/>
              <a:t>Členění na preventivní, nekvalitní výrobu a náklady na kontrolu</a:t>
            </a:r>
          </a:p>
          <a:p>
            <a:pPr marL="514350" indent="-514350">
              <a:buAutoNum type="arabicParenR"/>
            </a:pPr>
            <a:r>
              <a:rPr lang="cs-CZ" dirty="0"/>
              <a:t>Struktura nákladů dle etap a podetap tvorby nových výrobků: </a:t>
            </a:r>
            <a:r>
              <a:rPr lang="cs-CZ" dirty="0" err="1"/>
              <a:t>Ná</a:t>
            </a:r>
            <a:r>
              <a:rPr lang="cs-CZ" dirty="0"/>
              <a:t> na koncepci nového produktu, </a:t>
            </a:r>
            <a:r>
              <a:rPr lang="cs-CZ" dirty="0" err="1"/>
              <a:t>Ná</a:t>
            </a:r>
            <a:r>
              <a:rPr lang="cs-CZ" dirty="0"/>
              <a:t> na návrh nového prototypu, </a:t>
            </a:r>
            <a:r>
              <a:rPr lang="cs-CZ" dirty="0" err="1"/>
              <a:t>Ná</a:t>
            </a:r>
            <a:r>
              <a:rPr lang="cs-CZ" dirty="0"/>
              <a:t> na zhotovení</a:t>
            </a:r>
          </a:p>
          <a:p>
            <a:pPr marL="514350" indent="-514350">
              <a:buAutoNum type="arabicParenR"/>
            </a:pPr>
            <a:r>
              <a:rPr lang="cs-CZ" dirty="0"/>
              <a:t>Dle fáze managementu kvality: na prognózu vývoje parametrů kvality, na marketingový výzkum, na </a:t>
            </a:r>
            <a:r>
              <a:rPr lang="cs-CZ" dirty="0" err="1"/>
              <a:t>výzkumno</a:t>
            </a:r>
            <a:r>
              <a:rPr lang="cs-CZ" dirty="0"/>
              <a:t>- vývojové práce kvality, na konstrukční, technologickou a ostatní přípravu nové produkce, na vlastní výrobu</a:t>
            </a:r>
          </a:p>
          <a:p>
            <a:pPr marL="514350" indent="-514350">
              <a:buAutoNum type="arabicParenR"/>
            </a:pPr>
            <a:r>
              <a:rPr lang="cs-CZ" dirty="0"/>
              <a:t>Trojité chápaní: Na výrobce spojené s tvorbou a zabezpečením kvality, Na uživatele, společenské Na spojené s životním prostředím</a:t>
            </a:r>
          </a:p>
        </p:txBody>
      </p:sp>
      <p:sp>
        <p:nvSpPr>
          <p:cNvPr id="4" name="TextovéPole 3"/>
          <p:cNvSpPr txBox="1"/>
          <p:nvPr/>
        </p:nvSpPr>
        <p:spPr>
          <a:xfrm>
            <a:off x="0" y="6237312"/>
            <a:ext cx="8964488" cy="276999"/>
          </a:xfrm>
          <a:prstGeom prst="rect">
            <a:avLst/>
          </a:prstGeom>
          <a:noFill/>
        </p:spPr>
        <p:txBody>
          <a:bodyPr wrap="square" rtlCol="0">
            <a:spAutoFit/>
          </a:bodyPr>
          <a:lstStyle/>
          <a:p>
            <a:r>
              <a:rPr lang="cs-CZ" sz="1200" dirty="0"/>
              <a:t>LEŠČIŠIN M., STERN J., DUPAĽ A. 2008. </a:t>
            </a:r>
            <a:r>
              <a:rPr lang="cs-CZ" sz="1200" i="1" dirty="0" err="1"/>
              <a:t>Manažment</a:t>
            </a:r>
            <a:r>
              <a:rPr lang="cs-CZ" sz="1200" i="1" dirty="0"/>
              <a:t> výroby</a:t>
            </a:r>
            <a:r>
              <a:rPr lang="cs-CZ" sz="1200" dirty="0"/>
              <a:t>. Bratislava: SPRINT. ISBN 80-89085-00-6, str. 263-283</a:t>
            </a:r>
          </a:p>
        </p:txBody>
      </p:sp>
    </p:spTree>
    <p:extLst>
      <p:ext uri="{BB962C8B-B14F-4D97-AF65-F5344CB8AC3E}">
        <p14:creationId xmlns:p14="http://schemas.microsoft.com/office/powerpoint/2010/main" val="1164028127"/>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7. Další členění nákladů na kvalitu:</a:t>
            </a:r>
          </a:p>
        </p:txBody>
      </p:sp>
      <p:sp>
        <p:nvSpPr>
          <p:cNvPr id="3" name="Zástupný symbol pro obsah 2"/>
          <p:cNvSpPr>
            <a:spLocks noGrp="1"/>
          </p:cNvSpPr>
          <p:nvPr>
            <p:ph idx="1"/>
          </p:nvPr>
        </p:nvSpPr>
        <p:spPr/>
        <p:txBody>
          <a:bodyPr/>
          <a:lstStyle/>
          <a:p>
            <a:pPr marL="514350" indent="-514350">
              <a:buAutoNum type="arabicParenR"/>
            </a:pPr>
            <a:r>
              <a:rPr lang="cs-CZ" dirty="0"/>
              <a:t>Náklady na předcházení nekvalitě (Na </a:t>
            </a:r>
            <a:r>
              <a:rPr lang="cs-CZ" dirty="0" err="1"/>
              <a:t>na</a:t>
            </a:r>
            <a:r>
              <a:rPr lang="cs-CZ" dirty="0"/>
              <a:t> management kvality, na výzkum vývoj na certifikační systémy </a:t>
            </a:r>
            <a:r>
              <a:rPr lang="cs-CZ" dirty="0" err="1"/>
              <a:t>atd</a:t>
            </a:r>
            <a:r>
              <a:rPr lang="cs-CZ" dirty="0"/>
              <a:t>)</a:t>
            </a:r>
          </a:p>
          <a:p>
            <a:pPr marL="514350" indent="-514350">
              <a:buAutoNum type="arabicParenR"/>
            </a:pPr>
            <a:r>
              <a:rPr lang="cs-CZ" dirty="0"/>
              <a:t>Náklady na kontrolu kvality (vstupní a jiná kontrola surovin, materiálů </a:t>
            </a:r>
            <a:r>
              <a:rPr lang="cs-CZ" dirty="0" err="1"/>
              <a:t>atd</a:t>
            </a:r>
            <a:r>
              <a:rPr lang="cs-CZ" dirty="0"/>
              <a:t>, na zkoušky v autorizovaných zkušebnách a laboratořích)</a:t>
            </a:r>
          </a:p>
          <a:p>
            <a:pPr marL="514350" indent="-514350">
              <a:buAutoNum type="arabicParenR"/>
            </a:pPr>
            <a:r>
              <a:rPr lang="cs-CZ" dirty="0"/>
              <a:t>Náklady a ztráty spojené s nekvalitní produkci</a:t>
            </a:r>
          </a:p>
        </p:txBody>
      </p:sp>
      <p:sp>
        <p:nvSpPr>
          <p:cNvPr id="4" name="TextovéPole 3"/>
          <p:cNvSpPr txBox="1"/>
          <p:nvPr/>
        </p:nvSpPr>
        <p:spPr>
          <a:xfrm>
            <a:off x="0" y="6237312"/>
            <a:ext cx="8964488" cy="276999"/>
          </a:xfrm>
          <a:prstGeom prst="rect">
            <a:avLst/>
          </a:prstGeom>
          <a:noFill/>
        </p:spPr>
        <p:txBody>
          <a:bodyPr wrap="square" rtlCol="0">
            <a:spAutoFit/>
          </a:bodyPr>
          <a:lstStyle/>
          <a:p>
            <a:r>
              <a:rPr lang="cs-CZ" sz="1200" dirty="0"/>
              <a:t>LEŠČIŠIN M., STERN J., DUPAĽ A. 2008. </a:t>
            </a:r>
            <a:r>
              <a:rPr lang="cs-CZ" sz="1200" i="1" dirty="0" err="1"/>
              <a:t>Manažment</a:t>
            </a:r>
            <a:r>
              <a:rPr lang="cs-CZ" sz="1200" i="1" dirty="0"/>
              <a:t> výroby</a:t>
            </a:r>
            <a:r>
              <a:rPr lang="cs-CZ" sz="1200" dirty="0"/>
              <a:t>. Bratislava: SPRINT. ISBN 80-89085-00-6, str. 263-283</a:t>
            </a:r>
          </a:p>
        </p:txBody>
      </p:sp>
    </p:spTree>
    <p:extLst>
      <p:ext uri="{BB962C8B-B14F-4D97-AF65-F5344CB8AC3E}">
        <p14:creationId xmlns:p14="http://schemas.microsoft.com/office/powerpoint/2010/main" val="3077327307"/>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8. Kontrola kvality</a:t>
            </a:r>
          </a:p>
        </p:txBody>
      </p:sp>
      <p:sp>
        <p:nvSpPr>
          <p:cNvPr id="3" name="Zástupný symbol pro obsah 2"/>
          <p:cNvSpPr>
            <a:spLocks noGrp="1"/>
          </p:cNvSpPr>
          <p:nvPr>
            <p:ph idx="1"/>
          </p:nvPr>
        </p:nvSpPr>
        <p:spPr/>
        <p:txBody>
          <a:bodyPr/>
          <a:lstStyle/>
          <a:p>
            <a:pPr marL="0" indent="0">
              <a:buNone/>
            </a:pPr>
            <a:r>
              <a:rPr lang="cs-CZ" dirty="0"/>
              <a:t>KMS (kontrolní a měřicí služba)</a:t>
            </a:r>
          </a:p>
          <a:p>
            <a:r>
              <a:rPr lang="cs-CZ" dirty="0"/>
              <a:t>Vstupní, výrobní a výstupní</a:t>
            </a:r>
          </a:p>
          <a:p>
            <a:r>
              <a:rPr lang="cs-CZ" dirty="0"/>
              <a:t>Statistická výběrová kontrola</a:t>
            </a:r>
          </a:p>
          <a:p>
            <a:r>
              <a:rPr lang="cs-CZ" dirty="0"/>
              <a:t>Statistická regulace kvality</a:t>
            </a:r>
          </a:p>
        </p:txBody>
      </p:sp>
      <p:sp>
        <p:nvSpPr>
          <p:cNvPr id="4" name="TextovéPole 3"/>
          <p:cNvSpPr txBox="1"/>
          <p:nvPr/>
        </p:nvSpPr>
        <p:spPr>
          <a:xfrm>
            <a:off x="0" y="6237312"/>
            <a:ext cx="8964488" cy="276999"/>
          </a:xfrm>
          <a:prstGeom prst="rect">
            <a:avLst/>
          </a:prstGeom>
          <a:noFill/>
        </p:spPr>
        <p:txBody>
          <a:bodyPr wrap="square" rtlCol="0">
            <a:spAutoFit/>
          </a:bodyPr>
          <a:lstStyle/>
          <a:p>
            <a:r>
              <a:rPr lang="cs-CZ" sz="1200" dirty="0"/>
              <a:t>LEŠČIŠIN M., STERN J., DUPAĽ A. 2008. </a:t>
            </a:r>
            <a:r>
              <a:rPr lang="cs-CZ" sz="1200" i="1" dirty="0" err="1"/>
              <a:t>Manažment</a:t>
            </a:r>
            <a:r>
              <a:rPr lang="cs-CZ" sz="1200" i="1" dirty="0"/>
              <a:t> výroby</a:t>
            </a:r>
            <a:r>
              <a:rPr lang="cs-CZ" sz="1200" dirty="0"/>
              <a:t>. Bratislava: SPRINT. ISBN 80-89085-00-6, str. 263-283</a:t>
            </a:r>
          </a:p>
        </p:txBody>
      </p:sp>
    </p:spTree>
    <p:extLst>
      <p:ext uri="{BB962C8B-B14F-4D97-AF65-F5344CB8AC3E}">
        <p14:creationId xmlns:p14="http://schemas.microsoft.com/office/powerpoint/2010/main" val="4089814825"/>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9. Certifikace systému kvality</a:t>
            </a:r>
          </a:p>
        </p:txBody>
      </p:sp>
      <p:sp>
        <p:nvSpPr>
          <p:cNvPr id="3" name="Zástupný symbol pro obsah 2"/>
          <p:cNvSpPr>
            <a:spLocks noGrp="1"/>
          </p:cNvSpPr>
          <p:nvPr>
            <p:ph idx="1"/>
          </p:nvPr>
        </p:nvSpPr>
        <p:spPr/>
        <p:txBody>
          <a:bodyPr>
            <a:normAutofit fontScale="92500" lnSpcReduction="20000"/>
          </a:bodyPr>
          <a:lstStyle/>
          <a:p>
            <a:pPr marL="0" indent="0">
              <a:buNone/>
            </a:pPr>
            <a:r>
              <a:rPr lang="cs-CZ" dirty="0"/>
              <a:t>Okruhy:</a:t>
            </a:r>
          </a:p>
          <a:p>
            <a:r>
              <a:rPr lang="cs-CZ" dirty="0"/>
              <a:t>Všestranná certifikace rozhodujících parametrů dle ISO 9000:2000</a:t>
            </a:r>
          </a:p>
          <a:p>
            <a:r>
              <a:rPr lang="cs-CZ" dirty="0"/>
              <a:t>Certifikace výrobních podmínek</a:t>
            </a:r>
          </a:p>
          <a:p>
            <a:r>
              <a:rPr lang="cs-CZ" dirty="0"/>
              <a:t>Hodnocení odebraných vzorků na certifikační ověření</a:t>
            </a:r>
          </a:p>
          <a:p>
            <a:r>
              <a:rPr lang="cs-CZ" dirty="0"/>
              <a:t>Certifikace samotného řízení kvality</a:t>
            </a:r>
          </a:p>
          <a:p>
            <a:r>
              <a:rPr lang="cs-CZ" dirty="0"/>
              <a:t>Testování, přezkoušení úrovně personálu</a:t>
            </a:r>
          </a:p>
          <a:p>
            <a:r>
              <a:rPr lang="cs-CZ" dirty="0"/>
              <a:t>Certifikace ekologické úrovni výrobků</a:t>
            </a:r>
          </a:p>
          <a:p>
            <a:r>
              <a:rPr lang="cs-CZ" dirty="0"/>
              <a:t>Hodnocení samotné certifikační instituce</a:t>
            </a:r>
          </a:p>
        </p:txBody>
      </p:sp>
      <p:sp>
        <p:nvSpPr>
          <p:cNvPr id="4" name="TextovéPole 3"/>
          <p:cNvSpPr txBox="1"/>
          <p:nvPr/>
        </p:nvSpPr>
        <p:spPr>
          <a:xfrm>
            <a:off x="0" y="6237312"/>
            <a:ext cx="8964488" cy="276999"/>
          </a:xfrm>
          <a:prstGeom prst="rect">
            <a:avLst/>
          </a:prstGeom>
          <a:noFill/>
        </p:spPr>
        <p:txBody>
          <a:bodyPr wrap="square" rtlCol="0">
            <a:spAutoFit/>
          </a:bodyPr>
          <a:lstStyle/>
          <a:p>
            <a:r>
              <a:rPr lang="cs-CZ" sz="1200" dirty="0"/>
              <a:t>LEŠČIŠIN M., STERN J., DUPAĽ A. 2008. </a:t>
            </a:r>
            <a:r>
              <a:rPr lang="cs-CZ" sz="1200" i="1" dirty="0" err="1"/>
              <a:t>Manažment</a:t>
            </a:r>
            <a:r>
              <a:rPr lang="cs-CZ" sz="1200" i="1" dirty="0"/>
              <a:t> výroby</a:t>
            </a:r>
            <a:r>
              <a:rPr lang="cs-CZ" sz="1200" dirty="0"/>
              <a:t>. Bratislava: SPRINT. ISBN 80-89085-00-6, str. 263-283</a:t>
            </a:r>
          </a:p>
        </p:txBody>
      </p:sp>
    </p:spTree>
    <p:extLst>
      <p:ext uri="{BB962C8B-B14F-4D97-AF65-F5344CB8AC3E}">
        <p14:creationId xmlns:p14="http://schemas.microsoft.com/office/powerpoint/2010/main" val="2552291810"/>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a:t>Případová studie Řízení kvality ve </a:t>
            </a:r>
            <a:r>
              <a:rPr lang="cs-CZ"/>
              <a:t>výrobních procesech</a:t>
            </a:r>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14538585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Zadání případové studie</a:t>
            </a:r>
          </a:p>
        </p:txBody>
      </p:sp>
      <p:sp>
        <p:nvSpPr>
          <p:cNvPr id="3" name="Zástupný symbol pro obsah 2"/>
          <p:cNvSpPr>
            <a:spLocks noGrp="1"/>
          </p:cNvSpPr>
          <p:nvPr>
            <p:ph idx="1"/>
          </p:nvPr>
        </p:nvSpPr>
        <p:spPr/>
        <p:txBody>
          <a:bodyPr/>
          <a:lstStyle/>
          <a:p>
            <a:pPr marL="514350" indent="-514350">
              <a:buAutoNum type="arabicPeriod"/>
            </a:pPr>
            <a:r>
              <a:rPr lang="cs-CZ" dirty="0"/>
              <a:t>V týmech sestavte kritéria kvality vysoké školy</a:t>
            </a:r>
          </a:p>
          <a:p>
            <a:pPr marL="514350" indent="-514350">
              <a:buAutoNum type="arabicPeriod"/>
            </a:pPr>
            <a:endParaRPr lang="cs-CZ" dirty="0"/>
          </a:p>
          <a:p>
            <a:pPr marL="514350" indent="-514350">
              <a:buAutoNum type="arabicPeriod"/>
            </a:pPr>
            <a:endParaRPr lang="cs-CZ" dirty="0"/>
          </a:p>
        </p:txBody>
      </p:sp>
    </p:spTree>
    <p:extLst>
      <p:ext uri="{BB962C8B-B14F-4D97-AF65-F5344CB8AC3E}">
        <p14:creationId xmlns:p14="http://schemas.microsoft.com/office/powerpoint/2010/main" val="31907404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Zadání případové studie</a:t>
            </a:r>
            <a:endParaRPr lang="cs-CZ" dirty="0"/>
          </a:p>
        </p:txBody>
      </p:sp>
      <p:sp>
        <p:nvSpPr>
          <p:cNvPr id="3" name="Zástupný symbol pro obsah 2"/>
          <p:cNvSpPr>
            <a:spLocks noGrp="1"/>
          </p:cNvSpPr>
          <p:nvPr>
            <p:ph idx="1"/>
          </p:nvPr>
        </p:nvSpPr>
        <p:spPr/>
        <p:txBody>
          <a:bodyPr/>
          <a:lstStyle/>
          <a:p>
            <a:r>
              <a:rPr lang="cs-CZ" dirty="0"/>
              <a:t>2. Sestavte návrh </a:t>
            </a:r>
            <a:r>
              <a:rPr lang="cs-CZ" dirty="0" err="1"/>
              <a:t>povýrobních</a:t>
            </a:r>
            <a:r>
              <a:rPr lang="cs-CZ" dirty="0"/>
              <a:t> služeb zákazníkům pro jakýkoliv produkt (předprodejní, služby při prodeji, poprodejní služby)</a:t>
            </a:r>
          </a:p>
          <a:p>
            <a:endParaRPr lang="cs-CZ" dirty="0"/>
          </a:p>
        </p:txBody>
      </p:sp>
    </p:spTree>
    <p:extLst>
      <p:ext uri="{BB962C8B-B14F-4D97-AF65-F5344CB8AC3E}">
        <p14:creationId xmlns:p14="http://schemas.microsoft.com/office/powerpoint/2010/main" val="40014494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a:t>Informační podpora řízení výroby </a:t>
            </a:r>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2797689151"/>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Obsah</a:t>
            </a:r>
          </a:p>
        </p:txBody>
      </p:sp>
      <p:sp>
        <p:nvSpPr>
          <p:cNvPr id="3" name="Zástupný symbol pro obsah 2"/>
          <p:cNvSpPr>
            <a:spLocks noGrp="1"/>
          </p:cNvSpPr>
          <p:nvPr>
            <p:ph idx="1"/>
          </p:nvPr>
        </p:nvSpPr>
        <p:spPr/>
        <p:txBody>
          <a:bodyPr/>
          <a:lstStyle/>
          <a:p>
            <a:r>
              <a:rPr lang="cs-CZ" dirty="0"/>
              <a:t>Automatizované informační systémy (SW) pro řízení výroby a jejich efektivnost</a:t>
            </a:r>
          </a:p>
          <a:p>
            <a:r>
              <a:rPr lang="cs-CZ" dirty="0"/>
              <a:t>Počítači integrované řízení výroby- CIM</a:t>
            </a:r>
          </a:p>
          <a:p>
            <a:r>
              <a:rPr lang="cs-CZ" dirty="0"/>
              <a:t>Business </a:t>
            </a:r>
            <a:r>
              <a:rPr lang="cs-CZ" dirty="0" err="1"/>
              <a:t>intelligence</a:t>
            </a:r>
            <a:r>
              <a:rPr lang="cs-CZ" dirty="0"/>
              <a:t>- hloubková analýza dat</a:t>
            </a:r>
          </a:p>
        </p:txBody>
      </p:sp>
      <p:sp>
        <p:nvSpPr>
          <p:cNvPr id="4" name="TextovéPole 4"/>
          <p:cNvSpPr txBox="1"/>
          <p:nvPr/>
        </p:nvSpPr>
        <p:spPr>
          <a:xfrm>
            <a:off x="13704" y="6237312"/>
            <a:ext cx="8064896" cy="461665"/>
          </a:xfrm>
          <a:prstGeom prst="rect">
            <a:avLst/>
          </a:prstGeom>
          <a:noFill/>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sz="1200" dirty="0" err="1"/>
              <a:t>Keřkovský</a:t>
            </a:r>
            <a:r>
              <a:rPr lang="cs-CZ" sz="1200" dirty="0"/>
              <a:t> M., </a:t>
            </a:r>
            <a:r>
              <a:rPr lang="cs-CZ" sz="1200" dirty="0" err="1"/>
              <a:t>Valsa</a:t>
            </a:r>
            <a:r>
              <a:rPr lang="cs-CZ" sz="1200" dirty="0"/>
              <a:t> O. 2012. </a:t>
            </a:r>
            <a:r>
              <a:rPr lang="cs-CZ" sz="1200" i="1" dirty="0"/>
              <a:t>Moderní přístupy k řízení výroby</a:t>
            </a:r>
            <a:r>
              <a:rPr lang="cs-CZ" sz="1200" dirty="0"/>
              <a:t>. 3 doplněné vydání. Praha: </a:t>
            </a:r>
            <a:r>
              <a:rPr lang="cs-CZ" sz="1200" dirty="0" err="1"/>
              <a:t>C.H.Beck</a:t>
            </a:r>
            <a:r>
              <a:rPr lang="cs-CZ" sz="1200" dirty="0"/>
              <a:t>,. 176s. ISBN 978-80-7179-319-9</a:t>
            </a:r>
          </a:p>
        </p:txBody>
      </p:sp>
    </p:spTree>
    <p:extLst>
      <p:ext uri="{BB962C8B-B14F-4D97-AF65-F5344CB8AC3E}">
        <p14:creationId xmlns:p14="http://schemas.microsoft.com/office/powerpoint/2010/main" val="1274125464"/>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Automatizované informační systémy (SW) pro řízení výroby a jejich efektivnost</a:t>
            </a:r>
          </a:p>
        </p:txBody>
      </p:sp>
      <p:sp>
        <p:nvSpPr>
          <p:cNvPr id="3" name="Zástupný symbol pro obsah 2"/>
          <p:cNvSpPr>
            <a:spLocks noGrp="1"/>
          </p:cNvSpPr>
          <p:nvPr>
            <p:ph idx="1"/>
          </p:nvPr>
        </p:nvSpPr>
        <p:spPr/>
        <p:txBody>
          <a:bodyPr/>
          <a:lstStyle/>
          <a:p>
            <a:r>
              <a:rPr lang="cs-CZ" dirty="0"/>
              <a:t>Koncepce IS řízení výroby by měla být především zvolena tak, aby odpovídala přijaté obchodní (business) strategii</a:t>
            </a:r>
          </a:p>
          <a:p>
            <a:r>
              <a:rPr lang="cs-CZ" dirty="0"/>
              <a:t>Musí být splněn požadavek funkcí IS se zvolenou koncepcí ŘV</a:t>
            </a:r>
          </a:p>
        </p:txBody>
      </p:sp>
      <p:sp>
        <p:nvSpPr>
          <p:cNvPr id="4" name="TextovéPole 4"/>
          <p:cNvSpPr txBox="1"/>
          <p:nvPr/>
        </p:nvSpPr>
        <p:spPr>
          <a:xfrm>
            <a:off x="13704" y="6237312"/>
            <a:ext cx="8064896" cy="461665"/>
          </a:xfrm>
          <a:prstGeom prst="rect">
            <a:avLst/>
          </a:prstGeom>
          <a:noFill/>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sz="1200" dirty="0" err="1"/>
              <a:t>Keřkovský</a:t>
            </a:r>
            <a:r>
              <a:rPr lang="cs-CZ" sz="1200" dirty="0"/>
              <a:t> M., </a:t>
            </a:r>
            <a:r>
              <a:rPr lang="cs-CZ" sz="1200" dirty="0" err="1"/>
              <a:t>Valsa</a:t>
            </a:r>
            <a:r>
              <a:rPr lang="cs-CZ" sz="1200" dirty="0"/>
              <a:t> O. 2012. </a:t>
            </a:r>
            <a:r>
              <a:rPr lang="cs-CZ" sz="1200" i="1" dirty="0"/>
              <a:t>Moderní přístupy k řízení výroby</a:t>
            </a:r>
            <a:r>
              <a:rPr lang="cs-CZ" sz="1200" dirty="0"/>
              <a:t>. 3 doplněné vydání. Praha: </a:t>
            </a:r>
            <a:r>
              <a:rPr lang="cs-CZ" sz="1200" dirty="0" err="1"/>
              <a:t>C.H.Beck</a:t>
            </a:r>
            <a:r>
              <a:rPr lang="cs-CZ" sz="1200" dirty="0"/>
              <a:t>,. 176s. ISBN 978-80-7179-319-9</a:t>
            </a:r>
          </a:p>
        </p:txBody>
      </p:sp>
    </p:spTree>
    <p:extLst>
      <p:ext uri="{BB962C8B-B14F-4D97-AF65-F5344CB8AC3E}">
        <p14:creationId xmlns:p14="http://schemas.microsoft.com/office/powerpoint/2010/main" val="1289306223"/>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Obsah přednášky</a:t>
            </a:r>
          </a:p>
        </p:txBody>
      </p:sp>
      <p:sp>
        <p:nvSpPr>
          <p:cNvPr id="3" name="Zástupný symbol pro obsah 2"/>
          <p:cNvSpPr>
            <a:spLocks noGrp="1"/>
          </p:cNvSpPr>
          <p:nvPr>
            <p:ph idx="1"/>
          </p:nvPr>
        </p:nvSpPr>
        <p:spPr/>
        <p:txBody>
          <a:bodyPr>
            <a:normAutofit fontScale="92500" lnSpcReduction="20000"/>
          </a:bodyPr>
          <a:lstStyle/>
          <a:p>
            <a:pPr marL="514350" indent="-514350">
              <a:buFont typeface="+mj-lt"/>
              <a:buAutoNum type="arabicPeriod"/>
            </a:pPr>
            <a:r>
              <a:rPr lang="cs-CZ" dirty="0"/>
              <a:t>Pojem kvalita, řízení kvality</a:t>
            </a:r>
          </a:p>
          <a:p>
            <a:pPr marL="514350" indent="-514350">
              <a:buFont typeface="+mj-lt"/>
              <a:buAutoNum type="arabicPeriod"/>
            </a:pPr>
            <a:r>
              <a:rPr lang="cs-CZ" dirty="0"/>
              <a:t>Kritéria kvality</a:t>
            </a:r>
          </a:p>
          <a:p>
            <a:pPr marL="514350" indent="-514350">
              <a:buFont typeface="+mj-lt"/>
              <a:buAutoNum type="arabicPeriod"/>
            </a:pPr>
            <a:r>
              <a:rPr lang="cs-CZ" dirty="0"/>
              <a:t>Procesní organizace tvorby kvality. Nástroje řízení kvality</a:t>
            </a:r>
          </a:p>
          <a:p>
            <a:pPr marL="514350" indent="-514350">
              <a:buFont typeface="+mj-lt"/>
              <a:buAutoNum type="arabicPeriod"/>
            </a:pPr>
            <a:r>
              <a:rPr lang="cs-CZ" dirty="0"/>
              <a:t>Informační systém v rozvoji kvality</a:t>
            </a:r>
          </a:p>
          <a:p>
            <a:pPr marL="514350" indent="-514350">
              <a:buFont typeface="+mj-lt"/>
              <a:buAutoNum type="arabicPeriod"/>
            </a:pPr>
            <a:r>
              <a:rPr lang="cs-CZ" dirty="0"/>
              <a:t>Ochranné známky v rozvoji kvality</a:t>
            </a:r>
          </a:p>
          <a:p>
            <a:pPr marL="514350" indent="-514350">
              <a:buFont typeface="+mj-lt"/>
              <a:buAutoNum type="arabicPeriod"/>
            </a:pPr>
            <a:r>
              <a:rPr lang="cs-CZ" dirty="0" err="1"/>
              <a:t>Povyrobní</a:t>
            </a:r>
            <a:r>
              <a:rPr lang="cs-CZ" dirty="0"/>
              <a:t> služby zákazníkům</a:t>
            </a:r>
          </a:p>
          <a:p>
            <a:pPr marL="514350" indent="-514350">
              <a:buFont typeface="+mj-lt"/>
              <a:buAutoNum type="arabicPeriod"/>
            </a:pPr>
            <a:r>
              <a:rPr lang="cs-CZ" dirty="0"/>
              <a:t>Ekonomická analýza kvality</a:t>
            </a:r>
          </a:p>
          <a:p>
            <a:pPr marL="514350" indent="-514350">
              <a:buFont typeface="+mj-lt"/>
              <a:buAutoNum type="arabicPeriod"/>
            </a:pPr>
            <a:r>
              <a:rPr lang="cs-CZ" dirty="0"/>
              <a:t>Kontrola kvality, zmetkovitost</a:t>
            </a:r>
          </a:p>
          <a:p>
            <a:pPr marL="514350" indent="-514350">
              <a:buFont typeface="+mj-lt"/>
              <a:buAutoNum type="arabicPeriod"/>
            </a:pPr>
            <a:r>
              <a:rPr lang="cs-CZ" dirty="0"/>
              <a:t>Certifikace systému kvality</a:t>
            </a:r>
          </a:p>
          <a:p>
            <a:endParaRPr lang="cs-CZ" dirty="0"/>
          </a:p>
        </p:txBody>
      </p:sp>
    </p:spTree>
    <p:extLst>
      <p:ext uri="{BB962C8B-B14F-4D97-AF65-F5344CB8AC3E}">
        <p14:creationId xmlns:p14="http://schemas.microsoft.com/office/powerpoint/2010/main" val="2396512374"/>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Automatizované informační systémy (SW) pro řízení výroby a jejich efektivnost. Zásady výběru IS</a:t>
            </a:r>
          </a:p>
        </p:txBody>
      </p:sp>
      <p:sp>
        <p:nvSpPr>
          <p:cNvPr id="3" name="Zástupný symbol pro obsah 2"/>
          <p:cNvSpPr>
            <a:spLocks noGrp="1"/>
          </p:cNvSpPr>
          <p:nvPr>
            <p:ph idx="1"/>
          </p:nvPr>
        </p:nvSpPr>
        <p:spPr/>
        <p:txBody>
          <a:bodyPr>
            <a:normAutofit fontScale="62500" lnSpcReduction="20000"/>
          </a:bodyPr>
          <a:lstStyle/>
          <a:p>
            <a:r>
              <a:rPr lang="cs-CZ" dirty="0"/>
              <a:t>Top management je zodpovědný za zásadní strategická rozhodnutí, za soulad informační strategie a strategie ŘV  s její celkovou (resp. Business) strategií, za správné vytyčení strategických cílů a jejich realizaci.</a:t>
            </a:r>
          </a:p>
          <a:p>
            <a:r>
              <a:rPr lang="cs-CZ" dirty="0"/>
              <a:t>Top manažeři by se neměli nechat vmanévrovat do rozhodování o detailech a neměli by přijímat bezprostřední zodpovědnost za realizaci akce. Ta musí plně ležet na specialistech. Ti musí být při svých autonomních rozhodováních motivováni tak, aby se jejich zájem zcela kryl se zájmem firmy.</a:t>
            </a:r>
          </a:p>
          <a:p>
            <a:r>
              <a:rPr lang="cs-CZ" dirty="0"/>
              <a:t>Tradiční kritéria a metodiky (izolovaného) hodnocení efektivnosti aplikací IS, vycházející z porovnání vynaložených nákladů a přínosů plynoucích z realizace  IS, ke správnému rozhodnutí zpravidla nepovedou.</a:t>
            </a:r>
          </a:p>
          <a:p>
            <a:r>
              <a:rPr lang="cs-CZ" dirty="0"/>
              <a:t>Kritéria rozhodnutí o případné automatizaci řízení výroby musí být bezprostředně odvozena z cílů, které byly vytyčeny v přijatých strategiích (výrobní, informační, příp. business strategií)</a:t>
            </a:r>
          </a:p>
          <a:p>
            <a:endParaRPr lang="cs-CZ" dirty="0"/>
          </a:p>
        </p:txBody>
      </p:sp>
      <p:sp>
        <p:nvSpPr>
          <p:cNvPr id="4" name="TextovéPole 4"/>
          <p:cNvSpPr txBox="1"/>
          <p:nvPr/>
        </p:nvSpPr>
        <p:spPr>
          <a:xfrm>
            <a:off x="13704" y="6237312"/>
            <a:ext cx="8064896" cy="461665"/>
          </a:xfrm>
          <a:prstGeom prst="rect">
            <a:avLst/>
          </a:prstGeom>
          <a:noFill/>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sz="1200" dirty="0" err="1"/>
              <a:t>Keřkovský</a:t>
            </a:r>
            <a:r>
              <a:rPr lang="cs-CZ" sz="1200" dirty="0"/>
              <a:t> M., </a:t>
            </a:r>
            <a:r>
              <a:rPr lang="cs-CZ" sz="1200" dirty="0" err="1"/>
              <a:t>Valsa</a:t>
            </a:r>
            <a:r>
              <a:rPr lang="cs-CZ" sz="1200" dirty="0"/>
              <a:t> O. 2012. </a:t>
            </a:r>
            <a:r>
              <a:rPr lang="cs-CZ" sz="1200" i="1" dirty="0"/>
              <a:t>Moderní přístupy k řízení výroby</a:t>
            </a:r>
            <a:r>
              <a:rPr lang="cs-CZ" sz="1200" dirty="0"/>
              <a:t>. 3 doplněné vydání. Praha: </a:t>
            </a:r>
            <a:r>
              <a:rPr lang="cs-CZ" sz="1200" dirty="0" err="1"/>
              <a:t>C.H.Beck</a:t>
            </a:r>
            <a:r>
              <a:rPr lang="cs-CZ" sz="1200" dirty="0"/>
              <a:t>,. 176s. ISBN 978-80-7179-319-9</a:t>
            </a:r>
          </a:p>
        </p:txBody>
      </p:sp>
    </p:spTree>
    <p:extLst>
      <p:ext uri="{BB962C8B-B14F-4D97-AF65-F5344CB8AC3E}">
        <p14:creationId xmlns:p14="http://schemas.microsoft.com/office/powerpoint/2010/main" val="1657593084"/>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Řízení výroby a IS</a:t>
            </a:r>
          </a:p>
        </p:txBody>
      </p:sp>
      <p:sp>
        <p:nvSpPr>
          <p:cNvPr id="3" name="Zástupný symbol pro obsah 2"/>
          <p:cNvSpPr>
            <a:spLocks noGrp="1"/>
          </p:cNvSpPr>
          <p:nvPr>
            <p:ph idx="1"/>
          </p:nvPr>
        </p:nvSpPr>
        <p:spPr/>
        <p:txBody>
          <a:bodyPr/>
          <a:lstStyle/>
          <a:p>
            <a:endParaRPr lang="cs-CZ"/>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35696" y="1700808"/>
            <a:ext cx="5400378" cy="4645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ovéPole 4"/>
          <p:cNvSpPr txBox="1"/>
          <p:nvPr/>
        </p:nvSpPr>
        <p:spPr>
          <a:xfrm>
            <a:off x="13704" y="6237312"/>
            <a:ext cx="8064896" cy="461665"/>
          </a:xfrm>
          <a:prstGeom prst="rect">
            <a:avLst/>
          </a:prstGeom>
          <a:noFill/>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sz="1200" dirty="0" err="1"/>
              <a:t>Keřkovský</a:t>
            </a:r>
            <a:r>
              <a:rPr lang="cs-CZ" sz="1200" dirty="0"/>
              <a:t> M., </a:t>
            </a:r>
            <a:r>
              <a:rPr lang="cs-CZ" sz="1200" dirty="0" err="1"/>
              <a:t>Valsa</a:t>
            </a:r>
            <a:r>
              <a:rPr lang="cs-CZ" sz="1200" dirty="0"/>
              <a:t> O. 2012. </a:t>
            </a:r>
            <a:r>
              <a:rPr lang="cs-CZ" sz="1200" i="1" dirty="0"/>
              <a:t>Moderní přístupy k řízení výroby</a:t>
            </a:r>
            <a:r>
              <a:rPr lang="cs-CZ" sz="1200" dirty="0"/>
              <a:t>. 3 doplněné vydání. Praha: </a:t>
            </a:r>
            <a:r>
              <a:rPr lang="cs-CZ" sz="1200" dirty="0" err="1"/>
              <a:t>C.H.Beck</a:t>
            </a:r>
            <a:r>
              <a:rPr lang="cs-CZ" sz="1200" dirty="0"/>
              <a:t>,. 176s. ISBN 978-80-7179-319-9</a:t>
            </a:r>
          </a:p>
        </p:txBody>
      </p:sp>
    </p:spTree>
    <p:extLst>
      <p:ext uri="{BB962C8B-B14F-4D97-AF65-F5344CB8AC3E}">
        <p14:creationId xmlns:p14="http://schemas.microsoft.com/office/powerpoint/2010/main" val="288208693"/>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a:t>Případová stude 2</a:t>
            </a:r>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38553026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332656"/>
            <a:ext cx="8229600" cy="1143000"/>
          </a:xfrm>
        </p:spPr>
        <p:txBody>
          <a:bodyPr>
            <a:normAutofit fontScale="90000"/>
          </a:bodyPr>
          <a:lstStyle/>
          <a:p>
            <a:r>
              <a:rPr lang="cs-CZ" b="1" dirty="0"/>
              <a:t>Jak byste definovali požadavky k IT podpoře řízení výroby</a:t>
            </a:r>
          </a:p>
        </p:txBody>
      </p:sp>
      <p:sp>
        <p:nvSpPr>
          <p:cNvPr id="3" name="Zástupný symbol pro obsah 2"/>
          <p:cNvSpPr>
            <a:spLocks noGrp="1"/>
          </p:cNvSpPr>
          <p:nvPr>
            <p:ph idx="1"/>
          </p:nvPr>
        </p:nvSpPr>
        <p:spPr/>
        <p:txBody>
          <a:bodyPr/>
          <a:lstStyle/>
          <a:p>
            <a:pPr>
              <a:buFontTx/>
              <a:buChar char="-"/>
            </a:pPr>
            <a:r>
              <a:rPr lang="cs-CZ" dirty="0"/>
              <a:t>Co potřebujete vědět o firmě?</a:t>
            </a:r>
          </a:p>
          <a:p>
            <a:pPr>
              <a:buFontTx/>
              <a:buChar char="-"/>
            </a:pPr>
            <a:r>
              <a:rPr lang="cs-CZ" dirty="0"/>
              <a:t>Jaké požadavky máte?</a:t>
            </a:r>
          </a:p>
          <a:p>
            <a:pPr>
              <a:buFontTx/>
              <a:buChar char="-"/>
            </a:pPr>
            <a:r>
              <a:rPr lang="cs-CZ" dirty="0"/>
              <a:t>Co chcete vědět o dodavateli?</a:t>
            </a:r>
          </a:p>
          <a:p>
            <a:pPr>
              <a:buFontTx/>
              <a:buChar char="-"/>
            </a:pPr>
            <a:r>
              <a:rPr lang="cs-CZ" dirty="0"/>
              <a:t>Jak budete hodnotit úspěšnost projektu?</a:t>
            </a:r>
          </a:p>
        </p:txBody>
      </p:sp>
    </p:spTree>
    <p:extLst>
      <p:ext uri="{BB962C8B-B14F-4D97-AF65-F5344CB8AC3E}">
        <p14:creationId xmlns:p14="http://schemas.microsoft.com/office/powerpoint/2010/main" val="25547486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Případová studie 2-I</a:t>
            </a:r>
          </a:p>
        </p:txBody>
      </p:sp>
      <p:sp>
        <p:nvSpPr>
          <p:cNvPr id="4" name="TextovéPole 4"/>
          <p:cNvSpPr txBox="1"/>
          <p:nvPr/>
        </p:nvSpPr>
        <p:spPr>
          <a:xfrm>
            <a:off x="13704" y="6237312"/>
            <a:ext cx="8064896" cy="461665"/>
          </a:xfrm>
          <a:prstGeom prst="rect">
            <a:avLst/>
          </a:prstGeom>
          <a:noFill/>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sz="1200" dirty="0" err="1"/>
              <a:t>Keřkovský</a:t>
            </a:r>
            <a:r>
              <a:rPr lang="cs-CZ" sz="1200" dirty="0"/>
              <a:t> M., </a:t>
            </a:r>
            <a:r>
              <a:rPr lang="cs-CZ" sz="1200" dirty="0" err="1"/>
              <a:t>Valsa</a:t>
            </a:r>
            <a:r>
              <a:rPr lang="cs-CZ" sz="1200" dirty="0"/>
              <a:t> O. 2012. </a:t>
            </a:r>
            <a:r>
              <a:rPr lang="cs-CZ" sz="1200" i="1" dirty="0"/>
              <a:t>Moderní přístupy k řízení výroby</a:t>
            </a:r>
            <a:r>
              <a:rPr lang="cs-CZ" sz="1200" dirty="0"/>
              <a:t>. 3 doplněné vydání. Praha: </a:t>
            </a:r>
            <a:r>
              <a:rPr lang="cs-CZ" sz="1200" dirty="0" err="1"/>
              <a:t>C.H.Beck</a:t>
            </a:r>
            <a:r>
              <a:rPr lang="cs-CZ" sz="1200" dirty="0"/>
              <a:t>,. 176s. ISBN 978-80-7179-319-9</a:t>
            </a:r>
          </a:p>
        </p:txBody>
      </p:sp>
      <p:sp>
        <p:nvSpPr>
          <p:cNvPr id="5" name="Zástupný symbol pro obsah 4"/>
          <p:cNvSpPr>
            <a:spLocks noGrp="1"/>
          </p:cNvSpPr>
          <p:nvPr>
            <p:ph idx="1"/>
          </p:nvPr>
        </p:nvSpPr>
        <p:spPr/>
        <p:txBody>
          <a:bodyPr>
            <a:normAutofit fontScale="62500" lnSpcReduction="20000"/>
          </a:bodyPr>
          <a:lstStyle/>
          <a:p>
            <a:r>
              <a:rPr lang="cs-CZ" dirty="0"/>
              <a:t>Interní specialisté a experti dodavatele SW podporují svůj návrh na zakoupení IS řízení výroby RVSYS propočtem návratnosti vynaložených prostředků během čtyř let. Podstatnou část přínosů tvoří úspora čtyř dílenských plánovačů  a těžko vyčíslitelné úspory plynoucí ze zkvalitnění plánovacího procesu. Jak se top management rozhodne?</a:t>
            </a:r>
          </a:p>
          <a:p>
            <a:r>
              <a:rPr lang="cs-CZ" dirty="0"/>
              <a:t>To, že je v daném případě ukazatel návratnosti prostředků investovaných do RVSYS dosti příznivý, není rozhodující. Strategicky orientovaný management otázku otočí například takto: pro realizaci celkové strategie firmy potřebujeme, aby v oblasti řízení výroby do roku 20xx při určitých vynaložených nákladech (rozpočtu) poklesl stav rozpracované výroby o 50</a:t>
            </a:r>
            <a:r>
              <a:rPr lang="en-US" dirty="0"/>
              <a:t>%, </a:t>
            </a:r>
            <a:r>
              <a:rPr lang="cs-CZ" dirty="0"/>
              <a:t>průběžné doby výroby zakázek byly kratší o 40</a:t>
            </a:r>
            <a:r>
              <a:rPr lang="en-US" dirty="0"/>
              <a:t>%</a:t>
            </a:r>
            <a:r>
              <a:rPr lang="cs-CZ" dirty="0"/>
              <a:t> a aby režijní výrobní náklady klesly o 30</a:t>
            </a:r>
            <a:r>
              <a:rPr lang="en-US" dirty="0"/>
              <a:t>%. </a:t>
            </a:r>
            <a:r>
              <a:rPr lang="cs-CZ" dirty="0"/>
              <a:t> Za předpokladu, že tyto cíle budou dosaženy, se zakoupením RVSYS souhlasíme. Za případné nesplnění těchto cílů budou odpovědni předkladatele návrhu na zakoupení systému RVSYS a do kupní smlouvy bude zahrnuto ujednání o poskytnutí slevy z kupní ceny pro případ nedosažení těchto cílů.</a:t>
            </a:r>
          </a:p>
          <a:p>
            <a:endParaRPr lang="cs-CZ" dirty="0"/>
          </a:p>
        </p:txBody>
      </p:sp>
    </p:spTree>
    <p:extLst>
      <p:ext uri="{BB962C8B-B14F-4D97-AF65-F5344CB8AC3E}">
        <p14:creationId xmlns:p14="http://schemas.microsoft.com/office/powerpoint/2010/main" val="4185674309"/>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Případová studie 2-II</a:t>
            </a:r>
          </a:p>
        </p:txBody>
      </p:sp>
      <p:sp>
        <p:nvSpPr>
          <p:cNvPr id="3" name="Zástupný symbol pro obsah 2"/>
          <p:cNvSpPr>
            <a:spLocks noGrp="1"/>
          </p:cNvSpPr>
          <p:nvPr>
            <p:ph idx="1"/>
          </p:nvPr>
        </p:nvSpPr>
        <p:spPr/>
        <p:txBody>
          <a:bodyPr>
            <a:normAutofit fontScale="70000" lnSpcReduction="20000"/>
          </a:bodyPr>
          <a:lstStyle/>
          <a:p>
            <a:r>
              <a:rPr lang="cs-CZ" dirty="0"/>
              <a:t>Důsledky: </a:t>
            </a:r>
          </a:p>
          <a:p>
            <a:pPr marL="514350" indent="-514350">
              <a:buAutoNum type="arabicPeriod"/>
            </a:pPr>
            <a:r>
              <a:rPr lang="cs-CZ" dirty="0"/>
              <a:t>Rozhodnutí nebude závislé na problematickém vyčíslení návratnosti investice zpracovaném specialisty, jejichž osobní motivace nemusí být slučitelná se strategickými cíli organizace. </a:t>
            </a:r>
          </a:p>
          <a:p>
            <a:pPr marL="514350" indent="-514350">
              <a:buAutoNum type="arabicPeriod"/>
            </a:pPr>
            <a:r>
              <a:rPr lang="cs-CZ" dirty="0"/>
              <a:t>Strategické cíle, ze něž byl až dosud jednoznačně zodpovědný pouze top management, se stávají záležitostí a bezprostřední motivací manažerů nižší úrovně. </a:t>
            </a:r>
          </a:p>
          <a:p>
            <a:pPr marL="514350" indent="-514350">
              <a:buAutoNum type="arabicPeriod"/>
            </a:pPr>
            <a:r>
              <a:rPr lang="cs-CZ" dirty="0"/>
              <a:t>Interní specialisté si uvědomí, že „plují s top managementem své firmy na jedné lodi“, potenciální hrozba, že by jejich zájmy mohly být případně totožné se zájmy dodavatele, se sníží.</a:t>
            </a:r>
          </a:p>
          <a:p>
            <a:pPr marL="514350" indent="-514350">
              <a:buAutoNum type="arabicPeriod"/>
            </a:pPr>
            <a:r>
              <a:rPr lang="cs-CZ" dirty="0"/>
              <a:t>Na úspěšné aplikaci RVSYS bude zainteresován i dodavatel.</a:t>
            </a:r>
          </a:p>
        </p:txBody>
      </p:sp>
    </p:spTree>
    <p:extLst>
      <p:ext uri="{BB962C8B-B14F-4D97-AF65-F5344CB8AC3E}">
        <p14:creationId xmlns:p14="http://schemas.microsoft.com/office/powerpoint/2010/main" val="34384531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539552" y="692696"/>
            <a:ext cx="8229600" cy="1143000"/>
          </a:xfrm>
        </p:spPr>
        <p:txBody>
          <a:bodyPr>
            <a:normAutofit fontScale="90000"/>
          </a:bodyPr>
          <a:lstStyle/>
          <a:p>
            <a:r>
              <a:rPr lang="cs-CZ" b="1" dirty="0"/>
              <a:t>Vývoj řízení výroby v důsledku aplikací nových informačních technologií</a:t>
            </a:r>
          </a:p>
        </p:txBody>
      </p:sp>
      <p:sp>
        <p:nvSpPr>
          <p:cNvPr id="5" name="TextovéPole 4"/>
          <p:cNvSpPr txBox="1"/>
          <p:nvPr/>
        </p:nvSpPr>
        <p:spPr>
          <a:xfrm>
            <a:off x="13704" y="6237312"/>
            <a:ext cx="8064896" cy="461665"/>
          </a:xfrm>
          <a:prstGeom prst="rect">
            <a:avLst/>
          </a:prstGeom>
          <a:noFill/>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sz="1200" dirty="0" err="1"/>
              <a:t>Keřkovský</a:t>
            </a:r>
            <a:r>
              <a:rPr lang="cs-CZ" sz="1200" dirty="0"/>
              <a:t> M., </a:t>
            </a:r>
            <a:r>
              <a:rPr lang="cs-CZ" sz="1200" dirty="0" err="1"/>
              <a:t>Valsa</a:t>
            </a:r>
            <a:r>
              <a:rPr lang="cs-CZ" sz="1200" dirty="0"/>
              <a:t> O. 2012. </a:t>
            </a:r>
            <a:r>
              <a:rPr lang="cs-CZ" sz="1200" i="1" dirty="0"/>
              <a:t>Moderní přístupy k řízení výroby</a:t>
            </a:r>
            <a:r>
              <a:rPr lang="cs-CZ" sz="1200" dirty="0"/>
              <a:t>. 3 doplněné vydání. Praha: </a:t>
            </a:r>
            <a:r>
              <a:rPr lang="cs-CZ" sz="1200" dirty="0" err="1"/>
              <a:t>C.H.Beck</a:t>
            </a:r>
            <a:r>
              <a:rPr lang="cs-CZ" sz="1200" dirty="0"/>
              <a:t>,. 176s. ISBN 978-80-7179-319-9</a:t>
            </a:r>
          </a:p>
        </p:txBody>
      </p:sp>
      <p:pic>
        <p:nvPicPr>
          <p:cNvPr id="6"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2471"/>
          <a:stretch/>
        </p:blipFill>
        <p:spPr bwMode="auto">
          <a:xfrm>
            <a:off x="1907705" y="2104109"/>
            <a:ext cx="4680520" cy="3973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667290"/>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67544" y="476672"/>
            <a:ext cx="8229600" cy="1143000"/>
          </a:xfrm>
        </p:spPr>
        <p:txBody>
          <a:bodyPr>
            <a:normAutofit fontScale="90000"/>
          </a:bodyPr>
          <a:lstStyle/>
          <a:p>
            <a:r>
              <a:rPr lang="cs-CZ" b="1" dirty="0"/>
              <a:t>Počítači integrované řízení výroby- CIM</a:t>
            </a:r>
          </a:p>
        </p:txBody>
      </p:sp>
      <p:sp>
        <p:nvSpPr>
          <p:cNvPr id="3" name="Zástupný symbol pro obsah 2"/>
          <p:cNvSpPr>
            <a:spLocks noGrp="1"/>
          </p:cNvSpPr>
          <p:nvPr>
            <p:ph idx="1"/>
          </p:nvPr>
        </p:nvSpPr>
        <p:spPr/>
        <p:txBody>
          <a:bodyPr/>
          <a:lstStyle/>
          <a:p>
            <a:pPr marL="0" indent="0">
              <a:buNone/>
            </a:pPr>
            <a:r>
              <a:rPr lang="cs-CZ" dirty="0"/>
              <a:t>CAD, CAPP, CAP, CAM, CAA, CAT, CAQ, CAST</a:t>
            </a:r>
          </a:p>
          <a:p>
            <a:pPr marL="0" indent="0">
              <a:buNone/>
            </a:pPr>
            <a:r>
              <a:rPr lang="cs-CZ" dirty="0"/>
              <a:t>Aspekty počítačové integrace řízení výroby:</a:t>
            </a:r>
          </a:p>
          <a:p>
            <a:r>
              <a:rPr lang="cs-CZ" dirty="0"/>
              <a:t>Funkční</a:t>
            </a:r>
          </a:p>
          <a:p>
            <a:r>
              <a:rPr lang="cs-CZ" dirty="0"/>
              <a:t>Hardwarový</a:t>
            </a:r>
          </a:p>
          <a:p>
            <a:r>
              <a:rPr lang="cs-CZ" dirty="0"/>
              <a:t>Datový</a:t>
            </a:r>
          </a:p>
        </p:txBody>
      </p:sp>
      <p:sp>
        <p:nvSpPr>
          <p:cNvPr id="4" name="TextovéPole 4"/>
          <p:cNvSpPr txBox="1"/>
          <p:nvPr/>
        </p:nvSpPr>
        <p:spPr>
          <a:xfrm>
            <a:off x="13704" y="6237312"/>
            <a:ext cx="8064896" cy="461665"/>
          </a:xfrm>
          <a:prstGeom prst="rect">
            <a:avLst/>
          </a:prstGeom>
          <a:noFill/>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sz="1200" dirty="0" err="1"/>
              <a:t>Keřkovský</a:t>
            </a:r>
            <a:r>
              <a:rPr lang="cs-CZ" sz="1200" dirty="0"/>
              <a:t> M., </a:t>
            </a:r>
            <a:r>
              <a:rPr lang="cs-CZ" sz="1200" dirty="0" err="1"/>
              <a:t>Valsa</a:t>
            </a:r>
            <a:r>
              <a:rPr lang="cs-CZ" sz="1200" dirty="0"/>
              <a:t> O. 2012. </a:t>
            </a:r>
            <a:r>
              <a:rPr lang="cs-CZ" sz="1200" i="1" dirty="0"/>
              <a:t>Moderní přístupy k řízení výroby</a:t>
            </a:r>
            <a:r>
              <a:rPr lang="cs-CZ" sz="1200" dirty="0"/>
              <a:t>. 3 doplněné vydání. Praha: </a:t>
            </a:r>
            <a:r>
              <a:rPr lang="cs-CZ" sz="1200" dirty="0" err="1"/>
              <a:t>C.H.Beck</a:t>
            </a:r>
            <a:r>
              <a:rPr lang="cs-CZ" sz="1200" dirty="0"/>
              <a:t>,. 176s. ISBN 978-80-7179-319-9</a:t>
            </a:r>
          </a:p>
        </p:txBody>
      </p:sp>
    </p:spTree>
    <p:extLst>
      <p:ext uri="{BB962C8B-B14F-4D97-AF65-F5344CB8AC3E}">
        <p14:creationId xmlns:p14="http://schemas.microsoft.com/office/powerpoint/2010/main" val="1755249096"/>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Základní komponenty CIM</a:t>
            </a:r>
          </a:p>
        </p:txBody>
      </p:sp>
      <p:sp>
        <p:nvSpPr>
          <p:cNvPr id="3" name="Zástupný symbol pro obsah 2"/>
          <p:cNvSpPr>
            <a:spLocks noGrp="1"/>
          </p:cNvSpPr>
          <p:nvPr>
            <p:ph idx="1"/>
          </p:nvPr>
        </p:nvSpPr>
        <p:spPr/>
        <p:txBody>
          <a:bodyPr/>
          <a:lstStyle/>
          <a:p>
            <a:endParaRPr lang="cs-CZ"/>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2060848"/>
            <a:ext cx="8467725"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ovéPole 4"/>
          <p:cNvSpPr txBox="1"/>
          <p:nvPr/>
        </p:nvSpPr>
        <p:spPr>
          <a:xfrm>
            <a:off x="13704" y="6237312"/>
            <a:ext cx="8064896" cy="461665"/>
          </a:xfrm>
          <a:prstGeom prst="rect">
            <a:avLst/>
          </a:prstGeom>
          <a:noFill/>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sz="1200" dirty="0" err="1"/>
              <a:t>Keřkovský</a:t>
            </a:r>
            <a:r>
              <a:rPr lang="cs-CZ" sz="1200" dirty="0"/>
              <a:t> M., </a:t>
            </a:r>
            <a:r>
              <a:rPr lang="cs-CZ" sz="1200" dirty="0" err="1"/>
              <a:t>Valsa</a:t>
            </a:r>
            <a:r>
              <a:rPr lang="cs-CZ" sz="1200" dirty="0"/>
              <a:t> O. 2012. </a:t>
            </a:r>
            <a:r>
              <a:rPr lang="cs-CZ" sz="1200" i="1" dirty="0"/>
              <a:t>Moderní přístupy k řízení výroby</a:t>
            </a:r>
            <a:r>
              <a:rPr lang="cs-CZ" sz="1200" dirty="0"/>
              <a:t>. 3 doplněné vydání. Praha: </a:t>
            </a:r>
            <a:r>
              <a:rPr lang="cs-CZ" sz="1200" dirty="0" err="1"/>
              <a:t>C.H.Beck</a:t>
            </a:r>
            <a:r>
              <a:rPr lang="cs-CZ" sz="1200" dirty="0"/>
              <a:t>,. 176s. ISBN 978-80-7179-319-9</a:t>
            </a:r>
          </a:p>
        </p:txBody>
      </p:sp>
    </p:spTree>
    <p:extLst>
      <p:ext uri="{BB962C8B-B14F-4D97-AF65-F5344CB8AC3E}">
        <p14:creationId xmlns:p14="http://schemas.microsoft.com/office/powerpoint/2010/main" val="2177827173"/>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539552" y="404664"/>
            <a:ext cx="8229600" cy="1143000"/>
          </a:xfrm>
        </p:spPr>
        <p:txBody>
          <a:bodyPr>
            <a:normAutofit fontScale="90000"/>
          </a:bodyPr>
          <a:lstStyle/>
          <a:p>
            <a:r>
              <a:rPr lang="cs-CZ" b="1" dirty="0"/>
              <a:t>Hloubková analýza dat-business </a:t>
            </a:r>
            <a:r>
              <a:rPr lang="cs-CZ" b="1" dirty="0" err="1"/>
              <a:t>intelligence</a:t>
            </a:r>
            <a:endParaRPr lang="cs-CZ" b="1" dirty="0"/>
          </a:p>
        </p:txBody>
      </p:sp>
      <p:sp>
        <p:nvSpPr>
          <p:cNvPr id="3" name="Zástupný symbol pro obsah 2"/>
          <p:cNvSpPr>
            <a:spLocks noGrp="1"/>
          </p:cNvSpPr>
          <p:nvPr>
            <p:ph idx="1"/>
          </p:nvPr>
        </p:nvSpPr>
        <p:spPr/>
        <p:txBody>
          <a:bodyPr>
            <a:normAutofit fontScale="85000" lnSpcReduction="10000"/>
          </a:bodyPr>
          <a:lstStyle/>
          <a:p>
            <a:r>
              <a:rPr lang="cs-CZ" dirty="0"/>
              <a:t>Postupy, znalostí a nástroje používané ve firmách s cílem vytěžit dostupná data a lépe pochopit souvislosti a chování trhu.</a:t>
            </a:r>
          </a:p>
          <a:p>
            <a:r>
              <a:rPr lang="cs-CZ" dirty="0"/>
              <a:t>Nástroje BI provádí sběr, analýzu, interpretaci a prezentaci dat pro potřeby manažerského rozhodování.</a:t>
            </a:r>
          </a:p>
          <a:p>
            <a:r>
              <a:rPr lang="cs-CZ" dirty="0"/>
              <a:t>Oblast zpracovávaných dat může pokrývat informace z výroby, prodeje, vývoje, finančního řízení </a:t>
            </a:r>
            <a:r>
              <a:rPr lang="cs-CZ" dirty="0" err="1"/>
              <a:t>apod</a:t>
            </a:r>
            <a:endParaRPr lang="cs-CZ" dirty="0"/>
          </a:p>
          <a:p>
            <a:r>
              <a:rPr lang="cs-CZ" dirty="0"/>
              <a:t>Reporting, data </a:t>
            </a:r>
            <a:r>
              <a:rPr lang="cs-CZ" dirty="0" err="1"/>
              <a:t>mining</a:t>
            </a:r>
            <a:r>
              <a:rPr lang="cs-CZ" dirty="0"/>
              <a:t>, text </a:t>
            </a:r>
            <a:r>
              <a:rPr lang="cs-CZ" dirty="0" err="1"/>
              <a:t>mining</a:t>
            </a:r>
            <a:r>
              <a:rPr lang="cs-CZ" dirty="0"/>
              <a:t>, data </a:t>
            </a:r>
            <a:r>
              <a:rPr lang="cs-CZ" dirty="0" err="1"/>
              <a:t>integration</a:t>
            </a:r>
            <a:r>
              <a:rPr lang="cs-CZ" dirty="0"/>
              <a:t>, </a:t>
            </a:r>
            <a:r>
              <a:rPr lang="cs-CZ" dirty="0" err="1"/>
              <a:t>intellegence</a:t>
            </a:r>
            <a:r>
              <a:rPr lang="cs-CZ" dirty="0"/>
              <a:t> </a:t>
            </a:r>
            <a:r>
              <a:rPr lang="cs-CZ" dirty="0" err="1"/>
              <a:t>storage</a:t>
            </a:r>
            <a:r>
              <a:rPr lang="cs-CZ" dirty="0"/>
              <a:t>, </a:t>
            </a:r>
            <a:r>
              <a:rPr lang="cs-CZ" dirty="0" err="1"/>
              <a:t>customer</a:t>
            </a:r>
            <a:r>
              <a:rPr lang="cs-CZ" dirty="0"/>
              <a:t> </a:t>
            </a:r>
            <a:r>
              <a:rPr lang="cs-CZ" dirty="0" err="1"/>
              <a:t>intelligence</a:t>
            </a:r>
            <a:r>
              <a:rPr lang="cs-CZ" dirty="0"/>
              <a:t>, data </a:t>
            </a:r>
            <a:r>
              <a:rPr lang="cs-CZ" dirty="0" err="1"/>
              <a:t>warehousing</a:t>
            </a:r>
            <a:r>
              <a:rPr lang="cs-CZ" dirty="0"/>
              <a:t>, </a:t>
            </a:r>
            <a:r>
              <a:rPr lang="cs-CZ" dirty="0" err="1"/>
              <a:t>campaign</a:t>
            </a:r>
            <a:r>
              <a:rPr lang="cs-CZ" dirty="0"/>
              <a:t> management, systémy pro podporu rozhodování EIS, MIS, FIS, CIS, CRM, SRM</a:t>
            </a:r>
          </a:p>
          <a:p>
            <a:endParaRPr lang="cs-CZ" dirty="0"/>
          </a:p>
        </p:txBody>
      </p:sp>
      <p:sp>
        <p:nvSpPr>
          <p:cNvPr id="4" name="TextovéPole 4"/>
          <p:cNvSpPr txBox="1"/>
          <p:nvPr/>
        </p:nvSpPr>
        <p:spPr>
          <a:xfrm>
            <a:off x="13704" y="6237312"/>
            <a:ext cx="8064896" cy="461665"/>
          </a:xfrm>
          <a:prstGeom prst="rect">
            <a:avLst/>
          </a:prstGeom>
          <a:noFill/>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sz="1200" dirty="0" err="1"/>
              <a:t>Keřkovský</a:t>
            </a:r>
            <a:r>
              <a:rPr lang="cs-CZ" sz="1200" dirty="0"/>
              <a:t> M., </a:t>
            </a:r>
            <a:r>
              <a:rPr lang="cs-CZ" sz="1200" dirty="0" err="1"/>
              <a:t>Valsa</a:t>
            </a:r>
            <a:r>
              <a:rPr lang="cs-CZ" sz="1200" dirty="0"/>
              <a:t> O. 2012. </a:t>
            </a:r>
            <a:r>
              <a:rPr lang="cs-CZ" sz="1200" i="1" dirty="0"/>
              <a:t>Moderní přístupy k řízení výroby</a:t>
            </a:r>
            <a:r>
              <a:rPr lang="cs-CZ" sz="1200" dirty="0"/>
              <a:t>. 3 doplněné vydání. Praha: </a:t>
            </a:r>
            <a:r>
              <a:rPr lang="cs-CZ" sz="1200" dirty="0" err="1"/>
              <a:t>C.H.Beck</a:t>
            </a:r>
            <a:r>
              <a:rPr lang="cs-CZ" sz="1200" dirty="0"/>
              <a:t>,. 176s. ISBN 978-80-7179-319-9</a:t>
            </a:r>
          </a:p>
        </p:txBody>
      </p:sp>
    </p:spTree>
    <p:extLst>
      <p:ext uri="{BB962C8B-B14F-4D97-AF65-F5344CB8AC3E}">
        <p14:creationId xmlns:p14="http://schemas.microsoft.com/office/powerpoint/2010/main" val="2097977416"/>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a:t>1. Pojem kvalita, řízení kvality</a:t>
            </a:r>
          </a:p>
        </p:txBody>
      </p:sp>
      <p:sp>
        <p:nvSpPr>
          <p:cNvPr id="3" name="Zástupný symbol pro obsah 2"/>
          <p:cNvSpPr>
            <a:spLocks noGrp="1"/>
          </p:cNvSpPr>
          <p:nvPr>
            <p:ph idx="1"/>
          </p:nvPr>
        </p:nvSpPr>
        <p:spPr/>
        <p:txBody>
          <a:bodyPr/>
          <a:lstStyle/>
          <a:p>
            <a:r>
              <a:rPr lang="cs-CZ" dirty="0"/>
              <a:t>Kvalita výrobků předpokládá špičkovou úroveň jejich konstrukčního a technologického řešení, vysokou úroveň samotné výroby, širokou škálu </a:t>
            </a:r>
            <a:r>
              <a:rPr lang="cs-CZ" dirty="0" err="1"/>
              <a:t>povýrobních</a:t>
            </a:r>
            <a:r>
              <a:rPr lang="cs-CZ" dirty="0"/>
              <a:t> služeb, přijatelnou cenu.</a:t>
            </a:r>
          </a:p>
        </p:txBody>
      </p:sp>
      <p:sp>
        <p:nvSpPr>
          <p:cNvPr id="4" name="TextovéPole 3"/>
          <p:cNvSpPr txBox="1"/>
          <p:nvPr/>
        </p:nvSpPr>
        <p:spPr>
          <a:xfrm>
            <a:off x="0" y="6237312"/>
            <a:ext cx="8964488" cy="276999"/>
          </a:xfrm>
          <a:prstGeom prst="rect">
            <a:avLst/>
          </a:prstGeom>
          <a:noFill/>
        </p:spPr>
        <p:txBody>
          <a:bodyPr wrap="square" rtlCol="0">
            <a:spAutoFit/>
          </a:bodyPr>
          <a:lstStyle/>
          <a:p>
            <a:r>
              <a:rPr lang="cs-CZ" sz="1200" dirty="0"/>
              <a:t>LEŠČIŠIN M., STERN J., DUPAĽ A. 2008. </a:t>
            </a:r>
            <a:r>
              <a:rPr lang="cs-CZ" sz="1200" i="1" dirty="0" err="1"/>
              <a:t>Manažment</a:t>
            </a:r>
            <a:r>
              <a:rPr lang="cs-CZ" sz="1200" i="1" dirty="0"/>
              <a:t> výroby</a:t>
            </a:r>
            <a:r>
              <a:rPr lang="cs-CZ" sz="1200" dirty="0"/>
              <a:t>. Bratislava: SPRINT. ISBN 80-89085-00-6, str. 261-263</a:t>
            </a:r>
          </a:p>
        </p:txBody>
      </p:sp>
    </p:spTree>
    <p:extLst>
      <p:ext uri="{BB962C8B-B14F-4D97-AF65-F5344CB8AC3E}">
        <p14:creationId xmlns:p14="http://schemas.microsoft.com/office/powerpoint/2010/main" val="1756574945"/>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Informační podpora řízení výroby</a:t>
            </a:r>
          </a:p>
        </p:txBody>
      </p:sp>
      <p:pic>
        <p:nvPicPr>
          <p:cNvPr id="5" name="Zástupný symbol pro obsah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9592" y="1340768"/>
            <a:ext cx="7228821" cy="4525963"/>
          </a:xfrm>
        </p:spPr>
      </p:pic>
      <p:sp>
        <p:nvSpPr>
          <p:cNvPr id="6" name="TextovéPole 5"/>
          <p:cNvSpPr txBox="1"/>
          <p:nvPr/>
        </p:nvSpPr>
        <p:spPr>
          <a:xfrm>
            <a:off x="340869" y="6134585"/>
            <a:ext cx="8280920" cy="461665"/>
          </a:xfrm>
          <a:prstGeom prst="rect">
            <a:avLst/>
          </a:prstGeom>
          <a:noFill/>
        </p:spPr>
        <p:txBody>
          <a:bodyPr wrap="square" rtlCol="0">
            <a:spAutoFit/>
          </a:bodyPr>
          <a:lstStyle/>
          <a:p>
            <a:r>
              <a:rPr lang="cs-CZ" sz="1200" dirty="0"/>
              <a:t>Zdroj: </a:t>
            </a:r>
            <a:r>
              <a:rPr lang="cs-CZ" sz="1200" dirty="0" err="1"/>
              <a:t>Gers</a:t>
            </a:r>
            <a:r>
              <a:rPr lang="cs-CZ" sz="1200" dirty="0"/>
              <a:t> E. 2016. Tři zkratky, které by měl znát dobrý výrobní manažer </a:t>
            </a:r>
            <a:r>
              <a:rPr lang="cs-CZ" sz="1200" i="1" dirty="0"/>
              <a:t>. IT </a:t>
            </a:r>
            <a:r>
              <a:rPr lang="cs-CZ" sz="1200" i="1" dirty="0" err="1"/>
              <a:t>systems</a:t>
            </a:r>
            <a:r>
              <a:rPr lang="cs-CZ" sz="1200" dirty="0"/>
              <a:t>. </a:t>
            </a:r>
          </a:p>
          <a:p>
            <a:r>
              <a:rPr lang="cs-CZ" sz="1200" dirty="0"/>
              <a:t>Dostupné na  https://www.ccb.cz/images_aqua/2016/listopad/11-anasoft-02x.jpg</a:t>
            </a:r>
          </a:p>
        </p:txBody>
      </p:sp>
    </p:spTree>
    <p:extLst>
      <p:ext uri="{BB962C8B-B14F-4D97-AF65-F5344CB8AC3E}">
        <p14:creationId xmlns:p14="http://schemas.microsoft.com/office/powerpoint/2010/main" val="23103839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MES, MOM</a:t>
            </a:r>
          </a:p>
        </p:txBody>
      </p:sp>
      <p:sp>
        <p:nvSpPr>
          <p:cNvPr id="3" name="Zástupný symbol pro obsah 2"/>
          <p:cNvSpPr>
            <a:spLocks noGrp="1"/>
          </p:cNvSpPr>
          <p:nvPr>
            <p:ph idx="1"/>
          </p:nvPr>
        </p:nvSpPr>
        <p:spPr/>
        <p:txBody>
          <a:bodyPr>
            <a:normAutofit fontScale="77500" lnSpcReduction="20000"/>
          </a:bodyPr>
          <a:lstStyle/>
          <a:p>
            <a:r>
              <a:rPr lang="cs-CZ" b="1" dirty="0" err="1">
                <a:solidFill>
                  <a:srgbClr val="C00000"/>
                </a:solidFill>
              </a:rPr>
              <a:t>Manufacturing</a:t>
            </a:r>
            <a:r>
              <a:rPr lang="cs-CZ" b="1" dirty="0">
                <a:solidFill>
                  <a:srgbClr val="C00000"/>
                </a:solidFill>
              </a:rPr>
              <a:t> </a:t>
            </a:r>
            <a:r>
              <a:rPr lang="cs-CZ" b="1" dirty="0" err="1">
                <a:solidFill>
                  <a:srgbClr val="C00000"/>
                </a:solidFill>
              </a:rPr>
              <a:t>Execution</a:t>
            </a:r>
            <a:r>
              <a:rPr lang="cs-CZ" b="1" dirty="0">
                <a:solidFill>
                  <a:srgbClr val="C00000"/>
                </a:solidFill>
              </a:rPr>
              <a:t> </a:t>
            </a:r>
            <a:r>
              <a:rPr lang="cs-CZ" b="1" dirty="0" err="1">
                <a:solidFill>
                  <a:srgbClr val="C00000"/>
                </a:solidFill>
              </a:rPr>
              <a:t>System</a:t>
            </a:r>
            <a:r>
              <a:rPr lang="cs-CZ" b="1" dirty="0">
                <a:solidFill>
                  <a:srgbClr val="C00000"/>
                </a:solidFill>
              </a:rPr>
              <a:t> (MES) - </a:t>
            </a:r>
            <a:r>
              <a:rPr lang="cs-CZ" dirty="0"/>
              <a:t>systém, který tvoří vazbu mezi podnikovým informačním systémem (ERP) a systémy pro automatizaci výroby (technologických procesů). Komplexní systém MES v sobě ukrývá řešení pro čtyři hlavní oblasti – výrobu, logistiku, kvalitu a údržbu.</a:t>
            </a:r>
          </a:p>
          <a:p>
            <a:r>
              <a:rPr lang="cs-CZ" b="1" dirty="0" err="1">
                <a:solidFill>
                  <a:srgbClr val="C00000"/>
                </a:solidFill>
              </a:rPr>
              <a:t>Manufacturitng</a:t>
            </a:r>
            <a:r>
              <a:rPr lang="cs-CZ" b="1" dirty="0">
                <a:solidFill>
                  <a:srgbClr val="C00000"/>
                </a:solidFill>
              </a:rPr>
              <a:t> </a:t>
            </a:r>
            <a:r>
              <a:rPr lang="cs-CZ" b="1" dirty="0" err="1">
                <a:solidFill>
                  <a:srgbClr val="C00000"/>
                </a:solidFill>
              </a:rPr>
              <a:t>Operations</a:t>
            </a:r>
            <a:r>
              <a:rPr lang="cs-CZ" b="1" dirty="0">
                <a:solidFill>
                  <a:srgbClr val="C00000"/>
                </a:solidFill>
              </a:rPr>
              <a:t> Managementu (MOM)- </a:t>
            </a:r>
            <a:r>
              <a:rPr lang="cs-CZ" dirty="0"/>
              <a:t>metodologie pro sledování kompletního výrobního procesu s cílem jeho optimalizace. V praxi se jedná o rozhraní mezi ERP systémem a výrobní technologií, ať již se jedná o samotný monitoring, monitoring s vizualizací či nástroje řízení. Na rozdíl od </a:t>
            </a:r>
            <a:r>
              <a:rPr lang="cs-CZ" dirty="0" err="1"/>
              <a:t>Manufacturing</a:t>
            </a:r>
            <a:r>
              <a:rPr lang="cs-CZ" dirty="0"/>
              <a:t> </a:t>
            </a:r>
            <a:r>
              <a:rPr lang="cs-CZ" dirty="0" err="1"/>
              <a:t>Execution</a:t>
            </a:r>
            <a:r>
              <a:rPr lang="cs-CZ" dirty="0"/>
              <a:t> </a:t>
            </a:r>
            <a:r>
              <a:rPr lang="cs-CZ" dirty="0" err="1"/>
              <a:t>System</a:t>
            </a:r>
            <a:r>
              <a:rPr lang="cs-CZ" dirty="0"/>
              <a:t> (MES) je to pojem komplexnější, který zahrnuje i řízení technologií.</a:t>
            </a:r>
          </a:p>
        </p:txBody>
      </p:sp>
      <p:sp>
        <p:nvSpPr>
          <p:cNvPr id="4" name="TextovéPole 3"/>
          <p:cNvSpPr txBox="1"/>
          <p:nvPr/>
        </p:nvSpPr>
        <p:spPr>
          <a:xfrm>
            <a:off x="323528" y="6021288"/>
            <a:ext cx="8064896" cy="646331"/>
          </a:xfrm>
          <a:prstGeom prst="rect">
            <a:avLst/>
          </a:prstGeom>
          <a:noFill/>
        </p:spPr>
        <p:txBody>
          <a:bodyPr wrap="square" rtlCol="0">
            <a:spAutoFit/>
          </a:bodyPr>
          <a:lstStyle/>
          <a:p>
            <a:r>
              <a:rPr lang="cs-CZ" sz="1200" dirty="0"/>
              <a:t>Zdroj: </a:t>
            </a:r>
            <a:r>
              <a:rPr lang="cs-CZ" sz="1200" dirty="0" err="1"/>
              <a:t>Špelina</a:t>
            </a:r>
            <a:r>
              <a:rPr lang="cs-CZ" sz="1200" dirty="0"/>
              <a:t> Z. 2016. </a:t>
            </a:r>
            <a:r>
              <a:rPr lang="cs-CZ" sz="1200" dirty="0" err="1"/>
              <a:t>Manufacturing</a:t>
            </a:r>
            <a:r>
              <a:rPr lang="cs-CZ" sz="1200" dirty="0"/>
              <a:t> </a:t>
            </a:r>
            <a:r>
              <a:rPr lang="cs-CZ" sz="1200" dirty="0" err="1"/>
              <a:t>Operations</a:t>
            </a:r>
            <a:r>
              <a:rPr lang="cs-CZ" sz="1200" dirty="0"/>
              <a:t> Systems. IT </a:t>
            </a:r>
            <a:r>
              <a:rPr lang="cs-CZ" sz="1200" dirty="0" err="1"/>
              <a:t>systems</a:t>
            </a:r>
            <a:r>
              <a:rPr lang="cs-CZ" sz="1200" dirty="0"/>
              <a:t>. </a:t>
            </a:r>
            <a:r>
              <a:rPr lang="cs-CZ" sz="1200" dirty="0">
                <a:hlinkClick r:id="rId3"/>
              </a:rPr>
              <a:t>https://www.systemonline.cz/rizeni-vyroby/manufacturing-operations-management.htm</a:t>
            </a:r>
            <a:r>
              <a:rPr lang="cs-CZ" sz="1200" dirty="0"/>
              <a:t> , </a:t>
            </a:r>
            <a:r>
              <a:rPr lang="cs-CZ" sz="1200" dirty="0" err="1"/>
              <a:t>Gers</a:t>
            </a:r>
            <a:r>
              <a:rPr lang="cs-CZ" sz="1200" dirty="0"/>
              <a:t> E. 2016. Tři zkratky, které by měl znát dobrý výrobní manažer </a:t>
            </a:r>
            <a:r>
              <a:rPr lang="cs-CZ" sz="1200" i="1" dirty="0"/>
              <a:t>. IT </a:t>
            </a:r>
            <a:r>
              <a:rPr lang="cs-CZ" sz="1200" i="1" dirty="0" err="1"/>
              <a:t>systems</a:t>
            </a:r>
            <a:r>
              <a:rPr lang="cs-CZ" sz="1200" dirty="0"/>
              <a:t> </a:t>
            </a:r>
            <a:r>
              <a:rPr lang="cs-CZ" sz="1200" dirty="0">
                <a:hlinkClick r:id="rId4"/>
              </a:rPr>
              <a:t>https://www.systemonline.cz/rizeni-vyroby/tri-zkratky-ktere-by-mel-znat-dobry-vyrobni-manazer.htm</a:t>
            </a:r>
            <a:r>
              <a:rPr lang="cs-CZ" sz="1200" dirty="0"/>
              <a:t> </a:t>
            </a:r>
          </a:p>
        </p:txBody>
      </p:sp>
    </p:spTree>
    <p:extLst>
      <p:ext uri="{BB962C8B-B14F-4D97-AF65-F5344CB8AC3E}">
        <p14:creationId xmlns:p14="http://schemas.microsoft.com/office/powerpoint/2010/main" val="1991673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2. Kritéria kvality</a:t>
            </a:r>
          </a:p>
        </p:txBody>
      </p:sp>
      <p:sp>
        <p:nvSpPr>
          <p:cNvPr id="3" name="Zástupný symbol pro obsah 2"/>
          <p:cNvSpPr>
            <a:spLocks noGrp="1"/>
          </p:cNvSpPr>
          <p:nvPr>
            <p:ph idx="1"/>
          </p:nvPr>
        </p:nvSpPr>
        <p:spPr/>
        <p:txBody>
          <a:bodyPr>
            <a:normAutofit fontScale="70000" lnSpcReduction="20000"/>
          </a:bodyPr>
          <a:lstStyle/>
          <a:p>
            <a:r>
              <a:rPr lang="cs-CZ" dirty="0"/>
              <a:t>Technické parametry</a:t>
            </a:r>
          </a:p>
          <a:p>
            <a:r>
              <a:rPr lang="cs-CZ" dirty="0"/>
              <a:t>Provozní schopnosti</a:t>
            </a:r>
          </a:p>
          <a:p>
            <a:r>
              <a:rPr lang="cs-CZ" dirty="0"/>
              <a:t>Estetická kritéria</a:t>
            </a:r>
          </a:p>
          <a:p>
            <a:r>
              <a:rPr lang="cs-CZ" dirty="0"/>
              <a:t>Ergonomická kritéria</a:t>
            </a:r>
          </a:p>
          <a:p>
            <a:r>
              <a:rPr lang="cs-CZ" dirty="0"/>
              <a:t>Spolehlivost</a:t>
            </a:r>
          </a:p>
          <a:p>
            <a:r>
              <a:rPr lang="cs-CZ" dirty="0"/>
              <a:t>Životnost</a:t>
            </a:r>
          </a:p>
          <a:p>
            <a:r>
              <a:rPr lang="cs-CZ" dirty="0"/>
              <a:t>Psychologické vlastnosti</a:t>
            </a:r>
          </a:p>
          <a:p>
            <a:r>
              <a:rPr lang="cs-CZ" dirty="0"/>
              <a:t>Humanitní kritéria</a:t>
            </a:r>
          </a:p>
          <a:p>
            <a:r>
              <a:rPr lang="cs-CZ" dirty="0"/>
              <a:t>Ekologické kritéria kvality</a:t>
            </a:r>
          </a:p>
          <a:p>
            <a:r>
              <a:rPr lang="cs-CZ" dirty="0"/>
              <a:t>Servis</a:t>
            </a:r>
          </a:p>
          <a:p>
            <a:r>
              <a:rPr lang="cs-CZ" dirty="0"/>
              <a:t>Hédonické kritéria</a:t>
            </a:r>
          </a:p>
          <a:p>
            <a:r>
              <a:rPr lang="cs-CZ" dirty="0" err="1"/>
              <a:t>Povyrobní</a:t>
            </a:r>
            <a:r>
              <a:rPr lang="cs-CZ" dirty="0"/>
              <a:t> služby</a:t>
            </a:r>
          </a:p>
          <a:p>
            <a:pPr marL="0" indent="0">
              <a:buNone/>
            </a:pPr>
            <a:r>
              <a:rPr lang="cs-CZ" b="1" dirty="0" err="1"/>
              <a:t>Multikritériální</a:t>
            </a:r>
            <a:r>
              <a:rPr lang="cs-CZ" b="1" dirty="0"/>
              <a:t> celek, provázanost kritérií</a:t>
            </a:r>
            <a:r>
              <a:rPr lang="cs-CZ" dirty="0"/>
              <a:t> </a:t>
            </a:r>
          </a:p>
          <a:p>
            <a:pPr marL="0" indent="0">
              <a:buNone/>
            </a:pPr>
            <a:endParaRPr lang="cs-CZ" dirty="0"/>
          </a:p>
        </p:txBody>
      </p:sp>
      <p:sp>
        <p:nvSpPr>
          <p:cNvPr id="4" name="TextovéPole 3"/>
          <p:cNvSpPr txBox="1"/>
          <p:nvPr/>
        </p:nvSpPr>
        <p:spPr>
          <a:xfrm>
            <a:off x="0" y="6237312"/>
            <a:ext cx="8964488" cy="276999"/>
          </a:xfrm>
          <a:prstGeom prst="rect">
            <a:avLst/>
          </a:prstGeom>
          <a:noFill/>
        </p:spPr>
        <p:txBody>
          <a:bodyPr wrap="square" rtlCol="0">
            <a:spAutoFit/>
          </a:bodyPr>
          <a:lstStyle/>
          <a:p>
            <a:r>
              <a:rPr lang="cs-CZ" sz="1200" dirty="0"/>
              <a:t>LEŠČIŠIN M., STERN J., DUPAĽ A. 2008. </a:t>
            </a:r>
            <a:r>
              <a:rPr lang="cs-CZ" sz="1200" i="1" dirty="0" err="1"/>
              <a:t>Manažment</a:t>
            </a:r>
            <a:r>
              <a:rPr lang="cs-CZ" sz="1200" i="1" dirty="0"/>
              <a:t> výroby</a:t>
            </a:r>
            <a:r>
              <a:rPr lang="cs-CZ" sz="1200" dirty="0"/>
              <a:t>. Bratislava: SPRINT. ISBN 80-89085-00-6, str. 261-263</a:t>
            </a:r>
          </a:p>
        </p:txBody>
      </p:sp>
    </p:spTree>
    <p:extLst>
      <p:ext uri="{BB962C8B-B14F-4D97-AF65-F5344CB8AC3E}">
        <p14:creationId xmlns:p14="http://schemas.microsoft.com/office/powerpoint/2010/main" val="3016693190"/>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3. Procesní organizace tvorby kvality </a:t>
            </a:r>
          </a:p>
        </p:txBody>
      </p:sp>
      <p:sp>
        <p:nvSpPr>
          <p:cNvPr id="3" name="Zástupný symbol pro obsah 2"/>
          <p:cNvSpPr>
            <a:spLocks noGrp="1"/>
          </p:cNvSpPr>
          <p:nvPr>
            <p:ph idx="1"/>
          </p:nvPr>
        </p:nvSpPr>
        <p:spPr/>
        <p:txBody>
          <a:bodyPr>
            <a:normAutofit fontScale="92500" lnSpcReduction="10000"/>
          </a:bodyPr>
          <a:lstStyle/>
          <a:p>
            <a:r>
              <a:rPr lang="cs-CZ" dirty="0"/>
              <a:t>Mezinárodní požadavky  na kvalitu, které kvalitu ovlivňují (ISO 9000, ISO 14000, ISO 18000, VDA)</a:t>
            </a:r>
          </a:p>
          <a:p>
            <a:r>
              <a:rPr lang="cs-CZ" dirty="0"/>
              <a:t>Mezinárodní metrologie( </a:t>
            </a:r>
            <a:r>
              <a:rPr lang="cs-CZ" dirty="0" err="1"/>
              <a:t>WTO,Předpisy</a:t>
            </a:r>
            <a:r>
              <a:rPr lang="cs-CZ" dirty="0"/>
              <a:t> EU, </a:t>
            </a:r>
            <a:r>
              <a:rPr lang="cs-CZ" dirty="0" err="1"/>
              <a:t>Europská</a:t>
            </a:r>
            <a:r>
              <a:rPr lang="cs-CZ" dirty="0"/>
              <a:t> organizace pro řízení kvality, Evropská nadace)</a:t>
            </a:r>
          </a:p>
          <a:p>
            <a:r>
              <a:rPr lang="cs-CZ" dirty="0" err="1"/>
              <a:t>Výzkumno</a:t>
            </a:r>
            <a:r>
              <a:rPr lang="cs-CZ" dirty="0"/>
              <a:t>- vývojová oblast</a:t>
            </a:r>
          </a:p>
          <a:p>
            <a:r>
              <a:rPr lang="cs-CZ" dirty="0"/>
              <a:t>Technické normy</a:t>
            </a:r>
          </a:p>
          <a:p>
            <a:r>
              <a:rPr lang="cs-CZ" dirty="0"/>
              <a:t>Patentování</a:t>
            </a:r>
          </a:p>
          <a:p>
            <a:r>
              <a:rPr lang="cs-CZ" dirty="0"/>
              <a:t>Vzdělávací systém </a:t>
            </a:r>
            <a:r>
              <a:rPr lang="cs-CZ" dirty="0" err="1"/>
              <a:t>atd</a:t>
            </a:r>
            <a:endParaRPr lang="cs-CZ" dirty="0"/>
          </a:p>
        </p:txBody>
      </p:sp>
      <p:sp>
        <p:nvSpPr>
          <p:cNvPr id="4" name="TextovéPole 3"/>
          <p:cNvSpPr txBox="1"/>
          <p:nvPr/>
        </p:nvSpPr>
        <p:spPr>
          <a:xfrm>
            <a:off x="0" y="6237312"/>
            <a:ext cx="8964488" cy="276999"/>
          </a:xfrm>
          <a:prstGeom prst="rect">
            <a:avLst/>
          </a:prstGeom>
          <a:noFill/>
        </p:spPr>
        <p:txBody>
          <a:bodyPr wrap="square" rtlCol="0">
            <a:spAutoFit/>
          </a:bodyPr>
          <a:lstStyle/>
          <a:p>
            <a:r>
              <a:rPr lang="cs-CZ" sz="1200" dirty="0"/>
              <a:t>LEŠČIŠIN M., STERN J., DUPAĽ A. 2008. </a:t>
            </a:r>
            <a:r>
              <a:rPr lang="cs-CZ" sz="1200" i="1" dirty="0" err="1"/>
              <a:t>Manažment</a:t>
            </a:r>
            <a:r>
              <a:rPr lang="cs-CZ" sz="1200" i="1" dirty="0"/>
              <a:t> výroby</a:t>
            </a:r>
            <a:r>
              <a:rPr lang="cs-CZ" sz="1200" dirty="0"/>
              <a:t>. Bratislava: SPRINT. ISBN 80-89085-00-6, str. 263-267</a:t>
            </a:r>
          </a:p>
        </p:txBody>
      </p:sp>
    </p:spTree>
    <p:extLst>
      <p:ext uri="{BB962C8B-B14F-4D97-AF65-F5344CB8AC3E}">
        <p14:creationId xmlns:p14="http://schemas.microsoft.com/office/powerpoint/2010/main" val="661305350"/>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4. Informační systém v rozvoji kvality</a:t>
            </a:r>
          </a:p>
        </p:txBody>
      </p:sp>
      <p:pic>
        <p:nvPicPr>
          <p:cNvPr id="1026" name="Picture 2"/>
          <p:cNvPicPr>
            <a:picLocks noGrp="1" noChangeAspect="1" noChangeArrowheads="1"/>
          </p:cNvPicPr>
          <p:nvPr>
            <p:ph idx="1"/>
          </p:nvPr>
        </p:nvPicPr>
        <p:blipFill>
          <a:blip r:embed="rId5" cstate="print">
            <a:extLst>
              <a:ext uri="{28A0092B-C50C-407E-A947-70E740481C1C}">
                <a14:useLocalDpi xmlns:a14="http://schemas.microsoft.com/office/drawing/2010/main" val="0"/>
              </a:ext>
            </a:extLst>
          </a:blip>
          <a:srcRect/>
          <a:stretch>
            <a:fillRect/>
          </a:stretch>
        </p:blipFill>
        <p:spPr bwMode="auto">
          <a:xfrm>
            <a:off x="1341637" y="1340768"/>
            <a:ext cx="6460725" cy="496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ovéPole 4"/>
          <p:cNvSpPr txBox="1"/>
          <p:nvPr/>
        </p:nvSpPr>
        <p:spPr>
          <a:xfrm>
            <a:off x="0" y="6237312"/>
            <a:ext cx="8964488" cy="276999"/>
          </a:xfrm>
          <a:prstGeom prst="rect">
            <a:avLst/>
          </a:prstGeom>
          <a:noFill/>
        </p:spPr>
        <p:txBody>
          <a:bodyPr wrap="square" rtlCol="0">
            <a:spAutoFit/>
          </a:bodyPr>
          <a:lstStyle/>
          <a:p>
            <a:r>
              <a:rPr lang="cs-CZ" sz="1200" dirty="0"/>
              <a:t>LEŠČIŠIN M., STERN J., DUPAĽ A. 2008. </a:t>
            </a:r>
            <a:r>
              <a:rPr lang="cs-CZ" sz="1200" i="1" dirty="0" err="1"/>
              <a:t>Manažment</a:t>
            </a:r>
            <a:r>
              <a:rPr lang="cs-CZ" sz="1200" i="1" dirty="0"/>
              <a:t> výroby</a:t>
            </a:r>
            <a:r>
              <a:rPr lang="cs-CZ" sz="1200" dirty="0"/>
              <a:t>. Bratislava: SPRINT. ISBN 80-89085-00-6, str. 263-283</a:t>
            </a:r>
          </a:p>
        </p:txBody>
      </p:sp>
    </p:spTree>
    <p:extLst>
      <p:ext uri="{BB962C8B-B14F-4D97-AF65-F5344CB8AC3E}">
        <p14:creationId xmlns:p14="http://schemas.microsoft.com/office/powerpoint/2010/main" val="3052872814"/>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5. Ochranné známky v rozvoji kvality</a:t>
            </a:r>
          </a:p>
        </p:txBody>
      </p:sp>
      <p:sp>
        <p:nvSpPr>
          <p:cNvPr id="3" name="Zástupný symbol pro obsah 2"/>
          <p:cNvSpPr>
            <a:spLocks noGrp="1"/>
          </p:cNvSpPr>
          <p:nvPr>
            <p:ph idx="1"/>
          </p:nvPr>
        </p:nvSpPr>
        <p:spPr/>
        <p:txBody>
          <a:bodyPr>
            <a:normAutofit fontScale="92500" lnSpcReduction="20000"/>
          </a:bodyPr>
          <a:lstStyle/>
          <a:p>
            <a:pPr marL="0" indent="0">
              <a:buNone/>
            </a:pPr>
            <a:r>
              <a:rPr lang="cs-CZ" dirty="0"/>
              <a:t>Výrobkové, produktové, </a:t>
            </a:r>
            <a:r>
              <a:rPr lang="cs-CZ" dirty="0" err="1"/>
              <a:t>monoznačky</a:t>
            </a:r>
            <a:r>
              <a:rPr lang="cs-CZ" dirty="0"/>
              <a:t>, značky celých firem (</a:t>
            </a:r>
            <a:r>
              <a:rPr lang="cs-CZ" dirty="0" err="1"/>
              <a:t>corporate</a:t>
            </a:r>
            <a:r>
              <a:rPr lang="cs-CZ" dirty="0"/>
              <a:t> identity) </a:t>
            </a:r>
            <a:r>
              <a:rPr lang="cs-CZ" sz="2400" i="1" dirty="0"/>
              <a:t>(</a:t>
            </a:r>
            <a:r>
              <a:rPr lang="cs-CZ" sz="2400" i="1" dirty="0">
                <a:hlinkClick r:id="rId5"/>
              </a:rPr>
              <a:t>https://euipo.europa.eu/</a:t>
            </a:r>
            <a:r>
              <a:rPr lang="cs-CZ" sz="2400" i="1" dirty="0" err="1">
                <a:hlinkClick r:id="rId5"/>
              </a:rPr>
              <a:t>ohimportal</a:t>
            </a:r>
            <a:r>
              <a:rPr lang="cs-CZ" sz="2400" i="1" dirty="0">
                <a:hlinkClick r:id="rId5"/>
              </a:rPr>
              <a:t>/</a:t>
            </a:r>
            <a:r>
              <a:rPr lang="cs-CZ" sz="2400" i="1" dirty="0" err="1">
                <a:hlinkClick r:id="rId5"/>
              </a:rPr>
              <a:t>cs</a:t>
            </a:r>
            <a:r>
              <a:rPr lang="cs-CZ" sz="2400" i="1" dirty="0">
                <a:hlinkClick r:id="rId5"/>
              </a:rPr>
              <a:t>/</a:t>
            </a:r>
            <a:r>
              <a:rPr lang="cs-CZ" sz="2400" i="1" dirty="0" err="1">
                <a:hlinkClick r:id="rId5"/>
              </a:rPr>
              <a:t>trade-marks-examples</a:t>
            </a:r>
            <a:r>
              <a:rPr lang="cs-CZ" sz="2400" i="1" dirty="0"/>
              <a:t>)</a:t>
            </a:r>
          </a:p>
          <a:p>
            <a:pPr marL="0" indent="0">
              <a:buNone/>
            </a:pPr>
            <a:endParaRPr lang="cs-CZ" dirty="0"/>
          </a:p>
          <a:p>
            <a:pPr marL="0" indent="0">
              <a:buNone/>
            </a:pPr>
            <a:endParaRPr lang="cs-CZ" dirty="0"/>
          </a:p>
          <a:p>
            <a:pPr marL="0" indent="0">
              <a:buNone/>
            </a:pPr>
            <a:r>
              <a:rPr lang="cs-CZ" b="1" dirty="0"/>
              <a:t>Ocenění ochranné známky:</a:t>
            </a:r>
          </a:p>
          <a:p>
            <a:r>
              <a:rPr lang="cs-CZ" dirty="0"/>
              <a:t>Aproximativní charakter, </a:t>
            </a:r>
          </a:p>
          <a:p>
            <a:r>
              <a:rPr lang="cs-CZ" dirty="0"/>
              <a:t>Licenční poplatky</a:t>
            </a:r>
          </a:p>
          <a:p>
            <a:r>
              <a:rPr lang="cs-CZ" dirty="0"/>
              <a:t>Rozdílová cena</a:t>
            </a:r>
          </a:p>
          <a:p>
            <a:r>
              <a:rPr lang="cs-CZ" dirty="0"/>
              <a:t>Odborný odhad</a:t>
            </a:r>
          </a:p>
        </p:txBody>
      </p:sp>
      <p:sp>
        <p:nvSpPr>
          <p:cNvPr id="4" name="TextovéPole 3"/>
          <p:cNvSpPr txBox="1"/>
          <p:nvPr/>
        </p:nvSpPr>
        <p:spPr>
          <a:xfrm>
            <a:off x="0" y="6237312"/>
            <a:ext cx="8964488" cy="276999"/>
          </a:xfrm>
          <a:prstGeom prst="rect">
            <a:avLst/>
          </a:prstGeom>
          <a:noFill/>
        </p:spPr>
        <p:txBody>
          <a:bodyPr wrap="square" rtlCol="0">
            <a:spAutoFit/>
          </a:bodyPr>
          <a:lstStyle/>
          <a:p>
            <a:r>
              <a:rPr lang="cs-CZ" sz="1200" dirty="0"/>
              <a:t>LEŠČIŠIN M., STERN J., DUPAĽ A. 2008. </a:t>
            </a:r>
            <a:r>
              <a:rPr lang="cs-CZ" sz="1200" i="1" dirty="0" err="1"/>
              <a:t>Manažment</a:t>
            </a:r>
            <a:r>
              <a:rPr lang="cs-CZ" sz="1200" i="1" dirty="0"/>
              <a:t> výroby</a:t>
            </a:r>
            <a:r>
              <a:rPr lang="cs-CZ" sz="1200" dirty="0"/>
              <a:t>. Bratislava: SPRINT. ISBN 80-89085-00-6, str. 263-283</a:t>
            </a:r>
          </a:p>
        </p:txBody>
      </p:sp>
    </p:spTree>
    <p:extLst>
      <p:ext uri="{BB962C8B-B14F-4D97-AF65-F5344CB8AC3E}">
        <p14:creationId xmlns:p14="http://schemas.microsoft.com/office/powerpoint/2010/main" val="3547787418"/>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6. Po výrobní služby zákazníkům</a:t>
            </a:r>
          </a:p>
        </p:txBody>
      </p:sp>
      <p:sp>
        <p:nvSpPr>
          <p:cNvPr id="3" name="Zástupný symbol pro obsah 2"/>
          <p:cNvSpPr>
            <a:spLocks noGrp="1"/>
          </p:cNvSpPr>
          <p:nvPr>
            <p:ph idx="1"/>
          </p:nvPr>
        </p:nvSpPr>
        <p:spPr/>
        <p:txBody>
          <a:bodyPr/>
          <a:lstStyle/>
          <a:p>
            <a:r>
              <a:rPr lang="cs-CZ" dirty="0"/>
              <a:t>Předprodejní služby</a:t>
            </a:r>
          </a:p>
          <a:p>
            <a:r>
              <a:rPr lang="cs-CZ" dirty="0"/>
              <a:t>Služby při prodeji</a:t>
            </a:r>
          </a:p>
          <a:p>
            <a:r>
              <a:rPr lang="cs-CZ" dirty="0"/>
              <a:t>Poprodejní služby</a:t>
            </a:r>
          </a:p>
        </p:txBody>
      </p:sp>
      <p:sp>
        <p:nvSpPr>
          <p:cNvPr id="4" name="TextovéPole 3"/>
          <p:cNvSpPr txBox="1"/>
          <p:nvPr/>
        </p:nvSpPr>
        <p:spPr>
          <a:xfrm>
            <a:off x="0" y="6237312"/>
            <a:ext cx="8964488" cy="276999"/>
          </a:xfrm>
          <a:prstGeom prst="rect">
            <a:avLst/>
          </a:prstGeom>
          <a:noFill/>
        </p:spPr>
        <p:txBody>
          <a:bodyPr wrap="square" rtlCol="0">
            <a:spAutoFit/>
          </a:bodyPr>
          <a:lstStyle/>
          <a:p>
            <a:r>
              <a:rPr lang="cs-CZ" sz="1200" dirty="0"/>
              <a:t>LEŠČIŠIN M., STERN J., DUPAĽ A. 2008. </a:t>
            </a:r>
            <a:r>
              <a:rPr lang="cs-CZ" sz="1200" i="1" dirty="0" err="1"/>
              <a:t>Manažment</a:t>
            </a:r>
            <a:r>
              <a:rPr lang="cs-CZ" sz="1200" i="1" dirty="0"/>
              <a:t> výroby</a:t>
            </a:r>
            <a:r>
              <a:rPr lang="cs-CZ" sz="1200" dirty="0"/>
              <a:t>. Bratislava: SPRINT. ISBN 80-89085-00-6, str. 263-283</a:t>
            </a:r>
          </a:p>
        </p:txBody>
      </p:sp>
    </p:spTree>
    <p:extLst>
      <p:ext uri="{BB962C8B-B14F-4D97-AF65-F5344CB8AC3E}">
        <p14:creationId xmlns:p14="http://schemas.microsoft.com/office/powerpoint/2010/main" val="3162998338"/>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7. Ekonomická analýza kvality</a:t>
            </a:r>
          </a:p>
        </p:txBody>
      </p:sp>
      <p:sp>
        <p:nvSpPr>
          <p:cNvPr id="3" name="Zástupný symbol pro obsah 2"/>
          <p:cNvSpPr>
            <a:spLocks noGrp="1"/>
          </p:cNvSpPr>
          <p:nvPr>
            <p:ph idx="1"/>
          </p:nvPr>
        </p:nvSpPr>
        <p:spPr/>
        <p:txBody>
          <a:bodyPr/>
          <a:lstStyle/>
          <a:p>
            <a:r>
              <a:rPr lang="cs-CZ" dirty="0"/>
              <a:t>Propojení kvality a podnikatelské prosperity</a:t>
            </a:r>
          </a:p>
          <a:p>
            <a:r>
              <a:rPr lang="cs-CZ" dirty="0"/>
              <a:t>Propojení kvality a prosperity zákazníka</a:t>
            </a:r>
          </a:p>
          <a:p>
            <a:r>
              <a:rPr lang="cs-CZ" dirty="0"/>
              <a:t>Vztah kvality a perspektivnosti výroby</a:t>
            </a:r>
          </a:p>
          <a:p>
            <a:r>
              <a:rPr lang="cs-CZ" dirty="0"/>
              <a:t>Vztah kvality a kvantity výroby</a:t>
            </a:r>
          </a:p>
        </p:txBody>
      </p:sp>
      <p:sp>
        <p:nvSpPr>
          <p:cNvPr id="4" name="TextovéPole 3"/>
          <p:cNvSpPr txBox="1"/>
          <p:nvPr/>
        </p:nvSpPr>
        <p:spPr>
          <a:xfrm>
            <a:off x="0" y="6237312"/>
            <a:ext cx="8964488" cy="276999"/>
          </a:xfrm>
          <a:prstGeom prst="rect">
            <a:avLst/>
          </a:prstGeom>
          <a:noFill/>
        </p:spPr>
        <p:txBody>
          <a:bodyPr wrap="square" rtlCol="0">
            <a:spAutoFit/>
          </a:bodyPr>
          <a:lstStyle/>
          <a:p>
            <a:r>
              <a:rPr lang="cs-CZ" sz="1200" dirty="0"/>
              <a:t>LEŠČIŠIN M., STERN J., DUPAĽ A. 2008. </a:t>
            </a:r>
            <a:r>
              <a:rPr lang="cs-CZ" sz="1200" i="1" dirty="0" err="1"/>
              <a:t>Manažment</a:t>
            </a:r>
            <a:r>
              <a:rPr lang="cs-CZ" sz="1200" i="1" dirty="0"/>
              <a:t> výroby</a:t>
            </a:r>
            <a:r>
              <a:rPr lang="cs-CZ" sz="1200" dirty="0"/>
              <a:t>. Bratislava: SPRINT. ISBN 80-89085-00-6, str. 263-283</a:t>
            </a:r>
          </a:p>
        </p:txBody>
      </p:sp>
    </p:spTree>
    <p:extLst>
      <p:ext uri="{BB962C8B-B14F-4D97-AF65-F5344CB8AC3E}">
        <p14:creationId xmlns:p14="http://schemas.microsoft.com/office/powerpoint/2010/main" val="3337567491"/>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606</TotalTime>
  <Words>1883</Words>
  <Application>Microsoft Office PowerPoint</Application>
  <PresentationFormat>Předvádění na obrazovce (4:3)</PresentationFormat>
  <Paragraphs>196</Paragraphs>
  <Slides>31</Slides>
  <Notes>30</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31</vt:i4>
      </vt:variant>
    </vt:vector>
  </HeadingPairs>
  <TitlesOfParts>
    <vt:vector size="34" baseType="lpstr">
      <vt:lpstr>Arial</vt:lpstr>
      <vt:lpstr>Calibri</vt:lpstr>
      <vt:lpstr>1_Office Theme</vt:lpstr>
      <vt:lpstr>Řízení kvality ve výrobních procesech</vt:lpstr>
      <vt:lpstr>Obsah přednášky</vt:lpstr>
      <vt:lpstr>1. Pojem kvalita, řízení kvality</vt:lpstr>
      <vt:lpstr>2. Kritéria kvality</vt:lpstr>
      <vt:lpstr>3. Procesní organizace tvorby kvality </vt:lpstr>
      <vt:lpstr>4. Informační systém v rozvoji kvality</vt:lpstr>
      <vt:lpstr>5. Ochranné známky v rozvoji kvality</vt:lpstr>
      <vt:lpstr>6. Po výrobní služby zákazníkům</vt:lpstr>
      <vt:lpstr>7. Ekonomická analýza kvality</vt:lpstr>
      <vt:lpstr>7. Nákladová analýza kvality</vt:lpstr>
      <vt:lpstr>7. Další členění nákladů na kvalitu:</vt:lpstr>
      <vt:lpstr>8. Kontrola kvality</vt:lpstr>
      <vt:lpstr>9. Certifikace systému kvality</vt:lpstr>
      <vt:lpstr>Případová studie Řízení kvality ve výrobních procesech</vt:lpstr>
      <vt:lpstr>Zadání případové studie</vt:lpstr>
      <vt:lpstr>Zadání případové studie</vt:lpstr>
      <vt:lpstr>Informační podpora řízení výroby </vt:lpstr>
      <vt:lpstr>Obsah</vt:lpstr>
      <vt:lpstr>Automatizované informační systémy (SW) pro řízení výroby a jejich efektivnost</vt:lpstr>
      <vt:lpstr>Automatizované informační systémy (SW) pro řízení výroby a jejich efektivnost. Zásady výběru IS</vt:lpstr>
      <vt:lpstr>Řízení výroby a IS</vt:lpstr>
      <vt:lpstr>Případová stude 2</vt:lpstr>
      <vt:lpstr>Jak byste definovali požadavky k IT podpoře řízení výroby</vt:lpstr>
      <vt:lpstr>Případová studie 2-I</vt:lpstr>
      <vt:lpstr>Případová studie 2-II</vt:lpstr>
      <vt:lpstr>Vývoj řízení výroby v důsledku aplikací nových informačních technologií</vt:lpstr>
      <vt:lpstr>Počítači integrované řízení výroby- CIM</vt:lpstr>
      <vt:lpstr>Základní komponenty CIM</vt:lpstr>
      <vt:lpstr>Hloubková analýza dat-business intelligence</vt:lpstr>
      <vt:lpstr>Informační podpora řízení výroby</vt:lpstr>
      <vt:lpstr>MES, MOM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Řízení kvality ve výrobních procesech</dc:title>
  <dc:creator>Chytilová Ekaterina</dc:creator>
  <cp:lastModifiedBy>Chytilová Ekaterina</cp:lastModifiedBy>
  <cp:revision>41</cp:revision>
  <dcterms:created xsi:type="dcterms:W3CDTF">2016-10-19T08:43:37Z</dcterms:created>
  <dcterms:modified xsi:type="dcterms:W3CDTF">2019-11-14T10:59:20Z</dcterms:modified>
</cp:coreProperties>
</file>