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4.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5.xml" ContentType="application/vnd.openxmlformats-officedocument.presentationml.notesSlide+xml"/>
  <Override PartName="/ppt/theme/themeOverride28.xml" ContentType="application/vnd.openxmlformats-officedocument.themeOverride+xml"/>
  <Override PartName="/ppt/notesSlides/notesSlide6.xml" ContentType="application/vnd.openxmlformats-officedocument.presentationml.notesSlide+xml"/>
  <Override PartName="/ppt/theme/themeOverride29.xml" ContentType="application/vnd.openxmlformats-officedocument.themeOverride+xml"/>
  <Override PartName="/ppt/notesSlides/notesSlide7.xml" ContentType="application/vnd.openxmlformats-officedocument.presentationml.notesSlide+xml"/>
  <Override PartName="/ppt/theme/themeOverride30.xml" ContentType="application/vnd.openxmlformats-officedocument.themeOverride+xml"/>
  <Override PartName="/ppt/notesSlides/notesSlide8.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6" r:id="rId19"/>
    <p:sldId id="314" r:id="rId20"/>
    <p:sldId id="275" r:id="rId21"/>
    <p:sldId id="277" r:id="rId22"/>
    <p:sldId id="278" r:id="rId23"/>
    <p:sldId id="279" r:id="rId24"/>
    <p:sldId id="280" r:id="rId25"/>
    <p:sldId id="305" r:id="rId26"/>
    <p:sldId id="282" r:id="rId27"/>
    <p:sldId id="297" r:id="rId28"/>
    <p:sldId id="296" r:id="rId29"/>
    <p:sldId id="298" r:id="rId30"/>
    <p:sldId id="299" r:id="rId31"/>
    <p:sldId id="295" r:id="rId32"/>
    <p:sldId id="287" r:id="rId33"/>
    <p:sldId id="300" r:id="rId34"/>
    <p:sldId id="301" r:id="rId35"/>
    <p:sldId id="302" r:id="rId36"/>
    <p:sldId id="290" r:id="rId37"/>
    <p:sldId id="310" r:id="rId38"/>
    <p:sldId id="311" r:id="rId39"/>
    <p:sldId id="303" r:id="rId40"/>
    <p:sldId id="291" r:id="rId41"/>
    <p:sldId id="304" r:id="rId42"/>
    <p:sldId id="292" r:id="rId43"/>
    <p:sldId id="312" r:id="rId44"/>
    <p:sldId id="313" r:id="rId45"/>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48" autoAdjust="0"/>
  </p:normalViewPr>
  <p:slideViewPr>
    <p:cSldViewPr>
      <p:cViewPr varScale="1">
        <p:scale>
          <a:sx n="66" d="100"/>
          <a:sy n="66" d="100"/>
        </p:scale>
        <p:origin x="148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E091AF3-1A3A-40D2-8206-AC719ED6D900}" type="datetimeFigureOut">
              <a:rPr lang="cs-CZ" smtClean="0"/>
              <a:t>14.11.2019</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7916175-C3F4-44FF-8B91-02BBD28EFB3E}" type="slidenum">
              <a:rPr lang="cs-CZ" smtClean="0"/>
              <a:t>‹#›</a:t>
            </a:fld>
            <a:endParaRPr lang="cs-CZ"/>
          </a:p>
        </p:txBody>
      </p:sp>
    </p:spTree>
    <p:extLst>
      <p:ext uri="{BB962C8B-B14F-4D97-AF65-F5344CB8AC3E}">
        <p14:creationId xmlns:p14="http://schemas.microsoft.com/office/powerpoint/2010/main" val="2189664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FE53607-8FA5-417E-85A7-2A82782DC6F7}" type="datetimeFigureOut">
              <a:rPr lang="cs-CZ" smtClean="0"/>
              <a:t>14.11.2019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1370EFD-4E73-40FE-9361-671ABEEAD74D}" type="slidenum">
              <a:rPr lang="cs-CZ" smtClean="0"/>
              <a:t>‹#›</a:t>
            </a:fld>
            <a:endParaRPr lang="cs-CZ"/>
          </a:p>
        </p:txBody>
      </p:sp>
    </p:spTree>
    <p:extLst>
      <p:ext uri="{BB962C8B-B14F-4D97-AF65-F5344CB8AC3E}">
        <p14:creationId xmlns:p14="http://schemas.microsoft.com/office/powerpoint/2010/main" val="108317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b="1" dirty="0"/>
              <a:t>Hierarchie firemních strategií </a:t>
            </a:r>
            <a:endParaRPr lang="cs-CZ" sz="1600" dirty="0"/>
          </a:p>
          <a:p>
            <a:r>
              <a:rPr lang="cs-CZ" dirty="0"/>
              <a:t> </a:t>
            </a:r>
            <a:endParaRPr lang="cs-CZ" sz="2000" dirty="0"/>
          </a:p>
          <a:p>
            <a:r>
              <a:rPr lang="cs-CZ" dirty="0"/>
              <a:t>Existence </a:t>
            </a:r>
            <a:r>
              <a:rPr lang="cs-CZ" dirty="0" err="1"/>
              <a:t>SBUs</a:t>
            </a:r>
            <a:r>
              <a:rPr lang="cs-CZ" dirty="0"/>
              <a:t> uvnitř organizace s sebou přináší nutnost stanovení různých strategií, ale i nutnost stanovit strategii pro organizaci jako celek. Podle úrovně je možné hierarchicky vymezit soustavu strategií, které na sebe navazují. </a:t>
            </a:r>
            <a:r>
              <a:rPr lang="cs-CZ" dirty="0" err="1"/>
              <a:t>Keřkovský</a:t>
            </a:r>
            <a:r>
              <a:rPr lang="cs-CZ" dirty="0"/>
              <a:t> [4] uvádí a definuje následující hierarchii strategií:</a:t>
            </a:r>
            <a:endParaRPr lang="cs-CZ" sz="2000" dirty="0"/>
          </a:p>
          <a:p>
            <a:r>
              <a:rPr lang="cs-CZ" dirty="0"/>
              <a:t> </a:t>
            </a:r>
            <a:endParaRPr lang="cs-CZ" sz="2000" dirty="0"/>
          </a:p>
          <a:p>
            <a:pPr lvl="0"/>
            <a:r>
              <a:rPr lang="cs-CZ" dirty="0"/>
              <a:t>Firemní (</a:t>
            </a:r>
            <a:r>
              <a:rPr lang="cs-CZ" i="1" dirty="0" err="1"/>
              <a:t>Corporate</a:t>
            </a:r>
            <a:r>
              <a:rPr lang="cs-CZ" dirty="0"/>
              <a:t>) strategie je vyjádřením základních podnikatelských rozhodnutí a záměrů. Vymezuje základní rámec pro business strategie jednotlivých SBU a také ukazuje směr vedoucí k naplnění cílů SBU. Jde především o stanovení generických business strategií jednotlivých SBU</a:t>
            </a:r>
            <a:endParaRPr lang="cs-CZ" sz="2000" dirty="0"/>
          </a:p>
          <a:p>
            <a:r>
              <a:rPr lang="cs-CZ" dirty="0"/>
              <a:t> </a:t>
            </a:r>
            <a:endParaRPr lang="cs-CZ" sz="2000" dirty="0"/>
          </a:p>
          <a:p>
            <a:pPr lvl="0"/>
            <a:r>
              <a:rPr lang="cs-CZ" dirty="0"/>
              <a:t>Obchodní (</a:t>
            </a:r>
            <a:r>
              <a:rPr lang="cs-CZ" i="1" dirty="0"/>
              <a:t>Business</a:t>
            </a:r>
            <a:r>
              <a:rPr lang="cs-CZ" dirty="0"/>
              <a:t>) strategie definuje základní cíle a strategie vedoucí k dosažení cílů na úrovni SBU. Jedná se o rozpracování firemní strategie pro konkrétní SBU. Obsahově má tato strategie specifikovat cíle pro prvky rozšířeného marketingového mixu.</a:t>
            </a:r>
            <a:endParaRPr lang="cs-CZ" sz="2000" dirty="0"/>
          </a:p>
          <a:p>
            <a:r>
              <a:rPr lang="cs-CZ" dirty="0"/>
              <a:t> </a:t>
            </a:r>
            <a:endParaRPr lang="cs-CZ" sz="2000" dirty="0"/>
          </a:p>
          <a:p>
            <a:pPr lvl="0"/>
            <a:r>
              <a:rPr lang="cs-CZ" dirty="0"/>
              <a:t>Funkční (</a:t>
            </a:r>
            <a:r>
              <a:rPr lang="cs-CZ" i="1" dirty="0" err="1"/>
              <a:t>Functional</a:t>
            </a:r>
            <a:r>
              <a:rPr lang="cs-CZ" dirty="0"/>
              <a:t>) strategie navazuje na obchodní strategii a dále jí rozpracovává na dílčí strategie a strategie jednotlivých podnikových funkcí. Například marketingové strategie, strategie nákupu nebo strategie řízení lidských zdrojů. </a:t>
            </a:r>
            <a:endParaRPr lang="cs-CZ" sz="2000" dirty="0"/>
          </a:p>
          <a:p>
            <a:r>
              <a:rPr lang="cs-CZ" dirty="0"/>
              <a:t> </a:t>
            </a:r>
            <a:endParaRPr lang="cs-CZ" sz="2000" dirty="0"/>
          </a:p>
          <a:p>
            <a:r>
              <a:rPr lang="cs-CZ" dirty="0"/>
              <a:t>V případě, že konkrétní firma je tvořena jedinou SBU, potom je formulována pouze jedna strategie obsahující jak prvky firemní, tak i obchodní strategie.</a:t>
            </a:r>
            <a:endParaRPr lang="cs-CZ" sz="2000" dirty="0"/>
          </a:p>
          <a:p>
            <a:r>
              <a:rPr lang="cs-CZ" dirty="0"/>
              <a:t>V případě použití množného čísla je používána zkratka </a:t>
            </a:r>
            <a:r>
              <a:rPr lang="cs-CZ" dirty="0" err="1"/>
              <a:t>SBUs</a:t>
            </a:r>
            <a:r>
              <a:rPr lang="cs-CZ" dirty="0"/>
              <a:t>.</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Tři přístupy k vymezení SBU, a to přístup </a:t>
            </a:r>
            <a:r>
              <a:rPr lang="cs-CZ" i="1" dirty="0"/>
              <a:t>organizační, strategicko-marketingový a projektový</a:t>
            </a:r>
            <a:r>
              <a:rPr lang="cs-CZ" dirty="0"/>
              <a:t>, ale v praxi se běžně vyskytují firmy tvořené jednou jedinou SBU, kde není možné nebo žádoucí SBU dále členit.  </a:t>
            </a:r>
            <a:endParaRPr lang="cs-CZ" sz="1000" dirty="0"/>
          </a:p>
          <a:p>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3</a:t>
            </a:fld>
            <a:endParaRPr lang="cs-CZ"/>
          </a:p>
        </p:txBody>
      </p:sp>
    </p:spTree>
    <p:extLst>
      <p:ext uri="{BB962C8B-B14F-4D97-AF65-F5344CB8AC3E}">
        <p14:creationId xmlns:p14="http://schemas.microsoft.com/office/powerpoint/2010/main" val="377463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37</a:t>
            </a:fld>
            <a:endParaRPr lang="cs-CZ"/>
          </a:p>
        </p:txBody>
      </p:sp>
    </p:spTree>
    <p:extLst>
      <p:ext uri="{BB962C8B-B14F-4D97-AF65-F5344CB8AC3E}">
        <p14:creationId xmlns:p14="http://schemas.microsoft.com/office/powerpoint/2010/main" val="234121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Pro zajištění plynulého a nepřerušovaného chodu výrobního procesu je nutné udržovat zásoby nářadí všeho druhu. Rozlišují se:</a:t>
            </a:r>
          </a:p>
          <a:p>
            <a:r>
              <a:rPr lang="cs-CZ" b="1" dirty="0"/>
              <a:t>Zásoby na skladě-</a:t>
            </a:r>
            <a:r>
              <a:rPr lang="cs-CZ" dirty="0"/>
              <a:t> množství nářadí, které se skladuje v ústředním skladu nářadí (technické nebo peněžní jednotky),</a:t>
            </a:r>
          </a:p>
          <a:p>
            <a:r>
              <a:rPr lang="cs-CZ" b="1" dirty="0"/>
              <a:t>Zásoby v používání- </a:t>
            </a:r>
            <a:r>
              <a:rPr lang="cs-CZ" dirty="0"/>
              <a:t>množství nářadí, které se eviduje ve výdejnách nářadí (technické nebo peněžní jednotky)</a:t>
            </a:r>
          </a:p>
          <a:p>
            <a:r>
              <a:rPr lang="cs-CZ" b="1" dirty="0"/>
              <a:t>Zásoba pro subdodavatele </a:t>
            </a:r>
            <a:r>
              <a:rPr lang="cs-CZ" dirty="0"/>
              <a:t>– množství nářadí, které je určeno pro subdodavatelské splnění určitého výrobního úkolu zadaného finálním podnikem (technické nebo peněžní jednotky)</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42</a:t>
            </a:fld>
            <a:endParaRPr lang="cs-CZ"/>
          </a:p>
        </p:txBody>
      </p:sp>
    </p:spTree>
    <p:extLst>
      <p:ext uri="{BB962C8B-B14F-4D97-AF65-F5344CB8AC3E}">
        <p14:creationId xmlns:p14="http://schemas.microsoft.com/office/powerpoint/2010/main" val="251738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a:t>Původní definice IFMA: </a:t>
            </a:r>
            <a:r>
              <a:rPr lang="cs-CZ" altLang="cs-CZ" b="1" dirty="0">
                <a:solidFill>
                  <a:schemeClr val="hlink"/>
                </a:solidFill>
              </a:rPr>
              <a:t>„Metoda, jak v organizaci vzájemně sladit pracovníky, pracovní činnosti a pracovní prostředí, jež v sobě zahrnuje principy obchodní administrativy, architektury, humanitních a technických věd“</a:t>
            </a:r>
            <a:r>
              <a:rPr lang="cs-CZ" altLang="cs-CZ" b="1" dirty="0"/>
              <a:t> (schéma „3P“ – </a:t>
            </a:r>
            <a:r>
              <a:rPr lang="cs-CZ" altLang="cs-CZ" b="1" dirty="0" err="1"/>
              <a:t>Pracovníci+Procesy+Prostory</a:t>
            </a:r>
            <a:r>
              <a:rPr lang="cs-CZ" altLang="cs-CZ" b="1" dirty="0"/>
              <a:t>)</a:t>
            </a:r>
          </a:p>
          <a:p>
            <a:endParaRPr lang="cs-CZ" dirty="0"/>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a:t>Vychází z předpokladu, že primární činnosti přináší efekty tehdy, probíhá-li spolu s podpůrnými činnostmi v optimálním prostředí s odpovídající úrovní technologických schopností a inovačních aktivit. Toto prostředí je ovlivněno dosaženou ekonomickou úrovní a efektivností za přispění a využití nastavené úrovně institucionální kvality řízení podpůrných činností.</a:t>
            </a:r>
          </a:p>
          <a:p>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8</a:t>
            </a:fld>
            <a:endParaRPr lang="cs-CZ"/>
          </a:p>
        </p:txBody>
      </p:sp>
    </p:spTree>
    <p:extLst>
      <p:ext uri="{BB962C8B-B14F-4D97-AF65-F5344CB8AC3E}">
        <p14:creationId xmlns:p14="http://schemas.microsoft.com/office/powerpoint/2010/main" val="281222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Komplexní FM firma nenabízí pouhý soubor jednotlivých služeb. Tato organizace disponuje managementem a týmem zkušených odborníků, kteří komplexně zhodnotí stávající stav a nabídnou efektivní řešení pro budoucnost. Tato organizace zároveň disponuje technickým zázemím, které veškeré tyto služby zajistí. Zákazník této organizace se tak může plně soustředit na hlavní předmět podnikání a zvýšit tak svoje zisky. </a:t>
            </a:r>
            <a:r>
              <a:rPr lang="cs-CZ" b="1" dirty="0" err="1">
                <a:effectLst/>
              </a:rPr>
              <a:t>Ing.Ondřej</a:t>
            </a:r>
            <a:r>
              <a:rPr lang="cs-CZ" b="1" dirty="0">
                <a:effectLst/>
              </a:rPr>
              <a:t> </a:t>
            </a:r>
            <a:r>
              <a:rPr lang="cs-CZ" b="1" dirty="0" err="1">
                <a:effectLst/>
              </a:rPr>
              <a:t>Štrup</a:t>
            </a:r>
            <a:r>
              <a:rPr lang="cs-CZ" b="1" dirty="0">
                <a:effectLst/>
              </a:rPr>
              <a:t>, člen představenstva IFMA CZ </a:t>
            </a:r>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15</a:t>
            </a:fld>
            <a:endParaRPr lang="cs-CZ"/>
          </a:p>
        </p:txBody>
      </p:sp>
    </p:spTree>
    <p:extLst>
      <p:ext uri="{BB962C8B-B14F-4D97-AF65-F5344CB8AC3E}">
        <p14:creationId xmlns:p14="http://schemas.microsoft.com/office/powerpoint/2010/main" val="29539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Hospodaření nářadím</a:t>
            </a:r>
          </a:p>
          <a:p>
            <a:r>
              <a:rPr lang="cs-CZ" dirty="0"/>
              <a:t>Pro zajištění a řízení všech</a:t>
            </a:r>
            <a:r>
              <a:rPr lang="cs-CZ" baseline="0" dirty="0"/>
              <a:t> činností z této oblasti je třeba si nejdříve objasnit rozsah pojmu nářadí. Nářadí je chápáno jako pracovní předmět (bez zřetele na jeho hodnotu, způsob pořízení a dobu upotřebitelnosti), které se při výrobě vkládá mezi stroj a materiálový prvek, případně mezi operátora či výrobního dělníka a materiálový prvek ve všech formách jeho transformace v konečný produkt. Do nářadí se nezahrnuje příslušenství strojů a výrobního zařízení.</a:t>
            </a:r>
          </a:p>
          <a:p>
            <a:r>
              <a:rPr lang="cs-CZ" baseline="0" dirty="0"/>
              <a:t>Pojem nářadí v praxi zahrnuje:</a:t>
            </a:r>
          </a:p>
          <a:p>
            <a:pPr marL="171450" indent="-171450">
              <a:buFontTx/>
              <a:buChar char="-"/>
            </a:pPr>
            <a:r>
              <a:rPr lang="cs-CZ" baseline="0" dirty="0"/>
              <a:t>nástroje,</a:t>
            </a:r>
          </a:p>
          <a:p>
            <a:pPr marL="171450" indent="-171450">
              <a:buFontTx/>
              <a:buChar char="-"/>
            </a:pPr>
            <a:r>
              <a:rPr lang="cs-CZ" baseline="0" dirty="0"/>
              <a:t>Upínače (přípravky),</a:t>
            </a:r>
          </a:p>
          <a:p>
            <a:pPr marL="171450" indent="-171450">
              <a:buFontTx/>
              <a:buChar char="-"/>
            </a:pPr>
            <a:r>
              <a:rPr lang="cs-CZ" baseline="0" dirty="0"/>
              <a:t>Měřidla,</a:t>
            </a:r>
          </a:p>
          <a:p>
            <a:pPr marL="171450" indent="-171450">
              <a:buFontTx/>
              <a:buChar char="-"/>
            </a:pPr>
            <a:r>
              <a:rPr lang="cs-CZ" baseline="0" dirty="0"/>
              <a:t>Lisovací nářadí,</a:t>
            </a:r>
          </a:p>
          <a:p>
            <a:pPr marL="171450" indent="-171450">
              <a:buFontTx/>
              <a:buChar char="-"/>
            </a:pPr>
            <a:r>
              <a:rPr lang="cs-CZ" baseline="0" dirty="0"/>
              <a:t>Pomocné nářadí.</a:t>
            </a:r>
          </a:p>
          <a:p>
            <a:pPr marL="0" indent="0">
              <a:buFontTx/>
              <a:buNone/>
            </a:pPr>
            <a:r>
              <a:rPr lang="cs-CZ" baseline="0" dirty="0"/>
              <a:t>Pro usnadnění řízení této oblasti a manipulaci se všemi skupinami, se nářadí třídí podle následujících hledisek:</a:t>
            </a:r>
          </a:p>
          <a:p>
            <a:pPr marL="171450" indent="-171450">
              <a:buFontTx/>
              <a:buChar char="-"/>
            </a:pPr>
            <a:r>
              <a:rPr lang="cs-CZ" baseline="0" dirty="0"/>
              <a:t>Technologické hledisko- nářadí se třídí podle jednotného základního třídníků nářadí, který přihlíží ke specifickým podmínkám obhospodařování, obstarávání a výroby nářadí. Ve strojírenství je třídník nářadí rozdělen do osmi třid, třídy do skupin, podskupin a položek, a to následovně:</a:t>
            </a:r>
          </a:p>
          <a:p>
            <a:pPr marL="228600" indent="-228600">
              <a:buFontTx/>
              <a:buAutoNum type="arabicPeriod"/>
            </a:pPr>
            <a:r>
              <a:rPr lang="cs-CZ" baseline="0" dirty="0"/>
              <a:t>Třída – nástroje pro tváření za tepla a lití (kromě dřevěných modelů),</a:t>
            </a:r>
          </a:p>
          <a:p>
            <a:pPr marL="228600" indent="-228600">
              <a:buFontTx/>
              <a:buAutoNum type="arabicPeriod"/>
            </a:pPr>
            <a:r>
              <a:rPr lang="cs-CZ" baseline="0" dirty="0"/>
              <a:t>2. třida – dřevěné modely,</a:t>
            </a:r>
          </a:p>
          <a:p>
            <a:pPr marL="228600" indent="-228600">
              <a:buFontTx/>
              <a:buAutoNum type="arabicPeriod"/>
            </a:pPr>
            <a:r>
              <a:rPr lang="cs-CZ" baseline="0" dirty="0"/>
              <a:t>3. třída- nástroje pro tváření za studena a střižené nástroje,</a:t>
            </a:r>
          </a:p>
          <a:p>
            <a:pPr marL="228600" indent="-228600">
              <a:buFontTx/>
              <a:buAutoNum type="arabicPeriod"/>
            </a:pPr>
            <a:r>
              <a:rPr lang="cs-CZ" baseline="0" dirty="0"/>
              <a:t>Třída. Řezné nástroje,</a:t>
            </a:r>
          </a:p>
          <a:p>
            <a:pPr marL="228600" indent="-228600">
              <a:buFontTx/>
              <a:buAutoNum type="arabicPeriod"/>
            </a:pPr>
            <a:r>
              <a:rPr lang="cs-CZ" baseline="0" dirty="0"/>
              <a:t>5. třída-brusné nástroje,</a:t>
            </a:r>
          </a:p>
          <a:p>
            <a:pPr marL="228600" indent="-228600">
              <a:buFontTx/>
              <a:buAutoNum type="arabicPeriod"/>
            </a:pPr>
            <a:r>
              <a:rPr lang="cs-CZ" baseline="0" dirty="0"/>
              <a:t>Třida- přípravky (upínací nářadí),</a:t>
            </a:r>
          </a:p>
          <a:p>
            <a:pPr marL="228600" indent="-228600">
              <a:buFontTx/>
              <a:buAutoNum type="arabicPeriod"/>
            </a:pPr>
            <a:r>
              <a:rPr lang="cs-CZ" baseline="0" dirty="0"/>
              <a:t>Třida- měřidla,</a:t>
            </a:r>
          </a:p>
          <a:p>
            <a:pPr marL="228600" indent="-228600">
              <a:buFontTx/>
              <a:buAutoNum type="arabicPeriod"/>
            </a:pPr>
            <a:r>
              <a:rPr lang="cs-CZ" baseline="0" dirty="0"/>
              <a:t>Ostatní nářadí.</a:t>
            </a:r>
          </a:p>
          <a:p>
            <a:pPr marL="0" indent="0">
              <a:buFontTx/>
              <a:buNone/>
            </a:pPr>
            <a:endParaRPr lang="cs-CZ" dirty="0"/>
          </a:p>
          <a:p>
            <a:pPr marL="0" indent="0">
              <a:buFontTx/>
              <a:buNone/>
            </a:pPr>
            <a:r>
              <a:rPr lang="cs-CZ" dirty="0"/>
              <a:t>Hledisko použitelnosti a zúčtování nákladů rozlišuje nářadí:</a:t>
            </a:r>
          </a:p>
          <a:p>
            <a:pPr marL="171450" indent="-171450">
              <a:buFontTx/>
              <a:buChar char="-"/>
            </a:pPr>
            <a:r>
              <a:rPr lang="cs-CZ" dirty="0"/>
              <a:t>Normální,</a:t>
            </a:r>
            <a:r>
              <a:rPr lang="cs-CZ" baseline="0" dirty="0"/>
              <a:t> které má obecné využití  pro technologicky podobné operace- nářadí komunální, neadresné, náklady na jeho opotřebení se zahrnují do položky dílenské režie,</a:t>
            </a:r>
          </a:p>
          <a:p>
            <a:pPr marL="171450" indent="-171450">
              <a:buFontTx/>
              <a:buChar char="-"/>
            </a:pPr>
            <a:r>
              <a:rPr lang="cs-CZ" baseline="0" dirty="0"/>
              <a:t>Speciální, které se zvlášť konstruuje pro určitou technologickou či montážní operaci na určitou komponentu, výjimečně na několik podobných komponent. Náklady, které vzniknou </a:t>
            </a:r>
            <a:r>
              <a:rPr lang="cs-CZ" baseline="0" dirty="0" err="1"/>
              <a:t>opotřeběním</a:t>
            </a:r>
            <a:r>
              <a:rPr lang="cs-CZ" baseline="0" dirty="0"/>
              <a:t> speciálního nářadí, tvoří samostatnou položku v kalkulačním vzorci produktu, pro jehož výrobu bylo použito.</a:t>
            </a:r>
          </a:p>
          <a:p>
            <a:pPr marL="0" indent="0">
              <a:buFontTx/>
              <a:buNone/>
            </a:pPr>
            <a:r>
              <a:rPr lang="cs-CZ" dirty="0"/>
              <a:t>Hledisko uplatnění ve výrobě podle pořadí potřeby dělí nářadí na:</a:t>
            </a:r>
          </a:p>
          <a:p>
            <a:pPr marL="171450" indent="-171450">
              <a:buFontTx/>
              <a:buChar char="-"/>
            </a:pPr>
            <a:r>
              <a:rPr lang="cs-CZ" dirty="0"/>
              <a:t>Nářadí pro výrobu prototypu- určené pro zhotovení a odzkoušení prototypů,</a:t>
            </a:r>
          </a:p>
          <a:p>
            <a:pPr marL="171450" indent="-171450">
              <a:buFontTx/>
              <a:buChar char="-"/>
            </a:pPr>
            <a:r>
              <a:rPr lang="cs-CZ" dirty="0"/>
              <a:t>Nářadí pro opakovanou (zakázkovou) výrobu- které svou</a:t>
            </a:r>
            <a:r>
              <a:rPr lang="cs-CZ" baseline="0" dirty="0"/>
              <a:t> potřebou reaguje na marketingový životní cyklus výrobku, a je tedy členěno na:</a:t>
            </a:r>
          </a:p>
          <a:p>
            <a:pPr marL="628650" lvl="1" indent="-171450">
              <a:buFontTx/>
              <a:buChar char="-"/>
            </a:pPr>
            <a:r>
              <a:rPr lang="cs-CZ" baseline="0" dirty="0"/>
              <a:t>Nářadí prvního pořadí- uplatňuje se při zahájení výroby pro trhy, je zapotřebí k dosažení předepsané jakosti a není bez něj možné zahájit výrobu,</a:t>
            </a:r>
          </a:p>
          <a:p>
            <a:pPr marL="628650" lvl="1" indent="-171450">
              <a:buFontTx/>
              <a:buChar char="-"/>
            </a:pPr>
            <a:r>
              <a:rPr lang="cs-CZ" baseline="0" dirty="0"/>
              <a:t>Nářadí druhého pořadí- je použito při rozšiřujícím se objemu výroby, je ho zapotřebí k dosažení požadované technologie a výroba by bez něj byla možná, avšak s vyššími náklady</a:t>
            </a:r>
          </a:p>
          <a:p>
            <a:pPr marL="628650" lvl="1" indent="-171450">
              <a:buFontTx/>
              <a:buChar char="-"/>
            </a:pPr>
            <a:r>
              <a:rPr lang="cs-CZ" baseline="0" dirty="0"/>
              <a:t>Nářadí třetího pořadí:- uplatňuje se ve vyšších typech výrob jako je sériová až hromadná výroba a slouží k dosažení předepsané produktivity.</a:t>
            </a:r>
          </a:p>
          <a:p>
            <a:pPr marL="0" lvl="0" indent="0">
              <a:buFontTx/>
              <a:buNone/>
            </a:pPr>
            <a:r>
              <a:rPr lang="cs-CZ" baseline="0" dirty="0"/>
              <a:t>V průmyslové praxi se vyskytují situace, kde je nutné rozhodnout, které druhy nářadí mají být při dané výrobě použity, aby jejich použití bylo při dosažení technicky nedokonalejších technologických postupů hospodárné. V zakázkové výrobě se doporučuje používat jednodušší techniky, univerzálních strojů a normálního nářadí, naopak ve výrobě sériové až hromadné je z ekonomického hlediska výhodnější použití speciálního nářadí a zařízení. Je proto potřeba, aby při volbě nářadí v přípravě budoucí výroby, obzvláště speciálního nářadí druhého a třetího pořadí, byl návrh nářadí podložen analýzou hospodárnosti volby.</a:t>
            </a:r>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25</a:t>
            </a:fld>
            <a:endParaRPr lang="cs-CZ"/>
          </a:p>
        </p:txBody>
      </p:sp>
    </p:spTree>
    <p:extLst>
      <p:ext uri="{BB962C8B-B14F-4D97-AF65-F5344CB8AC3E}">
        <p14:creationId xmlns:p14="http://schemas.microsoft.com/office/powerpoint/2010/main" val="347960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1" dirty="0"/>
              <a:t>Normální</a:t>
            </a:r>
            <a:r>
              <a:rPr lang="cs-CZ" dirty="0"/>
              <a:t>, které má obecné využití  pro technologicky podobné operace- nářadí komunální, neadresné, náklady na jeho opotřebení se zahrnují do položky dílenské režie,</a:t>
            </a:r>
          </a:p>
          <a:p>
            <a:pPr marL="171450" indent="-171450">
              <a:buFontTx/>
              <a:buChar char="-"/>
            </a:pPr>
            <a:r>
              <a:rPr lang="cs-CZ" b="1" dirty="0"/>
              <a:t>Speciální,</a:t>
            </a:r>
            <a:r>
              <a:rPr lang="cs-CZ" dirty="0"/>
              <a:t> které se zvlášť konstruuje pro určitou technologickou či montážní operaci na určitou komponentu, výjimečně na několik podobných komponent. Náklady, které vzniknou </a:t>
            </a:r>
            <a:r>
              <a:rPr lang="cs-CZ" dirty="0" err="1"/>
              <a:t>opotřeběním</a:t>
            </a:r>
            <a:r>
              <a:rPr lang="cs-CZ" dirty="0"/>
              <a:t> speciálního nářadí, tvoří samostatnou položku v kalkulačním vzorci produktu, pro jehož výrobu bylo použito.</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29</a:t>
            </a:fld>
            <a:endParaRPr lang="cs-CZ"/>
          </a:p>
        </p:txBody>
      </p:sp>
    </p:spTree>
    <p:extLst>
      <p:ext uri="{BB962C8B-B14F-4D97-AF65-F5344CB8AC3E}">
        <p14:creationId xmlns:p14="http://schemas.microsoft.com/office/powerpoint/2010/main" val="422935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1" dirty="0"/>
              <a:t>Nářadí pro výrobu prototypu- </a:t>
            </a:r>
            <a:r>
              <a:rPr lang="cs-CZ" dirty="0"/>
              <a:t>určené pro zhotovení a odzkoušení prototypů,</a:t>
            </a:r>
          </a:p>
          <a:p>
            <a:pPr marL="171450" indent="-171450">
              <a:buFontTx/>
              <a:buChar char="-"/>
            </a:pPr>
            <a:r>
              <a:rPr lang="cs-CZ" b="1" dirty="0"/>
              <a:t>Nářadí pro opakovanou (zakázkovou) výrobu- </a:t>
            </a:r>
            <a:r>
              <a:rPr lang="cs-CZ" dirty="0"/>
              <a:t>které svou potřebou reaguje na marketingový životní cyklus výrobku, a je tedy členěno na:</a:t>
            </a:r>
          </a:p>
          <a:p>
            <a:pPr marL="628650" lvl="1" indent="-171450">
              <a:buFontTx/>
              <a:buChar char="-"/>
            </a:pPr>
            <a:r>
              <a:rPr lang="cs-CZ" b="1" dirty="0"/>
              <a:t>Nářadí prvního pořadí- </a:t>
            </a:r>
            <a:r>
              <a:rPr lang="cs-CZ" dirty="0"/>
              <a:t>uplatňuje se při zahájení výroby pro trhy, je zapotřebí k dosažení předepsané jakosti a není bez něj možné zahájit výrobu,</a:t>
            </a:r>
          </a:p>
          <a:p>
            <a:pPr marL="628650" lvl="1" indent="-171450">
              <a:buFontTx/>
              <a:buChar char="-"/>
            </a:pPr>
            <a:r>
              <a:rPr lang="cs-CZ" b="1" dirty="0"/>
              <a:t>Nářadí druhého pořadí- </a:t>
            </a:r>
            <a:r>
              <a:rPr lang="cs-CZ" dirty="0"/>
              <a:t>je použito při rozšiřujícím se objemu výroby, je ho zapotřebí k dosažení požadované technologie a výroba by bez něj byla možná, avšak s vyššími náklady</a:t>
            </a:r>
          </a:p>
          <a:p>
            <a:pPr marL="628650" lvl="1" indent="-171450">
              <a:buFontTx/>
              <a:buChar char="-"/>
            </a:pPr>
            <a:r>
              <a:rPr lang="cs-CZ" b="1" dirty="0"/>
              <a:t>Nářadí třetího pořadí:- </a:t>
            </a:r>
            <a:r>
              <a:rPr lang="cs-CZ" dirty="0"/>
              <a:t>uplatňuje se ve vyšších typech výrob jako je sériová až hromadná výroba a slouží k dosažení předepsané produktivity.</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30</a:t>
            </a:fld>
            <a:endParaRPr lang="cs-CZ"/>
          </a:p>
        </p:txBody>
      </p:sp>
    </p:spTree>
    <p:extLst>
      <p:ext uri="{BB962C8B-B14F-4D97-AF65-F5344CB8AC3E}">
        <p14:creationId xmlns:p14="http://schemas.microsoft.com/office/powerpoint/2010/main" val="152776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průmyslové praxi se vyskytují situace, kde je nutné rozhodnout, které druhy nářadí mají být při dané výrobě použity, aby jejich použití bylo při dosažení technicky nedokonalejších technologických postupů hospodárné. </a:t>
            </a:r>
            <a:r>
              <a:rPr lang="cs-CZ" b="1" i="1" dirty="0">
                <a:solidFill>
                  <a:srgbClr val="C00000"/>
                </a:solidFill>
              </a:rPr>
              <a:t>V zakázkové výrobě se doporučuje používat jednodušší techniky, univerzálních strojů a normálního nářadí,</a:t>
            </a:r>
            <a:r>
              <a:rPr lang="cs-CZ" b="1" dirty="0">
                <a:solidFill>
                  <a:srgbClr val="C00000"/>
                </a:solidFill>
              </a:rPr>
              <a:t> </a:t>
            </a:r>
            <a:r>
              <a:rPr lang="cs-CZ" dirty="0"/>
              <a:t>naopak </a:t>
            </a:r>
            <a:r>
              <a:rPr lang="cs-CZ" b="1" i="1" dirty="0">
                <a:solidFill>
                  <a:srgbClr val="C00000"/>
                </a:solidFill>
              </a:rPr>
              <a:t>ve výrobě sériové až hromadné je z ekonomického hlediska výhodnější použití speciálního nářadí a zařízení.</a:t>
            </a:r>
            <a:r>
              <a:rPr lang="cs-CZ" dirty="0"/>
              <a:t> Je proto potřeba, aby při volbě nářadí v přípravě budoucí výroby, obzvláště speciálního nářadí druhého a třetího pořadí, </a:t>
            </a:r>
            <a:r>
              <a:rPr lang="cs-CZ" b="1" dirty="0">
                <a:solidFill>
                  <a:srgbClr val="C00000"/>
                </a:solidFill>
              </a:rPr>
              <a:t>byl návrh nářadí podložen analýzou hospodárnosti volby</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31</a:t>
            </a:fld>
            <a:endParaRPr lang="cs-CZ"/>
          </a:p>
        </p:txBody>
      </p:sp>
    </p:spTree>
    <p:extLst>
      <p:ext uri="{BB962C8B-B14F-4D97-AF65-F5344CB8AC3E}">
        <p14:creationId xmlns:p14="http://schemas.microsoft.com/office/powerpoint/2010/main" val="217666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Dosažitelné úspory jsou úspory na výrobních nákladech U zmenšené o náklady na opravy (údržbu) v době životnosti voleného nářadí. Je tedy možné psát:</a:t>
            </a:r>
          </a:p>
          <a:p>
            <a:r>
              <a:rPr lang="cs-CZ" baseline="0" dirty="0" err="1"/>
              <a:t>Uc</a:t>
            </a:r>
            <a:r>
              <a:rPr lang="cs-CZ" baseline="0" dirty="0"/>
              <a:t>=U-k*pp,</a:t>
            </a:r>
          </a:p>
          <a:p>
            <a:r>
              <a:rPr lang="cs-CZ" baseline="0" dirty="0"/>
              <a:t>Kde U- úspory na výrobních nákladech při porovnání technologie původní a technologie s voleným nářadím,</a:t>
            </a:r>
          </a:p>
          <a:p>
            <a:r>
              <a:rPr lang="cs-CZ" baseline="0" dirty="0"/>
              <a:t>k- koeficient oprav, který nabývá hodnoty 0,2/0,4</a:t>
            </a:r>
          </a:p>
          <a:p>
            <a:endParaRPr lang="cs-CZ" baseline="0" dirty="0"/>
          </a:p>
          <a:p>
            <a:r>
              <a:rPr lang="cs-CZ" baseline="0" dirty="0"/>
              <a:t>Dále je třeba uvažovat vliv počtu komponent (součástí), které mají být voleným nářadím opracovány, takže dostaneme vztah:</a:t>
            </a:r>
          </a:p>
          <a:p>
            <a:r>
              <a:rPr lang="cs-CZ" baseline="0" dirty="0"/>
              <a:t>u*X-k*Pp≥=</a:t>
            </a:r>
            <a:r>
              <a:rPr lang="cs-CZ" baseline="0" dirty="0" err="1"/>
              <a:t>Pc</a:t>
            </a:r>
            <a:endParaRPr lang="cs-CZ" baseline="0" dirty="0"/>
          </a:p>
          <a:p>
            <a:r>
              <a:rPr lang="cs-CZ" baseline="0" dirty="0"/>
              <a:t>Kde</a:t>
            </a:r>
          </a:p>
          <a:p>
            <a:r>
              <a:rPr lang="cs-CZ" baseline="0" dirty="0"/>
              <a:t>u- hrubá úspora dosažitelná z titulu provedení dané technologie voleným nářadím na jednu komponentu (jednotku),</a:t>
            </a:r>
          </a:p>
          <a:p>
            <a:r>
              <a:rPr lang="cs-CZ" baseline="0" dirty="0"/>
              <a:t>X- plánovaný počet komponent (součástí), jež mají být vyrobeny voleným nářadím.</a:t>
            </a:r>
          </a:p>
          <a:p>
            <a:endParaRPr lang="cs-CZ" baseline="0" dirty="0"/>
          </a:p>
          <a:p>
            <a:r>
              <a:rPr lang="cs-CZ" baseline="0" dirty="0"/>
              <a:t>Hrubá úspora na výrobních nákladech při opracování jedné součásti je souhrn dílčích úspor, a to:</a:t>
            </a:r>
          </a:p>
          <a:p>
            <a:r>
              <a:rPr lang="cs-CZ" baseline="0" dirty="0"/>
              <a:t>u= …</a:t>
            </a:r>
          </a:p>
          <a:p>
            <a:r>
              <a:rPr lang="cs-CZ" baseline="0" dirty="0"/>
              <a:t>Kde </a:t>
            </a:r>
            <a:r>
              <a:rPr lang="cs-CZ" baseline="0" dirty="0" err="1"/>
              <a:t>umat</a:t>
            </a:r>
            <a:r>
              <a:rPr lang="cs-CZ" baseline="0" dirty="0"/>
              <a:t>- úspora materiálu na jednu součást při použití voleného nářadí</a:t>
            </a:r>
          </a:p>
          <a:p>
            <a:r>
              <a:rPr lang="cs-CZ" baseline="0" dirty="0" err="1"/>
              <a:t>Umzdy</a:t>
            </a:r>
            <a:r>
              <a:rPr lang="cs-CZ" baseline="0" dirty="0"/>
              <a:t>- </a:t>
            </a:r>
            <a:r>
              <a:rPr lang="cs-CZ" baseline="0" dirty="0" err="1"/>
              <a:t>úspra</a:t>
            </a:r>
            <a:r>
              <a:rPr lang="cs-CZ" baseline="0" dirty="0"/>
              <a:t> na mzdě výrobního </a:t>
            </a:r>
            <a:r>
              <a:rPr lang="cs-CZ" baseline="0" dirty="0" err="1"/>
              <a:t>dělnika</a:t>
            </a:r>
            <a:r>
              <a:rPr lang="cs-CZ" baseline="0" dirty="0"/>
              <a:t> nebo </a:t>
            </a:r>
            <a:r>
              <a:rPr lang="cs-CZ" baseline="0" dirty="0" err="1"/>
              <a:t>operatora</a:t>
            </a:r>
            <a:r>
              <a:rPr lang="cs-CZ" baseline="0" dirty="0"/>
              <a:t>, </a:t>
            </a:r>
            <a:r>
              <a:rPr lang="cs-CZ" baseline="0" dirty="0" err="1"/>
              <a:t>pracujicího</a:t>
            </a:r>
            <a:r>
              <a:rPr lang="cs-CZ" baseline="0" dirty="0"/>
              <a:t> s voleným nářadím při zpracování dané technologie jedné komponenty (součásti)</a:t>
            </a:r>
          </a:p>
          <a:p>
            <a:r>
              <a:rPr lang="cs-CZ" baseline="0" dirty="0" err="1"/>
              <a:t>Useř</a:t>
            </a:r>
            <a:r>
              <a:rPr lang="cs-CZ" baseline="0" dirty="0"/>
              <a:t>- úspora na mzdě seřizovače při použití voleného nářadí , přepočtena na jednu komponentu (součást),</a:t>
            </a:r>
          </a:p>
          <a:p>
            <a:r>
              <a:rPr lang="cs-CZ" baseline="0" dirty="0" err="1"/>
              <a:t>Udr</a:t>
            </a:r>
            <a:r>
              <a:rPr lang="cs-CZ" baseline="0" dirty="0"/>
              <a:t>- úspora dílenské režie při zpracování dané technologie jedné komponenty (součásti) při použití voleného nářadí.</a:t>
            </a:r>
          </a:p>
          <a:p>
            <a:endParaRPr lang="cs-CZ" baseline="0" dirty="0"/>
          </a:p>
          <a:p>
            <a:r>
              <a:rPr lang="cs-CZ" baseline="0" dirty="0"/>
              <a:t>Úspora na materiálu</a:t>
            </a:r>
          </a:p>
          <a:p>
            <a:endParaRPr lang="cs-CZ" baseline="0" dirty="0"/>
          </a:p>
          <a:p>
            <a:endParaRPr lang="cs-CZ" baseline="0" dirty="0"/>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32</a:t>
            </a:fld>
            <a:endParaRPr lang="cs-CZ"/>
          </a:p>
        </p:txBody>
      </p:sp>
    </p:spTree>
    <p:extLst>
      <p:ext uri="{BB962C8B-B14F-4D97-AF65-F5344CB8AC3E}">
        <p14:creationId xmlns:p14="http://schemas.microsoft.com/office/powerpoint/2010/main" val="398573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cs-CZ" dirty="0"/>
                  <a:t>Spotřeba nářadí shrnuje spotřebu množství nářadí všech druhů, nebo pouze určitého druhu, které se při určité výrobě opotřebuje, poškodí, zničí. Do spotřeby nářadí se zahrnují i ztráty nářadí a rozdíly (manka) oproti evidenčnímu stavu. Spotřeba nářadí se určuje na základě norem, které jsou sestaveny:</a:t>
                </a:r>
              </a:p>
              <a:p>
                <a:pPr marL="171450" indent="-171450">
                  <a:buFontTx/>
                  <a:buChar char="-"/>
                </a:pPr>
                <a:r>
                  <a:rPr lang="cs-CZ" dirty="0"/>
                  <a:t>Statisticky- u nářadí obecně používaného,</a:t>
                </a:r>
              </a:p>
              <a:p>
                <a:pPr marL="171450"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14:m>
                  <m:oMathPara xmlns:m="http://schemas.openxmlformats.org/officeDocument/2006/math">
                    <m:oMathParaPr>
                      <m:jc m:val="left"/>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𝑠</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𝑆</m:t>
                          </m:r>
                        </m:num>
                        <m:den>
                          <m:r>
                            <a:rPr lang="cs-CZ" b="0" i="1" smtClean="0">
                              <a:latin typeface="Cambria Math"/>
                            </a:rPr>
                            <m:t>𝑉</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𝑧</m:t>
                          </m:r>
                        </m:sub>
                      </m:sSub>
                    </m:oMath>
                  </m:oMathPara>
                </a14:m>
                <a:endParaRPr lang="cs-CZ" dirty="0"/>
              </a:p>
              <a:p>
                <a:pPr marL="0" indent="0">
                  <a:buFontTx/>
                  <a:buNone/>
                </a:pPr>
                <a:r>
                  <a:rPr lang="cs-CZ" dirty="0"/>
                  <a:t>Kde:</a:t>
                </a:r>
              </a:p>
              <a:p>
                <a:pPr marL="0" indent="0">
                  <a:buFontTx/>
                  <a:buNone/>
                </a:pPr>
                <a:r>
                  <a:rPr lang="cs-CZ" dirty="0"/>
                  <a:t>S- statisticky zjištěna spotřeba nářadí u podobných výrobních úkolů, (ks)</a:t>
                </a:r>
              </a:p>
              <a:p>
                <a:pPr marL="0" indent="0">
                  <a:buFontTx/>
                  <a:buNone/>
                </a:pPr>
                <a:r>
                  <a:rPr lang="cs-CZ" dirty="0"/>
                  <a:t>V- výrobní úkol zadaný v naturálních jednotkách (ks),</a:t>
                </a:r>
              </a:p>
              <a:p>
                <a:pPr marL="0" indent="0">
                  <a:buFontTx/>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 koeficient zpevnění normy, kde </a:t>
                </a: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≤1</a:t>
                </a:r>
              </a:p>
              <a:p>
                <a:pPr marL="0" indent="0">
                  <a:buFontTx/>
                  <a:buNone/>
                </a:pPr>
                <a:r>
                  <a:rPr lang="cs-CZ" dirty="0"/>
                  <a:t>Technicky zdůvodněna norma spotřeby:</a:t>
                </a:r>
              </a:p>
              <a:p>
                <a:pPr marL="0" indent="0">
                  <a:buFontTx/>
                  <a:buNone/>
                </a:pPr>
                <a:r>
                  <a:rPr lang="cs-CZ" dirty="0"/>
                  <a:t>Pro součást a operaci je třeba znát trvanlivost a životnost jednotlivých druhů nářadí.</a:t>
                </a:r>
              </a:p>
              <a:p>
                <a:pPr marL="0" indent="0">
                  <a:buFontTx/>
                  <a:buNone/>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pPr marL="0" indent="0">
                  <a:buFontTx/>
                  <a:buNone/>
                </a:pPr>
                <a:r>
                  <a:rPr lang="cs-CZ" dirty="0"/>
                  <a:t>Životnost nářadí se počítá individuálně pro různé druhy nářadí:</a:t>
                </a:r>
              </a:p>
              <a:p>
                <a:pPr marL="171450" indent="-171450">
                  <a:buFontTx/>
                  <a:buChar char="-"/>
                </a:pPr>
                <a:r>
                  <a:rPr lang="cs-CZ" dirty="0"/>
                  <a:t>Řezné nástroje</a:t>
                </a:r>
              </a:p>
              <a:p>
                <a:pPr marL="0" indent="0">
                  <a:buNone/>
                </a:pPr>
                <a14:m>
                  <m:oMathPara xmlns:m="http://schemas.openxmlformats.org/officeDocument/2006/math">
                    <m:oMathParaPr>
                      <m:jc m:val="left"/>
                    </m:oMathParaPr>
                    <m:oMath xmlns:m="http://schemas.openxmlformats.org/officeDocument/2006/math">
                      <m:r>
                        <a:rPr lang="cs-CZ" b="0" i="1" smtClean="0">
                          <a:latin typeface="Cambria Math"/>
                        </a:rPr>
                        <m:t>Ž=</m:t>
                      </m:r>
                      <m:d>
                        <m:dPr>
                          <m:ctrlPr>
                            <a:rPr lang="cs-CZ" b="0" i="1" smtClean="0">
                              <a:latin typeface="Cambria Math" panose="02040503050406030204" pitchFamily="18" charset="0"/>
                            </a:rPr>
                          </m:ctrlPr>
                        </m:dPr>
                        <m:e>
                          <m:r>
                            <a:rPr lang="cs-CZ" b="0" i="1" smtClean="0">
                              <a:latin typeface="Cambria Math"/>
                            </a:rPr>
                            <m:t>𝑛</m:t>
                          </m:r>
                          <m:r>
                            <a:rPr lang="cs-CZ" b="0" i="1" smtClean="0">
                              <a:latin typeface="Cambria Math"/>
                            </a:rPr>
                            <m:t>+1</m:t>
                          </m:r>
                        </m:e>
                      </m:d>
                      <m:r>
                        <a:rPr lang="cs-CZ" b="0" i="1" smtClean="0">
                          <a:latin typeface="Cambria Math"/>
                          <a:ea typeface="Cambria Math"/>
                        </a:rPr>
                        <m:t>×</m:t>
                      </m:r>
                      <m:r>
                        <a:rPr lang="cs-CZ" b="0" i="1" smtClean="0">
                          <a:latin typeface="Cambria Math"/>
                          <a:ea typeface="Cambria Math"/>
                        </a:rPr>
                        <m:t>𝑇</m:t>
                      </m:r>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𝐻</m:t>
                          </m:r>
                        </m:num>
                        <m:den>
                          <m:r>
                            <a:rPr lang="cs-CZ" b="0" i="1" smtClean="0">
                              <a:latin typeface="Cambria Math"/>
                              <a:ea typeface="Cambria Math"/>
                            </a:rPr>
                            <m:t>h</m:t>
                          </m:r>
                        </m:den>
                      </m:f>
                      <m:r>
                        <a:rPr lang="cs-CZ" b="0" i="1" smtClean="0">
                          <a:latin typeface="Cambria Math"/>
                          <a:ea typeface="Cambria Math"/>
                        </a:rPr>
                        <m:t>+1)×</m:t>
                      </m:r>
                      <m:r>
                        <a:rPr lang="cs-CZ" b="0" i="1" smtClean="0">
                          <a:latin typeface="Cambria Math"/>
                          <a:ea typeface="Cambria Math"/>
                        </a:rPr>
                        <m:t>𝑇</m:t>
                      </m:r>
                    </m:oMath>
                  </m:oMathPara>
                </a14:m>
                <a:endParaRPr lang="cs-CZ" dirty="0"/>
              </a:p>
              <a:p>
                <a:pPr marL="0" indent="0">
                  <a:buNone/>
                </a:pPr>
                <a:r>
                  <a:rPr lang="cs-CZ" dirty="0"/>
                  <a:t>Kde: </a:t>
                </a:r>
              </a:p>
              <a:p>
                <a:pPr marL="0" indent="0">
                  <a:buNone/>
                </a:pPr>
                <a:r>
                  <a:rPr lang="cs-CZ" dirty="0"/>
                  <a:t>Ž- životnost nářadí (hod.)</a:t>
                </a:r>
              </a:p>
              <a:p>
                <a:pPr marL="0" indent="0">
                  <a:buNone/>
                </a:pPr>
                <a:r>
                  <a:rPr lang="cs-CZ" dirty="0"/>
                  <a:t>n- přípustný počet ostření řezného nástroje,</a:t>
                </a:r>
              </a:p>
              <a:p>
                <a:pPr marL="0" indent="0">
                  <a:buNone/>
                </a:pPr>
                <a:r>
                  <a:rPr lang="cs-CZ" dirty="0"/>
                  <a:t>T- optimální trvanlivost břitu řezného nástroje mezi dvěma ostřeními (hod.)</a:t>
                </a:r>
              </a:p>
              <a:p>
                <a:pPr marL="0" indent="0">
                  <a:buNone/>
                </a:pPr>
                <a:r>
                  <a:rPr lang="cs-CZ" dirty="0"/>
                  <a:t>H- velikost celkového přípustného obroušení pracovní části řezného nástroje (mm)</a:t>
                </a:r>
              </a:p>
              <a:p>
                <a:pPr marL="0" indent="0">
                  <a:buNone/>
                </a:pPr>
                <a:r>
                  <a:rPr lang="cs-CZ" dirty="0"/>
                  <a:t>h- velikost přípustného obroušení pracovní části řezného nástroje při jednom ostření</a:t>
                </a:r>
              </a:p>
              <a:p>
                <a:endParaRPr lang="cs-CZ" dirty="0"/>
              </a:p>
            </p:txBody>
          </p:sp>
        </mc:Choice>
        <mc:Fallback xmlns="">
          <p:sp>
            <p:nvSpPr>
              <p:cNvPr id="3" name="Zástupný symbol pro poznámky 2"/>
              <p:cNvSpPr>
                <a:spLocks noGrp="1"/>
              </p:cNvSpPr>
              <p:nvPr>
                <p:ph type="body" idx="1"/>
              </p:nvPr>
            </p:nvSpPr>
            <p:spPr/>
            <p:txBody>
              <a:bodyPr/>
              <a:lstStyle/>
              <a:p>
                <a:r>
                  <a:rPr lang="cs-CZ" dirty="0" smtClean="0"/>
                  <a:t>Spotřeba nářadí shrnuje spotřebu množství nářadí všech druhů, nebo pouze určitého druhu, které se při určité výrobě opotřebuje, poškodí, zničí. Do spotřeby nářadí se zahrnují i ztráty nářadí a rozdíly (manka) oproti evidenčnímu stavu. Spotřeba nářadí se určuje na základě norem, které jsou sestaveny:</a:t>
                </a:r>
              </a:p>
              <a:p>
                <a:pPr marL="171450" indent="-171450">
                  <a:buFontTx/>
                  <a:buChar char="-"/>
                </a:pPr>
                <a:r>
                  <a:rPr lang="cs-CZ" dirty="0" smtClean="0"/>
                  <a:t>Statisticky- </a:t>
                </a:r>
                <a:r>
                  <a:rPr lang="cs-CZ" dirty="0"/>
                  <a:t>u nářadí obecně používaného,</a:t>
                </a:r>
              </a:p>
              <a:p>
                <a:pPr marL="171450"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r>
                  <a:rPr lang="cs-CZ" b="0" i="0" smtClean="0">
                    <a:latin typeface="Cambria Math"/>
                  </a:rPr>
                  <a:t>𝑁_𝑠=𝑆/𝑉</a:t>
                </a:r>
                <a:r>
                  <a:rPr lang="cs-CZ" b="0" i="0" smtClean="0">
                    <a:latin typeface="Cambria Math"/>
                    <a:ea typeface="Cambria Math"/>
                  </a:rPr>
                  <a:t>×𝑘_𝑧</a:t>
                </a:r>
                <a:endParaRPr lang="cs-CZ" dirty="0" smtClean="0"/>
              </a:p>
              <a:p>
                <a:pPr marL="0" indent="0">
                  <a:buFontTx/>
                  <a:buNone/>
                </a:pPr>
                <a:r>
                  <a:rPr lang="cs-CZ" dirty="0" smtClean="0"/>
                  <a:t>Kde:</a:t>
                </a:r>
              </a:p>
              <a:p>
                <a:pPr marL="0" indent="0">
                  <a:buFontTx/>
                  <a:buNone/>
                </a:pPr>
                <a:r>
                  <a:rPr lang="cs-CZ" dirty="0" smtClean="0"/>
                  <a:t>S- statisticky zjištěna spotřeba nářadí u podobných výrobních úkolů, (ks)</a:t>
                </a:r>
              </a:p>
              <a:p>
                <a:pPr marL="0" indent="0">
                  <a:buFontTx/>
                  <a:buNone/>
                </a:pPr>
                <a:r>
                  <a:rPr lang="cs-CZ" dirty="0" smtClean="0"/>
                  <a:t>V- výrobní úkol zadaný v naturálních jednotkách (ks),</a:t>
                </a:r>
              </a:p>
              <a:p>
                <a:pPr marL="0" indent="0">
                  <a:buFontTx/>
                  <a:buNone/>
                </a:pPr>
                <a:r>
                  <a:rPr lang="cs-CZ" i="0">
                    <a:latin typeface="Cambria Math"/>
                    <a:ea typeface="Cambria Math"/>
                  </a:rPr>
                  <a:t>𝑘_𝑧</a:t>
                </a:r>
                <a:r>
                  <a:rPr lang="cs-CZ" dirty="0" smtClean="0"/>
                  <a:t>- koeficient zpevnění normy, kde </a:t>
                </a:r>
                <a:r>
                  <a:rPr lang="cs-CZ" i="0">
                    <a:latin typeface="Cambria Math"/>
                    <a:ea typeface="Cambria Math"/>
                  </a:rPr>
                  <a:t>𝑘_𝑧</a:t>
                </a:r>
                <a:r>
                  <a:rPr lang="cs-CZ" dirty="0" smtClean="0"/>
                  <a:t>≤1</a:t>
                </a:r>
                <a:endParaRPr lang="cs-CZ" dirty="0"/>
              </a:p>
              <a:p>
                <a:pPr marL="0" indent="0">
                  <a:buFontTx/>
                  <a:buNone/>
                </a:pPr>
                <a:r>
                  <a:rPr lang="cs-CZ" dirty="0"/>
                  <a:t>Technicky zdůvodněna norma spotřeby:</a:t>
                </a:r>
              </a:p>
              <a:p>
                <a:pPr marL="0" indent="0">
                  <a:buFontTx/>
                  <a:buNone/>
                </a:pPr>
                <a:r>
                  <a:rPr lang="cs-CZ" dirty="0"/>
                  <a:t>Pro součást a operaci je třeba znát trvanlivost a životnost jednotlivých druhů nářadí.</a:t>
                </a:r>
              </a:p>
              <a:p>
                <a:pPr marL="0" indent="0">
                  <a:buFontTx/>
                  <a:buNone/>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pPr marL="0" indent="0">
                  <a:buFontTx/>
                  <a:buNone/>
                </a:pPr>
                <a:r>
                  <a:rPr lang="cs-CZ" dirty="0"/>
                  <a:t>Životnost nářadí se počítá individuálně pro různé druhy nářadí:</a:t>
                </a:r>
              </a:p>
              <a:p>
                <a:pPr marL="171450" indent="-171450">
                  <a:buFontTx/>
                  <a:buChar char="-"/>
                </a:pPr>
                <a:r>
                  <a:rPr lang="cs-CZ" dirty="0"/>
                  <a:t>Řezné nástroje</a:t>
                </a:r>
                <a:endParaRPr lang="cs-CZ" dirty="0" smtClean="0"/>
              </a:p>
              <a:p>
                <a:pPr marL="0" indent="0">
                  <a:buNone/>
                </a:pPr>
                <a:r>
                  <a:rPr lang="cs-CZ" b="0" i="0" smtClean="0">
                    <a:latin typeface="Cambria Math"/>
                  </a:rPr>
                  <a:t>Ž=(𝑛+1)</a:t>
                </a:r>
                <a:r>
                  <a:rPr lang="cs-CZ" b="0" i="0" smtClean="0">
                    <a:latin typeface="Cambria Math"/>
                    <a:ea typeface="Cambria Math"/>
                  </a:rPr>
                  <a:t>×𝑇=(𝐻/ℎ+1)×𝑇</a:t>
                </a:r>
                <a:endParaRPr lang="cs-CZ" dirty="0" smtClean="0"/>
              </a:p>
              <a:p>
                <a:pPr marL="0" indent="0">
                  <a:buNone/>
                </a:pPr>
                <a:r>
                  <a:rPr lang="cs-CZ" dirty="0" smtClean="0"/>
                  <a:t>Kde: </a:t>
                </a:r>
              </a:p>
              <a:p>
                <a:pPr marL="0" indent="0">
                  <a:buNone/>
                </a:pPr>
                <a:r>
                  <a:rPr lang="cs-CZ" dirty="0" smtClean="0"/>
                  <a:t>Ž- životnost nářadí (hod.)</a:t>
                </a:r>
              </a:p>
              <a:p>
                <a:pPr marL="0" indent="0">
                  <a:buNone/>
                </a:pPr>
                <a:r>
                  <a:rPr lang="cs-CZ" dirty="0" smtClean="0"/>
                  <a:t>n- přípustný počet ostření řezného nástroje,</a:t>
                </a:r>
              </a:p>
              <a:p>
                <a:pPr marL="0" indent="0">
                  <a:buNone/>
                </a:pPr>
                <a:r>
                  <a:rPr lang="cs-CZ" dirty="0" smtClean="0"/>
                  <a:t>T- optimální trvanlivost břitu řezného nástroje mezi dvěma ostřeními (hod.)</a:t>
                </a:r>
              </a:p>
              <a:p>
                <a:pPr marL="0" indent="0">
                  <a:buNone/>
                </a:pPr>
                <a:r>
                  <a:rPr lang="cs-CZ" dirty="0" smtClean="0"/>
                  <a:t>H- velikost celkového přípustného obroušení pracovní části řezného nástroje (mm)</a:t>
                </a:r>
              </a:p>
              <a:p>
                <a:pPr marL="0" indent="0">
                  <a:buNone/>
                </a:pPr>
                <a:r>
                  <a:rPr lang="cs-CZ" dirty="0" smtClean="0"/>
                  <a:t>h- velikost přípustného obroušení pracovní části řezného nástroje při jednom ostření</a:t>
                </a:r>
                <a:endParaRPr lang="cs-CZ" dirty="0"/>
              </a:p>
              <a:p>
                <a:endParaRPr lang="cs-CZ" dirty="0"/>
              </a:p>
            </p:txBody>
          </p:sp>
        </mc:Fallback>
      </mc:AlternateContent>
      <p:sp>
        <p:nvSpPr>
          <p:cNvPr id="4" name="Zástupný symbol pro číslo snímku 3"/>
          <p:cNvSpPr>
            <a:spLocks noGrp="1"/>
          </p:cNvSpPr>
          <p:nvPr>
            <p:ph type="sldNum" sz="quarter" idx="10"/>
          </p:nvPr>
        </p:nvSpPr>
        <p:spPr/>
        <p:txBody>
          <a:bodyPr/>
          <a:lstStyle/>
          <a:p>
            <a:fld id="{41370EFD-4E73-40FE-9361-671ABEEAD74D}" type="slidenum">
              <a:rPr lang="cs-CZ" smtClean="0"/>
              <a:t>36</a:t>
            </a:fld>
            <a:endParaRPr lang="cs-CZ"/>
          </a:p>
        </p:txBody>
      </p:sp>
    </p:spTree>
    <p:extLst>
      <p:ext uri="{BB962C8B-B14F-4D97-AF65-F5344CB8AC3E}">
        <p14:creationId xmlns:p14="http://schemas.microsoft.com/office/powerpoint/2010/main" val="110040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95EC1D4A-A796-47C3-A63E-CE236FB377E2}" type="datetimeFigureOut">
              <a:rPr lang="cs-CZ" smtClean="0"/>
              <a:t>14.11.2019</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C57A5DF-1266-40EA-9282-1E66B9DE06C0}"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fld id="{95EC1D4A-A796-47C3-A63E-CE236FB377E2}" type="datetimeFigureOut">
              <a:rPr lang="cs-CZ" smtClean="0"/>
              <a:t>14.11.2019</a:t>
            </a:fld>
            <a:endParaRPr lang="cs-CZ"/>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fld id="{AC57A5DF-1266-40EA-9282-1E66B9DE06C0}" type="slidenum">
              <a:rPr lang="cs-CZ" smtClean="0"/>
              <a:t>‹#›</a:t>
            </a:fld>
            <a:endParaRPr lang="cs-CZ"/>
          </a:p>
        </p:txBody>
      </p:sp>
    </p:spTree>
    <p:extLst>
      <p:ext uri="{BB962C8B-B14F-4D97-AF65-F5344CB8AC3E}">
        <p14:creationId xmlns:p14="http://schemas.microsoft.com/office/powerpoint/2010/main" val="270091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871538" y="192088"/>
            <a:ext cx="8162925" cy="1431925"/>
          </a:xfrm>
        </p:spPr>
        <p:txBody>
          <a:bodyPr/>
          <a:lstStyle/>
          <a:p>
            <a:r>
              <a:rPr lang="cs-CZ"/>
              <a:t>Kliknutím lze upravit styl.</a:t>
            </a:r>
          </a:p>
        </p:txBody>
      </p:sp>
      <p:sp>
        <p:nvSpPr>
          <p:cNvPr id="3" name="Zástupný symbol pro obsah 2"/>
          <p:cNvSpPr>
            <a:spLocks noGrp="1"/>
          </p:cNvSpPr>
          <p:nvPr>
            <p:ph sz="half" idx="1"/>
          </p:nvPr>
        </p:nvSpPr>
        <p:spPr>
          <a:xfrm>
            <a:off x="912813" y="1905000"/>
            <a:ext cx="8110537" cy="20193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12813" y="4076700"/>
            <a:ext cx="8110537" cy="20193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091"/>
          <p:cNvSpPr>
            <a:spLocks noGrp="1" noChangeArrowheads="1"/>
          </p:cNvSpPr>
          <p:nvPr>
            <p:ph type="dt" sz="half" idx="10"/>
          </p:nvPr>
        </p:nvSpPr>
        <p:spPr>
          <a:ln/>
        </p:spPr>
        <p:txBody>
          <a:bodyPr/>
          <a:lstStyle>
            <a:lvl1pPr>
              <a:defRPr/>
            </a:lvl1pPr>
          </a:lstStyle>
          <a:p>
            <a:fld id="{95EC1D4A-A796-47C3-A63E-CE236FB377E2}" type="datetimeFigureOut">
              <a:rPr lang="cs-CZ" smtClean="0"/>
              <a:t>14.11.2019</a:t>
            </a:fld>
            <a:endParaRPr lang="cs-CZ"/>
          </a:p>
        </p:txBody>
      </p:sp>
      <p:sp>
        <p:nvSpPr>
          <p:cNvPr id="6" name="Rectangle 1092"/>
          <p:cNvSpPr>
            <a:spLocks noGrp="1" noChangeArrowheads="1"/>
          </p:cNvSpPr>
          <p:nvPr>
            <p:ph type="ftr" sz="quarter" idx="11"/>
          </p:nvPr>
        </p:nvSpPr>
        <p:spPr>
          <a:ln/>
        </p:spPr>
        <p:txBody>
          <a:bodyPr/>
          <a:lstStyle>
            <a:lvl1pPr>
              <a:defRPr/>
            </a:lvl1pPr>
          </a:lstStyle>
          <a:p>
            <a:endParaRPr lang="cs-CZ"/>
          </a:p>
        </p:txBody>
      </p:sp>
      <p:sp>
        <p:nvSpPr>
          <p:cNvPr id="7" name="Rectangle 1093"/>
          <p:cNvSpPr>
            <a:spLocks noGrp="1" noChangeArrowheads="1"/>
          </p:cNvSpPr>
          <p:nvPr>
            <p:ph type="sldNum" sz="quarter" idx="12"/>
          </p:nvPr>
        </p:nvSpPr>
        <p:spPr>
          <a:ln/>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4938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t>14.11.2019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14.11.2019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14.11.2019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14.11.2019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14.11.2019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14.11.2019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14.11.2019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3.v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150.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8.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2.vml"/><Relationship Id="rId1" Type="http://schemas.openxmlformats.org/officeDocument/2006/relationships/themeOverride" Target="../theme/themeOverride7.x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t>Facility</a:t>
            </a:r>
            <a:r>
              <a:rPr lang="cs-CZ" b="1" dirty="0"/>
              <a:t> management a řízení výroby. Hospodaření nářadím</a:t>
            </a:r>
          </a:p>
        </p:txBody>
      </p:sp>
      <p:sp>
        <p:nvSpPr>
          <p:cNvPr id="3" name="Podnadpis 2"/>
          <p:cNvSpPr>
            <a:spLocks noGrp="1"/>
          </p:cNvSpPr>
          <p:nvPr>
            <p:ph type="subTitle" idx="1"/>
          </p:nvPr>
        </p:nvSpPr>
        <p:spPr/>
        <p:txBody>
          <a:bodyPr/>
          <a:lstStyle/>
          <a:p>
            <a:r>
              <a:rPr lang="cs-CZ" dirty="0"/>
              <a:t>IX. seminář</a:t>
            </a:r>
          </a:p>
        </p:txBody>
      </p:sp>
    </p:spTree>
    <p:extLst>
      <p:ext uri="{BB962C8B-B14F-4D97-AF65-F5344CB8AC3E}">
        <p14:creationId xmlns:p14="http://schemas.microsoft.com/office/powerpoint/2010/main" val="15230285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9552" y="548680"/>
            <a:ext cx="8486775" cy="1400200"/>
          </a:xfrm>
        </p:spPr>
        <p:txBody>
          <a:bodyPr>
            <a:normAutofit fontScale="90000"/>
          </a:bodyPr>
          <a:lstStyle/>
          <a:p>
            <a:pPr algn="ctr"/>
            <a:r>
              <a:rPr lang="cs-CZ" altLang="cs-CZ" b="1" dirty="0"/>
              <a:t>„Štíhlý management“- 10 HLAVNÍCH DŮVODŮ ZEŠTÍHLENÍ VÝROBY (1)</a:t>
            </a:r>
          </a:p>
        </p:txBody>
      </p:sp>
      <p:sp>
        <p:nvSpPr>
          <p:cNvPr id="109571" name="Rectangle 3"/>
          <p:cNvSpPr>
            <a:spLocks noGrp="1" noChangeArrowheads="1"/>
          </p:cNvSpPr>
          <p:nvPr>
            <p:ph idx="1"/>
          </p:nvPr>
        </p:nvSpPr>
        <p:spPr>
          <a:xfrm>
            <a:off x="152400" y="2132855"/>
            <a:ext cx="8802688" cy="3999657"/>
          </a:xfrm>
        </p:spPr>
        <p:txBody>
          <a:bodyPr/>
          <a:lstStyle/>
          <a:p>
            <a:pPr marL="609600" indent="-609600">
              <a:lnSpc>
                <a:spcPct val="90000"/>
              </a:lnSpc>
              <a:buFont typeface="Wingdings" pitchFamily="2" charset="2"/>
              <a:buAutoNum type="arabicPeriod"/>
            </a:pPr>
            <a:r>
              <a:rPr lang="cs-CZ" altLang="cs-CZ" sz="2400" dirty="0">
                <a:solidFill>
                  <a:srgbClr val="FF0000"/>
                </a:solidFill>
              </a:rPr>
              <a:t>Soustředění se na hlavní činnost podniku </a:t>
            </a:r>
            <a:r>
              <a:rPr lang="cs-CZ" altLang="cs-CZ" sz="2400" dirty="0"/>
              <a:t>(55%) – umožní akceleraci růstu a úspěchu v činnosti, na kterou je podnik specializován a má nejvyšší konkurenční výhodu.</a:t>
            </a:r>
          </a:p>
          <a:p>
            <a:pPr marL="609600" indent="-609600">
              <a:lnSpc>
                <a:spcPct val="90000"/>
              </a:lnSpc>
              <a:buFont typeface="Wingdings" pitchFamily="2" charset="2"/>
              <a:buAutoNum type="arabicPeriod"/>
            </a:pPr>
            <a:r>
              <a:rPr lang="cs-CZ" altLang="cs-CZ" sz="2400" dirty="0">
                <a:solidFill>
                  <a:srgbClr val="FF0000"/>
                </a:solidFill>
              </a:rPr>
              <a:t>Rozšíření přínosu </a:t>
            </a:r>
            <a:r>
              <a:rPr lang="cs-CZ" altLang="cs-CZ" sz="2400" dirty="0" err="1">
                <a:solidFill>
                  <a:srgbClr val="FF0000"/>
                </a:solidFill>
              </a:rPr>
              <a:t>reengineeringu</a:t>
            </a:r>
            <a:r>
              <a:rPr lang="cs-CZ" altLang="cs-CZ" sz="2400" dirty="0">
                <a:solidFill>
                  <a:srgbClr val="FF0000"/>
                </a:solidFill>
              </a:rPr>
              <a:t> podnikových procesů </a:t>
            </a:r>
            <a:r>
              <a:rPr lang="cs-CZ" altLang="cs-CZ" sz="2400" dirty="0"/>
              <a:t>(20%) – outsourcing je vedlejším produktem </a:t>
            </a:r>
            <a:r>
              <a:rPr lang="cs-CZ" altLang="cs-CZ" sz="2400" dirty="0" err="1"/>
              <a:t>reengineeringu</a:t>
            </a:r>
            <a:r>
              <a:rPr lang="cs-CZ" altLang="cs-CZ" sz="2400" dirty="0"/>
              <a:t>.</a:t>
            </a:r>
          </a:p>
          <a:p>
            <a:pPr marL="609600" indent="-609600">
              <a:lnSpc>
                <a:spcPct val="90000"/>
              </a:lnSpc>
              <a:buFont typeface="Wingdings" pitchFamily="2" charset="2"/>
              <a:buAutoNum type="arabicPeriod"/>
            </a:pPr>
            <a:r>
              <a:rPr lang="cs-CZ" altLang="cs-CZ" sz="2400" dirty="0">
                <a:solidFill>
                  <a:srgbClr val="FF0000"/>
                </a:solidFill>
              </a:rPr>
              <a:t>Přístup ke schopnostem a možnostem na vysoké úrovni </a:t>
            </a:r>
            <a:r>
              <a:rPr lang="cs-CZ" altLang="cs-CZ" sz="2400" dirty="0"/>
              <a:t>(36%)– podstatou je přinést klientům služby ve světovém rozsahu a na světové úrovni, obvykle je spojeno s rozsáhlými a dlouhodobými investicemi do technologií, metodik a lidí.</a:t>
            </a:r>
          </a:p>
        </p:txBody>
      </p:sp>
      <p:sp>
        <p:nvSpPr>
          <p:cNvPr id="4" name="TextovéPole 3"/>
          <p:cNvSpPr txBox="1"/>
          <p:nvPr/>
        </p:nvSpPr>
        <p:spPr>
          <a:xfrm>
            <a:off x="323528" y="5877272"/>
            <a:ext cx="8280920"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88101222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75299" y="980728"/>
            <a:ext cx="8229600" cy="792088"/>
          </a:xfrm>
        </p:spPr>
        <p:txBody>
          <a:bodyPr>
            <a:normAutofit fontScale="90000"/>
          </a:bodyPr>
          <a:lstStyle/>
          <a:p>
            <a:r>
              <a:rPr lang="cs-CZ" altLang="cs-CZ" b="1" dirty="0"/>
              <a:t>„Štíhlý management“-  10 HLAVNÍCH DŮVODŮ ZEŠTÍHLENÍ VÝROBY (2)</a:t>
            </a:r>
          </a:p>
        </p:txBody>
      </p:sp>
      <p:sp>
        <p:nvSpPr>
          <p:cNvPr id="110595" name="Rectangle 3"/>
          <p:cNvSpPr>
            <a:spLocks noGrp="1" noChangeArrowheads="1"/>
          </p:cNvSpPr>
          <p:nvPr>
            <p:ph idx="1"/>
          </p:nvPr>
        </p:nvSpPr>
        <p:spPr>
          <a:xfrm>
            <a:off x="152400" y="2170113"/>
            <a:ext cx="8802688" cy="4459287"/>
          </a:xfrm>
        </p:spPr>
        <p:txBody>
          <a:bodyPr/>
          <a:lstStyle/>
          <a:p>
            <a:pPr marL="609600" indent="-609600">
              <a:buFont typeface="Wingdings" pitchFamily="2" charset="2"/>
              <a:buAutoNum type="arabicPeriod" startAt="4"/>
            </a:pPr>
            <a:r>
              <a:rPr lang="cs-CZ" altLang="cs-CZ" sz="2400" dirty="0">
                <a:solidFill>
                  <a:srgbClr val="FF0000"/>
                </a:solidFill>
              </a:rPr>
              <a:t>Sdílení rizik </a:t>
            </a:r>
            <a:r>
              <a:rPr lang="cs-CZ" altLang="cs-CZ" sz="2400" dirty="0"/>
              <a:t>(12%) – podniky se stávají flexibilnější, dynamičtější a pružnější.</a:t>
            </a:r>
          </a:p>
          <a:p>
            <a:pPr marL="609600" indent="-609600">
              <a:buFont typeface="Wingdings" pitchFamily="2" charset="2"/>
              <a:buAutoNum type="arabicPeriod" startAt="4"/>
            </a:pPr>
            <a:r>
              <a:rPr lang="cs-CZ" altLang="cs-CZ" sz="2400" dirty="0">
                <a:solidFill>
                  <a:srgbClr val="FF0000"/>
                </a:solidFill>
              </a:rPr>
              <a:t>Uvolnění zdrojů pro jiné účely </a:t>
            </a:r>
            <a:r>
              <a:rPr lang="cs-CZ" altLang="cs-CZ" sz="2400" dirty="0"/>
              <a:t>(38%) – podstata spočívá v koncentraci zdrojů na hlavní aktivity (zejména v oblasti LZ).</a:t>
            </a:r>
          </a:p>
          <a:p>
            <a:pPr marL="609600" indent="-609600">
              <a:buFont typeface="Wingdings" pitchFamily="2" charset="2"/>
              <a:buAutoNum type="arabicPeriod" startAt="4"/>
            </a:pPr>
            <a:r>
              <a:rPr lang="cs-CZ" altLang="cs-CZ" sz="2400" dirty="0">
                <a:solidFill>
                  <a:srgbClr val="FF0000"/>
                </a:solidFill>
              </a:rPr>
              <a:t>Uvolnění kapitálových prostředků </a:t>
            </a:r>
            <a:r>
              <a:rPr lang="cs-CZ" altLang="cs-CZ" sz="2400" dirty="0"/>
              <a:t>(12%) – kapitálové zdroje jsou soustředěny k hlavní činnosti.</a:t>
            </a:r>
          </a:p>
          <a:p>
            <a:pPr marL="609600" indent="-609600">
              <a:buFont typeface="Wingdings" pitchFamily="2" charset="2"/>
              <a:buAutoNum type="arabicPeriod" startAt="4"/>
            </a:pPr>
            <a:r>
              <a:rPr lang="cs-CZ" altLang="cs-CZ" sz="2400" dirty="0">
                <a:solidFill>
                  <a:srgbClr val="FF0000"/>
                </a:solidFill>
              </a:rPr>
              <a:t>Přísun peněz </a:t>
            </a:r>
            <a:r>
              <a:rPr lang="cs-CZ" altLang="cs-CZ" sz="2400" dirty="0"/>
              <a:t>(54%) – </a:t>
            </a:r>
            <a:r>
              <a:rPr lang="cs-CZ" altLang="cs-CZ" sz="2400" dirty="0" err="1"/>
              <a:t>outsourcované</a:t>
            </a:r>
            <a:r>
              <a:rPr lang="cs-CZ" altLang="cs-CZ" sz="2400" dirty="0"/>
              <a:t> činnosti nevyžadují držení aktiv (ty jsou zpravidla prodána a dochází k přílivu peněz do firmy).</a:t>
            </a:r>
          </a:p>
        </p:txBody>
      </p:sp>
      <p:sp>
        <p:nvSpPr>
          <p:cNvPr id="4" name="TextovéPole 3"/>
          <p:cNvSpPr txBox="1"/>
          <p:nvPr/>
        </p:nvSpPr>
        <p:spPr>
          <a:xfrm>
            <a:off x="251520" y="5877272"/>
            <a:ext cx="8352928"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79759994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7544" y="836712"/>
            <a:ext cx="8229600" cy="1143000"/>
          </a:xfrm>
        </p:spPr>
        <p:txBody>
          <a:bodyPr>
            <a:normAutofit fontScale="90000"/>
          </a:bodyPr>
          <a:lstStyle/>
          <a:p>
            <a:r>
              <a:rPr lang="cs-CZ" altLang="cs-CZ" b="1" dirty="0"/>
              <a:t>„Štíhlý management“- 10 HLAVNÍCH DŮVODŮ ZEŠTÍHLENÍ VÝROBY (3)</a:t>
            </a:r>
          </a:p>
        </p:txBody>
      </p:sp>
      <p:sp>
        <p:nvSpPr>
          <p:cNvPr id="111619" name="Rectangle 3"/>
          <p:cNvSpPr>
            <a:spLocks noGrp="1" noChangeArrowheads="1"/>
          </p:cNvSpPr>
          <p:nvPr>
            <p:ph idx="1"/>
          </p:nvPr>
        </p:nvSpPr>
        <p:spPr>
          <a:xfrm>
            <a:off x="304800" y="2286000"/>
            <a:ext cx="8458200" cy="4114800"/>
          </a:xfrm>
        </p:spPr>
        <p:txBody>
          <a:bodyPr/>
          <a:lstStyle/>
          <a:p>
            <a:pPr marL="609600" indent="-609600">
              <a:lnSpc>
                <a:spcPct val="90000"/>
              </a:lnSpc>
              <a:buFont typeface="Wingdings" pitchFamily="2" charset="2"/>
              <a:buAutoNum type="arabicPeriod" startAt="8"/>
            </a:pPr>
            <a:r>
              <a:rPr lang="cs-CZ" altLang="cs-CZ" sz="2800" dirty="0">
                <a:solidFill>
                  <a:srgbClr val="FF0000"/>
                </a:solidFill>
              </a:rPr>
              <a:t>Snížení operativních nákladů a redukce kontrolních činností </a:t>
            </a:r>
            <a:r>
              <a:rPr lang="cs-CZ" altLang="cs-CZ" sz="2800" dirty="0"/>
              <a:t>(18%) – umožňuje vynakládat více zdrojů na výzkum a </a:t>
            </a:r>
            <a:r>
              <a:rPr lang="cs-CZ" altLang="cs-CZ" sz="2800" i="1" dirty="0"/>
              <a:t>vývoj</a:t>
            </a:r>
            <a:r>
              <a:rPr lang="cs-CZ" altLang="cs-CZ" sz="2800" dirty="0"/>
              <a:t>, marketing, …</a:t>
            </a:r>
          </a:p>
          <a:p>
            <a:pPr marL="609600" indent="-609600">
              <a:lnSpc>
                <a:spcPct val="90000"/>
              </a:lnSpc>
              <a:buFont typeface="Wingdings" pitchFamily="2" charset="2"/>
              <a:buAutoNum type="arabicPeriod" startAt="8"/>
            </a:pPr>
            <a:r>
              <a:rPr lang="cs-CZ" altLang="cs-CZ" sz="2800" dirty="0">
                <a:solidFill>
                  <a:srgbClr val="FF0000"/>
                </a:solidFill>
              </a:rPr>
              <a:t>Zdroje nejsou dostupné interně </a:t>
            </a:r>
            <a:r>
              <a:rPr lang="cs-CZ" altLang="cs-CZ" sz="2800" dirty="0"/>
              <a:t>(25%) – podniky vytěsňují některé činnosti, neboť pro ně nemají vhodné interní zdroje, což umožňuje rychlou expanzi.</a:t>
            </a:r>
          </a:p>
          <a:p>
            <a:pPr marL="609600" indent="-609600">
              <a:lnSpc>
                <a:spcPct val="90000"/>
              </a:lnSpc>
              <a:buFont typeface="Wingdings" pitchFamily="2" charset="2"/>
              <a:buAutoNum type="arabicPeriod" startAt="8"/>
            </a:pPr>
            <a:r>
              <a:rPr lang="cs-CZ" altLang="cs-CZ" sz="2800" dirty="0">
                <a:solidFill>
                  <a:srgbClr val="FF0000"/>
                </a:solidFill>
              </a:rPr>
              <a:t>Některé aktivity jsou obtížně zvladatelné, nebo zcela mimo kontrolu </a:t>
            </a:r>
            <a:r>
              <a:rPr lang="cs-CZ" altLang="cs-CZ" sz="2800" dirty="0"/>
              <a:t>(10%).</a:t>
            </a:r>
          </a:p>
        </p:txBody>
      </p:sp>
      <p:sp>
        <p:nvSpPr>
          <p:cNvPr id="4" name="TextovéPole 3"/>
          <p:cNvSpPr txBox="1"/>
          <p:nvPr/>
        </p:nvSpPr>
        <p:spPr>
          <a:xfrm>
            <a:off x="323528" y="5877272"/>
            <a:ext cx="8280920"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8797443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7544" y="548680"/>
            <a:ext cx="8229600" cy="1143000"/>
          </a:xfrm>
        </p:spPr>
        <p:txBody>
          <a:bodyPr>
            <a:normAutofit/>
          </a:bodyPr>
          <a:lstStyle/>
          <a:p>
            <a:r>
              <a:rPr lang="cs-CZ" altLang="cs-CZ" sz="3200" b="1" dirty="0"/>
              <a:t>„Štíhlý management“- RIZIKA ROZHODNUTÍ O POUŽITÍ METODY „ZEŠTÍHLENÍ VÝROBY“</a:t>
            </a:r>
          </a:p>
        </p:txBody>
      </p:sp>
      <p:sp>
        <p:nvSpPr>
          <p:cNvPr id="113667" name="Rectangle 3"/>
          <p:cNvSpPr>
            <a:spLocks noGrp="1" noChangeArrowheads="1"/>
          </p:cNvSpPr>
          <p:nvPr>
            <p:ph idx="1"/>
          </p:nvPr>
        </p:nvSpPr>
        <p:spPr>
          <a:xfrm>
            <a:off x="304800" y="3124200"/>
            <a:ext cx="8650288" cy="1868488"/>
          </a:xfrm>
        </p:spPr>
        <p:txBody>
          <a:bodyPr/>
          <a:lstStyle/>
          <a:p>
            <a:pPr marL="0" indent="0">
              <a:buNone/>
            </a:pPr>
            <a:r>
              <a:rPr lang="cs-CZ" altLang="cs-CZ" dirty="0"/>
              <a:t>Ztráta kontroly nad podpůrnými činnostmi subjektu, který je uvolnil pro potřeby volného trhu.</a:t>
            </a:r>
          </a:p>
        </p:txBody>
      </p:sp>
    </p:spTree>
    <p:extLst>
      <p:ext uri="{BB962C8B-B14F-4D97-AF65-F5344CB8AC3E}">
        <p14:creationId xmlns:p14="http://schemas.microsoft.com/office/powerpoint/2010/main" val="15119056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152400"/>
            <a:ext cx="7877175" cy="1608138"/>
          </a:xfrm>
        </p:spPr>
        <p:txBody>
          <a:bodyPr/>
          <a:lstStyle/>
          <a:p>
            <a:pPr algn="ctr"/>
            <a:r>
              <a:rPr lang="cs-CZ" altLang="cs-CZ" b="1" dirty="0"/>
              <a:t>CÍL METODY FM – SYNERGIE „3P“</a:t>
            </a:r>
          </a:p>
        </p:txBody>
      </p:sp>
      <p:graphicFrame>
        <p:nvGraphicFramePr>
          <p:cNvPr id="100356" name="Object 4"/>
          <p:cNvGraphicFramePr>
            <a:graphicFrameLocks noChangeAspect="1"/>
          </p:cNvGraphicFramePr>
          <p:nvPr/>
        </p:nvGraphicFramePr>
        <p:xfrm>
          <a:off x="457200" y="2514600"/>
          <a:ext cx="8305800" cy="4038600"/>
        </p:xfrm>
        <a:graphic>
          <a:graphicData uri="http://schemas.openxmlformats.org/presentationml/2006/ole">
            <mc:AlternateContent xmlns:mc="http://schemas.openxmlformats.org/markup-compatibility/2006">
              <mc:Choice xmlns:v="urn:schemas-microsoft-com:vml" Requires="v">
                <p:oleObj spid="_x0000_s3104" name="Rastrový obrázek" r:id="rId5" imgW="8790476" imgH="5249008" progId="Paint.Picture">
                  <p:embed/>
                </p:oleObj>
              </mc:Choice>
              <mc:Fallback>
                <p:oleObj name="Rastrový obrázek" r:id="rId5" imgW="8790476" imgH="5249008"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514600"/>
                        <a:ext cx="8305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7" name="AutoShape 5"/>
          <p:cNvSpPr>
            <a:spLocks noChangeArrowheads="1"/>
          </p:cNvSpPr>
          <p:nvPr/>
        </p:nvSpPr>
        <p:spPr bwMode="auto">
          <a:xfrm>
            <a:off x="4267200" y="2057400"/>
            <a:ext cx="381000" cy="1981200"/>
          </a:xfrm>
          <a:prstGeom prst="downArrow">
            <a:avLst>
              <a:gd name="adj1" fmla="val 50000"/>
              <a:gd name="adj2" fmla="val 1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58" name="Text Box 6"/>
          <p:cNvSpPr txBox="1">
            <a:spLocks noChangeArrowheads="1"/>
          </p:cNvSpPr>
          <p:nvPr/>
        </p:nvSpPr>
        <p:spPr bwMode="auto">
          <a:xfrm>
            <a:off x="4648200" y="190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FACILITY MANAGEMENT</a:t>
            </a:r>
          </a:p>
        </p:txBody>
      </p:sp>
      <p:sp>
        <p:nvSpPr>
          <p:cNvPr id="100359" name="Rectangle 7"/>
          <p:cNvSpPr>
            <a:spLocks noChangeArrowheads="1"/>
          </p:cNvSpPr>
          <p:nvPr/>
        </p:nvSpPr>
        <p:spPr bwMode="auto">
          <a:xfrm>
            <a:off x="4648200" y="1905000"/>
            <a:ext cx="35052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0" name="Line 8"/>
          <p:cNvSpPr>
            <a:spLocks noChangeShapeType="1"/>
          </p:cNvSpPr>
          <p:nvPr/>
        </p:nvSpPr>
        <p:spPr bwMode="auto">
          <a:xfrm>
            <a:off x="152400" y="4114800"/>
            <a:ext cx="8763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0361" name="Text Box 9"/>
          <p:cNvSpPr txBox="1">
            <a:spLocks noChangeArrowheads="1"/>
          </p:cNvSpPr>
          <p:nvPr/>
        </p:nvSpPr>
        <p:spPr bwMode="auto">
          <a:xfrm>
            <a:off x="304800" y="2286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Obecné</a:t>
            </a:r>
          </a:p>
        </p:txBody>
      </p:sp>
      <p:sp>
        <p:nvSpPr>
          <p:cNvPr id="100362" name="Text Box 10"/>
          <p:cNvSpPr txBox="1">
            <a:spLocks noChangeArrowheads="1"/>
          </p:cNvSpPr>
          <p:nvPr/>
        </p:nvSpPr>
        <p:spPr bwMode="auto">
          <a:xfrm>
            <a:off x="609600" y="6019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Specifika FM</a:t>
            </a:r>
          </a:p>
        </p:txBody>
      </p:sp>
      <p:sp>
        <p:nvSpPr>
          <p:cNvPr id="100363" name="Rectangle 11"/>
          <p:cNvSpPr>
            <a:spLocks noChangeArrowheads="1"/>
          </p:cNvSpPr>
          <p:nvPr/>
        </p:nvSpPr>
        <p:spPr bwMode="auto">
          <a:xfrm>
            <a:off x="304800" y="2286000"/>
            <a:ext cx="12192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5" name="Rectangle 13"/>
          <p:cNvSpPr>
            <a:spLocks noChangeArrowheads="1"/>
          </p:cNvSpPr>
          <p:nvPr/>
        </p:nvSpPr>
        <p:spPr bwMode="auto">
          <a:xfrm>
            <a:off x="381000" y="6019800"/>
            <a:ext cx="21336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6" name="Line 14"/>
          <p:cNvSpPr>
            <a:spLocks noChangeShapeType="1"/>
          </p:cNvSpPr>
          <p:nvPr/>
        </p:nvSpPr>
        <p:spPr bwMode="auto">
          <a:xfrm flipV="1">
            <a:off x="381000" y="2895600"/>
            <a:ext cx="0" cy="1219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0367" name="Line 15"/>
          <p:cNvSpPr>
            <a:spLocks noChangeShapeType="1"/>
          </p:cNvSpPr>
          <p:nvPr/>
        </p:nvSpPr>
        <p:spPr bwMode="auto">
          <a:xfrm>
            <a:off x="381000" y="4114800"/>
            <a:ext cx="0" cy="1752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4" name="TextovéPole 13"/>
          <p:cNvSpPr txBox="1"/>
          <p:nvPr/>
        </p:nvSpPr>
        <p:spPr>
          <a:xfrm>
            <a:off x="2627784" y="5877272"/>
            <a:ext cx="597666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85203157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algn="ctr"/>
            <a:r>
              <a:rPr lang="cs-CZ" altLang="cs-CZ" sz="4800" b="1" dirty="0"/>
              <a:t>FACILITY MANAGEMENT</a:t>
            </a:r>
          </a:p>
        </p:txBody>
      </p:sp>
      <p:sp>
        <p:nvSpPr>
          <p:cNvPr id="96259" name="Rectangle 3"/>
          <p:cNvSpPr>
            <a:spLocks noGrp="1" noChangeArrowheads="1"/>
          </p:cNvSpPr>
          <p:nvPr>
            <p:ph type="body" idx="4294967295"/>
          </p:nvPr>
        </p:nvSpPr>
        <p:spPr>
          <a:xfrm>
            <a:off x="0" y="2017713"/>
            <a:ext cx="8802688" cy="4611687"/>
          </a:xfrm>
        </p:spPr>
        <p:txBody>
          <a:bodyPr/>
          <a:lstStyle/>
          <a:p>
            <a:pPr>
              <a:lnSpc>
                <a:spcPct val="90000"/>
              </a:lnSpc>
            </a:pPr>
            <a:r>
              <a:rPr lang="cs-CZ" altLang="cs-CZ" sz="2800" dirty="0"/>
              <a:t>Nástroj řízení podpůrných procesů v hodnotovém řetězci</a:t>
            </a:r>
          </a:p>
          <a:p>
            <a:pPr>
              <a:lnSpc>
                <a:spcPct val="90000"/>
              </a:lnSpc>
            </a:pPr>
            <a:r>
              <a:rPr lang="cs-CZ" altLang="cs-CZ" sz="2800" dirty="0"/>
              <a:t>Promyšlený způsob řízení na bázi </a:t>
            </a:r>
            <a:r>
              <a:rPr lang="cs-CZ" altLang="cs-CZ" sz="2800" dirty="0" err="1"/>
              <a:t>reengeneeringu</a:t>
            </a:r>
            <a:endParaRPr lang="cs-CZ" altLang="cs-CZ" sz="2800" dirty="0"/>
          </a:p>
          <a:p>
            <a:pPr>
              <a:lnSpc>
                <a:spcPct val="90000"/>
              </a:lnSpc>
            </a:pPr>
            <a:r>
              <a:rPr lang="cs-CZ" altLang="cs-CZ" sz="2800" dirty="0"/>
              <a:t>Ve znalostním podniku vede k uvědomělému procesnímu a projektovému řízení</a:t>
            </a:r>
          </a:p>
          <a:p>
            <a:pPr>
              <a:lnSpc>
                <a:spcPct val="90000"/>
              </a:lnSpc>
            </a:pPr>
            <a:r>
              <a:rPr lang="cs-CZ" altLang="cs-CZ" sz="2800" dirty="0">
                <a:solidFill>
                  <a:srgbClr val="FF0000"/>
                </a:solidFill>
              </a:rPr>
              <a:t>Představuje integraci činností v rámci organizační jednotky k zajištění a rozvoji sjednaných služeb, které podporují a zvyšují efektivnost její základní činnosti </a:t>
            </a:r>
            <a:r>
              <a:rPr lang="cs-CZ" altLang="cs-CZ" sz="2800" dirty="0"/>
              <a:t>(„</a:t>
            </a:r>
            <a:r>
              <a:rPr lang="cs-CZ" altLang="cs-CZ" sz="2800" dirty="0" err="1"/>
              <a:t>Core</a:t>
            </a:r>
            <a:r>
              <a:rPr lang="cs-CZ" altLang="cs-CZ" sz="2800" dirty="0"/>
              <a:t> Business“)</a:t>
            </a:r>
          </a:p>
        </p:txBody>
      </p:sp>
    </p:spTree>
    <p:extLst>
      <p:ext uri="{BB962C8B-B14F-4D97-AF65-F5344CB8AC3E}">
        <p14:creationId xmlns:p14="http://schemas.microsoft.com/office/powerpoint/2010/main" val="39933731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228600"/>
            <a:ext cx="7877175" cy="1531938"/>
          </a:xfrm>
        </p:spPr>
        <p:txBody>
          <a:bodyPr/>
          <a:lstStyle/>
          <a:p>
            <a:pPr algn="ctr"/>
            <a:r>
              <a:rPr lang="cs-CZ" altLang="cs-CZ" b="1" dirty="0"/>
              <a:t>MANAGEMENT PODPŮRNÝCH ČINNOSTÍ</a:t>
            </a:r>
          </a:p>
        </p:txBody>
      </p:sp>
      <p:sp>
        <p:nvSpPr>
          <p:cNvPr id="105475" name="Rectangle 3"/>
          <p:cNvSpPr>
            <a:spLocks noGrp="1" noChangeArrowheads="1"/>
          </p:cNvSpPr>
          <p:nvPr>
            <p:ph idx="1"/>
          </p:nvPr>
        </p:nvSpPr>
        <p:spPr>
          <a:xfrm>
            <a:off x="228600" y="2017713"/>
            <a:ext cx="8726488" cy="4687887"/>
          </a:xfrm>
        </p:spPr>
        <p:txBody>
          <a:bodyPr/>
          <a:lstStyle/>
          <a:p>
            <a:r>
              <a:rPr lang="cs-CZ" altLang="cs-CZ" sz="2800" b="1" dirty="0"/>
              <a:t>Komplexně plánuje a následně řídí veškeré podpůrné činnosti, které musí každý majitel vedle primární činnosti zajišťovat (včetně komfortu jednotlivých pracovišť, zvyšujícím i výkonnost pracovníků)</a:t>
            </a:r>
          </a:p>
          <a:p>
            <a:r>
              <a:rPr lang="cs-CZ" altLang="cs-CZ" sz="2800" b="1" dirty="0"/>
              <a:t>Vztahy a podmínky pro vlastní podnikání jsou stále důležitější, složitější a nákladnější – je žádoucí, aby byly stále efektivnější</a:t>
            </a:r>
          </a:p>
          <a:p>
            <a:r>
              <a:rPr lang="cs-CZ" altLang="cs-CZ" sz="2800" b="1" dirty="0"/>
              <a:t>Sjednocuje celkový přístup k podpoře základních činností organizace</a:t>
            </a:r>
          </a:p>
        </p:txBody>
      </p:sp>
    </p:spTree>
    <p:extLst>
      <p:ext uri="{BB962C8B-B14F-4D97-AF65-F5344CB8AC3E}">
        <p14:creationId xmlns:p14="http://schemas.microsoft.com/office/powerpoint/2010/main" val="413368238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43000" y="304800"/>
            <a:ext cx="7800975" cy="1455738"/>
          </a:xfrm>
        </p:spPr>
        <p:txBody>
          <a:bodyPr/>
          <a:lstStyle/>
          <a:p>
            <a:pPr>
              <a:lnSpc>
                <a:spcPct val="90000"/>
              </a:lnSpc>
            </a:pPr>
            <a:r>
              <a:rPr lang="cs-CZ" altLang="cs-CZ" b="1" dirty="0"/>
              <a:t>Hlavní skupiny podpůrných činností</a:t>
            </a:r>
          </a:p>
        </p:txBody>
      </p:sp>
      <p:sp>
        <p:nvSpPr>
          <p:cNvPr id="98307" name="Rectangle 3"/>
          <p:cNvSpPr>
            <a:spLocks noGrp="1" noChangeArrowheads="1"/>
          </p:cNvSpPr>
          <p:nvPr>
            <p:ph idx="1"/>
          </p:nvPr>
        </p:nvSpPr>
        <p:spPr>
          <a:xfrm>
            <a:off x="152400" y="2017713"/>
            <a:ext cx="8802688" cy="4840287"/>
          </a:xfrm>
        </p:spPr>
        <p:txBody>
          <a:bodyPr/>
          <a:lstStyle/>
          <a:p>
            <a:pPr lvl="1">
              <a:lnSpc>
                <a:spcPct val="90000"/>
              </a:lnSpc>
            </a:pPr>
            <a:r>
              <a:rPr lang="cs-CZ" altLang="cs-CZ" sz="2400" b="1" dirty="0">
                <a:solidFill>
                  <a:srgbClr val="FF0000"/>
                </a:solidFill>
              </a:rPr>
              <a:t>Prostor, technika a infrastruktura: </a:t>
            </a:r>
            <a:r>
              <a:rPr lang="cs-CZ" altLang="cs-CZ" sz="2400" b="1" dirty="0"/>
              <a:t>komerční služby – nájemné, správa objektů, využití vnitřních prostor; technika – údržba, energetický management, montáž; infrastruktura – ostraha, úklid, catering </a:t>
            </a:r>
            <a:r>
              <a:rPr lang="cs-CZ" altLang="cs-CZ" sz="2400" b="1" dirty="0">
                <a:solidFill>
                  <a:srgbClr val="FF0000"/>
                </a:solidFill>
              </a:rPr>
              <a:t>(„</a:t>
            </a:r>
            <a:r>
              <a:rPr lang="cs-CZ" altLang="cs-CZ" sz="2400" b="1" dirty="0" err="1">
                <a:solidFill>
                  <a:srgbClr val="FF0000"/>
                </a:solidFill>
              </a:rPr>
              <a:t>Facility</a:t>
            </a:r>
            <a:r>
              <a:rPr lang="cs-CZ" altLang="cs-CZ" sz="2400" b="1" dirty="0">
                <a:solidFill>
                  <a:srgbClr val="FF0000"/>
                </a:solidFill>
              </a:rPr>
              <a:t> management“)</a:t>
            </a:r>
          </a:p>
          <a:p>
            <a:pPr lvl="1">
              <a:lnSpc>
                <a:spcPct val="90000"/>
              </a:lnSpc>
            </a:pPr>
            <a:r>
              <a:rPr lang="cs-CZ" altLang="cs-CZ" sz="2400" b="1" dirty="0">
                <a:solidFill>
                  <a:srgbClr val="FF0000"/>
                </a:solidFill>
              </a:rPr>
              <a:t>Lidé a organizace: </a:t>
            </a:r>
            <a:r>
              <a:rPr lang="cs-CZ" altLang="cs-CZ" sz="2400" b="1" dirty="0"/>
              <a:t>centrální servis; ICT; marketingové služby; finance a účetnictví; controlling a reporting; právo, daně, audit; logistika; personální management </a:t>
            </a:r>
            <a:r>
              <a:rPr lang="cs-CZ" altLang="cs-CZ" sz="2400" b="1" dirty="0">
                <a:solidFill>
                  <a:srgbClr val="FF0000"/>
                </a:solidFill>
              </a:rPr>
              <a:t>(„Střediska sdílených služeb“)</a:t>
            </a:r>
          </a:p>
        </p:txBody>
      </p:sp>
    </p:spTree>
    <p:extLst>
      <p:ext uri="{BB962C8B-B14F-4D97-AF65-F5344CB8AC3E}">
        <p14:creationId xmlns:p14="http://schemas.microsoft.com/office/powerpoint/2010/main" val="357688209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Management obsluhy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8903669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9A6E9-9C44-4D6E-A23E-509DEB99F1A9}"/>
              </a:ext>
            </a:extLst>
          </p:cNvPr>
          <p:cNvSpPr>
            <a:spLocks noGrp="1"/>
          </p:cNvSpPr>
          <p:nvPr>
            <p:ph type="title"/>
          </p:nvPr>
        </p:nvSpPr>
        <p:spPr/>
        <p:txBody>
          <a:bodyPr>
            <a:normAutofit fontScale="90000"/>
          </a:bodyPr>
          <a:lstStyle/>
          <a:p>
            <a:r>
              <a:rPr lang="cs-CZ" b="1" dirty="0"/>
              <a:t>Základní druhy obslužných činností:</a:t>
            </a:r>
          </a:p>
        </p:txBody>
      </p:sp>
      <p:sp>
        <p:nvSpPr>
          <p:cNvPr id="3" name="Zástupný obsah 2">
            <a:extLst>
              <a:ext uri="{FF2B5EF4-FFF2-40B4-BE49-F238E27FC236}">
                <a16:creationId xmlns:a16="http://schemas.microsoft.com/office/drawing/2014/main" id="{869C510F-03EF-47D0-A21E-80F23AB22713}"/>
              </a:ext>
            </a:extLst>
          </p:cNvPr>
          <p:cNvSpPr>
            <a:spLocks noGrp="1"/>
          </p:cNvSpPr>
          <p:nvPr>
            <p:ph idx="1"/>
          </p:nvPr>
        </p:nvSpPr>
        <p:spPr/>
        <p:txBody>
          <a:bodyPr>
            <a:normAutofit fontScale="85000" lnSpcReduction="20000"/>
          </a:bodyPr>
          <a:lstStyle/>
          <a:p>
            <a:r>
              <a:rPr lang="cs-CZ" dirty="0"/>
              <a:t>Doprava materiálu do skladů, výrobních dílen, pracovišť,</a:t>
            </a:r>
          </a:p>
          <a:p>
            <a:r>
              <a:rPr lang="cs-CZ" dirty="0"/>
              <a:t>Kontrola kvality materiálu, polotovarů, HV,</a:t>
            </a:r>
          </a:p>
          <a:p>
            <a:r>
              <a:rPr lang="cs-CZ" dirty="0"/>
              <a:t>Vážení, měření, počítání, třídění materiálu,</a:t>
            </a:r>
          </a:p>
          <a:p>
            <a:r>
              <a:rPr lang="cs-CZ" dirty="0"/>
              <a:t>Balení výrobků, </a:t>
            </a:r>
          </a:p>
          <a:p>
            <a:r>
              <a:rPr lang="cs-CZ" dirty="0"/>
              <a:t>zabezpečení pracovišť potřebnými druhy nářadí a výrobních pomůcek,</a:t>
            </a:r>
          </a:p>
          <a:p>
            <a:r>
              <a:rPr lang="cs-CZ" dirty="0"/>
              <a:t>Zabezpečení výroby potřebnými druhy energii,</a:t>
            </a:r>
          </a:p>
          <a:p>
            <a:r>
              <a:rPr lang="cs-CZ" dirty="0"/>
              <a:t>Údržbářsko-opravárenská činnost, </a:t>
            </a:r>
          </a:p>
          <a:p>
            <a:r>
              <a:rPr lang="cs-CZ" dirty="0"/>
              <a:t>Zdravotní –hygienická obsluha, </a:t>
            </a:r>
          </a:p>
          <a:p>
            <a:r>
              <a:rPr lang="cs-CZ" dirty="0"/>
              <a:t>Obsluha technickoekonomickou dokumentaci, atd</a:t>
            </a:r>
          </a:p>
        </p:txBody>
      </p:sp>
    </p:spTree>
    <p:extLst>
      <p:ext uri="{BB962C8B-B14F-4D97-AF65-F5344CB8AC3E}">
        <p14:creationId xmlns:p14="http://schemas.microsoft.com/office/powerpoint/2010/main" val="59714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228600"/>
            <a:ext cx="7724775" cy="1531938"/>
          </a:xfrm>
        </p:spPr>
        <p:txBody>
          <a:bodyPr/>
          <a:lstStyle/>
          <a:p>
            <a:pPr algn="ctr"/>
            <a:r>
              <a:rPr lang="cs-CZ" altLang="cs-CZ" b="1" dirty="0"/>
              <a:t>HODNOTOVÝ ŘETĚZEC</a:t>
            </a:r>
            <a:br>
              <a:rPr lang="cs-CZ" altLang="cs-CZ" b="1" dirty="0"/>
            </a:br>
            <a:r>
              <a:rPr lang="cs-CZ" altLang="cs-CZ" b="1" dirty="0"/>
              <a:t>(M. Porter)</a:t>
            </a:r>
          </a:p>
        </p:txBody>
      </p:sp>
      <p:graphicFrame>
        <p:nvGraphicFramePr>
          <p:cNvPr id="104451" name="Object 3"/>
          <p:cNvGraphicFramePr>
            <a:graphicFrameLocks noChangeAspect="1"/>
          </p:cNvGraphicFramePr>
          <p:nvPr/>
        </p:nvGraphicFramePr>
        <p:xfrm>
          <a:off x="914400" y="2057400"/>
          <a:ext cx="7848600" cy="4572000"/>
        </p:xfrm>
        <a:graphic>
          <a:graphicData uri="http://schemas.openxmlformats.org/presentationml/2006/ole">
            <mc:AlternateContent xmlns:mc="http://schemas.openxmlformats.org/markup-compatibility/2006">
              <mc:Choice xmlns:v="urn:schemas-microsoft-com:vml" Requires="v">
                <p:oleObj spid="_x0000_s1056" name="Rastrový obrázek" r:id="rId5" imgW="6897063" imgH="5571429" progId="Paint.Picture">
                  <p:embed/>
                </p:oleObj>
              </mc:Choice>
              <mc:Fallback>
                <p:oleObj name="Rastrový obrázek" r:id="rId5" imgW="6897063" imgH="55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057400"/>
                        <a:ext cx="784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324241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Požadavky:</a:t>
            </a:r>
          </a:p>
        </p:txBody>
      </p:sp>
      <p:sp>
        <p:nvSpPr>
          <p:cNvPr id="3" name="Zástupný symbol pro obsah 2"/>
          <p:cNvSpPr>
            <a:spLocks noGrp="1"/>
          </p:cNvSpPr>
          <p:nvPr>
            <p:ph idx="1"/>
          </p:nvPr>
        </p:nvSpPr>
        <p:spPr/>
        <p:txBody>
          <a:bodyPr/>
          <a:lstStyle/>
          <a:p>
            <a:r>
              <a:rPr lang="cs-CZ" dirty="0"/>
              <a:t>Pohotovost</a:t>
            </a:r>
          </a:p>
          <a:p>
            <a:r>
              <a:rPr lang="cs-CZ" dirty="0"/>
              <a:t>Plánování a prevence</a:t>
            </a:r>
          </a:p>
          <a:p>
            <a:r>
              <a:rPr lang="cs-CZ" dirty="0"/>
              <a:t>Hospodárnost</a:t>
            </a:r>
          </a:p>
          <a:p>
            <a:r>
              <a:rPr lang="cs-CZ" dirty="0"/>
              <a:t>Spolehlivost</a:t>
            </a:r>
          </a:p>
          <a:p>
            <a:r>
              <a:rPr lang="cs-CZ" dirty="0"/>
              <a:t>Progresivita</a:t>
            </a:r>
          </a:p>
          <a:p>
            <a:r>
              <a:rPr lang="cs-CZ" dirty="0"/>
              <a:t>Komplexnost</a:t>
            </a:r>
          </a:p>
          <a:p>
            <a:endParaRPr lang="cs-CZ" dirty="0"/>
          </a:p>
          <a:p>
            <a:endParaRPr lang="cs-CZ" dirty="0"/>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6825166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Způsoby obsluhy výroby</a:t>
            </a:r>
          </a:p>
        </p:txBody>
      </p:sp>
      <p:sp>
        <p:nvSpPr>
          <p:cNvPr id="3" name="Zástupný symbol pro obsah 2"/>
          <p:cNvSpPr>
            <a:spLocks noGrp="1"/>
          </p:cNvSpPr>
          <p:nvPr>
            <p:ph idx="1"/>
          </p:nvPr>
        </p:nvSpPr>
        <p:spPr/>
        <p:txBody>
          <a:bodyPr/>
          <a:lstStyle/>
          <a:p>
            <a:r>
              <a:rPr lang="cs-CZ" dirty="0"/>
              <a:t>Centralizovaný systém obsluhy výroby</a:t>
            </a:r>
          </a:p>
          <a:p>
            <a:r>
              <a:rPr lang="cs-CZ" dirty="0"/>
              <a:t>Decentralizovaný systém obsluhy výroby</a:t>
            </a:r>
          </a:p>
          <a:p>
            <a:r>
              <a:rPr lang="cs-CZ" dirty="0"/>
              <a:t>Kombinovaný způsob</a:t>
            </a:r>
          </a:p>
          <a:p>
            <a:r>
              <a:rPr lang="cs-CZ" dirty="0"/>
              <a:t>Dodavatelský způsob</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380717612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Materiálové hospodářství</a:t>
            </a:r>
          </a:p>
        </p:txBody>
      </p:sp>
      <p:sp>
        <p:nvSpPr>
          <p:cNvPr id="3" name="Zástupný symbol pro obsah 2"/>
          <p:cNvSpPr>
            <a:spLocks noGrp="1"/>
          </p:cNvSpPr>
          <p:nvPr>
            <p:ph idx="1"/>
          </p:nvPr>
        </p:nvSpPr>
        <p:spPr/>
        <p:txBody>
          <a:bodyPr/>
          <a:lstStyle/>
          <a:p>
            <a:r>
              <a:rPr lang="cs-CZ" dirty="0"/>
              <a:t>Zásobování</a:t>
            </a:r>
          </a:p>
          <a:p>
            <a:r>
              <a:rPr lang="cs-CZ" dirty="0"/>
              <a:t>Skladování</a:t>
            </a:r>
          </a:p>
          <a:p>
            <a:r>
              <a:rPr lang="cs-CZ" dirty="0"/>
              <a:t>Doprava</a:t>
            </a:r>
          </a:p>
          <a:p>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145907800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Údržbářská a opravárenská činnost</a:t>
            </a:r>
          </a:p>
        </p:txBody>
      </p:sp>
      <p:sp>
        <p:nvSpPr>
          <p:cNvPr id="5" name="TextovéPole 4"/>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
        <p:nvSpPr>
          <p:cNvPr id="3" name="Zástupný symbol pro obsah 2"/>
          <p:cNvSpPr>
            <a:spLocks noGrp="1"/>
          </p:cNvSpPr>
          <p:nvPr>
            <p:ph idx="1"/>
          </p:nvPr>
        </p:nvSpPr>
        <p:spPr/>
        <p:txBody>
          <a:bodyPr/>
          <a:lstStyle/>
          <a:p>
            <a:r>
              <a:rPr lang="cs-CZ" dirty="0"/>
              <a:t>Subjekty řízení údržby</a:t>
            </a:r>
          </a:p>
          <a:p>
            <a:endParaRPr lang="cs-CZ" dirty="0"/>
          </a:p>
          <a:p>
            <a:pPr marL="0" indent="0">
              <a:buNone/>
            </a:pPr>
            <a:endParaRPr lang="cs-CZ" dirty="0"/>
          </a:p>
          <a:p>
            <a:r>
              <a:rPr lang="cs-CZ" dirty="0"/>
              <a:t>Vazby údržby na ostatní útvary v podniku</a:t>
            </a:r>
          </a:p>
          <a:p>
            <a:endParaRPr lang="cs-CZ" dirty="0"/>
          </a:p>
          <a:p>
            <a:endParaRPr lang="cs-CZ" dirty="0"/>
          </a:p>
          <a:p>
            <a:endParaRPr lang="cs-CZ" dirty="0"/>
          </a:p>
          <a:p>
            <a:endParaRPr lang="cs-CZ" dirty="0"/>
          </a:p>
        </p:txBody>
      </p:sp>
      <p:grpSp>
        <p:nvGrpSpPr>
          <p:cNvPr id="6" name="Skupina 5"/>
          <p:cNvGrpSpPr/>
          <p:nvPr/>
        </p:nvGrpSpPr>
        <p:grpSpPr>
          <a:xfrm>
            <a:off x="5004078" y="1340768"/>
            <a:ext cx="2990850" cy="1928813"/>
            <a:chOff x="0" y="0"/>
            <a:chExt cx="3000375" cy="2057400"/>
          </a:xfrm>
        </p:grpSpPr>
        <p:sp>
          <p:nvSpPr>
            <p:cNvPr id="7" name="Obdélník 6"/>
            <p:cNvSpPr/>
            <p:nvPr/>
          </p:nvSpPr>
          <p:spPr>
            <a:xfrm>
              <a:off x="9525" y="19050"/>
              <a:ext cx="1152525" cy="4095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Plánování</a:t>
              </a:r>
              <a:r>
                <a:rPr lang="cs-CZ" sz="1100" baseline="0"/>
                <a:t> oprav</a:t>
              </a:r>
              <a:endParaRPr lang="cs-CZ" sz="1100"/>
            </a:p>
          </p:txBody>
        </p:sp>
        <p:sp>
          <p:nvSpPr>
            <p:cNvPr id="8" name="Obdélník 7"/>
            <p:cNvSpPr/>
            <p:nvPr/>
          </p:nvSpPr>
          <p:spPr>
            <a:xfrm>
              <a:off x="1828800" y="0"/>
              <a:ext cx="1152525"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Příprava</a:t>
              </a:r>
              <a:r>
                <a:rPr lang="cs-CZ" sz="1100" baseline="0"/>
                <a:t> oprav</a:t>
              </a:r>
              <a:endParaRPr lang="cs-CZ" sz="1100"/>
            </a:p>
          </p:txBody>
        </p:sp>
        <p:sp>
          <p:nvSpPr>
            <p:cNvPr id="9" name="Obdélník 8"/>
            <p:cNvSpPr/>
            <p:nvPr/>
          </p:nvSpPr>
          <p:spPr>
            <a:xfrm>
              <a:off x="9525" y="762000"/>
              <a:ext cx="1152525" cy="5334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Informační systém</a:t>
              </a:r>
            </a:p>
          </p:txBody>
        </p:sp>
        <p:sp>
          <p:nvSpPr>
            <p:cNvPr id="10" name="Obdélník 9"/>
            <p:cNvSpPr/>
            <p:nvPr/>
          </p:nvSpPr>
          <p:spPr>
            <a:xfrm>
              <a:off x="1847850" y="771525"/>
              <a:ext cx="1152525" cy="5524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Materiálové zabezpečení</a:t>
              </a:r>
            </a:p>
          </p:txBody>
        </p:sp>
        <p:sp>
          <p:nvSpPr>
            <p:cNvPr id="11" name="Obdélník 10"/>
            <p:cNvSpPr/>
            <p:nvPr/>
          </p:nvSpPr>
          <p:spPr>
            <a:xfrm>
              <a:off x="0" y="155257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dirty="0"/>
                <a:t>Uskutečňování (realizace) oprav</a:t>
              </a:r>
            </a:p>
          </p:txBody>
        </p:sp>
        <p:sp>
          <p:nvSpPr>
            <p:cNvPr id="12" name="Obdélník 11"/>
            <p:cNvSpPr/>
            <p:nvPr/>
          </p:nvSpPr>
          <p:spPr>
            <a:xfrm>
              <a:off x="1838325" y="1543050"/>
              <a:ext cx="1152525" cy="5143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Skladové hospodářství</a:t>
              </a:r>
            </a:p>
          </p:txBody>
        </p:sp>
        <p:cxnSp>
          <p:nvCxnSpPr>
            <p:cNvPr id="13" name="Přímá spojnice se šipkou 12"/>
            <p:cNvCxnSpPr>
              <a:stCxn id="7" idx="3"/>
              <a:endCxn id="8" idx="1"/>
            </p:cNvCxnSpPr>
            <p:nvPr/>
          </p:nvCxnSpPr>
          <p:spPr>
            <a:xfrm>
              <a:off x="1162050" y="223838"/>
              <a:ext cx="666750" cy="47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10" idx="0"/>
            </p:cNvCxnSpPr>
            <p:nvPr/>
          </p:nvCxnSpPr>
          <p:spPr>
            <a:xfrm>
              <a:off x="2405063" y="457200"/>
              <a:ext cx="19050" cy="314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2" idx="0"/>
            </p:cNvCxnSpPr>
            <p:nvPr/>
          </p:nvCxnSpPr>
          <p:spPr>
            <a:xfrm flipH="1">
              <a:off x="2414588" y="1323975"/>
              <a:ext cx="9525" cy="219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2" idx="1"/>
              <a:endCxn id="11" idx="3"/>
            </p:cNvCxnSpPr>
            <p:nvPr/>
          </p:nvCxnSpPr>
          <p:spPr>
            <a:xfrm flipH="1">
              <a:off x="1152525" y="1800225"/>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a:stCxn id="9" idx="2"/>
              <a:endCxn id="11" idx="0"/>
            </p:cNvCxnSpPr>
            <p:nvPr/>
          </p:nvCxnSpPr>
          <p:spPr>
            <a:xfrm flipH="1">
              <a:off x="576263" y="1295400"/>
              <a:ext cx="9525" cy="257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7" idx="2"/>
              <a:endCxn id="9" idx="0"/>
            </p:cNvCxnSpPr>
            <p:nvPr/>
          </p:nvCxnSpPr>
          <p:spPr>
            <a:xfrm>
              <a:off x="585788" y="428625"/>
              <a:ext cx="0" cy="3333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Skupina 18"/>
          <p:cNvGrpSpPr/>
          <p:nvPr/>
        </p:nvGrpSpPr>
        <p:grpSpPr>
          <a:xfrm>
            <a:off x="4195761" y="3861048"/>
            <a:ext cx="4314825" cy="2219325"/>
            <a:chOff x="0" y="0"/>
            <a:chExt cx="4314825" cy="2219325"/>
          </a:xfrm>
        </p:grpSpPr>
        <p:cxnSp>
          <p:nvCxnSpPr>
            <p:cNvPr id="20" name="Přímá spojnice se šipkou 19"/>
            <p:cNvCxnSpPr/>
            <p:nvPr/>
          </p:nvCxnSpPr>
          <p:spPr>
            <a:xfrm flipH="1" flipV="1">
              <a:off x="1171575" y="485775"/>
              <a:ext cx="533400" cy="3619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9525" y="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Odbyt</a:t>
              </a:r>
            </a:p>
          </p:txBody>
        </p:sp>
        <p:sp>
          <p:nvSpPr>
            <p:cNvPr id="22" name="Obdélník 21"/>
            <p:cNvSpPr/>
            <p:nvPr/>
          </p:nvSpPr>
          <p:spPr>
            <a:xfrm>
              <a:off x="1676400" y="1905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Materiálové hospodařství</a:t>
              </a:r>
            </a:p>
          </p:txBody>
        </p:sp>
        <p:sp>
          <p:nvSpPr>
            <p:cNvPr id="23" name="Obdélník 22"/>
            <p:cNvSpPr/>
            <p:nvPr/>
          </p:nvSpPr>
          <p:spPr>
            <a:xfrm>
              <a:off x="3152775" y="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Plánování a řízení výroby</a:t>
              </a:r>
            </a:p>
          </p:txBody>
        </p:sp>
        <p:sp>
          <p:nvSpPr>
            <p:cNvPr id="24" name="Obdélník 23"/>
            <p:cNvSpPr/>
            <p:nvPr/>
          </p:nvSpPr>
          <p:spPr>
            <a:xfrm>
              <a:off x="0" y="84772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Personalistika</a:t>
              </a:r>
            </a:p>
          </p:txBody>
        </p:sp>
        <p:sp>
          <p:nvSpPr>
            <p:cNvPr id="25" name="Obdélník 24"/>
            <p:cNvSpPr/>
            <p:nvPr/>
          </p:nvSpPr>
          <p:spPr>
            <a:xfrm>
              <a:off x="1685925" y="8382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Údržba</a:t>
              </a:r>
            </a:p>
          </p:txBody>
        </p:sp>
        <p:sp>
          <p:nvSpPr>
            <p:cNvPr id="26" name="Obdélník 25"/>
            <p:cNvSpPr/>
            <p:nvPr/>
          </p:nvSpPr>
          <p:spPr>
            <a:xfrm>
              <a:off x="3162300" y="8382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Účtování nákladů</a:t>
              </a:r>
            </a:p>
          </p:txBody>
        </p:sp>
        <p:sp>
          <p:nvSpPr>
            <p:cNvPr id="27" name="Obdélník 26"/>
            <p:cNvSpPr/>
            <p:nvPr/>
          </p:nvSpPr>
          <p:spPr>
            <a:xfrm>
              <a:off x="0" y="172402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Investiční učtárna</a:t>
              </a:r>
            </a:p>
          </p:txBody>
        </p:sp>
        <p:sp>
          <p:nvSpPr>
            <p:cNvPr id="28" name="Obdélník 27"/>
            <p:cNvSpPr/>
            <p:nvPr/>
          </p:nvSpPr>
          <p:spPr>
            <a:xfrm>
              <a:off x="1695450" y="17145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Finanční účtarna</a:t>
              </a:r>
            </a:p>
          </p:txBody>
        </p:sp>
        <p:sp>
          <p:nvSpPr>
            <p:cNvPr id="29" name="Obdélník 28"/>
            <p:cNvSpPr/>
            <p:nvPr/>
          </p:nvSpPr>
          <p:spPr>
            <a:xfrm>
              <a:off x="3086100" y="17145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Projekty</a:t>
              </a:r>
            </a:p>
          </p:txBody>
        </p:sp>
        <p:cxnSp>
          <p:nvCxnSpPr>
            <p:cNvPr id="30" name="Přímá spojnice se šipkou 29"/>
            <p:cNvCxnSpPr>
              <a:stCxn id="22" idx="2"/>
              <a:endCxn id="25" idx="0"/>
            </p:cNvCxnSpPr>
            <p:nvPr/>
          </p:nvCxnSpPr>
          <p:spPr>
            <a:xfrm>
              <a:off x="2252663" y="514350"/>
              <a:ext cx="9525" cy="3238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V="1">
              <a:off x="2847975" y="495300"/>
              <a:ext cx="333375" cy="3524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25" idx="3"/>
              <a:endCxn id="26" idx="1"/>
            </p:cNvCxnSpPr>
            <p:nvPr/>
          </p:nvCxnSpPr>
          <p:spPr>
            <a:xfrm>
              <a:off x="2838450" y="1085850"/>
              <a:ext cx="3238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2847975" y="1333500"/>
              <a:ext cx="228600" cy="4000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24" idx="3"/>
              <a:endCxn id="25" idx="1"/>
            </p:cNvCxnSpPr>
            <p:nvPr/>
          </p:nvCxnSpPr>
          <p:spPr>
            <a:xfrm flipV="1">
              <a:off x="1152525" y="1085850"/>
              <a:ext cx="533400" cy="9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1162050" y="1333500"/>
              <a:ext cx="523875" cy="390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a:stCxn id="28" idx="0"/>
              <a:endCxn id="25" idx="2"/>
            </p:cNvCxnSpPr>
            <p:nvPr/>
          </p:nvCxnSpPr>
          <p:spPr>
            <a:xfrm flipH="1" flipV="1">
              <a:off x="2262188" y="1333500"/>
              <a:ext cx="9525" cy="381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954201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Výkony během cyklu oprav</a:t>
            </a:r>
          </a:p>
        </p:txBody>
      </p:sp>
      <p:sp>
        <p:nvSpPr>
          <p:cNvPr id="3" name="Zástupný symbol pro obsah 2"/>
          <p:cNvSpPr>
            <a:spLocks noGrp="1"/>
          </p:cNvSpPr>
          <p:nvPr>
            <p:ph idx="1"/>
          </p:nvPr>
        </p:nvSpPr>
        <p:spPr/>
        <p:txBody>
          <a:bodyPr/>
          <a:lstStyle/>
          <a:p>
            <a:r>
              <a:rPr lang="cs-CZ" dirty="0"/>
              <a:t>Preventivní periodické prohlídky</a:t>
            </a:r>
          </a:p>
          <a:p>
            <a:r>
              <a:rPr lang="cs-CZ" dirty="0"/>
              <a:t>Periodické kontroly přesnosti</a:t>
            </a:r>
          </a:p>
          <a:p>
            <a:r>
              <a:rPr lang="cs-CZ" dirty="0"/>
              <a:t>Preventivní periodické malé opravy</a:t>
            </a:r>
          </a:p>
          <a:p>
            <a:r>
              <a:rPr lang="cs-CZ" dirty="0"/>
              <a:t>Preventivní periodické střední opravy</a:t>
            </a:r>
          </a:p>
          <a:p>
            <a:r>
              <a:rPr lang="cs-CZ" dirty="0"/>
              <a:t>Preventivní generální opravy</a:t>
            </a:r>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381002661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Pojem hospodaření nářadím</a:t>
            </a:r>
          </a:p>
        </p:txBody>
      </p:sp>
      <p:sp>
        <p:nvSpPr>
          <p:cNvPr id="3" name="Zástupný symbol pro obsah 2"/>
          <p:cNvSpPr>
            <a:spLocks noGrp="1"/>
          </p:cNvSpPr>
          <p:nvPr>
            <p:ph idx="1"/>
          </p:nvPr>
        </p:nvSpPr>
        <p:spPr/>
        <p:txBody>
          <a:bodyPr>
            <a:normAutofit fontScale="77500" lnSpcReduction="20000"/>
          </a:bodyPr>
          <a:lstStyle/>
          <a:p>
            <a:r>
              <a:rPr lang="cs-CZ" dirty="0"/>
              <a:t>Nářadí je chápáno jako pracovní předmět (bez zřetele na jeho hodnotu, způsob pořízení a dobu upotřebitelnosti), které se při výrobě vkládá mezi stroj a materiálový prvek, případně mezi operátora či výrobního dělníka a materiálový prvek ve všech formách jeho transformace v konečný produkt. Do nářadí se nezahrnuje příslušenství strojů a výrobního zařízení.</a:t>
            </a:r>
          </a:p>
          <a:p>
            <a:endParaRPr lang="cs-CZ" dirty="0"/>
          </a:p>
          <a:p>
            <a:r>
              <a:rPr lang="cs-CZ" sz="2600" dirty="0"/>
              <a:t>Pojem nářadí v praxi zahrnuje:</a:t>
            </a:r>
          </a:p>
          <a:p>
            <a:pPr marL="171450" indent="-171450">
              <a:buFontTx/>
              <a:buChar char="-"/>
            </a:pPr>
            <a:r>
              <a:rPr lang="cs-CZ" sz="2600" dirty="0"/>
              <a:t>Nástroje,</a:t>
            </a:r>
          </a:p>
          <a:p>
            <a:pPr marL="171450" indent="-171450">
              <a:buFontTx/>
              <a:buChar char="-"/>
            </a:pPr>
            <a:r>
              <a:rPr lang="cs-CZ" sz="2600" dirty="0"/>
              <a:t>Upínače (přípravky),</a:t>
            </a:r>
          </a:p>
          <a:p>
            <a:pPr marL="171450" indent="-171450">
              <a:buFontTx/>
              <a:buChar char="-"/>
            </a:pPr>
            <a:r>
              <a:rPr lang="cs-CZ" sz="2600" dirty="0"/>
              <a:t>Měřidla,</a:t>
            </a:r>
          </a:p>
          <a:p>
            <a:pPr marL="171450" indent="-171450">
              <a:buFontTx/>
              <a:buChar char="-"/>
            </a:pPr>
            <a:r>
              <a:rPr lang="cs-CZ" sz="2600" dirty="0"/>
              <a:t>Lisovací nářadí,</a:t>
            </a:r>
          </a:p>
          <a:p>
            <a:pPr marL="171450" indent="-171450">
              <a:buFontTx/>
              <a:buChar char="-"/>
            </a:pPr>
            <a:r>
              <a:rPr lang="cs-CZ" sz="2600" dirty="0"/>
              <a:t>Pomocné nářadí.</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146036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Hospodaření nářadím</a:t>
            </a:r>
          </a:p>
        </p:txBody>
      </p:sp>
      <p:sp>
        <p:nvSpPr>
          <p:cNvPr id="3" name="Zástupný symbol pro obsah 2"/>
          <p:cNvSpPr>
            <a:spLocks noGrp="1"/>
          </p:cNvSpPr>
          <p:nvPr>
            <p:ph idx="1"/>
          </p:nvPr>
        </p:nvSpPr>
        <p:spPr/>
        <p:txBody>
          <a:bodyPr>
            <a:normAutofit lnSpcReduction="10000"/>
          </a:bodyPr>
          <a:lstStyle/>
          <a:p>
            <a:r>
              <a:rPr lang="cs-CZ" dirty="0"/>
              <a:t>Plánování potřeby nářadí</a:t>
            </a:r>
          </a:p>
          <a:p>
            <a:r>
              <a:rPr lang="cs-CZ" dirty="0"/>
              <a:t>Zásobování nářadím</a:t>
            </a:r>
          </a:p>
          <a:p>
            <a:r>
              <a:rPr lang="cs-CZ" dirty="0"/>
              <a:t>Technická příprava výroby nářadí</a:t>
            </a:r>
          </a:p>
          <a:p>
            <a:r>
              <a:rPr lang="cs-CZ" dirty="0"/>
              <a:t>Zhotovení nářadí a jeho údržba</a:t>
            </a:r>
          </a:p>
          <a:p>
            <a:r>
              <a:rPr lang="cs-CZ" dirty="0"/>
              <a:t>Normování a skladování nářadí</a:t>
            </a:r>
          </a:p>
          <a:p>
            <a:r>
              <a:rPr lang="cs-CZ" dirty="0"/>
              <a:t>Zabezpečení pracovišť potřebnými druhy nářadí</a:t>
            </a:r>
          </a:p>
          <a:p>
            <a:r>
              <a:rPr lang="cs-CZ" dirty="0"/>
              <a:t>Sledování stupně a míry opotřebení nářadí</a:t>
            </a:r>
          </a:p>
          <a:p>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8063150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Hlediska třídění nářadí</a:t>
            </a:r>
          </a:p>
        </p:txBody>
      </p:sp>
      <p:sp>
        <p:nvSpPr>
          <p:cNvPr id="3" name="Zástupný symbol pro obsah 2"/>
          <p:cNvSpPr>
            <a:spLocks noGrp="1"/>
          </p:cNvSpPr>
          <p:nvPr>
            <p:ph idx="1"/>
          </p:nvPr>
        </p:nvSpPr>
        <p:spPr/>
        <p:txBody>
          <a:bodyPr/>
          <a:lstStyle/>
          <a:p>
            <a:pPr marL="171450" indent="-171450">
              <a:buFontTx/>
              <a:buChar char="-"/>
            </a:pPr>
            <a:r>
              <a:rPr lang="cs-CZ" dirty="0"/>
              <a:t>Technologické hledisko</a:t>
            </a:r>
          </a:p>
          <a:p>
            <a:pPr marL="171450" indent="-171450">
              <a:buFontTx/>
              <a:buChar char="-"/>
            </a:pPr>
            <a:r>
              <a:rPr lang="cs-CZ" dirty="0"/>
              <a:t>Hledisko použitelnosti a zúčtování nákladů</a:t>
            </a:r>
          </a:p>
          <a:p>
            <a:pPr marL="171450" indent="-171450">
              <a:buFontTx/>
              <a:buChar char="-"/>
            </a:pPr>
            <a:r>
              <a:rPr lang="cs-CZ" dirty="0"/>
              <a:t>Hledisko uplatnění ve výrobě podle pořadí potřeby </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0480169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Technologické hledisko</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nářadí se třídí podle jednotného základního třídníků nářadí, který přihlíží ke specifickým podmínkám obhospodařování, obstarávání a výroby nářadí. Ve strojírenství je třídník nářadí rozdělen do osmi třid, třídy do skupin, podskupin a položek, a to následovně:</a:t>
            </a:r>
          </a:p>
          <a:p>
            <a:pPr marL="0" indent="0">
              <a:buNone/>
            </a:pPr>
            <a:endParaRPr lang="cs-CZ" dirty="0"/>
          </a:p>
          <a:p>
            <a:pPr marL="628650" lvl="1" indent="-228600">
              <a:buFontTx/>
              <a:buAutoNum type="arabicPeriod"/>
            </a:pPr>
            <a:r>
              <a:rPr lang="cs-CZ" dirty="0"/>
              <a:t>třída – nástroje pro tváření za tepla a lití (kromě dřevěných modelů),</a:t>
            </a:r>
          </a:p>
          <a:p>
            <a:pPr marL="628650" lvl="1" indent="-228600">
              <a:buFontTx/>
              <a:buAutoNum type="arabicPeriod"/>
            </a:pPr>
            <a:r>
              <a:rPr lang="cs-CZ" dirty="0"/>
              <a:t> třida – dřevěné modely,</a:t>
            </a:r>
          </a:p>
          <a:p>
            <a:pPr marL="628650" lvl="1" indent="-228600">
              <a:buFontTx/>
              <a:buAutoNum type="arabicPeriod"/>
            </a:pPr>
            <a:r>
              <a:rPr lang="cs-CZ" dirty="0"/>
              <a:t>třída- nástroje pro tváření za studena a střižené nástroje,</a:t>
            </a:r>
          </a:p>
          <a:p>
            <a:pPr marL="628650" lvl="1" indent="-228600">
              <a:buFontTx/>
              <a:buAutoNum type="arabicPeriod"/>
            </a:pPr>
            <a:r>
              <a:rPr lang="cs-CZ" dirty="0"/>
              <a:t>třída. Řezné nástroje,</a:t>
            </a:r>
          </a:p>
          <a:p>
            <a:pPr marL="628650" lvl="1" indent="-228600">
              <a:buFontTx/>
              <a:buAutoNum type="arabicPeriod"/>
            </a:pPr>
            <a:r>
              <a:rPr lang="cs-CZ" dirty="0"/>
              <a:t>třída-brusné nástroje,</a:t>
            </a:r>
          </a:p>
          <a:p>
            <a:pPr marL="628650" lvl="1" indent="-228600">
              <a:buFontTx/>
              <a:buAutoNum type="arabicPeriod"/>
            </a:pPr>
            <a:r>
              <a:rPr lang="cs-CZ" dirty="0"/>
              <a:t>třida- přípravky (upínací nářadí),</a:t>
            </a:r>
          </a:p>
          <a:p>
            <a:pPr marL="628650" lvl="1" indent="-228600">
              <a:buFontTx/>
              <a:buAutoNum type="arabicPeriod"/>
            </a:pPr>
            <a:r>
              <a:rPr lang="cs-CZ" dirty="0"/>
              <a:t>třida- měřidla,</a:t>
            </a:r>
          </a:p>
          <a:p>
            <a:pPr marL="628650" lvl="1" indent="-228600">
              <a:buFontTx/>
              <a:buAutoNum type="arabicPeriod"/>
            </a:pPr>
            <a:r>
              <a:rPr lang="cs-CZ" dirty="0"/>
              <a:t>třída- ostatní nářadí.</a:t>
            </a:r>
          </a:p>
          <a:p>
            <a:pPr marL="0" indent="0">
              <a:buFontTx/>
              <a:buNone/>
            </a:pPr>
            <a:endParaRPr lang="cs-CZ" dirty="0"/>
          </a:p>
          <a:p>
            <a:pPr marL="0" indent="0">
              <a:buNone/>
            </a:pPr>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55611154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Hledisko použitelnosti a zúčtování nákladů</a:t>
            </a:r>
          </a:p>
        </p:txBody>
      </p:sp>
      <p:sp>
        <p:nvSpPr>
          <p:cNvPr id="3" name="Zástupný symbol pro obsah 2"/>
          <p:cNvSpPr>
            <a:spLocks noGrp="1"/>
          </p:cNvSpPr>
          <p:nvPr>
            <p:ph idx="1"/>
          </p:nvPr>
        </p:nvSpPr>
        <p:spPr/>
        <p:txBody>
          <a:bodyPr>
            <a:normAutofit lnSpcReduction="10000"/>
          </a:bodyPr>
          <a:lstStyle/>
          <a:p>
            <a:pPr marL="171450" indent="-171450">
              <a:buFontTx/>
              <a:buChar char="-"/>
            </a:pPr>
            <a:r>
              <a:rPr lang="cs-CZ" b="1" dirty="0"/>
              <a:t>Normální</a:t>
            </a:r>
            <a:r>
              <a:rPr lang="cs-CZ" dirty="0"/>
              <a:t>, které má obecné využití  pro technologicky podobné operace- nářadí komunální, neadresné, náklady na jeho opotřebení se zahrnují do položky dílenské režie,</a:t>
            </a:r>
          </a:p>
          <a:p>
            <a:pPr marL="171450" indent="-171450">
              <a:buFontTx/>
              <a:buChar char="-"/>
            </a:pPr>
            <a:r>
              <a:rPr lang="cs-CZ" b="1" dirty="0"/>
              <a:t>Speciální,</a:t>
            </a:r>
            <a:r>
              <a:rPr lang="cs-CZ" dirty="0"/>
              <a:t> které se zvlášť konstruuje pro určitou technologickou či montážní operaci na určitou komponentu, výjimečně na několik podobných komponent. </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59630792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SBU</a:t>
            </a:r>
          </a:p>
        </p:txBody>
      </p:sp>
      <p:sp>
        <p:nvSpPr>
          <p:cNvPr id="3" name="Zástupný symbol pro obsah 2"/>
          <p:cNvSpPr>
            <a:spLocks noGrp="1"/>
          </p:cNvSpPr>
          <p:nvPr>
            <p:ph idx="1"/>
          </p:nvPr>
        </p:nvSpPr>
        <p:spPr/>
        <p:txBody>
          <a:bodyPr>
            <a:normAutofit/>
          </a:bodyPr>
          <a:lstStyle/>
          <a:p>
            <a:r>
              <a:rPr lang="cs-CZ" dirty="0"/>
              <a:t>Strategická obchodní jednotka (</a:t>
            </a:r>
            <a:r>
              <a:rPr lang="cs-CZ" i="1" dirty="0" err="1"/>
              <a:t>Strategic</a:t>
            </a:r>
            <a:r>
              <a:rPr lang="cs-CZ" i="1" dirty="0"/>
              <a:t> Business Unit - SBU</a:t>
            </a:r>
            <a:r>
              <a:rPr lang="cs-CZ" dirty="0"/>
              <a:t>) je definována určením skupiny zákazníků a jejich potřeb, jež hodlá firma uspokojovat a k tomu používá specifické technologie výroby.</a:t>
            </a:r>
          </a:p>
          <a:p>
            <a:r>
              <a:rPr lang="cs-CZ" dirty="0"/>
              <a:t>Důvodem k členění aktivit podniku pomocí SBU je nutnost formulace samostatné business strategie pro konkrétní SBU. </a:t>
            </a:r>
          </a:p>
          <a:p>
            <a:endParaRPr lang="cs-CZ" sz="2000" dirty="0"/>
          </a:p>
        </p:txBody>
      </p:sp>
      <p:sp>
        <p:nvSpPr>
          <p:cNvPr id="4" name="TextovéPole 3"/>
          <p:cNvSpPr txBox="1"/>
          <p:nvPr/>
        </p:nvSpPr>
        <p:spPr>
          <a:xfrm>
            <a:off x="901541" y="5805264"/>
            <a:ext cx="7704856" cy="400110"/>
          </a:xfrm>
          <a:prstGeom prst="rect">
            <a:avLst/>
          </a:prstGeom>
          <a:noFill/>
        </p:spPr>
        <p:txBody>
          <a:bodyPr wrap="square" rtlCol="0">
            <a:spAutoFit/>
          </a:bodyPr>
          <a:lstStyle/>
          <a:p>
            <a:pPr lvl="0"/>
            <a:r>
              <a:rPr lang="cs-CZ" sz="1000" dirty="0"/>
              <a:t>Zdroj: KEŘKOVSKÝ, M., VYKYPĚL, </a:t>
            </a:r>
            <a:r>
              <a:rPr lang="cs-CZ" sz="1000" dirty="0" err="1"/>
              <a:t>O.,</a:t>
            </a:r>
            <a:r>
              <a:rPr lang="cs-CZ" sz="1000" i="1" dirty="0" err="1"/>
              <a:t>Strategické</a:t>
            </a:r>
            <a:r>
              <a:rPr lang="cs-CZ" sz="1000" i="1" dirty="0"/>
              <a:t> řízení – teorie pro praxi</a:t>
            </a:r>
            <a:r>
              <a:rPr lang="cs-CZ" sz="1000" dirty="0"/>
              <a:t>, 1.vyd., Praha: </a:t>
            </a:r>
            <a:r>
              <a:rPr lang="cs-CZ" sz="1000" dirty="0" err="1"/>
              <a:t>C.H.Beck</a:t>
            </a:r>
            <a:r>
              <a:rPr lang="cs-CZ" sz="1000" dirty="0"/>
              <a:t>, 2002, 172 s., ISBN 80-7179-578-X</a:t>
            </a:r>
          </a:p>
          <a:p>
            <a:endParaRPr lang="cs-CZ" sz="1000" dirty="0"/>
          </a:p>
        </p:txBody>
      </p:sp>
    </p:spTree>
    <p:extLst>
      <p:ext uri="{BB962C8B-B14F-4D97-AF65-F5344CB8AC3E}">
        <p14:creationId xmlns:p14="http://schemas.microsoft.com/office/powerpoint/2010/main" val="384677951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143000"/>
          </a:xfrm>
        </p:spPr>
        <p:txBody>
          <a:bodyPr>
            <a:normAutofit fontScale="90000"/>
          </a:bodyPr>
          <a:lstStyle/>
          <a:p>
            <a:r>
              <a:rPr lang="cs-CZ" b="1" dirty="0"/>
              <a:t>Hledisko uplatnění ve výrobě podle pořadí potřeby</a:t>
            </a:r>
          </a:p>
        </p:txBody>
      </p:sp>
      <p:sp>
        <p:nvSpPr>
          <p:cNvPr id="3" name="Zástupný symbol pro obsah 2"/>
          <p:cNvSpPr>
            <a:spLocks noGrp="1"/>
          </p:cNvSpPr>
          <p:nvPr>
            <p:ph idx="1"/>
          </p:nvPr>
        </p:nvSpPr>
        <p:spPr/>
        <p:txBody>
          <a:bodyPr>
            <a:normAutofit fontScale="92500" lnSpcReduction="20000"/>
          </a:bodyPr>
          <a:lstStyle/>
          <a:p>
            <a:pPr marL="171450" indent="-171450">
              <a:buFontTx/>
              <a:buChar char="-"/>
            </a:pPr>
            <a:r>
              <a:rPr lang="cs-CZ" b="1" dirty="0"/>
              <a:t>Nářadí pro výrobu prototypu- </a:t>
            </a:r>
            <a:r>
              <a:rPr lang="cs-CZ" dirty="0"/>
              <a:t>určené pro zhotovení a odzkoušení prototypů,</a:t>
            </a:r>
          </a:p>
          <a:p>
            <a:pPr marL="171450" indent="-171450">
              <a:buFontTx/>
              <a:buChar char="-"/>
            </a:pPr>
            <a:r>
              <a:rPr lang="cs-CZ" b="1" dirty="0"/>
              <a:t>Nářadí pro opakovanou (zakázkovou) výrobu- </a:t>
            </a:r>
            <a:r>
              <a:rPr lang="cs-CZ" dirty="0"/>
              <a:t>které svou potřebou reaguje na marketingový životní cyklus výrobku, a je tedy členěno na:</a:t>
            </a:r>
          </a:p>
          <a:p>
            <a:pPr marL="628650" lvl="1" indent="-171450">
              <a:buFontTx/>
              <a:buChar char="-"/>
            </a:pPr>
            <a:r>
              <a:rPr lang="cs-CZ" b="1" dirty="0"/>
              <a:t>Nářadí prvního pořadí- </a:t>
            </a:r>
            <a:r>
              <a:rPr lang="cs-CZ" dirty="0"/>
              <a:t>uplatňuje se při zahájení výroby pro trhy, </a:t>
            </a:r>
          </a:p>
          <a:p>
            <a:pPr marL="628650" lvl="1" indent="-171450">
              <a:buFontTx/>
              <a:buChar char="-"/>
            </a:pPr>
            <a:r>
              <a:rPr lang="cs-CZ" b="1" dirty="0"/>
              <a:t>Nářadí druhého pořadí- </a:t>
            </a:r>
            <a:r>
              <a:rPr lang="cs-CZ" dirty="0"/>
              <a:t>je použito při rozšiřujícím se objemu výroby, </a:t>
            </a:r>
          </a:p>
          <a:p>
            <a:pPr marL="628650" lvl="1" indent="-171450">
              <a:buFontTx/>
              <a:buChar char="-"/>
            </a:pPr>
            <a:r>
              <a:rPr lang="cs-CZ" b="1" dirty="0"/>
              <a:t>Nářadí třetího pořadí:- </a:t>
            </a:r>
            <a:r>
              <a:rPr lang="cs-CZ" dirty="0"/>
              <a:t>uplatňuje se ve vyšších typech výrob jako je sériová až hromadná výroba</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34142669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lvl="0" indent="0">
              <a:buFontTx/>
              <a:buNone/>
            </a:pPr>
            <a:r>
              <a:rPr lang="cs-CZ" dirty="0"/>
              <a:t>V průmyslové praxi se vyskytují situace, kde je nutné rozhodnout, které druhy nářadí mají být při dané výrobě použity, aby jejich použití bylo při dosažení technicky nedokonalejších technologických postupů hospodárné. </a:t>
            </a:r>
            <a:r>
              <a:rPr lang="cs-CZ" b="1" i="1" dirty="0">
                <a:solidFill>
                  <a:srgbClr val="C00000"/>
                </a:solidFill>
              </a:rPr>
              <a:t>V zakázkové výrobě se doporučuje používat jednodušší techniky, univerzálních strojů a normálního nářadí,</a:t>
            </a:r>
            <a:r>
              <a:rPr lang="cs-CZ" b="1" dirty="0">
                <a:solidFill>
                  <a:srgbClr val="C00000"/>
                </a:solidFill>
              </a:rPr>
              <a:t> </a:t>
            </a:r>
            <a:r>
              <a:rPr lang="cs-CZ" dirty="0"/>
              <a:t>naopak </a:t>
            </a:r>
            <a:r>
              <a:rPr lang="cs-CZ" b="1" i="1" dirty="0">
                <a:solidFill>
                  <a:srgbClr val="C00000"/>
                </a:solidFill>
              </a:rPr>
              <a:t>ve výrobě sériové až hromadné je z ekonomického hlediska výhodnější použití speciálního nářadí a zařízení.</a:t>
            </a:r>
            <a:r>
              <a:rPr lang="cs-CZ" dirty="0"/>
              <a:t> Je proto potřeba, aby při volbě nářadí v přípravě budoucí výroby, obzvláště speciálního nářadí druhého a třetího pořadí, </a:t>
            </a:r>
            <a:r>
              <a:rPr lang="cs-CZ" b="1" dirty="0">
                <a:solidFill>
                  <a:srgbClr val="C00000"/>
                </a:solidFill>
              </a:rPr>
              <a:t>byl návrh nářadí podložen analýzou hospodárnosti volby</a:t>
            </a:r>
            <a:r>
              <a:rPr lang="cs-CZ" dirty="0"/>
              <a:t>.</a:t>
            </a:r>
          </a:p>
          <a:p>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69612227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Hospodárnost voleného nářadí</a:t>
            </a:r>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323528" y="1916832"/>
                <a:ext cx="8229600" cy="4525963"/>
              </a:xfrm>
            </p:spPr>
            <p:txBody>
              <a:bodyPr>
                <a:normAutofit fontScale="85000" lnSpcReduction="20000"/>
              </a:bodyPr>
              <a:lstStyle/>
              <a:p>
                <a:pPr marL="0" indent="0" algn="just">
                  <a:buNone/>
                </a:pPr>
                <a:r>
                  <a:rPr lang="cs-CZ" dirty="0"/>
                  <a:t>Volené nářadí bude hospodárné, jestliže úspory na výrobních nákladech dosažitelné díky jeho použití budou větší než náklady na pořízení tohoto nářadí. Vyjádří-li se tato podmínka vztahem, dostaneme:</a:t>
                </a:r>
              </a:p>
              <a:p>
                <a:pPr algn="just"/>
                <a:endParaRPr lang="cs-CZ" dirty="0"/>
              </a:p>
              <a:p>
                <a:pPr marL="0" indent="0" algn="just">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a:rPr>
                            <m:t>𝑈</m:t>
                          </m:r>
                        </m:e>
                        <m:sub>
                          <m:r>
                            <a:rPr lang="cs-CZ" i="1">
                              <a:latin typeface="Cambria Math"/>
                            </a:rPr>
                            <m:t>𝑐</m:t>
                          </m:r>
                        </m:sub>
                      </m:sSub>
                      <m:r>
                        <a:rPr lang="cs-CZ" i="1">
                          <a:latin typeface="Cambria Math"/>
                          <a:ea typeface="Cambria Math"/>
                        </a:rPr>
                        <m:t>≥</m:t>
                      </m:r>
                      <m:sSub>
                        <m:sSubPr>
                          <m:ctrlPr>
                            <a:rPr lang="cs-CZ" i="1">
                              <a:latin typeface="Cambria Math" panose="02040503050406030204" pitchFamily="18" charset="0"/>
                              <a:ea typeface="Cambria Math"/>
                            </a:rPr>
                          </m:ctrlPr>
                        </m:sSubPr>
                        <m:e>
                          <m:r>
                            <a:rPr lang="cs-CZ" i="1">
                              <a:latin typeface="Cambria Math"/>
                              <a:ea typeface="Cambria Math"/>
                            </a:rPr>
                            <m:t>𝑃</m:t>
                          </m:r>
                        </m:e>
                        <m:sub>
                          <m:r>
                            <a:rPr lang="cs-CZ" i="1">
                              <a:latin typeface="Cambria Math"/>
                              <a:ea typeface="Cambria Math"/>
                            </a:rPr>
                            <m:t>𝑝</m:t>
                          </m:r>
                        </m:sub>
                      </m:sSub>
                    </m:oMath>
                  </m:oMathPara>
                </a14:m>
                <a:endParaRPr lang="cs-CZ" dirty="0"/>
              </a:p>
              <a:p>
                <a:pPr marL="0" indent="0" algn="just">
                  <a:buNone/>
                </a:pPr>
                <a:r>
                  <a:rPr lang="cs-CZ" dirty="0"/>
                  <a:t>kde:</a:t>
                </a:r>
              </a:p>
              <a:p>
                <a:pPr marL="0" indent="0" algn="just">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𝑈</m:t>
                        </m:r>
                      </m:e>
                      <m:sub>
                        <m:r>
                          <a:rPr lang="cs-CZ" i="1">
                            <a:latin typeface="Cambria Math"/>
                          </a:rPr>
                          <m:t>𝑐</m:t>
                        </m:r>
                      </m:sub>
                    </m:sSub>
                  </m:oMath>
                </a14:m>
                <a:r>
                  <a:rPr lang="cs-CZ" dirty="0"/>
                  <a:t>- úspory na výrobních nákladech, které vzniknou porovnáním dosavadní technologie a technologie s voleným nářadím</a:t>
                </a:r>
              </a:p>
              <a:p>
                <a:pPr marL="0" indent="0" algn="just">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𝑃</m:t>
                        </m:r>
                      </m:e>
                      <m:sub>
                        <m:r>
                          <a:rPr lang="cs-CZ" i="1">
                            <a:latin typeface="Cambria Math"/>
                            <a:ea typeface="Cambria Math"/>
                          </a:rPr>
                          <m:t>𝑝</m:t>
                        </m:r>
                      </m:sub>
                    </m:sSub>
                  </m:oMath>
                </a14:m>
                <a:r>
                  <a:rPr lang="cs-CZ" dirty="0"/>
                  <a:t>- cena (náklady) pořízení nářadí</a:t>
                </a:r>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323528" y="1916832"/>
                <a:ext cx="8229600" cy="4525963"/>
              </a:xfrm>
              <a:blipFill rotWithShape="1">
                <a:blip r:embed="rId5"/>
                <a:stretch>
                  <a:fillRect l="-1333" t="-2692" r="-1481"/>
                </a:stretch>
              </a:blipFill>
            </p:spPr>
            <p:txBody>
              <a:bodyPr/>
              <a:lstStyle/>
              <a:p>
                <a:r>
                  <a:rPr lang="cs-CZ">
                    <a:noFill/>
                  </a:rPr>
                  <a:t> </a:t>
                </a:r>
              </a:p>
            </p:txBody>
          </p:sp>
        </mc:Fallback>
      </mc:AlternateContent>
      <p:sp>
        <p:nvSpPr>
          <p:cNvPr id="7" name="TextovéPole 6"/>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87547971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Hospodárnost voleného nářadí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55000" lnSpcReduction="20000"/>
              </a:bodyPr>
              <a:lstStyle/>
              <a:p>
                <a:pPr marL="0" indent="0">
                  <a:buNone/>
                </a:pPr>
                <a:r>
                  <a:rPr lang="cs-CZ" dirty="0"/>
                  <a:t>Dosažitelné úspory jsou úspory na výrobních nákladech U zmenšené o náklady na opravy (údržbu) v době životnosti voleného nářadí. Je tedy možné psát:</a:t>
                </a: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𝑈</m:t>
                          </m:r>
                        </m:e>
                        <m:sub>
                          <m:r>
                            <a:rPr lang="cs-CZ" b="0" i="1" smtClean="0">
                              <a:latin typeface="Cambria Math"/>
                            </a:rPr>
                            <m:t>𝑐</m:t>
                          </m:r>
                        </m:sub>
                      </m:sSub>
                      <m:r>
                        <a:rPr lang="cs-CZ" b="0" i="1" smtClean="0">
                          <a:latin typeface="Cambria Math"/>
                        </a:rPr>
                        <m:t>=</m:t>
                      </m:r>
                      <m:r>
                        <a:rPr lang="cs-CZ" b="0" i="1" smtClean="0">
                          <a:latin typeface="Cambria Math"/>
                        </a:rPr>
                        <m:t>𝑈</m:t>
                      </m:r>
                      <m:r>
                        <a:rPr lang="cs-CZ" b="0" i="1" smtClean="0">
                          <a:latin typeface="Cambria Math"/>
                        </a:rPr>
                        <m:t>−</m:t>
                      </m:r>
                      <m:r>
                        <a:rPr lang="cs-CZ" b="0" i="1" smtClean="0">
                          <a:latin typeface="Cambria Math"/>
                        </a:rPr>
                        <m:t>𝑘</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oMath>
                  </m:oMathPara>
                </a14:m>
                <a:endParaRPr lang="cs-CZ" dirty="0"/>
              </a:p>
              <a:p>
                <a:pPr marL="0" indent="0">
                  <a:buNone/>
                </a:pPr>
                <a:endParaRPr lang="cs-CZ" dirty="0"/>
              </a:p>
              <a:p>
                <a:pPr marL="0" indent="0">
                  <a:buNone/>
                </a:pPr>
                <a:r>
                  <a:rPr lang="cs-CZ" dirty="0"/>
                  <a:t>kde </a:t>
                </a:r>
                <a:r>
                  <a:rPr lang="cs-CZ" i="1" dirty="0"/>
                  <a:t>U</a:t>
                </a:r>
                <a:r>
                  <a:rPr lang="cs-CZ" dirty="0"/>
                  <a:t>- úspory na výrobních nákladech při porovnání technologie původní a technologie s voleným nářadím,</a:t>
                </a:r>
              </a:p>
              <a:p>
                <a:pPr marL="0" indent="0">
                  <a:buNone/>
                </a:pPr>
                <a:r>
                  <a:rPr lang="cs-CZ" i="1" dirty="0"/>
                  <a:t>k</a:t>
                </a:r>
                <a:r>
                  <a:rPr lang="cs-CZ" dirty="0"/>
                  <a:t>- koeficient oprav, který nabývá hodnoty 0,2/0,4</a:t>
                </a:r>
              </a:p>
              <a:p>
                <a:endParaRPr lang="cs-CZ" dirty="0"/>
              </a:p>
              <a:p>
                <a:pPr marL="0" indent="0">
                  <a:buNone/>
                </a:pPr>
                <a:r>
                  <a:rPr lang="cs-CZ" dirty="0"/>
                  <a:t>Dále je třeba uvažovat vliv počtu komponent (součástí), které mají být voleným nářadím opracovány, takže dostaneme vztah:</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𝑢</m:t>
                      </m:r>
                      <m:r>
                        <a:rPr lang="cs-CZ" b="0" i="1" smtClean="0">
                          <a:latin typeface="Cambria Math"/>
                          <a:ea typeface="Cambria Math"/>
                        </a:rPr>
                        <m:t>×</m:t>
                      </m:r>
                      <m:r>
                        <a:rPr lang="cs-CZ" b="0" i="1" smtClean="0">
                          <a:latin typeface="Cambria Math"/>
                          <a:ea typeface="Cambria Math"/>
                        </a:rPr>
                        <m:t>𝑋</m:t>
                      </m:r>
                      <m:r>
                        <a:rPr lang="cs-CZ" b="0" i="1" smtClean="0">
                          <a:latin typeface="Cambria Math"/>
                          <a:ea typeface="Cambria Math"/>
                        </a:rPr>
                        <m:t>−</m:t>
                      </m:r>
                      <m:r>
                        <a:rPr lang="cs-CZ" b="0" i="1" smtClean="0">
                          <a:latin typeface="Cambria Math"/>
                          <a:ea typeface="Cambria Math"/>
                        </a:rPr>
                        <m:t>𝑘</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oMath>
                  </m:oMathPara>
                </a14:m>
                <a:endParaRPr lang="cs-CZ" dirty="0"/>
              </a:p>
              <a:p>
                <a:pPr marL="0" indent="0">
                  <a:buNone/>
                </a:pPr>
                <a:r>
                  <a:rPr lang="cs-CZ" dirty="0"/>
                  <a:t>kde</a:t>
                </a:r>
              </a:p>
              <a:p>
                <a:pPr marL="0" indent="0">
                  <a:buNone/>
                </a:pPr>
                <a:r>
                  <a:rPr lang="cs-CZ" i="1" dirty="0"/>
                  <a:t>u</a:t>
                </a:r>
                <a:r>
                  <a:rPr lang="cs-CZ" dirty="0"/>
                  <a:t>- hrubá úspora dosažitelná z titulu provedení dané technologie voleným nářadím na jednu komponentu (jednotku),</a:t>
                </a:r>
              </a:p>
              <a:p>
                <a:pPr marL="0" indent="0">
                  <a:buNone/>
                </a:pPr>
                <a:r>
                  <a:rPr lang="cs-CZ" i="1" dirty="0"/>
                  <a:t>X-</a:t>
                </a:r>
                <a:r>
                  <a:rPr lang="cs-CZ" dirty="0"/>
                  <a:t> plánovaný počet komponent (součástí), jež mají být vyrobeny voleným nářadím.</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593" t="-1752"/>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91423742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1445" y="476672"/>
            <a:ext cx="8229600" cy="1143000"/>
          </a:xfrm>
        </p:spPr>
        <p:txBody>
          <a:bodyPr>
            <a:normAutofit fontScale="90000"/>
          </a:bodyPr>
          <a:lstStyle/>
          <a:p>
            <a:r>
              <a:rPr lang="cs-CZ" b="1" dirty="0"/>
              <a:t>Hrubá úspora na výrobních nákladech při opracování jedné součásti: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None/>
                </a:pPr>
                <a:r>
                  <a:rPr lang="cs-CZ" dirty="0"/>
                  <a:t>Hrubá úspora na výrobních nákladech při opracování jedné součásti je souhrn dílčích úspor, a to:</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𝑢</m:t>
                      </m:r>
                      <m:r>
                        <a:rPr lang="cs-CZ" b="0" i="1" smtClean="0">
                          <a:latin typeface="Cambria Math"/>
                        </a:rPr>
                        <m:t>=</m:t>
                      </m:r>
                      <m:nary>
                        <m:naryPr>
                          <m:chr m:val="∑"/>
                          <m:ctrlPr>
                            <a:rPr lang="cs-CZ" b="0" i="1" smtClean="0">
                              <a:latin typeface="Cambria Math" panose="02040503050406030204" pitchFamily="18" charset="0"/>
                            </a:rPr>
                          </m:ctrlPr>
                        </m:naryPr>
                        <m:sub>
                          <m:r>
                            <m:rPr>
                              <m:brk m:alnAt="23"/>
                            </m:rPr>
                            <a:rPr lang="cs-CZ" b="0" i="1" smtClean="0">
                              <a:latin typeface="Cambria Math"/>
                            </a:rPr>
                            <m:t>1</m:t>
                          </m:r>
                        </m:sub>
                        <m:sup>
                          <m:r>
                            <a:rPr lang="cs-CZ" b="0" i="1" smtClean="0">
                              <a:latin typeface="Cambria Math"/>
                            </a:rPr>
                            <m:t>4</m:t>
                          </m:r>
                        </m:sup>
                        <m:e>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𝑑</m:t>
                              </m:r>
                              <m:r>
                                <a:rPr lang="cs-CZ" b="0" i="1" smtClean="0">
                                  <a:latin typeface="Cambria Math"/>
                                </a:rPr>
                                <m:t>í</m:t>
                              </m:r>
                              <m:r>
                                <a:rPr lang="cs-CZ" b="0" i="1" smtClean="0">
                                  <a:latin typeface="Cambria Math"/>
                                </a:rPr>
                                <m:t>𝑙</m:t>
                              </m:r>
                            </m:sub>
                          </m:sSub>
                        </m:e>
                      </m:nary>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𝑚𝑎𝑡</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𝑚𝑧𝑑𝑦</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𝑠𝑒</m:t>
                          </m:r>
                          <m:r>
                            <a:rPr lang="cs-CZ" b="0" i="1" smtClean="0">
                              <a:latin typeface="Cambria Math"/>
                            </a:rPr>
                            <m:t>ř</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𝑑𝑟</m:t>
                          </m:r>
                        </m:sub>
                      </m:sSub>
                    </m:oMath>
                  </m:oMathPara>
                </a14:m>
                <a:endParaRPr lang="cs-CZ" dirty="0"/>
              </a:p>
              <a:p>
                <a:pPr marL="0" indent="0">
                  <a:buNone/>
                </a:pPr>
                <a:r>
                  <a:rPr lang="cs-CZ" dirty="0"/>
                  <a:t>Kde </a:t>
                </a: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𝑚𝑎𝑡</m:t>
                        </m:r>
                      </m:sub>
                    </m:sSub>
                  </m:oMath>
                </a14:m>
                <a:r>
                  <a:rPr lang="cs-CZ" dirty="0"/>
                  <a:t>- úspora materiálu na jednu součást při použití voleného nářadí</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𝑚𝑧𝑑𝑦</m:t>
                        </m:r>
                      </m:sub>
                    </m:sSub>
                  </m:oMath>
                </a14:m>
                <a:r>
                  <a:rPr lang="cs-CZ" dirty="0"/>
                  <a:t>- úspora na mzdě výrobního dělníka nebo operátora, pracujícího s voleným nářadím při zpracování dané technologie jedné komponenty (součásti)</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𝑠𝑒</m:t>
                        </m:r>
                        <m:r>
                          <a:rPr lang="cs-CZ" i="1">
                            <a:latin typeface="Cambria Math"/>
                          </a:rPr>
                          <m:t>ř</m:t>
                        </m:r>
                      </m:sub>
                    </m:sSub>
                  </m:oMath>
                </a14:m>
                <a:r>
                  <a:rPr lang="cs-CZ" dirty="0"/>
                  <a:t>- úspora na mzdě seřizovače při použití voleného nářadí , přepočtena na jednu komponentu (součást),</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𝑑𝑟</m:t>
                        </m:r>
                      </m:sub>
                    </m:sSub>
                  </m:oMath>
                </a14:m>
                <a:r>
                  <a:rPr lang="cs-CZ" dirty="0"/>
                  <a:t>- úspora dílenské režie při zpracování dané technologie jedné komponenty (součásti) při použití voleného nářadí.</a:t>
                </a:r>
              </a:p>
              <a:p>
                <a:endParaRPr lang="cs-CZ" dirty="0"/>
              </a:p>
              <a:p>
                <a:endParaRPr lang="cs-CZ" dirty="0"/>
              </a:p>
              <a:p>
                <a:endParaRPr lang="cs-CZ" dirty="0"/>
              </a:p>
              <a:p>
                <a:endParaRPr lang="cs-CZ" dirty="0"/>
              </a:p>
              <a:p>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889" t="-2156" r="-1185"/>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90814713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Úspora na materiálu</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20000"/>
              </a:bodyPr>
              <a:lstStyle/>
              <a:p>
                <a:pPr marL="0" indent="0">
                  <a:buNone/>
                </a:pPr>
                <a:endParaRPr lang="cs-CZ"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𝑢</m:t>
                          </m:r>
                        </m:e>
                        <m:sub>
                          <m:r>
                            <a:rPr lang="cs-CZ" b="0" i="1" smtClean="0">
                              <a:latin typeface="Cambria Math"/>
                            </a:rPr>
                            <m:t>𝑚𝑎𝑡</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𝐶</m:t>
                          </m:r>
                        </m:e>
                        <m:sub>
                          <m:r>
                            <a:rPr lang="cs-CZ" b="0" i="1" smtClean="0">
                              <a:latin typeface="Cambria Math"/>
                            </a:rPr>
                            <m:t>𝑚</m:t>
                          </m:r>
                        </m:sub>
                      </m:sSub>
                      <m:r>
                        <a:rPr lang="cs-CZ" b="0" i="1" smtClean="0">
                          <a:latin typeface="Cambria Math"/>
                          <a:ea typeface="Cambria Math"/>
                        </a:rPr>
                        <m:t>×</m:t>
                      </m:r>
                      <m:d>
                        <m:dPr>
                          <m:ctrlPr>
                            <a:rPr lang="cs-CZ" b="0" i="1" smtClean="0">
                              <a:latin typeface="Cambria Math" panose="02040503050406030204" pitchFamily="18" charset="0"/>
                              <a:ea typeface="Cambria Math"/>
                            </a:rPr>
                          </m:ctrlPr>
                        </m:dPr>
                        <m:e>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𝑚</m:t>
                              </m:r>
                              <m:r>
                                <a:rPr lang="cs-CZ" b="0" i="1" smtClean="0">
                                  <a:latin typeface="Cambria Math"/>
                                  <a:ea typeface="Cambria Math"/>
                                </a:rPr>
                                <m:t>1</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𝑚</m:t>
                              </m:r>
                              <m:r>
                                <a:rPr lang="cs-CZ" b="0" i="1" smtClean="0">
                                  <a:latin typeface="Cambria Math"/>
                                  <a:ea typeface="Cambria Math"/>
                                </a:rPr>
                                <m:t>2</m:t>
                              </m:r>
                            </m:sub>
                          </m:sSub>
                        </m:e>
                      </m:d>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𝐶</m:t>
                          </m:r>
                        </m:e>
                        <m:sub>
                          <m:r>
                            <a:rPr lang="cs-CZ" b="0" i="1" smtClean="0">
                              <a:latin typeface="Cambria Math"/>
                              <a:ea typeface="Cambria Math"/>
                            </a:rPr>
                            <m:t>𝑜</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𝑜</m:t>
                          </m:r>
                          <m:r>
                            <a:rPr lang="cs-CZ" b="0" i="1" smtClean="0">
                              <a:latin typeface="Cambria Math"/>
                              <a:ea typeface="Cambria Math"/>
                            </a:rPr>
                            <m:t>1</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𝑜</m:t>
                          </m:r>
                          <m:r>
                            <a:rPr lang="cs-CZ" b="0" i="1" smtClean="0">
                              <a:latin typeface="Cambria Math"/>
                              <a:ea typeface="Cambria Math"/>
                            </a:rPr>
                            <m:t>2</m:t>
                          </m:r>
                        </m:sub>
                      </m:sSub>
                      <m:r>
                        <a:rPr lang="cs-CZ" b="0" i="1" smtClean="0">
                          <a:latin typeface="Cambria Math"/>
                          <a:ea typeface="Cambria Math"/>
                        </a:rPr>
                        <m:t>)</m:t>
                      </m:r>
                    </m:oMath>
                  </m:oMathPara>
                </a14:m>
                <a:endParaRPr lang="cs-CZ" dirty="0"/>
              </a:p>
              <a:p>
                <a:pPr marL="0" indent="0">
                  <a:buNone/>
                </a:pPr>
                <a:endParaRPr lang="cs-CZ" dirty="0"/>
              </a:p>
              <a:p>
                <a:pPr marL="0" indent="0">
                  <a:buNone/>
                </a:pPr>
                <a:r>
                  <a:rPr lang="cs-CZ" dirty="0"/>
                  <a:t>kde:</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𝐶</m:t>
                        </m:r>
                      </m:e>
                      <m:sub>
                        <m:r>
                          <a:rPr lang="cs-CZ" i="1">
                            <a:latin typeface="Cambria Math"/>
                          </a:rPr>
                          <m:t>𝑚</m:t>
                        </m:r>
                      </m:sub>
                    </m:sSub>
                  </m:oMath>
                </a14:m>
                <a:r>
                  <a:rPr lang="cs-CZ" dirty="0"/>
                  <a:t>- cena materiálu (Kč/kg)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𝐺</m:t>
                        </m:r>
                      </m:e>
                      <m:sub>
                        <m:r>
                          <a:rPr lang="cs-CZ" i="1">
                            <a:latin typeface="Cambria Math"/>
                            <a:ea typeface="Cambria Math"/>
                          </a:rPr>
                          <m:t>𝑚</m:t>
                        </m:r>
                        <m:r>
                          <a:rPr lang="cs-CZ" i="1">
                            <a:latin typeface="Cambria Math"/>
                            <a:ea typeface="Cambria Math"/>
                          </a:rPr>
                          <m:t>1,2</m:t>
                        </m:r>
                      </m:sub>
                    </m:sSub>
                  </m:oMath>
                </a14:m>
                <a:r>
                  <a:rPr lang="cs-CZ" dirty="0"/>
                  <a:t>- hmotnost materiálového prvku na jednu pracovní komponentu v 1. a 2. technologii (kg)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𝐶</m:t>
                        </m:r>
                      </m:e>
                      <m:sub>
                        <m:r>
                          <a:rPr lang="cs-CZ" i="1">
                            <a:latin typeface="Cambria Math"/>
                            <a:ea typeface="Cambria Math"/>
                          </a:rPr>
                          <m:t>𝑜</m:t>
                        </m:r>
                      </m:sub>
                    </m:sSub>
                  </m:oMath>
                </a14:m>
                <a:r>
                  <a:rPr lang="cs-CZ" dirty="0"/>
                  <a:t>- cena využitelného odpadu (Kč/kg)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𝐺</m:t>
                        </m:r>
                      </m:e>
                      <m:sub>
                        <m:r>
                          <a:rPr lang="cs-CZ" i="1">
                            <a:latin typeface="Cambria Math"/>
                            <a:ea typeface="Cambria Math"/>
                          </a:rPr>
                          <m:t>𝑜</m:t>
                        </m:r>
                        <m:r>
                          <a:rPr lang="cs-CZ" i="1">
                            <a:latin typeface="Cambria Math"/>
                            <a:ea typeface="Cambria Math"/>
                          </a:rPr>
                          <m:t>1,2</m:t>
                        </m:r>
                      </m:sub>
                    </m:sSub>
                  </m:oMath>
                </a14:m>
                <a:r>
                  <a:rPr lang="cs-CZ" dirty="0"/>
                  <a:t>- hmotnost využitelného odpadu materiálového prvku na jednu komponentu (kg)</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704" b="-2291"/>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35726583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Spotřeba nářadí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None/>
                </a:pPr>
                <a:r>
                  <a:rPr lang="cs-CZ" dirty="0"/>
                  <a:t>Spotřeba nářadí se určuje na základě norem, které jsou sestaveny:</a:t>
                </a:r>
              </a:p>
              <a:p>
                <a:pPr marL="571500" lvl="1" indent="-171450">
                  <a:buFontTx/>
                  <a:buChar char="-"/>
                </a:pPr>
                <a:r>
                  <a:rPr lang="cs-CZ" dirty="0"/>
                  <a:t>Statisticky- u nářadí obecně používaného,</a:t>
                </a:r>
              </a:p>
              <a:p>
                <a:pPr marL="571500" lvl="1"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𝑠</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𝑆</m:t>
                          </m:r>
                        </m:num>
                        <m:den>
                          <m:r>
                            <a:rPr lang="cs-CZ" b="0" i="1" smtClean="0">
                              <a:latin typeface="Cambria Math"/>
                            </a:rPr>
                            <m:t>𝑉</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𝑧</m:t>
                          </m:r>
                        </m:sub>
                      </m:sSub>
                    </m:oMath>
                  </m:oMathPara>
                </a14:m>
                <a:endParaRPr lang="cs-CZ" dirty="0"/>
              </a:p>
              <a:p>
                <a:pPr marL="0" indent="0">
                  <a:buFontTx/>
                  <a:buNone/>
                </a:pPr>
                <a:r>
                  <a:rPr lang="cs-CZ" dirty="0"/>
                  <a:t>kde:</a:t>
                </a:r>
              </a:p>
              <a:p>
                <a:pPr marL="0" indent="0">
                  <a:buFontTx/>
                  <a:buNone/>
                </a:pPr>
                <a:r>
                  <a:rPr lang="cs-CZ" i="1" dirty="0"/>
                  <a:t>S</a:t>
                </a:r>
                <a:r>
                  <a:rPr lang="cs-CZ" dirty="0"/>
                  <a:t>- statisticky zjištěna spotřeba nářadí u podobných výrobních úkolů, (ks)</a:t>
                </a:r>
              </a:p>
              <a:p>
                <a:pPr marL="0" indent="0">
                  <a:buFontTx/>
                  <a:buNone/>
                </a:pPr>
                <a:r>
                  <a:rPr lang="cs-CZ" i="1" dirty="0"/>
                  <a:t>V</a:t>
                </a:r>
                <a:r>
                  <a:rPr lang="cs-CZ" dirty="0"/>
                  <a:t>- výrobní úkol zadaný v naturálních jednotkách (ks),</a:t>
                </a:r>
              </a:p>
              <a:p>
                <a:pPr marL="0" indent="0">
                  <a:buFontTx/>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 koeficient zpevnění norem, kde </a:t>
                </a: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≤1</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5"/>
                <a:stretch>
                  <a:fillRect l="-963" t="-2291"/>
                </a:stretch>
              </a:blipFill>
            </p:spPr>
            <p:txBody>
              <a:bodyPr/>
              <a:lstStyle/>
              <a:p>
                <a:r>
                  <a:rPr lang="cs-CZ">
                    <a:noFill/>
                  </a:rPr>
                  <a:t> </a:t>
                </a:r>
              </a:p>
            </p:txBody>
          </p:sp>
        </mc:Fallback>
      </mc:AlternateContent>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401630815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nářadí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FontTx/>
                  <a:buNone/>
                </a:pPr>
                <a:r>
                  <a:rPr lang="cs-CZ" dirty="0"/>
                  <a:t>Životnost nářadí se počítá individuálně pro různé druhy nářadí:</a:t>
                </a:r>
              </a:p>
              <a:p>
                <a:pPr marL="171450" indent="-171450">
                  <a:buFontTx/>
                  <a:buChar char="-"/>
                </a:pPr>
                <a:r>
                  <a:rPr lang="cs-CZ" dirty="0"/>
                  <a:t>Řezné nástroje</a:t>
                </a:r>
              </a:p>
              <a:p>
                <a:pPr marL="0" indent="0">
                  <a:buNone/>
                </a:pPr>
                <a14:m>
                  <m:oMathPara xmlns:m="http://schemas.openxmlformats.org/officeDocument/2006/math">
                    <m:oMathParaPr>
                      <m:jc m:val="left"/>
                    </m:oMathParaPr>
                    <m:oMath xmlns:m="http://schemas.openxmlformats.org/officeDocument/2006/math">
                      <m:r>
                        <a:rPr lang="cs-CZ" i="1">
                          <a:latin typeface="Cambria Math"/>
                        </a:rPr>
                        <m:t>Ž=</m:t>
                      </m:r>
                      <m:d>
                        <m:dPr>
                          <m:ctrlPr>
                            <a:rPr lang="cs-CZ" i="1">
                              <a:latin typeface="Cambria Math" panose="02040503050406030204" pitchFamily="18" charset="0"/>
                            </a:rPr>
                          </m:ctrlPr>
                        </m:dPr>
                        <m:e>
                          <m:r>
                            <a:rPr lang="cs-CZ" i="1">
                              <a:latin typeface="Cambria Math"/>
                            </a:rPr>
                            <m:t>𝑛</m:t>
                          </m:r>
                          <m:r>
                            <a:rPr lang="cs-CZ" i="1">
                              <a:latin typeface="Cambria Math"/>
                            </a:rPr>
                            <m:t>+1</m:t>
                          </m:r>
                        </m:e>
                      </m:d>
                      <m:r>
                        <a:rPr lang="cs-CZ" i="1">
                          <a:latin typeface="Cambria Math"/>
                          <a:ea typeface="Cambria Math"/>
                        </a:rPr>
                        <m:t>×</m:t>
                      </m:r>
                      <m:r>
                        <a:rPr lang="cs-CZ" i="1">
                          <a:latin typeface="Cambria Math"/>
                          <a:ea typeface="Cambria Math"/>
                        </a:rPr>
                        <m:t>𝑇</m:t>
                      </m:r>
                      <m:r>
                        <a:rPr lang="cs-CZ" i="1">
                          <a:latin typeface="Cambria Math"/>
                          <a:ea typeface="Cambria Math"/>
                        </a:rPr>
                        <m:t>=(</m:t>
                      </m:r>
                      <m:f>
                        <m:fPr>
                          <m:ctrlPr>
                            <a:rPr lang="cs-CZ" i="1">
                              <a:latin typeface="Cambria Math" panose="02040503050406030204" pitchFamily="18" charset="0"/>
                              <a:ea typeface="Cambria Math"/>
                            </a:rPr>
                          </m:ctrlPr>
                        </m:fPr>
                        <m:num>
                          <m:r>
                            <a:rPr lang="cs-CZ" i="1">
                              <a:latin typeface="Cambria Math"/>
                              <a:ea typeface="Cambria Math"/>
                            </a:rPr>
                            <m:t>𝐻</m:t>
                          </m:r>
                        </m:num>
                        <m:den>
                          <m:r>
                            <a:rPr lang="cs-CZ" i="1">
                              <a:latin typeface="Cambria Math"/>
                              <a:ea typeface="Cambria Math"/>
                            </a:rPr>
                            <m:t>h</m:t>
                          </m:r>
                        </m:den>
                      </m:f>
                      <m:r>
                        <a:rPr lang="cs-CZ" i="1">
                          <a:latin typeface="Cambria Math"/>
                          <a:ea typeface="Cambria Math"/>
                        </a:rPr>
                        <m:t>+1)×</m:t>
                      </m:r>
                      <m:r>
                        <a:rPr lang="cs-CZ" i="1">
                          <a:latin typeface="Cambria Math"/>
                          <a:ea typeface="Cambria Math"/>
                        </a:rPr>
                        <m:t>𝑇</m:t>
                      </m:r>
                    </m:oMath>
                  </m:oMathPara>
                </a14:m>
                <a:endParaRPr lang="cs-CZ" dirty="0"/>
              </a:p>
              <a:p>
                <a:pPr marL="0" indent="0">
                  <a:buNone/>
                </a:pPr>
                <a:r>
                  <a:rPr lang="cs-CZ" dirty="0"/>
                  <a:t>Kde: </a:t>
                </a:r>
              </a:p>
              <a:p>
                <a:pPr marL="0" indent="0">
                  <a:buNone/>
                </a:pPr>
                <a:r>
                  <a:rPr lang="cs-CZ" dirty="0"/>
                  <a:t>Ž- životnost nářadí (hod.)</a:t>
                </a:r>
              </a:p>
              <a:p>
                <a:pPr marL="0" indent="0">
                  <a:buNone/>
                </a:pPr>
                <a:r>
                  <a:rPr lang="cs-CZ" dirty="0"/>
                  <a:t>n- přípustný počet ostření řezného nástroje,</a:t>
                </a:r>
              </a:p>
              <a:p>
                <a:pPr marL="0" indent="0">
                  <a:buNone/>
                </a:pPr>
                <a:r>
                  <a:rPr lang="cs-CZ" dirty="0"/>
                  <a:t>T- optimální trvanlivost břitu řezného nástroje mezi dvěma ostřeními (hod.)</a:t>
                </a:r>
              </a:p>
              <a:p>
                <a:pPr marL="0" indent="0">
                  <a:buNone/>
                </a:pPr>
                <a:r>
                  <a:rPr lang="cs-CZ" dirty="0"/>
                  <a:t>H- velikost celkového přípustného obroušení pracovní části řezného nástroje (mm)</a:t>
                </a:r>
              </a:p>
              <a:p>
                <a:pPr marL="0" indent="0">
                  <a:buNone/>
                </a:pPr>
                <a:r>
                  <a:rPr lang="cs-CZ" dirty="0"/>
                  <a:t>h- velikost přípustného obroušení pracovní části řezného nástroje při jednom ostření</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a:stretch>
                  <a:fillRect l="-963" t="-2156"/>
                </a:stretch>
              </a:blipFill>
            </p:spPr>
            <p:txBody>
              <a:bodyPr/>
              <a:lstStyle/>
              <a:p>
                <a:r>
                  <a:rPr lang="cs-CZ">
                    <a:noFill/>
                  </a:rPr>
                  <a:t> </a:t>
                </a:r>
              </a:p>
            </p:txBody>
          </p:sp>
        </mc:Fallback>
      </mc:AlternateContent>
    </p:spTree>
    <p:extLst>
      <p:ext uri="{BB962C8B-B14F-4D97-AF65-F5344CB8AC3E}">
        <p14:creationId xmlns:p14="http://schemas.microsoft.com/office/powerpoint/2010/main" val="3945818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nářadí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171450" indent="-171450">
                  <a:buFontTx/>
                  <a:buChar char="-"/>
                </a:pPr>
                <a:r>
                  <a:rPr lang="cs-CZ" i="1" dirty="0"/>
                  <a:t>Měřidla</a:t>
                </a:r>
                <a:r>
                  <a:rPr lang="cs-CZ" dirty="0"/>
                  <a:t> </a:t>
                </a:r>
              </a:p>
              <a:p>
                <a:pPr marL="0" indent="0">
                  <a:buNone/>
                </a:pPr>
                <a14:m>
                  <m:oMathPara xmlns:m="http://schemas.openxmlformats.org/officeDocument/2006/math">
                    <m:oMathParaPr>
                      <m:jc m:val="centerGroup"/>
                    </m:oMathParaPr>
                    <m:oMath xmlns:m="http://schemas.openxmlformats.org/officeDocument/2006/math">
                      <m:sSup>
                        <m:sSupPr>
                          <m:ctrlPr>
                            <a:rPr lang="cs-CZ" i="1">
                              <a:latin typeface="Cambria Math" panose="02040503050406030204" pitchFamily="18" charset="0"/>
                            </a:rPr>
                          </m:ctrlPr>
                        </m:sSupPr>
                        <m:e>
                          <m:r>
                            <a:rPr lang="cs-CZ" i="1">
                              <a:latin typeface="Cambria Math"/>
                            </a:rPr>
                            <m:t>Ž</m:t>
                          </m:r>
                        </m:e>
                        <m:sup>
                          <m:r>
                            <a:rPr lang="cs-CZ" i="1">
                              <a:latin typeface="Cambria Math"/>
                            </a:rPr>
                            <m:t>′</m:t>
                          </m:r>
                        </m:sup>
                      </m:sSup>
                      <m:r>
                        <a:rPr lang="cs-CZ" i="1">
                          <a:latin typeface="Cambria Math"/>
                        </a:rPr>
                        <m:t>=</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a:rPr>
                                <m:t>𝑛</m:t>
                              </m:r>
                            </m:e>
                            <m:sup>
                              <m:r>
                                <a:rPr lang="cs-CZ" i="1">
                                  <a:latin typeface="Cambria Math"/>
                                </a:rPr>
                                <m:t>′</m:t>
                              </m:r>
                            </m:sup>
                          </m:sSup>
                          <m:r>
                            <a:rPr lang="cs-CZ" i="1">
                              <a:latin typeface="Cambria Math"/>
                            </a:rPr>
                            <m:t>+1</m:t>
                          </m:r>
                        </m:e>
                      </m:d>
                      <m:r>
                        <a:rPr lang="cs-CZ" i="1">
                          <a:latin typeface="Cambria Math"/>
                          <a:ea typeface="Cambria Math"/>
                        </a:rPr>
                        <m:t>×</m:t>
                      </m:r>
                      <m:r>
                        <a:rPr lang="cs-CZ" i="1">
                          <a:latin typeface="Cambria Math"/>
                          <a:ea typeface="Cambria Math"/>
                        </a:rPr>
                        <m:t>𝑇</m:t>
                      </m:r>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𝑛</m:t>
                          </m:r>
                        </m:e>
                        <m:sup>
                          <m:r>
                            <a:rPr lang="cs-CZ" i="1">
                              <a:latin typeface="Cambria Math"/>
                              <a:ea typeface="Cambria Math"/>
                            </a:rPr>
                            <m:t>′</m:t>
                          </m:r>
                        </m:sup>
                      </m:sSup>
                      <m:r>
                        <a:rPr lang="cs-CZ" i="1">
                          <a:latin typeface="Cambria Math"/>
                          <a:ea typeface="Cambria Math"/>
                        </a:rPr>
                        <m:t>+1)×</m:t>
                      </m:r>
                      <m:r>
                        <a:rPr lang="cs-CZ" i="1">
                          <a:latin typeface="Cambria Math"/>
                          <a:ea typeface="Cambria Math"/>
                        </a:rPr>
                        <m:t>𝑚</m:t>
                      </m:r>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h</m:t>
                          </m:r>
                        </m:e>
                        <m:sup>
                          <m:r>
                            <a:rPr lang="cs-CZ" i="1">
                              <a:latin typeface="Cambria Math"/>
                              <a:ea typeface="Cambria Math"/>
                            </a:rPr>
                            <m:t>′</m:t>
                          </m:r>
                        </m:sup>
                      </m:sSup>
                    </m:oMath>
                  </m:oMathPara>
                </a14:m>
                <a:endParaRPr lang="cs-CZ" dirty="0"/>
              </a:p>
              <a:p>
                <a:pPr marL="0" indent="0">
                  <a:buNone/>
                </a:pPr>
                <a:r>
                  <a:rPr lang="cs-CZ" dirty="0"/>
                  <a:t>Kde:</a:t>
                </a:r>
              </a:p>
              <a:p>
                <a:pPr marL="0" indent="0">
                  <a:buNone/>
                </a:pPr>
                <a14:m>
                  <m:oMath xmlns:m="http://schemas.openxmlformats.org/officeDocument/2006/math">
                    <m:sSup>
                      <m:sSupPr>
                        <m:ctrlPr>
                          <a:rPr lang="cs-CZ" i="1">
                            <a:latin typeface="Cambria Math" panose="02040503050406030204" pitchFamily="18" charset="0"/>
                          </a:rPr>
                        </m:ctrlPr>
                      </m:sSupPr>
                      <m:e>
                        <m:r>
                          <a:rPr lang="cs-CZ" i="1">
                            <a:latin typeface="Cambria Math"/>
                          </a:rPr>
                          <m:t>𝑛</m:t>
                        </m:r>
                      </m:e>
                      <m:sup>
                        <m:r>
                          <a:rPr lang="cs-CZ" i="1">
                            <a:latin typeface="Cambria Math"/>
                          </a:rPr>
                          <m:t>′</m:t>
                        </m:r>
                      </m:sup>
                    </m:sSup>
                  </m:oMath>
                </a14:m>
                <a:r>
                  <a:rPr lang="cs-CZ" dirty="0"/>
                  <a:t>- počet možných oprav měřidla,</a:t>
                </a:r>
              </a:p>
              <a:p>
                <a:pPr marL="0" indent="0">
                  <a:buNone/>
                </a:pPr>
                <a:r>
                  <a:rPr lang="cs-CZ" dirty="0"/>
                  <a:t>m- počet měření vyvolávající opotřebení 1m</a:t>
                </a:r>
              </a:p>
              <a:p>
                <a:pPr marL="0" indent="0">
                  <a:buNone/>
                </a:pPr>
                <a14:m>
                  <m:oMath xmlns:m="http://schemas.openxmlformats.org/officeDocument/2006/math">
                    <m:sSup>
                      <m:sSupPr>
                        <m:ctrlPr>
                          <a:rPr lang="cs-CZ" i="1">
                            <a:latin typeface="Cambria Math" panose="02040503050406030204" pitchFamily="18" charset="0"/>
                            <a:ea typeface="Cambria Math"/>
                          </a:rPr>
                        </m:ctrlPr>
                      </m:sSupPr>
                      <m:e>
                        <m:r>
                          <a:rPr lang="cs-CZ" i="1">
                            <a:latin typeface="Cambria Math"/>
                            <a:ea typeface="Cambria Math"/>
                          </a:rPr>
                          <m:t>h</m:t>
                        </m:r>
                      </m:e>
                      <m:sup>
                        <m:r>
                          <a:rPr lang="cs-CZ" i="1">
                            <a:latin typeface="Cambria Math"/>
                            <a:ea typeface="Cambria Math"/>
                          </a:rPr>
                          <m:t>′</m:t>
                        </m:r>
                      </m:sup>
                    </m:sSup>
                  </m:oMath>
                </a14:m>
                <a:r>
                  <a:rPr lang="cs-CZ" dirty="0"/>
                  <a:t>- dovolené opotřebení měřidla v mikronech</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1926" t="-2022"/>
                </a:stretch>
              </a:blipFill>
            </p:spPr>
            <p:txBody>
              <a:bodyPr/>
              <a:lstStyle/>
              <a:p>
                <a:r>
                  <a:rPr lang="cs-CZ">
                    <a:noFill/>
                  </a:rPr>
                  <a:t> </a:t>
                </a:r>
              </a:p>
            </p:txBody>
          </p:sp>
        </mc:Fallback>
      </mc:AlternateContent>
    </p:spTree>
    <p:extLst>
      <p:ext uri="{BB962C8B-B14F-4D97-AF65-F5344CB8AC3E}">
        <p14:creationId xmlns:p14="http://schemas.microsoft.com/office/powerpoint/2010/main" val="2758567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Norma spotřeby nářadí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r>
                  <a:rPr lang="cs-CZ" sz="1800" b="1" dirty="0"/>
                  <a:t>Norma spotřeby nářadí </a:t>
                </a:r>
                <a:r>
                  <a:rPr lang="cs-CZ" sz="1800" dirty="0"/>
                  <a:t>je množství nářadí všeho druhu (nebo jen určitého druhu) v technických nebo peněžních jednotkách, které nezbytně potřebujeme pro zhotovení nebo opracování plánované výroby. Výpočet technicky zdůvodněné normy pro:</a:t>
                </a:r>
              </a:p>
              <a:p>
                <a:pPr>
                  <a:buFontTx/>
                  <a:buChar char="-"/>
                </a:pPr>
                <a:r>
                  <a:rPr lang="cs-CZ" sz="1800" dirty="0"/>
                  <a:t>Řezné nástroje:</a:t>
                </a:r>
              </a:p>
              <a:p>
                <a:pPr marL="0" indent="0">
                  <a:buNone/>
                </a:pPr>
                <a14:m>
                  <m:oMathPara xmlns:m="http://schemas.openxmlformats.org/officeDocument/2006/math">
                    <m:oMathParaPr>
                      <m:jc m:val="left"/>
                    </m:oMathParaPr>
                    <m:oMath xmlns:m="http://schemas.openxmlformats.org/officeDocument/2006/math">
                      <m:sSub>
                        <m:sSubPr>
                          <m:ctrlPr>
                            <a:rPr lang="cs-CZ" sz="1800" i="1" smtClean="0">
                              <a:latin typeface="Cambria Math" panose="02040503050406030204" pitchFamily="18" charset="0"/>
                            </a:rPr>
                          </m:ctrlPr>
                        </m:sSubPr>
                        <m:e>
                          <m:r>
                            <a:rPr lang="cs-CZ" sz="1800" b="0" i="1" smtClean="0">
                              <a:latin typeface="Cambria Math"/>
                            </a:rPr>
                            <m:t>𝑁</m:t>
                          </m:r>
                        </m:e>
                        <m:sub>
                          <m:r>
                            <a:rPr lang="cs-CZ" sz="1800" b="0" i="1" smtClean="0">
                              <a:latin typeface="Cambria Math"/>
                            </a:rPr>
                            <m:t>𝑡</m:t>
                          </m:r>
                        </m:sub>
                      </m:sSub>
                      <m:r>
                        <a:rPr lang="cs-CZ" sz="1800" b="0" i="1" smtClean="0">
                          <a:latin typeface="Cambria Math"/>
                        </a:rPr>
                        <m:t>=</m:t>
                      </m:r>
                      <m:f>
                        <m:fPr>
                          <m:ctrlPr>
                            <a:rPr lang="cs-CZ" sz="1800" b="0" i="1" smtClean="0">
                              <a:latin typeface="Cambria Math" panose="02040503050406030204" pitchFamily="18" charset="0"/>
                            </a:rPr>
                          </m:ctrlPr>
                        </m:fPr>
                        <m:num>
                          <m:sSub>
                            <m:sSubPr>
                              <m:ctrlPr>
                                <a:rPr lang="cs-CZ" sz="1800" b="0" i="1" smtClean="0">
                                  <a:latin typeface="Cambria Math" panose="02040503050406030204" pitchFamily="18" charset="0"/>
                                </a:rPr>
                              </m:ctrlPr>
                            </m:sSubPr>
                            <m:e>
                              <m:r>
                                <a:rPr lang="cs-CZ" sz="1800" b="0" i="1" smtClean="0">
                                  <a:latin typeface="Cambria Math"/>
                                </a:rPr>
                                <m:t>𝑡</m:t>
                              </m:r>
                            </m:e>
                            <m:sub>
                              <m:r>
                                <a:rPr lang="cs-CZ" sz="1800" b="0" i="1" smtClean="0">
                                  <a:latin typeface="Cambria Math"/>
                                </a:rPr>
                                <m:t>41</m:t>
                              </m:r>
                            </m:sub>
                          </m:sSub>
                          <m:r>
                            <a:rPr lang="cs-CZ" sz="1800" b="0" i="1" smtClean="0">
                              <a:latin typeface="Cambria Math"/>
                              <a:ea typeface="Cambria Math"/>
                            </a:rPr>
                            <m:t>×</m:t>
                          </m:r>
                          <m:r>
                            <a:rPr lang="cs-CZ" sz="1800" b="0" i="1" smtClean="0">
                              <a:latin typeface="Cambria Math"/>
                              <a:ea typeface="Cambria Math"/>
                            </a:rPr>
                            <m:t>𝑖</m:t>
                          </m:r>
                          <m:r>
                            <a:rPr lang="cs-CZ" sz="1800" b="0" i="1" smtClean="0">
                              <a:latin typeface="Cambria Math"/>
                              <a:ea typeface="Cambria Math"/>
                            </a:rPr>
                            <m:t>×</m:t>
                          </m:r>
                          <m:r>
                            <a:rPr lang="cs-CZ" sz="1800" b="0" i="1" smtClean="0">
                              <a:latin typeface="Cambria Math"/>
                              <a:ea typeface="Cambria Math"/>
                            </a:rPr>
                            <m:t>𝑋</m:t>
                          </m:r>
                        </m:num>
                        <m:den>
                          <m:r>
                            <a:rPr lang="cs-CZ" sz="1800" b="0" i="1" smtClean="0">
                              <a:latin typeface="Cambria Math"/>
                            </a:rPr>
                            <m:t>60</m:t>
                          </m:r>
                          <m:r>
                            <a:rPr lang="cs-CZ" sz="1800" b="0" i="1" smtClean="0">
                              <a:latin typeface="Cambria Math"/>
                              <a:ea typeface="Cambria Math"/>
                            </a:rPr>
                            <m:t>×Ž</m:t>
                          </m:r>
                        </m:den>
                      </m:f>
                      <m:r>
                        <a:rPr lang="cs-CZ" sz="1800" b="0" i="1" smtClean="0">
                          <a:latin typeface="Cambria Math"/>
                          <a:ea typeface="Cambria Math"/>
                        </a:rPr>
                        <m:t>×</m:t>
                      </m:r>
                      <m:sSub>
                        <m:sSubPr>
                          <m:ctrlPr>
                            <a:rPr lang="cs-CZ" sz="1800" b="0" i="1" smtClean="0">
                              <a:latin typeface="Cambria Math" panose="02040503050406030204" pitchFamily="18" charset="0"/>
                              <a:ea typeface="Cambria Math"/>
                            </a:rPr>
                          </m:ctrlPr>
                        </m:sSubPr>
                        <m:e>
                          <m:r>
                            <a:rPr lang="cs-CZ" sz="1800" b="0" i="1" smtClean="0">
                              <a:latin typeface="Cambria Math"/>
                              <a:ea typeface="Cambria Math"/>
                            </a:rPr>
                            <m:t>𝑘</m:t>
                          </m:r>
                        </m:e>
                        <m:sub>
                          <m:r>
                            <a:rPr lang="cs-CZ" sz="1800" b="0" i="1" smtClean="0">
                              <a:latin typeface="Cambria Math"/>
                              <a:ea typeface="Cambria Math"/>
                            </a:rPr>
                            <m:t>𝑛𝑧</m:t>
                          </m:r>
                        </m:sub>
                      </m:sSub>
                    </m:oMath>
                  </m:oMathPara>
                </a14:m>
                <a:endParaRPr lang="cs-CZ" sz="1800" dirty="0"/>
              </a:p>
              <a:p>
                <a:pPr marL="0" indent="0">
                  <a:buNone/>
                </a:pPr>
                <a:r>
                  <a:rPr lang="cs-CZ" sz="1800" dirty="0"/>
                  <a:t>Kde:</a:t>
                </a:r>
              </a:p>
              <a:p>
                <a:pPr marL="0" indent="0">
                  <a:buNone/>
                </a:pPr>
                <a14:m>
                  <m:oMath xmlns:m="http://schemas.openxmlformats.org/officeDocument/2006/math">
                    <m:sSub>
                      <m:sSubPr>
                        <m:ctrlPr>
                          <a:rPr lang="cs-CZ" sz="1800" i="1">
                            <a:latin typeface="Cambria Math" panose="02040503050406030204" pitchFamily="18" charset="0"/>
                          </a:rPr>
                        </m:ctrlPr>
                      </m:sSubPr>
                      <m:e>
                        <m:r>
                          <a:rPr lang="cs-CZ" sz="1800" i="1">
                            <a:latin typeface="Cambria Math"/>
                          </a:rPr>
                          <m:t>𝑡</m:t>
                        </m:r>
                      </m:e>
                      <m:sub>
                        <m:r>
                          <a:rPr lang="cs-CZ" sz="1800" i="1">
                            <a:latin typeface="Cambria Math"/>
                          </a:rPr>
                          <m:t>41</m:t>
                        </m:r>
                      </m:sub>
                    </m:sSub>
                  </m:oMath>
                </a14:m>
                <a:r>
                  <a:rPr lang="cs-CZ" sz="1800" dirty="0"/>
                  <a:t>- čas hlavního chodu stroje, kdy je nástroj v záběru (min)</a:t>
                </a:r>
              </a:p>
              <a:p>
                <a:pPr marL="0" indent="0">
                  <a:buNone/>
                </a:pPr>
                <a:r>
                  <a:rPr lang="cs-CZ" sz="1800" dirty="0"/>
                  <a:t>i- počet současně pracujících stejných nástrojů při opracování jedné součásti</a:t>
                </a:r>
              </a:p>
              <a:p>
                <a:pPr marL="0" indent="0">
                  <a:buNone/>
                </a:pPr>
                <a:r>
                  <a:rPr lang="cs-CZ" sz="1800" dirty="0"/>
                  <a:t>X- počet součástí plánovaných k výrobě za plánovací období</a:t>
                </a:r>
              </a:p>
              <a:p>
                <a:pPr marL="0" indent="0">
                  <a:buNone/>
                </a:pPr>
                <a14:m>
                  <m:oMath xmlns:m="http://schemas.openxmlformats.org/officeDocument/2006/math">
                    <m:sSub>
                      <m:sSubPr>
                        <m:ctrlPr>
                          <a:rPr lang="cs-CZ" sz="1800" i="1">
                            <a:latin typeface="Cambria Math" panose="02040503050406030204" pitchFamily="18" charset="0"/>
                            <a:ea typeface="Cambria Math"/>
                          </a:rPr>
                        </m:ctrlPr>
                      </m:sSubPr>
                      <m:e>
                        <m:r>
                          <a:rPr lang="cs-CZ" sz="1800" i="1">
                            <a:latin typeface="Cambria Math"/>
                            <a:ea typeface="Cambria Math"/>
                          </a:rPr>
                          <m:t>𝑘</m:t>
                        </m:r>
                      </m:e>
                      <m:sub>
                        <m:r>
                          <a:rPr lang="cs-CZ" sz="1800" i="1">
                            <a:latin typeface="Cambria Math"/>
                            <a:ea typeface="Cambria Math"/>
                          </a:rPr>
                          <m:t>𝑛𝑧</m:t>
                        </m:r>
                      </m:sub>
                    </m:sSub>
                  </m:oMath>
                </a14:m>
                <a:r>
                  <a:rPr lang="cs-CZ" sz="1800" dirty="0"/>
                  <a:t>- koeficient nahodilých ztrát, volí se v rozmezí 1,05-1,5</a:t>
                </a:r>
              </a:p>
              <a:p>
                <a:pPr marL="0" indent="0">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593" t="-674"/>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404191165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19200" y="381000"/>
            <a:ext cx="7793038" cy="922338"/>
          </a:xfrm>
        </p:spPr>
        <p:txBody>
          <a:bodyPr/>
          <a:lstStyle/>
          <a:p>
            <a:pPr algn="ctr"/>
            <a:r>
              <a:rPr lang="cs-CZ" altLang="cs-CZ" sz="4000" b="1" dirty="0"/>
              <a:t>HODNOTOTVORNÉ ČINNOSTI</a:t>
            </a:r>
          </a:p>
        </p:txBody>
      </p:sp>
      <p:sp>
        <p:nvSpPr>
          <p:cNvPr id="172035" name="Rectangle 3"/>
          <p:cNvSpPr>
            <a:spLocks noGrp="1" noChangeArrowheads="1"/>
          </p:cNvSpPr>
          <p:nvPr>
            <p:ph idx="1"/>
          </p:nvPr>
        </p:nvSpPr>
        <p:spPr>
          <a:xfrm>
            <a:off x="228600" y="2438400"/>
            <a:ext cx="8726488" cy="4114800"/>
          </a:xfrm>
        </p:spPr>
        <p:txBody>
          <a:bodyPr/>
          <a:lstStyle/>
          <a:p>
            <a:r>
              <a:rPr lang="cs-CZ" altLang="cs-CZ" sz="2800" b="1" dirty="0">
                <a:solidFill>
                  <a:srgbClr val="FF0000"/>
                </a:solidFill>
              </a:rPr>
              <a:t>Primární (základní) činnosti </a:t>
            </a:r>
            <a:r>
              <a:rPr lang="cs-CZ" altLang="cs-CZ" sz="2800" dirty="0"/>
              <a:t>– v každém podniku lze primární činnosti rozdělit do 5 generických kategorií (řízení vstupních a výstupních operací – logistika, výroba a provoz, marketing a provoz, servisní služby)</a:t>
            </a:r>
          </a:p>
          <a:p>
            <a:r>
              <a:rPr lang="cs-CZ" altLang="cs-CZ" sz="2800" b="1" dirty="0">
                <a:solidFill>
                  <a:srgbClr val="FF0000"/>
                </a:solidFill>
              </a:rPr>
              <a:t>Podpůrné činnosti </a:t>
            </a:r>
            <a:r>
              <a:rPr lang="cs-CZ" altLang="cs-CZ" sz="2800" dirty="0"/>
              <a:t>– napomáhají primárním činnostem i sobě navzájem tím, že obstarávají vstupy, technologii, pracovní síly a rozličné podnikové funkce</a:t>
            </a:r>
          </a:p>
        </p:txBody>
      </p:sp>
      <p:sp>
        <p:nvSpPr>
          <p:cNvPr id="2" name="TextovéPole 1"/>
          <p:cNvSpPr txBox="1"/>
          <p:nvPr/>
        </p:nvSpPr>
        <p:spPr>
          <a:xfrm>
            <a:off x="395536" y="5877272"/>
            <a:ext cx="8208912" cy="553998"/>
          </a:xfrm>
          <a:prstGeom prst="rect">
            <a:avLst/>
          </a:prstGeom>
          <a:noFill/>
        </p:spPr>
        <p:txBody>
          <a:bodyPr wrap="square" rtlCol="0">
            <a:spAutoFit/>
          </a:bodyPr>
          <a:lstStyle/>
          <a:p>
            <a:r>
              <a:rPr lang="cs-CZ" altLang="cs-CZ" sz="1000" dirty="0"/>
              <a:t>Zdroj: 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362626544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Spotřeba nářadí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10000"/>
              </a:bodyPr>
              <a:lstStyle/>
              <a:p>
                <a:pPr marL="0" indent="0">
                  <a:buNone/>
                </a:pPr>
                <a:r>
                  <a:rPr lang="cs-CZ" i="1" dirty="0"/>
                  <a:t>- Měřidla</a:t>
                </a:r>
              </a:p>
              <a:p>
                <a:pPr marL="0" indent="0">
                  <a:buNone/>
                </a:pPr>
                <a14:m>
                  <m:oMathPara xmlns:m="http://schemas.openxmlformats.org/officeDocument/2006/math">
                    <m:oMathParaPr>
                      <m:jc m:val="centerGroup"/>
                    </m:oMathParaPr>
                    <m:oMath xmlns:m="http://schemas.openxmlformats.org/officeDocument/2006/math">
                      <m:sSubSup>
                        <m:sSubSupPr>
                          <m:ctrlPr>
                            <a:rPr lang="cs-CZ" i="1" smtClean="0">
                              <a:latin typeface="Cambria Math" panose="02040503050406030204" pitchFamily="18" charset="0"/>
                            </a:rPr>
                          </m:ctrlPr>
                        </m:sSubSupPr>
                        <m:e>
                          <m:r>
                            <a:rPr lang="cs-CZ" b="0" i="1" smtClean="0">
                              <a:latin typeface="Cambria Math"/>
                            </a:rPr>
                            <m:t>𝑁</m:t>
                          </m:r>
                        </m:e>
                        <m:sub>
                          <m:r>
                            <a:rPr lang="cs-CZ" b="0" i="1" smtClean="0">
                              <a:latin typeface="Cambria Math"/>
                            </a:rPr>
                            <m:t>𝑡</m:t>
                          </m:r>
                        </m:sub>
                        <m:sup>
                          <m:r>
                            <a:rPr lang="cs-CZ" b="0" i="1" smtClean="0">
                              <a:latin typeface="Cambria Math"/>
                            </a:rPr>
                            <m:t>′</m:t>
                          </m:r>
                        </m:sup>
                      </m:sSubSup>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𝑄</m:t>
                          </m:r>
                          <m:r>
                            <a:rPr lang="cs-CZ" b="0" i="1" smtClean="0">
                              <a:latin typeface="Cambria Math"/>
                              <a:ea typeface="Cambria Math"/>
                            </a:rPr>
                            <m:t>×</m:t>
                          </m:r>
                          <m:r>
                            <a:rPr lang="cs-CZ" b="0" i="1" smtClean="0">
                              <a:latin typeface="Cambria Math"/>
                              <a:ea typeface="Cambria Math"/>
                            </a:rPr>
                            <m:t>𝑖</m:t>
                          </m:r>
                          <m:r>
                            <a:rPr lang="cs-CZ" b="0" i="1" smtClean="0">
                              <a:latin typeface="Cambria Math"/>
                              <a:ea typeface="Cambria Math"/>
                            </a:rPr>
                            <m:t>×</m:t>
                          </m:r>
                          <m:r>
                            <a:rPr lang="cs-CZ" b="0" i="1" smtClean="0">
                              <a:latin typeface="Cambria Math"/>
                              <a:ea typeface="Cambria Math"/>
                            </a:rPr>
                            <m:t>𝑋</m:t>
                          </m:r>
                        </m:num>
                        <m:den>
                          <m:r>
                            <a:rPr lang="cs-CZ" b="0" i="1" smtClean="0">
                              <a:latin typeface="Cambria Math"/>
                            </a:rPr>
                            <m:t>Ž</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𝑛𝑧</m:t>
                          </m:r>
                        </m:sub>
                      </m:sSub>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1</m:t>
                          </m:r>
                        </m:num>
                        <m:den>
                          <m:r>
                            <a:rPr lang="cs-CZ" b="0" i="1" smtClean="0">
                              <a:latin typeface="Cambria Math"/>
                              <a:ea typeface="Cambria Math"/>
                            </a:rPr>
                            <m:t>𝑚</m:t>
                          </m:r>
                        </m:den>
                      </m:f>
                    </m:oMath>
                  </m:oMathPara>
                </a14:m>
                <a:endParaRPr lang="cs-CZ" dirty="0"/>
              </a:p>
              <a:p>
                <a:pPr marL="0" indent="0">
                  <a:buNone/>
                </a:pPr>
                <a:r>
                  <a:rPr lang="cs-CZ" dirty="0"/>
                  <a:t>kde </a:t>
                </a:r>
              </a:p>
              <a:p>
                <a:pPr marL="0" indent="0">
                  <a:buNone/>
                </a:pPr>
                <a:r>
                  <a:rPr lang="cs-CZ" i="1" dirty="0"/>
                  <a:t>Q</a:t>
                </a:r>
                <a:r>
                  <a:rPr lang="cs-CZ" dirty="0"/>
                  <a:t>- počet měření na jednom místě</a:t>
                </a:r>
              </a:p>
              <a:p>
                <a:pPr marL="0" indent="0">
                  <a:buNone/>
                </a:pPr>
                <a:r>
                  <a:rPr lang="cs-CZ" i="1" dirty="0"/>
                  <a:t>i</a:t>
                </a:r>
                <a:r>
                  <a:rPr lang="cs-CZ" dirty="0"/>
                  <a:t>- počet míst na součástí, na nichž se měření provádí,</a:t>
                </a:r>
              </a:p>
              <a:p>
                <a:pPr marL="0" indent="0">
                  <a:buNone/>
                </a:pPr>
                <a:r>
                  <a:rPr lang="cs-CZ" i="1" dirty="0"/>
                  <a:t>Ž</a:t>
                </a:r>
                <a:r>
                  <a:rPr lang="cs-CZ" dirty="0"/>
                  <a:t>- životnost v počtech měření,</a:t>
                </a:r>
              </a:p>
              <a:p>
                <a:pPr marL="0" indent="0">
                  <a:buNone/>
                </a:pPr>
                <a:r>
                  <a:rPr lang="cs-CZ" i="1" dirty="0"/>
                  <a:t>1/m</a:t>
                </a:r>
                <a:r>
                  <a:rPr lang="cs-CZ" dirty="0"/>
                  <a:t>- počet měřených součástí k vyráběných</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704" t="-2695"/>
                </a:stretch>
              </a:blipFill>
            </p:spPr>
            <p:txBody>
              <a:bodyPr/>
              <a:lstStyle/>
              <a:p>
                <a:r>
                  <a:rPr lang="cs-CZ">
                    <a:noFill/>
                  </a:rPr>
                  <a:t> </a:t>
                </a:r>
              </a:p>
            </p:txBody>
          </p:sp>
        </mc:Fallback>
      </mc:AlternateContent>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58965314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Norma spotřeby nářadí III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7500" lnSpcReduction="20000"/>
              </a:bodyPr>
              <a:lstStyle/>
              <a:p>
                <a:pPr marL="0" indent="0">
                  <a:buNone/>
                </a:pPr>
                <a:r>
                  <a:rPr lang="cs-CZ" i="1" dirty="0"/>
                  <a:t>- Přípravky</a:t>
                </a: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𝑡</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𝑝</m:t>
                          </m:r>
                          <m:r>
                            <a:rPr lang="cs-CZ" b="0" i="1" smtClean="0">
                              <a:latin typeface="Cambria Math"/>
                              <a:ea typeface="Cambria Math"/>
                            </a:rPr>
                            <m:t>×</m:t>
                          </m:r>
                          <m:r>
                            <a:rPr lang="cs-CZ" b="0" i="1" smtClean="0">
                              <a:latin typeface="Cambria Math"/>
                              <a:ea typeface="Cambria Math"/>
                            </a:rPr>
                            <m:t>𝑖</m:t>
                          </m:r>
                        </m:num>
                        <m:den>
                          <m:r>
                            <a:rPr lang="cs-CZ" b="0" i="1" smtClean="0">
                              <a:latin typeface="Cambria Math"/>
                            </a:rPr>
                            <m:t>𝑏</m:t>
                          </m:r>
                        </m:den>
                      </m:f>
                      <m:r>
                        <a:rPr lang="cs-CZ" b="0" i="1" smtClean="0">
                          <a:latin typeface="Cambria Math"/>
                          <a:ea typeface="Cambria Math"/>
                        </a:rPr>
                        <m:t>×</m:t>
                      </m:r>
                      <m:f>
                        <m:fPr>
                          <m:ctrlPr>
                            <a:rPr lang="cs-CZ" b="0" i="1" smtClean="0">
                              <a:latin typeface="Cambria Math" panose="02040503050406030204" pitchFamily="18" charset="0"/>
                              <a:ea typeface="Cambria Math"/>
                            </a:rPr>
                          </m:ctrlPr>
                        </m:fPr>
                        <m:num>
                          <m:sSub>
                            <m:sSubPr>
                              <m:ctrlPr>
                                <a:rPr lang="cs-CZ" b="0" i="1" smtClean="0">
                                  <a:latin typeface="Cambria Math" panose="02040503050406030204" pitchFamily="18" charset="0"/>
                                  <a:ea typeface="Cambria Math"/>
                                </a:rPr>
                              </m:ctrlPr>
                            </m:sSubPr>
                            <m:e>
                              <m:r>
                                <a:rPr lang="cs-CZ" b="0" i="1" smtClean="0">
                                  <a:latin typeface="Cambria Math"/>
                                  <a:ea typeface="Cambria Math"/>
                                </a:rPr>
                                <m:t>𝑇</m:t>
                              </m:r>
                            </m:e>
                            <m:sub>
                              <m:r>
                                <a:rPr lang="cs-CZ" b="0" i="1" smtClean="0">
                                  <a:latin typeface="Cambria Math"/>
                                  <a:ea typeface="Cambria Math"/>
                                </a:rPr>
                                <m:t>𝑘</m:t>
                              </m:r>
                            </m:sub>
                          </m:sSub>
                        </m:num>
                        <m:den>
                          <m:r>
                            <a:rPr lang="cs-CZ" b="0" i="1" smtClean="0">
                              <a:latin typeface="Cambria Math"/>
                              <a:ea typeface="Cambria Math"/>
                            </a:rPr>
                            <m:t>Ž</m:t>
                          </m:r>
                        </m:den>
                      </m:f>
                    </m:oMath>
                  </m:oMathPara>
                </a14:m>
                <a:endParaRPr lang="cs-CZ" dirty="0"/>
              </a:p>
              <a:p>
                <a:pPr marL="0" indent="0">
                  <a:buNone/>
                </a:pPr>
                <a:r>
                  <a:rPr lang="cs-CZ" dirty="0"/>
                  <a:t>kde </a:t>
                </a:r>
              </a:p>
              <a:p>
                <a:pPr marL="0" indent="0">
                  <a:buNone/>
                </a:pPr>
                <a:r>
                  <a:rPr lang="cs-CZ" i="1" dirty="0"/>
                  <a:t>p</a:t>
                </a:r>
                <a:r>
                  <a:rPr lang="cs-CZ" dirty="0"/>
                  <a:t>- počet pracovišť, na kterých se současně přípravek používá,</a:t>
                </a:r>
              </a:p>
              <a:p>
                <a:pPr marL="0" indent="0">
                  <a:buNone/>
                </a:pPr>
                <a:r>
                  <a:rPr lang="cs-CZ" i="1" dirty="0"/>
                  <a:t>i</a:t>
                </a:r>
                <a:r>
                  <a:rPr lang="cs-CZ" dirty="0"/>
                  <a:t>- počet přípravků, použitých na jednom pracovišti současně,</a:t>
                </a:r>
              </a:p>
              <a:p>
                <a:pPr marL="0" indent="0">
                  <a:buNone/>
                </a:pPr>
                <a:r>
                  <a:rPr lang="cs-CZ" i="1" dirty="0"/>
                  <a:t>b</a:t>
                </a:r>
                <a:r>
                  <a:rPr lang="cs-CZ" dirty="0"/>
                  <a:t>- počet pracovišť, obsluhovaných jedním přípravkem,</a:t>
                </a:r>
              </a:p>
              <a:p>
                <a:pPr marL="0" indent="0">
                  <a:buNone/>
                </a:pPr>
                <a:r>
                  <a:rPr lang="cs-CZ" i="1" dirty="0" err="1"/>
                  <a:t>T</a:t>
                </a:r>
                <a:r>
                  <a:rPr lang="cs-CZ" i="1" baseline="-25000" dirty="0" err="1"/>
                  <a:t>k</a:t>
                </a:r>
                <a:r>
                  <a:rPr lang="cs-CZ" dirty="0"/>
                  <a:t>- kalendářní čas na nichž je plánováno používání přípravku (měsíce)</a:t>
                </a:r>
              </a:p>
              <a:p>
                <a:pPr marL="0" indent="0">
                  <a:buNone/>
                </a:pPr>
                <a:r>
                  <a:rPr lang="cs-CZ" i="1" dirty="0"/>
                  <a:t>Ž</a:t>
                </a:r>
                <a:r>
                  <a:rPr lang="cs-CZ" dirty="0"/>
                  <a:t>- životnost přípravku</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185" t="-2426"/>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344568492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Řízení výše zásob nářadí (potřeba nářadí) I</a:t>
            </a:r>
          </a:p>
        </p:txBody>
      </p:sp>
      <p:sp>
        <p:nvSpPr>
          <p:cNvPr id="3" name="Zástupný symbol pro obsah 2"/>
          <p:cNvSpPr>
            <a:spLocks noGrp="1"/>
          </p:cNvSpPr>
          <p:nvPr>
            <p:ph idx="1"/>
          </p:nvPr>
        </p:nvSpPr>
        <p:spPr/>
        <p:txBody>
          <a:bodyPr>
            <a:normAutofit fontScale="92500" lnSpcReduction="10000"/>
          </a:bodyPr>
          <a:lstStyle/>
          <a:p>
            <a:r>
              <a:rPr lang="cs-CZ" b="1" dirty="0"/>
              <a:t>Zásoby na skladě-</a:t>
            </a:r>
            <a:r>
              <a:rPr lang="cs-CZ" dirty="0"/>
              <a:t> množství nářadí, které se skladuje v ústředním skladu nářadí (technické nebo peněžní jednotky),</a:t>
            </a:r>
          </a:p>
          <a:p>
            <a:r>
              <a:rPr lang="cs-CZ" b="1" dirty="0"/>
              <a:t>Zásoby v používání- </a:t>
            </a:r>
            <a:r>
              <a:rPr lang="cs-CZ" dirty="0"/>
              <a:t>množství nářadí, které se eviduje ve výdejnách nářadí (technické nebo peněžní jednotky)</a:t>
            </a:r>
          </a:p>
          <a:p>
            <a:r>
              <a:rPr lang="cs-CZ" b="1" dirty="0"/>
              <a:t>Zásoba pro subdodavatele </a:t>
            </a:r>
            <a:r>
              <a:rPr lang="cs-CZ" dirty="0"/>
              <a:t>– množství nářadí, které je určeno pro subdodavatelské splnění určitého výrobního úkolu zadaného finálním podnikem (technické nebo peněžní jednotky)</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292713762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Příklad 1. Hospodaření nářadím: zadání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Najděte životnost a normu spotřeby řezného nástroje, k dispozici máte následující údaje:</a:t>
            </a:r>
          </a:p>
          <a:p>
            <a:pPr marL="400050" lvl="1" indent="0">
              <a:buNone/>
            </a:pPr>
            <a:r>
              <a:rPr lang="cs-CZ" dirty="0"/>
              <a:t>- Přípustný počet ostření řezného nástroje =4,</a:t>
            </a:r>
          </a:p>
          <a:p>
            <a:pPr lvl="1">
              <a:buFontTx/>
              <a:buChar char="-"/>
            </a:pPr>
            <a:r>
              <a:rPr lang="cs-CZ" dirty="0"/>
              <a:t>Optimální trvanlivost břitu řezného nástroje mezi dvěma ostřeními (hod.) 3</a:t>
            </a:r>
          </a:p>
          <a:p>
            <a:pPr lvl="1">
              <a:buFontTx/>
              <a:buChar char="-"/>
            </a:pPr>
            <a:r>
              <a:rPr lang="cs-CZ" dirty="0"/>
              <a:t>Čas hlavního chodu stroje, kdy je nástroj v záběru-10min.</a:t>
            </a:r>
          </a:p>
          <a:p>
            <a:pPr lvl="1">
              <a:buFontTx/>
              <a:buChar char="-"/>
            </a:pPr>
            <a:r>
              <a:rPr lang="cs-CZ" dirty="0"/>
              <a:t>Počet současně pracujících stejných nástrojů při opracování jedné součastí-2</a:t>
            </a:r>
          </a:p>
          <a:p>
            <a:pPr lvl="1">
              <a:buFontTx/>
              <a:buChar char="-"/>
            </a:pPr>
            <a:r>
              <a:rPr lang="cs-CZ" dirty="0"/>
              <a:t>Počet součástí plánovaných k výrobě za plánované období =2000ks</a:t>
            </a:r>
          </a:p>
          <a:p>
            <a:pPr lvl="1">
              <a:buFontTx/>
              <a:buChar char="-"/>
            </a:pPr>
            <a:r>
              <a:rPr lang="cs-CZ" dirty="0"/>
              <a:t>Koeficient nahodilých ztrát, 1,1</a:t>
            </a:r>
          </a:p>
        </p:txBody>
      </p:sp>
    </p:spTree>
    <p:extLst>
      <p:ext uri="{BB962C8B-B14F-4D97-AF65-F5344CB8AC3E}">
        <p14:creationId xmlns:p14="http://schemas.microsoft.com/office/powerpoint/2010/main" val="1920441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p>
        </p:txBody>
      </p:sp>
      <p:sp>
        <p:nvSpPr>
          <p:cNvPr id="3" name="Zástupný symbol pro obsah 2"/>
          <p:cNvSpPr>
            <a:spLocks noGrp="1"/>
          </p:cNvSpPr>
          <p:nvPr>
            <p:ph idx="1"/>
          </p:nvPr>
        </p:nvSpPr>
        <p:spPr/>
        <p:txBody>
          <a:bodyPr/>
          <a:lstStyle/>
          <a:p>
            <a:r>
              <a:rPr lang="cs-CZ" dirty="0"/>
              <a:t>Ž= (4+1)*3=15 hodin</a:t>
            </a:r>
          </a:p>
          <a:p>
            <a:r>
              <a:rPr lang="cs-CZ" dirty="0" err="1"/>
              <a:t>Nt</a:t>
            </a:r>
            <a:r>
              <a:rPr lang="cs-CZ" dirty="0"/>
              <a:t>=(10*2*2000)/(60*15)*1,1=49ks/rok</a:t>
            </a:r>
          </a:p>
        </p:txBody>
      </p:sp>
    </p:spTree>
    <p:extLst>
      <p:ext uri="{BB962C8B-B14F-4D97-AF65-F5344CB8AC3E}">
        <p14:creationId xmlns:p14="http://schemas.microsoft.com/office/powerpoint/2010/main" val="274520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Primární vs. Podpůrné procesy</a:t>
            </a:r>
          </a:p>
        </p:txBody>
      </p:sp>
      <p:sp>
        <p:nvSpPr>
          <p:cNvPr id="4" name="Zástupný symbol pro text 3"/>
          <p:cNvSpPr>
            <a:spLocks noGrp="1"/>
          </p:cNvSpPr>
          <p:nvPr>
            <p:ph type="body" idx="1"/>
          </p:nvPr>
        </p:nvSpPr>
        <p:spPr/>
        <p:txBody>
          <a:bodyPr>
            <a:normAutofit fontScale="92500"/>
          </a:bodyPr>
          <a:lstStyle/>
          <a:p>
            <a:r>
              <a:rPr lang="cs-CZ" dirty="0"/>
              <a:t>Primární procesy, </a:t>
            </a:r>
            <a:r>
              <a:rPr lang="cs-CZ" dirty="0" err="1"/>
              <a:t>core</a:t>
            </a:r>
            <a:r>
              <a:rPr lang="cs-CZ" dirty="0"/>
              <a:t> business</a:t>
            </a:r>
          </a:p>
        </p:txBody>
      </p:sp>
      <p:sp>
        <p:nvSpPr>
          <p:cNvPr id="5" name="Zástupný symbol pro obsah 4"/>
          <p:cNvSpPr>
            <a:spLocks noGrp="1"/>
          </p:cNvSpPr>
          <p:nvPr>
            <p:ph sz="half" idx="2"/>
          </p:nvPr>
        </p:nvSpPr>
        <p:spPr/>
        <p:txBody>
          <a:bodyPr>
            <a:normAutofit lnSpcReduction="10000"/>
          </a:bodyPr>
          <a:lstStyle/>
          <a:p>
            <a:r>
              <a:rPr lang="cs-CZ" dirty="0"/>
              <a:t>Procesy, pro které podnik byl vytvořen, konkurenční výhoda podniku</a:t>
            </a:r>
          </a:p>
          <a:p>
            <a:r>
              <a:rPr lang="cs-CZ" dirty="0"/>
              <a:t>Procesy, které přináší podniků zisk</a:t>
            </a:r>
          </a:p>
          <a:p>
            <a:r>
              <a:rPr lang="cs-CZ" dirty="0"/>
              <a:t>Procesy, které realizují mise (strategické cíle) podniku</a:t>
            </a:r>
          </a:p>
          <a:p>
            <a:endParaRPr lang="cs-CZ" i="1" dirty="0"/>
          </a:p>
          <a:p>
            <a:pPr marL="0" indent="0">
              <a:buNone/>
            </a:pPr>
            <a:r>
              <a:rPr lang="cs-CZ" i="1" dirty="0"/>
              <a:t>Příklad: výroba, distribuce, marketing a obchod</a:t>
            </a:r>
          </a:p>
          <a:p>
            <a:endParaRPr lang="cs-CZ" dirty="0"/>
          </a:p>
        </p:txBody>
      </p:sp>
      <p:sp>
        <p:nvSpPr>
          <p:cNvPr id="6" name="Zástupný symbol pro text 5"/>
          <p:cNvSpPr>
            <a:spLocks noGrp="1"/>
          </p:cNvSpPr>
          <p:nvPr>
            <p:ph type="body" sz="quarter" idx="3"/>
          </p:nvPr>
        </p:nvSpPr>
        <p:spPr/>
        <p:txBody>
          <a:bodyPr>
            <a:normAutofit fontScale="92500" lnSpcReduction="20000"/>
          </a:bodyPr>
          <a:lstStyle/>
          <a:p>
            <a:r>
              <a:rPr lang="cs-CZ" dirty="0"/>
              <a:t>Podpůrné procesy, </a:t>
            </a:r>
            <a:r>
              <a:rPr lang="cs-CZ" dirty="0" err="1"/>
              <a:t>facility</a:t>
            </a:r>
            <a:r>
              <a:rPr lang="cs-CZ" dirty="0"/>
              <a:t> management</a:t>
            </a:r>
          </a:p>
        </p:txBody>
      </p:sp>
      <p:sp>
        <p:nvSpPr>
          <p:cNvPr id="7" name="Zástupný symbol pro obsah 6"/>
          <p:cNvSpPr>
            <a:spLocks noGrp="1"/>
          </p:cNvSpPr>
          <p:nvPr>
            <p:ph sz="quarter" idx="4"/>
          </p:nvPr>
        </p:nvSpPr>
        <p:spPr/>
        <p:txBody>
          <a:bodyPr>
            <a:normAutofit fontScale="92500"/>
          </a:bodyPr>
          <a:lstStyle/>
          <a:p>
            <a:r>
              <a:rPr lang="cs-CZ" dirty="0"/>
              <a:t>Procesy, které nejsou konkurenční výhodou podniku</a:t>
            </a:r>
          </a:p>
          <a:p>
            <a:r>
              <a:rPr lang="cs-CZ" dirty="0"/>
              <a:t>Procesy, při úspěšné realizací kterých mohou vznikat úspory, </a:t>
            </a:r>
          </a:p>
          <a:p>
            <a:r>
              <a:rPr lang="cs-CZ" dirty="0"/>
              <a:t>Procesy, které podporují základní podnikání</a:t>
            </a:r>
          </a:p>
          <a:p>
            <a:endParaRPr lang="cs-CZ" dirty="0"/>
          </a:p>
          <a:p>
            <a:endParaRPr lang="cs-CZ" dirty="0"/>
          </a:p>
          <a:p>
            <a:pPr marL="0" indent="0">
              <a:buNone/>
            </a:pPr>
            <a:r>
              <a:rPr lang="cs-CZ" i="1" dirty="0"/>
              <a:t>Příklad: infrastruktura podniku, obstaravatelská činnost</a:t>
            </a:r>
          </a:p>
          <a:p>
            <a:endParaRPr lang="cs-CZ" dirty="0"/>
          </a:p>
        </p:txBody>
      </p:sp>
    </p:spTree>
    <p:extLst>
      <p:ext uri="{BB962C8B-B14F-4D97-AF65-F5344CB8AC3E}">
        <p14:creationId xmlns:p14="http://schemas.microsoft.com/office/powerpoint/2010/main" val="87969692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228600"/>
            <a:ext cx="7877175" cy="1531938"/>
          </a:xfrm>
        </p:spPr>
        <p:txBody>
          <a:bodyPr/>
          <a:lstStyle/>
          <a:p>
            <a:pPr algn="ctr"/>
            <a:r>
              <a:rPr lang="cs-CZ" altLang="cs-CZ" b="1" dirty="0"/>
              <a:t>PROCES ŘÍZENÍ PODPŮRNÝCH ČINNOSTÍ</a:t>
            </a:r>
          </a:p>
        </p:txBody>
      </p:sp>
      <p:sp>
        <p:nvSpPr>
          <p:cNvPr id="97283" name="Rectangle 3"/>
          <p:cNvSpPr>
            <a:spLocks noGrp="1" noChangeArrowheads="1"/>
          </p:cNvSpPr>
          <p:nvPr>
            <p:ph idx="1"/>
          </p:nvPr>
        </p:nvSpPr>
        <p:spPr>
          <a:xfrm>
            <a:off x="0" y="2017713"/>
            <a:ext cx="8955088" cy="3787551"/>
          </a:xfrm>
        </p:spPr>
        <p:txBody>
          <a:bodyPr>
            <a:normAutofit lnSpcReduction="10000"/>
          </a:bodyPr>
          <a:lstStyle/>
          <a:p>
            <a:pPr>
              <a:lnSpc>
                <a:spcPct val="90000"/>
              </a:lnSpc>
            </a:pPr>
            <a:r>
              <a:rPr lang="cs-CZ" altLang="cs-CZ" sz="2800" dirty="0"/>
              <a:t>Velmi široká škála poskytovaných služeb</a:t>
            </a:r>
          </a:p>
          <a:p>
            <a:pPr>
              <a:lnSpc>
                <a:spcPct val="90000"/>
              </a:lnSpc>
            </a:pPr>
            <a:r>
              <a:rPr lang="cs-CZ" altLang="cs-CZ" sz="2800" dirty="0"/>
              <a:t>Rozhraní mezi základními a podpůrnými činnostmi je </a:t>
            </a:r>
            <a:r>
              <a:rPr lang="cs-CZ" altLang="cs-CZ" sz="2800" b="1" dirty="0"/>
              <a:t>určováno individuálně jednotlivou organizací </a:t>
            </a:r>
            <a:r>
              <a:rPr lang="cs-CZ" altLang="cs-CZ" sz="2800" dirty="0"/>
              <a:t>a průběžně se aktualizuje</a:t>
            </a:r>
          </a:p>
          <a:p>
            <a:pPr>
              <a:lnSpc>
                <a:spcPct val="90000"/>
              </a:lnSpc>
            </a:pPr>
            <a:r>
              <a:rPr lang="cs-CZ" altLang="cs-CZ" sz="2800" dirty="0"/>
              <a:t>Změny tržních podmínek ovlivňují hodnototvorné procesy ve všech oblastech (technologie, organizačního uspořádání, pohybu pracovního a finančního kapitálu)</a:t>
            </a:r>
          </a:p>
          <a:p>
            <a:pPr>
              <a:lnSpc>
                <a:spcPct val="90000"/>
              </a:lnSpc>
            </a:pPr>
            <a:r>
              <a:rPr lang="cs-CZ" altLang="cs-CZ" sz="2800" dirty="0"/>
              <a:t>Na změny reaguje podnikový management novou definicí všech úrovní řízení (strategického, taktického o provozního)</a:t>
            </a:r>
          </a:p>
        </p:txBody>
      </p:sp>
      <p:sp>
        <p:nvSpPr>
          <p:cNvPr id="4" name="TextovéPole 3"/>
          <p:cNvSpPr txBox="1"/>
          <p:nvPr/>
        </p:nvSpPr>
        <p:spPr>
          <a:xfrm>
            <a:off x="412062" y="5744289"/>
            <a:ext cx="8208912" cy="553998"/>
          </a:xfrm>
          <a:prstGeom prst="rect">
            <a:avLst/>
          </a:prstGeom>
          <a:noFill/>
        </p:spPr>
        <p:txBody>
          <a:bodyPr wrap="square" rtlCol="0">
            <a:spAutoFit/>
          </a:bodyPr>
          <a:lstStyle/>
          <a:p>
            <a:r>
              <a:rPr lang="cs-CZ" altLang="cs-CZ" sz="1000" dirty="0"/>
              <a:t>Zdroj: 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18287845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066800" y="228600"/>
            <a:ext cx="7877175" cy="1531938"/>
          </a:xfrm>
        </p:spPr>
        <p:txBody>
          <a:bodyPr/>
          <a:lstStyle/>
          <a:p>
            <a:pPr algn="ctr"/>
            <a:r>
              <a:rPr lang="cs-CZ" altLang="cs-CZ" b="1" dirty="0"/>
              <a:t>VÝVOJ</a:t>
            </a:r>
            <a:br>
              <a:rPr lang="cs-CZ" altLang="cs-CZ" b="1" dirty="0"/>
            </a:br>
            <a:r>
              <a:rPr lang="cs-CZ" altLang="cs-CZ" b="1" dirty="0"/>
              <a:t>FACILITY MANAGEMENTU</a:t>
            </a:r>
          </a:p>
        </p:txBody>
      </p:sp>
      <p:graphicFrame>
        <p:nvGraphicFramePr>
          <p:cNvPr id="121859" name="Object 3"/>
          <p:cNvGraphicFramePr>
            <a:graphicFrameLocks noChangeAspect="1"/>
          </p:cNvGraphicFramePr>
          <p:nvPr>
            <p:extLst>
              <p:ext uri="{D42A27DB-BD31-4B8C-83A1-F6EECF244321}">
                <p14:modId xmlns:p14="http://schemas.microsoft.com/office/powerpoint/2010/main" val="690134553"/>
              </p:ext>
            </p:extLst>
          </p:nvPr>
        </p:nvGraphicFramePr>
        <p:xfrm>
          <a:off x="1259632" y="1628800"/>
          <a:ext cx="6783288" cy="3990169"/>
        </p:xfrm>
        <a:graphic>
          <a:graphicData uri="http://schemas.openxmlformats.org/presentationml/2006/ole">
            <mc:AlternateContent xmlns:mc="http://schemas.openxmlformats.org/markup-compatibility/2006">
              <mc:Choice xmlns:v="urn:schemas-microsoft-com:vml" Requires="v">
                <p:oleObj spid="_x0000_s2080" name="Rastrový obrázek" r:id="rId5" imgW="7009524" imgH="4009524" progId="Paint.Picture">
                  <p:embed/>
                </p:oleObj>
              </mc:Choice>
              <mc:Fallback>
                <p:oleObj name="Rastrový obrázek" r:id="rId5" imgW="7009524" imgH="40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1628800"/>
                        <a:ext cx="6783288" cy="3990169"/>
                      </a:xfrm>
                      <a:prstGeom prst="rect">
                        <a:avLst/>
                      </a:prstGeom>
                      <a:noFill/>
                      <a:ln>
                        <a:noFill/>
                      </a:ln>
                      <a:effectLst/>
                      <a:extLst/>
                    </p:spPr>
                  </p:pic>
                </p:oleObj>
              </mc:Fallback>
            </mc:AlternateContent>
          </a:graphicData>
        </a:graphic>
      </p:graphicFrame>
      <p:sp>
        <p:nvSpPr>
          <p:cNvPr id="4" name="TextovéPole 3"/>
          <p:cNvSpPr txBox="1"/>
          <p:nvPr/>
        </p:nvSpPr>
        <p:spPr>
          <a:xfrm>
            <a:off x="683568" y="5877272"/>
            <a:ext cx="7920880" cy="553998"/>
          </a:xfrm>
          <a:prstGeom prst="rect">
            <a:avLst/>
          </a:prstGeom>
          <a:noFill/>
        </p:spPr>
        <p:txBody>
          <a:bodyPr wrap="square" rtlCol="0">
            <a:spAutoFit/>
          </a:bodyPr>
          <a:lstStyle/>
          <a:p>
            <a:r>
              <a:rPr lang="cs-CZ" altLang="cs-CZ" sz="1000" dirty="0"/>
              <a:t>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192451879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Cíle a metody řízení podpůrných procesů</a:t>
            </a:r>
          </a:p>
        </p:txBody>
      </p:sp>
      <p:sp>
        <p:nvSpPr>
          <p:cNvPr id="3" name="Zástupný symbol pro obsah 2"/>
          <p:cNvSpPr>
            <a:spLocks noGrp="1"/>
          </p:cNvSpPr>
          <p:nvPr>
            <p:ph idx="1"/>
          </p:nvPr>
        </p:nvSpPr>
        <p:spPr/>
        <p:txBody>
          <a:bodyPr>
            <a:normAutofit/>
          </a:bodyPr>
          <a:lstStyle/>
          <a:p>
            <a:r>
              <a:rPr lang="cs-CZ" altLang="cs-CZ" dirty="0"/>
              <a:t>MPP poměrně nová disciplína (v Evropě cca 35, v ČR 15 let)</a:t>
            </a:r>
          </a:p>
          <a:p>
            <a:r>
              <a:rPr lang="cs-CZ" altLang="cs-CZ" dirty="0"/>
              <a:t>MPP výhodný komerční artikl</a:t>
            </a:r>
          </a:p>
          <a:p>
            <a:r>
              <a:rPr lang="cs-CZ" altLang="cs-CZ" dirty="0"/>
              <a:t>Synergie 3P (</a:t>
            </a:r>
            <a:r>
              <a:rPr lang="cs-CZ" altLang="cs-CZ" dirty="0" err="1"/>
              <a:t>Pracovnici+Procesy+Prostory</a:t>
            </a:r>
            <a:r>
              <a:rPr lang="cs-CZ" altLang="cs-CZ" dirty="0"/>
              <a:t>)</a:t>
            </a:r>
          </a:p>
          <a:p>
            <a:r>
              <a:rPr lang="cs-CZ" altLang="cs-CZ" dirty="0"/>
              <a:t>„</a:t>
            </a:r>
            <a:r>
              <a:rPr lang="cs-CZ" altLang="cs-CZ" dirty="0" err="1"/>
              <a:t>Štihlý</a:t>
            </a:r>
            <a:r>
              <a:rPr lang="cs-CZ" altLang="cs-CZ" dirty="0"/>
              <a:t> management“</a:t>
            </a:r>
          </a:p>
          <a:p>
            <a:endParaRPr lang="cs-CZ" dirty="0"/>
          </a:p>
        </p:txBody>
      </p:sp>
      <p:sp>
        <p:nvSpPr>
          <p:cNvPr id="4" name="TextovéPole 3"/>
          <p:cNvSpPr txBox="1"/>
          <p:nvPr/>
        </p:nvSpPr>
        <p:spPr>
          <a:xfrm>
            <a:off x="467544" y="5877272"/>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6002528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90600" y="304800"/>
            <a:ext cx="7953375" cy="1455738"/>
          </a:xfrm>
        </p:spPr>
        <p:txBody>
          <a:bodyPr/>
          <a:lstStyle/>
          <a:p>
            <a:pPr algn="ctr"/>
            <a:r>
              <a:rPr lang="cs-CZ" altLang="cs-CZ" b="1" dirty="0"/>
              <a:t>PRINCIP</a:t>
            </a:r>
            <a:br>
              <a:rPr lang="cs-CZ" altLang="cs-CZ" b="1" dirty="0"/>
            </a:br>
            <a:r>
              <a:rPr lang="cs-CZ" altLang="cs-CZ" b="1" dirty="0"/>
              <a:t>„ŠTÍHLÉ VÝROBY“</a:t>
            </a:r>
          </a:p>
        </p:txBody>
      </p:sp>
      <p:sp>
        <p:nvSpPr>
          <p:cNvPr id="108547" name="Rectangle 3"/>
          <p:cNvSpPr>
            <a:spLocks noGrp="1" noChangeArrowheads="1"/>
          </p:cNvSpPr>
          <p:nvPr>
            <p:ph idx="1"/>
          </p:nvPr>
        </p:nvSpPr>
        <p:spPr>
          <a:xfrm>
            <a:off x="228600" y="2017713"/>
            <a:ext cx="8726488" cy="4687887"/>
          </a:xfrm>
        </p:spPr>
        <p:txBody>
          <a:bodyPr/>
          <a:lstStyle/>
          <a:p>
            <a:pPr>
              <a:lnSpc>
                <a:spcPct val="90000"/>
              </a:lnSpc>
            </a:pPr>
            <a:r>
              <a:rPr lang="cs-CZ" altLang="cs-CZ" dirty="0"/>
              <a:t>Vychází z předpokladu, že </a:t>
            </a:r>
            <a:r>
              <a:rPr lang="cs-CZ" altLang="cs-CZ" b="1" dirty="0">
                <a:solidFill>
                  <a:srgbClr val="FF0000"/>
                </a:solidFill>
              </a:rPr>
              <a:t>primární činnosti přináší efekty </a:t>
            </a:r>
            <a:r>
              <a:rPr lang="cs-CZ" altLang="cs-CZ" dirty="0"/>
              <a:t>tehdy, probíhá-li spolu s podpůrnými činnostmi </a:t>
            </a:r>
            <a:r>
              <a:rPr lang="cs-CZ" altLang="cs-CZ" b="1" dirty="0">
                <a:solidFill>
                  <a:srgbClr val="FF0000"/>
                </a:solidFill>
              </a:rPr>
              <a:t>v optimálním prostředí s odpovídající úrovní technologických schopností a inovačních aktivit</a:t>
            </a:r>
            <a:r>
              <a:rPr lang="cs-CZ" altLang="cs-CZ" dirty="0"/>
              <a:t>. Toto prostředí je ovlivněno dosaženou ekonomickou úrovní a efektivností za přispění a využití nastavené úrovně institucionální kvality řízení podpůrných činností.</a:t>
            </a:r>
          </a:p>
        </p:txBody>
      </p:sp>
      <p:sp>
        <p:nvSpPr>
          <p:cNvPr id="4" name="TextovéPole 3"/>
          <p:cNvSpPr txBox="1"/>
          <p:nvPr/>
        </p:nvSpPr>
        <p:spPr>
          <a:xfrm>
            <a:off x="251520" y="5877272"/>
            <a:ext cx="8352928"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420414257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712</TotalTime>
  <Words>4776</Words>
  <Application>Microsoft Office PowerPoint</Application>
  <PresentationFormat>Předvádění na obrazovce (4:3)</PresentationFormat>
  <Paragraphs>419</Paragraphs>
  <Slides>44</Slides>
  <Notes>11</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44</vt:i4>
      </vt:variant>
    </vt:vector>
  </HeadingPairs>
  <TitlesOfParts>
    <vt:vector size="50" baseType="lpstr">
      <vt:lpstr>Arial</vt:lpstr>
      <vt:lpstr>Calibri</vt:lpstr>
      <vt:lpstr>Cambria Math</vt:lpstr>
      <vt:lpstr>Wingdings</vt:lpstr>
      <vt:lpstr>1_Office Theme</vt:lpstr>
      <vt:lpstr>Rastrový obrázek</vt:lpstr>
      <vt:lpstr>Facility management a řízení výroby. Hospodaření nářadím</vt:lpstr>
      <vt:lpstr>HODNOTOVÝ ŘETĚZEC (M. Porter)</vt:lpstr>
      <vt:lpstr>SBU</vt:lpstr>
      <vt:lpstr>HODNOTOTVORNÉ ČINNOSTI</vt:lpstr>
      <vt:lpstr>Primární vs. Podpůrné procesy</vt:lpstr>
      <vt:lpstr>PROCES ŘÍZENÍ PODPŮRNÝCH ČINNOSTÍ</vt:lpstr>
      <vt:lpstr>VÝVOJ FACILITY MANAGEMENTU</vt:lpstr>
      <vt:lpstr>Cíle a metody řízení podpůrných procesů</vt:lpstr>
      <vt:lpstr>PRINCIP „ŠTÍHLÉ VÝROBY“</vt:lpstr>
      <vt:lpstr>„Štíhlý management“- 10 HLAVNÍCH DŮVODŮ ZEŠTÍHLENÍ VÝROBY (1)</vt:lpstr>
      <vt:lpstr>„Štíhlý management“-  10 HLAVNÍCH DŮVODŮ ZEŠTÍHLENÍ VÝROBY (2)</vt:lpstr>
      <vt:lpstr>„Štíhlý management“- 10 HLAVNÍCH DŮVODŮ ZEŠTÍHLENÍ VÝROBY (3)</vt:lpstr>
      <vt:lpstr>„Štíhlý management“- RIZIKA ROZHODNUTÍ O POUŽITÍ METODY „ZEŠTÍHLENÍ VÝROBY“</vt:lpstr>
      <vt:lpstr>CÍL METODY FM – SYNERGIE „3P“</vt:lpstr>
      <vt:lpstr>FACILITY MANAGEMENT</vt:lpstr>
      <vt:lpstr>MANAGEMENT PODPŮRNÝCH ČINNOSTÍ</vt:lpstr>
      <vt:lpstr>Hlavní skupiny podpůrných činností</vt:lpstr>
      <vt:lpstr>Management obsluhy výroby</vt:lpstr>
      <vt:lpstr>Základní druhy obslužných činností:</vt:lpstr>
      <vt:lpstr>Požadavky:</vt:lpstr>
      <vt:lpstr>Způsoby obsluhy výroby</vt:lpstr>
      <vt:lpstr>Materiálové hospodářství</vt:lpstr>
      <vt:lpstr>Údržbářská a opravárenská činnost</vt:lpstr>
      <vt:lpstr>Výkony během cyklu oprav</vt:lpstr>
      <vt:lpstr>Pojem hospodaření nářadím</vt:lpstr>
      <vt:lpstr>Hospodaření nářadím</vt:lpstr>
      <vt:lpstr>Hlediska třídění nářadí</vt:lpstr>
      <vt:lpstr>Technologické hledisko</vt:lpstr>
      <vt:lpstr>Hledisko použitelnosti a zúčtování nákladů</vt:lpstr>
      <vt:lpstr>Hledisko uplatnění ve výrobě podle pořadí potřeby</vt:lpstr>
      <vt:lpstr>Prezentace aplikace PowerPoint</vt:lpstr>
      <vt:lpstr>Hospodárnost voleného nářadí</vt:lpstr>
      <vt:lpstr>Hospodárnost voleného nářadí</vt:lpstr>
      <vt:lpstr>Hrubá úspora na výrobních nákladech při opracování jedné součásti:</vt:lpstr>
      <vt:lpstr>Úspora na materiálu</vt:lpstr>
      <vt:lpstr>Spotřeba nářadí</vt:lpstr>
      <vt:lpstr>Životnost nářadí I</vt:lpstr>
      <vt:lpstr>Životnost nářadí II</vt:lpstr>
      <vt:lpstr>Norma spotřeby nářadí I</vt:lpstr>
      <vt:lpstr>Spotřeba nářadí II</vt:lpstr>
      <vt:lpstr>Norma spotřeby nářadí III</vt:lpstr>
      <vt:lpstr>Řízení výše zásob nářadí (potřeba nářadí) I</vt:lpstr>
      <vt:lpstr>Příklad 1. Hospodaření nářadím: zadání </vt:lpstr>
      <vt:lpstr>Příklad 1: řešení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management a řízení výroby. Hospodaření nářadím</dc:title>
  <dc:creator>Chytilová Ekaterina</dc:creator>
  <cp:lastModifiedBy>Chytilová Ekaterina</cp:lastModifiedBy>
  <cp:revision>51</cp:revision>
  <cp:lastPrinted>2017-01-10T09:15:48Z</cp:lastPrinted>
  <dcterms:created xsi:type="dcterms:W3CDTF">2016-10-10T08:54:22Z</dcterms:created>
  <dcterms:modified xsi:type="dcterms:W3CDTF">2019-11-14T09:56:07Z</dcterms:modified>
</cp:coreProperties>
</file>