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23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5050"/>
    <a:srgbClr val="FF0000"/>
    <a:srgbClr val="FF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30" autoAdjust="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E752E-68D3-4F3A-B1F9-D6E538ED5DBD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0B1D-D267-4D33-9887-70F9F79D51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8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3248F-AF27-4C19-9881-7FFF12860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417E0F9-83E0-4F91-A61D-E3D7244B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2A2BD6-009B-4ED9-8BE2-1E1FD1EC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747DA7-8383-42FF-950B-DEBE99D6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EFE725-3170-42E4-B3DF-C32518D2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59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CF102-5177-4F7C-84C0-E5B208747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25021F2-0FC1-46ED-8A84-0B7AE2EB4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D17B89-E6AF-462A-A80F-6A606674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0D66A2-5584-4162-9D3B-A74C710C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D7DE89-9472-4B07-AB82-73B1BDD1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83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A11AF0-6B45-43D2-B745-142E5FAF6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10109DE-22F3-44A8-A82D-FC0729A96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7FD6-87AF-4E29-B862-099E5871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F575F7-345C-4243-9E1D-68B3E453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CF908D-8158-4B46-9555-1A1E90AD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57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FFDAD9-810A-4665-A1BC-DD693796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E104B5-5634-4B00-914E-E97E87874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F3DB77-D33A-4060-B2C0-51968842F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0E1D51-6113-459D-B424-C95281CE8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60A89A-16B6-43F5-B099-C5ECFA7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79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03805C-F20F-408C-B789-71DE57C23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1513E7-3CDB-4A32-8F95-1B2443664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2821D6-31D2-4829-8495-C17927335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3B96F6-030A-42D2-9D1B-C9C543A4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FAE29E-2BB3-45D5-8CF7-855B0FA3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06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E20C71-3319-4CDA-8985-5182B11F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77F3DC-C86B-4AA9-BE7A-F3DEEE06C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D616916-50DF-4634-92BA-28CA6FAC8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95ABE7F-B75A-4F39-BB5A-98AA1DFA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9B0BCDD-1B4E-492A-B8AE-DE3637FB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AAEC3B5-BAE7-4887-9DFD-807D279F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296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DCDAC1-6EBB-4B0C-822F-A13474AE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84413E1-5ACB-4034-99F4-BE046192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D335473-A920-4F7B-A642-8B7109ECF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FEEB5A5-BE0D-4E28-AA63-A70E2B5CB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F72F36E-308D-406D-A9A0-AD9982726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0152A51-E3AC-4E0D-B379-7C9672CCD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0BECE59-FC6D-4CBA-BAA4-A59A299A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77B2D24-C7F0-47E6-85B0-52088E5B3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69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E45D3-7131-45C2-8B99-BFF0C410A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6DF523-80C8-4A76-8E5A-69A5340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4924E26-4833-4340-98BD-52A19B77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6CFD240-2BC3-430B-8705-F0D1F0B0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36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FE58D9D-664C-40E8-8605-F8AC8314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0520B29-9824-440B-B5F8-9CA5EC9C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C43DA-375D-4797-83B4-4A3B48BF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582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0E2144-4A65-4FF0-B6DC-D841904D6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D6CD14-9D09-47E2-92E1-C6DFFDF6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3AA5523-9BB8-4827-82EC-4C8C0407A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C6E3E56-D1CB-4933-9371-406B6404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016624E-A237-46EC-BE17-8B818EA5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DAB3EC9-EF0E-42BB-95E6-1F1AC456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42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EE396-42DD-47DC-9A0B-7E29FA0F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9306627-1C49-4198-9EEC-DDE68DBE3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E5961D2-7492-42F0-AA36-223CE9BD6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6D51F7-E5FA-4038-811B-A4B8595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023AF8-FA44-4201-B6B0-9F00F1DE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1F564A-3B44-4CA0-A1EF-F7B5C41DB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6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46AD61B-FB4C-4D43-8CF5-40EF0FAB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2B2679-020B-4AA2-83EE-7F6496083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224C8D-6ADC-4B33-81BF-49DCCB59E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B9E3-DF22-427E-B628-24E8CFE48324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838387-1FC0-4168-94BA-AF1ED4780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7B1E84-F6EF-4890-A4EE-080DDDAEA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9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5D3AEE7-2877-4EB1-BC64-835F3F89AC0B}"/>
              </a:ext>
            </a:extLst>
          </p:cNvPr>
          <p:cNvSpPr txBox="1"/>
          <p:nvPr/>
        </p:nvSpPr>
        <p:spPr>
          <a:xfrm>
            <a:off x="0" y="2129402"/>
            <a:ext cx="12192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60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7</a:t>
            </a:r>
            <a:r>
              <a:rPr lang="cs-CZ" sz="6000" b="1" i="0" dirty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. </a:t>
            </a:r>
            <a:endParaRPr lang="cs-CZ" sz="6000" b="1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cs-CZ" sz="6000" b="1" i="0" dirty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SEKUNDÁRNÍ DATA</a:t>
            </a:r>
          </a:p>
        </p:txBody>
      </p:sp>
    </p:spTree>
    <p:extLst>
      <p:ext uri="{BB962C8B-B14F-4D97-AF65-F5344CB8AC3E}">
        <p14:creationId xmlns:p14="http://schemas.microsoft.com/office/powerpoint/2010/main" val="3455992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11337"/>
            <a:ext cx="11956030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EXTERNÍ SEKUNDÁRNÍ DATA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sekundární data, která mají svůj původ mimo podnik, jsou obvykle zaznamenána jinou účetní jednotkou.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Data která již existují, shromážděna k jiným účelům a někým jiným.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Nejčastěji se jedná o data veřejně dostupná zdarma nebo za úplatu.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Musí postihovat dostatečně dlouhá období aby vytvářely delší časové řady         určení výkyvů (např. sezónních).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Externí data bývají čerpány v kvantitativní podobě a to ze statistických publikací, ročenek, periodik (Statistická ročenka ČR, odvětvová ročenka, oblastní ročenka, statistické přehledy, Statistika, Demografie)</a:t>
            </a:r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EBD22A40-9361-417A-9AF8-E560D34E15FE}"/>
              </a:ext>
            </a:extLst>
          </p:cNvPr>
          <p:cNvSpPr/>
          <p:nvPr/>
        </p:nvSpPr>
        <p:spPr>
          <a:xfrm>
            <a:off x="1464045" y="3346304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5040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235970" y="131824"/>
            <a:ext cx="119560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DISTRIBUČNÍ SYSTÉM INFORMACE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000" b="1" u="sng" dirty="0">
                <a:latin typeface="Amasis MT Pro Medium" panose="02040604050005020304" pitchFamily="18" charset="-18"/>
              </a:rPr>
              <a:t>Tradiční distribuce sekundárních dat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Přímý kanál 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         uživatel informace</a:t>
            </a:r>
          </a:p>
          <a:p>
            <a:pPr>
              <a:spcBef>
                <a:spcPts val="600"/>
              </a:spcBef>
            </a:pPr>
            <a:endParaRPr lang="cs-CZ" sz="30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b) Nepřímý kanál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         knihovna           uživatel informace</a:t>
            </a:r>
          </a:p>
          <a:p>
            <a:pPr>
              <a:spcBef>
                <a:spcPts val="600"/>
              </a:spcBef>
            </a:pPr>
            <a:endParaRPr lang="cs-CZ" sz="3000" b="1" u="sng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000" b="1" u="sng" dirty="0">
                <a:latin typeface="Amasis MT Pro Medium" panose="02040604050005020304" pitchFamily="18" charset="-18"/>
              </a:rPr>
              <a:t>2. Moderní distribuce sekundárních dat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         počítačová databáze         uživatel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Producent informace  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A261BB43-C4F7-4266-83D8-8B0EEE3133DF}"/>
              </a:ext>
            </a:extLst>
          </p:cNvPr>
          <p:cNvSpPr/>
          <p:nvPr/>
        </p:nvSpPr>
        <p:spPr>
          <a:xfrm>
            <a:off x="3670919" y="1877539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62BE79C6-E9F3-427E-9D46-19AF17319298}"/>
              </a:ext>
            </a:extLst>
          </p:cNvPr>
          <p:cNvSpPr/>
          <p:nvPr/>
        </p:nvSpPr>
        <p:spPr>
          <a:xfrm>
            <a:off x="3670919" y="3494912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0CE85705-4A57-4BF4-9F61-8620C88124CA}"/>
              </a:ext>
            </a:extLst>
          </p:cNvPr>
          <p:cNvSpPr/>
          <p:nvPr/>
        </p:nvSpPr>
        <p:spPr>
          <a:xfrm>
            <a:off x="5910842" y="3497619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C10E8952-571E-47C2-88F4-A0673084994A}"/>
              </a:ext>
            </a:extLst>
          </p:cNvPr>
          <p:cNvSpPr/>
          <p:nvPr/>
        </p:nvSpPr>
        <p:spPr>
          <a:xfrm>
            <a:off x="3670919" y="5701761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: doprava 9">
            <a:extLst>
              <a:ext uri="{FF2B5EF4-FFF2-40B4-BE49-F238E27FC236}">
                <a16:creationId xmlns:a16="http://schemas.microsoft.com/office/drawing/2014/main" id="{5CDB1785-DB4F-4B76-8574-3F19FC487C69}"/>
              </a:ext>
            </a:extLst>
          </p:cNvPr>
          <p:cNvSpPr/>
          <p:nvPr/>
        </p:nvSpPr>
        <p:spPr>
          <a:xfrm>
            <a:off x="7611654" y="5608634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5AB7BA90-3BBD-4CA5-95FD-2FE2C126E91C}"/>
              </a:ext>
            </a:extLst>
          </p:cNvPr>
          <p:cNvSpPr/>
          <p:nvPr/>
        </p:nvSpPr>
        <p:spPr>
          <a:xfrm rot="1649257">
            <a:off x="3693673" y="5178862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C1128A2F-9E97-41EC-BDAC-D5F83BBE724D}"/>
              </a:ext>
            </a:extLst>
          </p:cNvPr>
          <p:cNvSpPr/>
          <p:nvPr/>
        </p:nvSpPr>
        <p:spPr>
          <a:xfrm rot="20642996">
            <a:off x="3758889" y="6265009"/>
            <a:ext cx="606286" cy="43732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505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306829" y="201398"/>
            <a:ext cx="1195603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KLASICKÉ STATISTICKÉ PŘEHLEDY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Pro marketingový výzkum mají omezené možnosti zdrojů dat.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Ve výzkumu mají spíše význam doplňkových a podpůrných informačních systémů.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Získávají se ze státního výkaznictví (odvětvové statistiky, průřezové statistiky, investic, energetiky, nemocnosti, cen).</a:t>
            </a: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AGENTURNÍ VÝZKUM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Agentury vytvářejí zdroje pro sekundární data.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Data jsou shromažďována s předpokladem prvotního využití v marketingových projektech.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Shromažďování je nezávislé na zadavateli.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Využití a prodej dat je komerční aktivitou agentury.</a:t>
            </a:r>
          </a:p>
        </p:txBody>
      </p:sp>
    </p:spTree>
    <p:extLst>
      <p:ext uri="{BB962C8B-B14F-4D97-AF65-F5344CB8AC3E}">
        <p14:creationId xmlns:p14="http://schemas.microsoft.com/office/powerpoint/2010/main" val="721264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306829" y="201398"/>
            <a:ext cx="11956030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PANEL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 stálý výběrový soubor zpravodajské jednotky, která opakovaně poskytuje agentuře informace ve stejné struktuře.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Panel domácností </a:t>
            </a:r>
            <a:r>
              <a:rPr lang="cs-CZ" sz="3000" dirty="0">
                <a:latin typeface="Amasis MT Pro Medium" panose="02040604050005020304" pitchFamily="18" charset="-18"/>
              </a:rPr>
              <a:t>= informace o svých nákupech (o zakoupené značce, množství, zaplacené ceně, místě nákupu a druhu zboží).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Panel prodejen </a:t>
            </a:r>
            <a:r>
              <a:rPr lang="cs-CZ" sz="3000" dirty="0">
                <a:latin typeface="Amasis MT Pro Medium" panose="02040604050005020304" pitchFamily="18" charset="-18"/>
              </a:rPr>
              <a:t>= pevný vzorek prodejen, které reprezentují strukturu maloobchodní sítě ve vybraném segmentu.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b="1" dirty="0">
                <a:latin typeface="Amasis MT Pro Medium" panose="02040604050005020304" pitchFamily="18" charset="-18"/>
              </a:rPr>
              <a:t>Panel televizních diváků </a:t>
            </a:r>
            <a:r>
              <a:rPr lang="cs-CZ" sz="3000" dirty="0">
                <a:latin typeface="Amasis MT Pro Medium" panose="02040604050005020304" pitchFamily="18" charset="-18"/>
              </a:rPr>
              <a:t>= věková struktura, časy</a:t>
            </a:r>
          </a:p>
          <a:p>
            <a:pPr>
              <a:spcBef>
                <a:spcPts val="600"/>
              </a:spcBef>
            </a:pPr>
            <a:endParaRPr lang="cs-CZ" sz="15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DATABÁZE </a:t>
            </a:r>
          </a:p>
          <a:p>
            <a:pPr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- Obchodně ekonomické veřejně publikované informace a informace o českých podnikatelských subjektech (Hospodářský almanach, Databáze podnikatelské inzerce, </a:t>
            </a:r>
            <a:r>
              <a:rPr lang="cs-CZ" sz="3000" dirty="0" err="1">
                <a:latin typeface="Amasis MT Pro Medium" panose="02040604050005020304" pitchFamily="18" charset="-18"/>
              </a:rPr>
              <a:t>Kompass</a:t>
            </a:r>
            <a:r>
              <a:rPr lang="cs-CZ" sz="3000" dirty="0">
                <a:latin typeface="Amasis MT Pro Medium" panose="02040604050005020304" pitchFamily="18" charset="-18"/>
              </a:rPr>
              <a:t> ČR, OVEL)</a:t>
            </a:r>
          </a:p>
        </p:txBody>
      </p:sp>
    </p:spTree>
    <p:extLst>
      <p:ext uri="{BB962C8B-B14F-4D97-AF65-F5344CB8AC3E}">
        <p14:creationId xmlns:p14="http://schemas.microsoft.com/office/powerpoint/2010/main" val="1195387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4" y="0"/>
            <a:ext cx="12074015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OSTATNÍ ZDROJE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informace a data doplňkového charakteru.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Systematicky nepokrývají předmět výzkumu.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unikátní informace a data.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i="1" dirty="0">
                <a:latin typeface="Amasis MT Pro Medium" panose="02040604050005020304" pitchFamily="18" charset="-18"/>
              </a:rPr>
              <a:t>Např. Firemní zprávy, výzkumné zprávy.</a:t>
            </a:r>
          </a:p>
          <a:p>
            <a:pPr>
              <a:spcBef>
                <a:spcPts val="600"/>
              </a:spcBef>
            </a:pPr>
            <a:endParaRPr lang="cs-CZ" sz="1500" i="1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500" dirty="0">
                <a:latin typeface="Amasis MT Pro Medium" panose="02040604050005020304" pitchFamily="18" charset="-18"/>
              </a:rPr>
              <a:t>ZDROJE PRO GLOBÁLNÍ VÝZKUM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základní exportní informace,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kalendář veletrhů a výstav,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zprávy z cizích zemí o ekonomické, sociální a obchodní politice, praxi,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kapitálové trhy, financování exportu, směnné kurzy.</a:t>
            </a:r>
          </a:p>
          <a:p>
            <a:pPr>
              <a:spcBef>
                <a:spcPts val="600"/>
              </a:spcBef>
            </a:pPr>
            <a:r>
              <a:rPr lang="cs-CZ" sz="3000" i="1" dirty="0">
                <a:latin typeface="Amasis MT Pro Medium" panose="02040604050005020304" pitchFamily="18" charset="-18"/>
              </a:rPr>
              <a:t>- </a:t>
            </a:r>
            <a:r>
              <a:rPr lang="cs-CZ" sz="3000" dirty="0">
                <a:latin typeface="Amasis MT Pro Medium" panose="02040604050005020304" pitchFamily="18" charset="-18"/>
              </a:rPr>
              <a:t>Mezinárodní výzkum je významně ovlivněn mezikulturními rozdíly a zvyklostmi a výzkumníci musí brát na tyto okolnosti zřetel.</a:t>
            </a:r>
          </a:p>
        </p:txBody>
      </p:sp>
    </p:spTree>
    <p:extLst>
      <p:ext uri="{BB962C8B-B14F-4D97-AF65-F5344CB8AC3E}">
        <p14:creationId xmlns:p14="http://schemas.microsoft.com/office/powerpoint/2010/main" val="644494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VÝZKUM SEKUNDÁRNÍCH DAT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dirty="0">
                <a:latin typeface="Amasis MT Pro Medium" panose="02040604050005020304" pitchFamily="18" charset="-18"/>
              </a:rPr>
              <a:t>V různých typech marketingového výzkumu bývají sekundární data využívány v různé míře.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dirty="0">
                <a:latin typeface="Amasis MT Pro Medium" panose="02040604050005020304" pitchFamily="18" charset="-18"/>
              </a:rPr>
              <a:t>Sekundární data jsou data, která byla shromážděna v minulosti jinou osobou a k jiným účelům.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dirty="0">
                <a:latin typeface="Amasis MT Pro Medium" panose="02040604050005020304" pitchFamily="18" charset="-18"/>
              </a:rPr>
              <a:t>Při </a:t>
            </a:r>
            <a:r>
              <a:rPr lang="cs-CZ" sz="2900" b="1" dirty="0">
                <a:latin typeface="Amasis MT Pro Medium" panose="02040604050005020304" pitchFamily="18" charset="-18"/>
              </a:rPr>
              <a:t>monitorovacím výzkumu </a:t>
            </a:r>
            <a:r>
              <a:rPr lang="cs-CZ" sz="2900" dirty="0">
                <a:latin typeface="Amasis MT Pro Medium" panose="02040604050005020304" pitchFamily="18" charset="-18"/>
              </a:rPr>
              <a:t>je většina dat a informací sekundární povahy a jsou čerpány z interních zdrojů (sledování prodejů a nákladů) nebo externích zdrojů (data jsou získávány od marketingových agentur např. data a informace o maloobchodním prodeji, o nákupech spotřebitelů).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b="1" dirty="0">
                <a:latin typeface="Amasis MT Pro Medium" panose="02040604050005020304" pitchFamily="18" charset="-18"/>
              </a:rPr>
              <a:t>Explorační výzkum </a:t>
            </a:r>
            <a:r>
              <a:rPr lang="cs-CZ" sz="2900" dirty="0">
                <a:latin typeface="Amasis MT Pro Medium" panose="02040604050005020304" pitchFamily="18" charset="-18"/>
              </a:rPr>
              <a:t>rovněž pracuje se sekundárními daty a to při zkoumání hypotéz.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900" b="1" dirty="0">
                <a:latin typeface="Amasis MT Pro Medium" panose="02040604050005020304" pitchFamily="18" charset="-18"/>
              </a:rPr>
              <a:t>Deskriptivní a kauzální výzkumy </a:t>
            </a:r>
            <a:r>
              <a:rPr lang="cs-CZ" sz="2900" dirty="0">
                <a:latin typeface="Amasis MT Pro Medium" panose="02040604050005020304" pitchFamily="18" charset="-18"/>
              </a:rPr>
              <a:t>využívají sekundární data minimálně.</a:t>
            </a:r>
          </a:p>
        </p:txBody>
      </p:sp>
    </p:spTree>
    <p:extLst>
      <p:ext uri="{BB962C8B-B14F-4D97-AF65-F5344CB8AC3E}">
        <p14:creationId xmlns:p14="http://schemas.microsoft.com/office/powerpoint/2010/main" val="341798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VÝSTUPY VÝZKUMU SEKUNDÁRNÍCH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Celkový objem poptávky na trhu pro daný výrobek.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Podíl prodeje podniku na trhu a jeho vývojové změny.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Podíl nevětších konkurentů.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Identifikace hlavních faktorů působících na daném trhu.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Pružnost poptávky při měnících se cenách, kvalitě nebo formách prodeje.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Náklady prodej a distribuce, jejich struktura a vývoj.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Výkony a produktivita příslušných distribučních cest podle prodejen nebo zástupců.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Předpověď prodej podle výrobků nebo odběratelů.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Stanovení optimálních prodejních rajónů.</a:t>
            </a:r>
          </a:p>
        </p:txBody>
      </p:sp>
    </p:spTree>
    <p:extLst>
      <p:ext uri="{BB962C8B-B14F-4D97-AF65-F5344CB8AC3E}">
        <p14:creationId xmlns:p14="http://schemas.microsoft.com/office/powerpoint/2010/main" val="386977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VÝHODY SEKUNDÁRNÍCH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Snadná dostupnost.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Rychlé pořízení.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Levné.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Historická data jsou obvykle sekundární povahy.</a:t>
            </a: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NEVÝHODY SEKUNDÁRNÍCH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Jiná struktura obsažených dat.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Jednotky musí být v souladu se stávajícím výzkumem.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Zastaralost informací.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Ověření jednotky zkoumaní, způsobu sběru a období.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Úprava dat = transformace původně získaných dat do podoby vhodné pro dosažení cílů nového výzkumu.</a:t>
            </a:r>
          </a:p>
        </p:txBody>
      </p:sp>
    </p:spTree>
    <p:extLst>
      <p:ext uri="{BB962C8B-B14F-4D97-AF65-F5344CB8AC3E}">
        <p14:creationId xmlns:p14="http://schemas.microsoft.com/office/powerpoint/2010/main" val="162889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39775"/>
            <a:ext cx="1195603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POSTUP PRO VÝZKUM SEKUNDÁRNÍCH DAT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Využití sekundárních dat v marketingových výzkumech se široké.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Shromažďování faktů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nejjednodušší formu sekundárního výzkumu.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Identifikace spotřebitelských vzorců.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Sledování trendů.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Skenování změn prostředí.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Modelování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komplikované hledání faktů, zahrnuje specifikování vztahů mezi dvěma nebo více proměnnými, přispívá k rozvíjení deskriptivního nebo prediktivního porovnávání.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Modely jsou postaveny na složitém matematickém myšlení.</a:t>
            </a:r>
          </a:p>
        </p:txBody>
      </p:sp>
    </p:spTree>
    <p:extLst>
      <p:ext uri="{BB962C8B-B14F-4D97-AF65-F5344CB8AC3E}">
        <p14:creationId xmlns:p14="http://schemas.microsoft.com/office/powerpoint/2010/main" val="1647658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-7324"/>
            <a:ext cx="11956030" cy="694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Mezi jednodušeji pochopitelné modely řadíme: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Odhad tržního potenciálu pro danou geografickou oblast.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Předpověď prodeje.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Analýzy obchodních míst a oblastí.</a:t>
            </a: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Data </a:t>
            </a:r>
            <a:r>
              <a:rPr lang="cs-CZ" sz="3000" b="1" dirty="0" err="1">
                <a:latin typeface="Amasis MT Pro Medium" panose="02040604050005020304" pitchFamily="18" charset="-18"/>
              </a:rPr>
              <a:t>mining</a:t>
            </a:r>
            <a:endParaRPr lang="cs-CZ" sz="3000" b="1" dirty="0">
              <a:latin typeface="Amasis MT Pro Medium" panose="02040604050005020304" pitchFamily="18" charset="-18"/>
            </a:endParaRP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Získávání informací ze souboru dat pomocí počítačů.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Vydolování různorodých dat k rozkrytí vzorců o zákaznících nebo produktech.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Aplikace různých forem analýz založených na: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Stromové struktuře informací.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Neuronových sítích.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Netradičních trojrozměrných vizualizacích.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i="1" dirty="0">
                <a:latin typeface="Amasis MT Pro Medium" panose="02040604050005020304" pitchFamily="18" charset="-18"/>
              </a:rPr>
              <a:t>Stochastické predikci ekonomických časových řad.</a:t>
            </a:r>
          </a:p>
        </p:txBody>
      </p:sp>
    </p:spTree>
    <p:extLst>
      <p:ext uri="{BB962C8B-B14F-4D97-AF65-F5344CB8AC3E}">
        <p14:creationId xmlns:p14="http://schemas.microsoft.com/office/powerpoint/2010/main" val="912137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11337"/>
            <a:ext cx="11956030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CRM SYSTÉM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i="1" dirty="0">
                <a:latin typeface="Amasis MT Pro Medium" panose="02040604050005020304" pitchFamily="18" charset="-18"/>
              </a:rPr>
              <a:t>„</a:t>
            </a:r>
            <a:r>
              <a:rPr lang="cs-CZ" sz="3000" i="1" dirty="0" err="1">
                <a:latin typeface="Amasis MT Pro Medium" panose="02040604050005020304" pitchFamily="18" charset="-18"/>
              </a:rPr>
              <a:t>Customer</a:t>
            </a:r>
            <a:r>
              <a:rPr lang="cs-CZ" sz="3000" i="1" dirty="0">
                <a:latin typeface="Amasis MT Pro Medium" panose="02040604050005020304" pitchFamily="18" charset="-18"/>
              </a:rPr>
              <a:t> </a:t>
            </a:r>
            <a:r>
              <a:rPr lang="cs-CZ" sz="3000" i="1" dirty="0" err="1">
                <a:latin typeface="Amasis MT Pro Medium" panose="02040604050005020304" pitchFamily="18" charset="-18"/>
              </a:rPr>
              <a:t>Relationship</a:t>
            </a:r>
            <a:r>
              <a:rPr lang="cs-CZ" sz="3000" i="1" dirty="0">
                <a:latin typeface="Amasis MT Pro Medium" panose="02040604050005020304" pitchFamily="18" charset="-18"/>
              </a:rPr>
              <a:t> Management“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podpůrný rozhodovací systém, který napomáhá interakcím mezi podniky a jejich zákazníky.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Udržuje zákaznické databáze (jména, adresy, čísla, nákupy, finanční i demografická data).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Praktické využití CRM systému je označováno jako </a:t>
            </a:r>
            <a:r>
              <a:rPr lang="cs-CZ" sz="3000" i="1" dirty="0">
                <a:latin typeface="Amasis MT Pro Medium" panose="02040604050005020304" pitchFamily="18" charset="-18"/>
              </a:rPr>
              <a:t>„databázový marketing“.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Pomocí databázového marketingu dochází k rozvoji </a:t>
            </a:r>
            <a:r>
              <a:rPr lang="cs-CZ" sz="3000" dirty="0" err="1">
                <a:latin typeface="Amasis MT Pro Medium" panose="02040604050005020304" pitchFamily="18" charset="-18"/>
              </a:rPr>
              <a:t>one</a:t>
            </a:r>
            <a:r>
              <a:rPr lang="cs-CZ" sz="3000" dirty="0">
                <a:latin typeface="Amasis MT Pro Medium" panose="02040604050005020304" pitchFamily="18" charset="-18"/>
              </a:rPr>
              <a:t>-to-</a:t>
            </a:r>
            <a:r>
              <a:rPr lang="cs-CZ" sz="3000" dirty="0" err="1">
                <a:latin typeface="Amasis MT Pro Medium" panose="02040604050005020304" pitchFamily="18" charset="-18"/>
              </a:rPr>
              <a:t>one</a:t>
            </a:r>
            <a:r>
              <a:rPr lang="cs-CZ" sz="3000" dirty="0">
                <a:latin typeface="Amasis MT Pro Medium" panose="02040604050005020304" pitchFamily="18" charset="-18"/>
              </a:rPr>
              <a:t> vztahů a preciznímu zacílení propagace k individuálním zákazníkům.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endParaRPr lang="cs-CZ" sz="3000" i="1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141759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11337"/>
            <a:ext cx="11956030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ZDROJE SEKUNDÁRNÍCH DAT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Interní sekundární data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3000" dirty="0">
                <a:latin typeface="Amasis MT Pro Medium" panose="02040604050005020304" pitchFamily="18" charset="-18"/>
              </a:rPr>
              <a:t>Externí sekundární data</a:t>
            </a:r>
          </a:p>
          <a:p>
            <a:pPr>
              <a:spcBef>
                <a:spcPts val="600"/>
              </a:spcBef>
            </a:pPr>
            <a:endParaRPr lang="cs-CZ" sz="30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INTERNÍ SEKUNDÁRNÍ DATA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sekundární data, která mají svůj původ uvnitř organizace.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Výzkumníci čerpají data z několika zdrojů.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Výhody těchto dat: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Jedná se o data, která evidují vlastní firemní činnost.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Jedná se o data kvalitní.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Mají známou metodiku tvorby.</a:t>
            </a:r>
          </a:p>
        </p:txBody>
      </p:sp>
    </p:spTree>
    <p:extLst>
      <p:ext uri="{BB962C8B-B14F-4D97-AF65-F5344CB8AC3E}">
        <p14:creationId xmlns:p14="http://schemas.microsoft.com/office/powerpoint/2010/main" val="1184250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306829" y="519450"/>
            <a:ext cx="1195603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000" b="1" dirty="0">
                <a:latin typeface="Amasis MT Pro Medium" panose="02040604050005020304" pitchFamily="18" charset="-18"/>
              </a:rPr>
              <a:t>PŘÍKLAD INTERNÍCH SEKUNDÁRNÍCH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Údaje o prodeji = odbytové oddělení.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Údaje o nákladech, tržbách = účetní oddělení.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Údaje o konkurenci a zákaznících = prodejní oddělení.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Údaje o reklamě = marketingové oddělení.</a:t>
            </a:r>
          </a:p>
        </p:txBody>
      </p:sp>
    </p:spTree>
    <p:extLst>
      <p:ext uri="{BB962C8B-B14F-4D97-AF65-F5344CB8AC3E}">
        <p14:creationId xmlns:p14="http://schemas.microsoft.com/office/powerpoint/2010/main" val="42520920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1713</TotalTime>
  <Words>935</Words>
  <Application>Microsoft Office PowerPoint</Application>
  <PresentationFormat>Širokoúhlá obrazovka</PresentationFormat>
  <Paragraphs>120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Amasis MT Pro Medium</vt:lpstr>
      <vt:lpstr>Arial</vt:lpstr>
      <vt:lpstr>Bookman Old Style</vt:lpstr>
      <vt:lpstr>Calibri</vt:lpstr>
      <vt:lpstr>Calibri Light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Tkačíková</dc:creator>
  <cp:lastModifiedBy>Prachařová Lenka</cp:lastModifiedBy>
  <cp:revision>112</cp:revision>
  <dcterms:created xsi:type="dcterms:W3CDTF">2021-10-06T11:18:58Z</dcterms:created>
  <dcterms:modified xsi:type="dcterms:W3CDTF">2022-04-12T08:10:12Z</dcterms:modified>
</cp:coreProperties>
</file>