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3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F5050"/>
    <a:srgbClr val="FF0000"/>
    <a:srgbClr val="FF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0" autoAdjust="0"/>
  </p:normalViewPr>
  <p:slideViewPr>
    <p:cSldViewPr snapToGrid="0">
      <p:cViewPr varScale="1">
        <p:scale>
          <a:sx n="81" d="100"/>
          <a:sy n="81" d="100"/>
        </p:scale>
        <p:origin x="96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E752E-68D3-4F3A-B1F9-D6E538ED5DBD}" type="datetimeFigureOut">
              <a:rPr lang="cs-CZ" smtClean="0"/>
              <a:t>22.03.2022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90B1D-D267-4D33-9887-70F9F79D51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887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3248F-AF27-4C19-9881-7FFF12860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417E0F9-83E0-4F91-A61D-E3D7244B0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2A2BD6-009B-4ED9-8BE2-1E1FD1EC3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22.03.2022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D747DA7-8383-42FF-950B-DEBE99D6E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EFE725-3170-42E4-B3DF-C32518D2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59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CF102-5177-4F7C-84C0-E5B208747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25021F2-0FC1-46ED-8A84-0B7AE2EB4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D17B89-E6AF-462A-A80F-6A6066744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22.03.2022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30D66A2-5584-4162-9D3B-A74C710CF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D7DE89-9472-4B07-AB82-73B1BDD17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83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A11AF0-6B45-43D2-B745-142E5FAF6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10109DE-22F3-44A8-A82D-FC0729A96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2D7FD6-87AF-4E29-B862-099E58717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22.03.2022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F575F7-345C-4243-9E1D-68B3E4536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9CF908D-8158-4B46-9555-1A1E90AD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57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FFDAD9-810A-4665-A1BC-DD693796B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E104B5-5634-4B00-914E-E97E87874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F3DB77-D33A-4060-B2C0-51968842F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22.03.2022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0E1D51-6113-459D-B424-C95281CE8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60A89A-16B6-43F5-B099-C5ECFA7C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079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03805C-F20F-408C-B789-71DE57C23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41513E7-3CDB-4A32-8F95-1B2443664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2821D6-31D2-4829-8495-C17927335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22.03.2022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33B96F6-030A-42D2-9D1B-C9C543A45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FAE29E-2BB3-45D5-8CF7-855B0FA3D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06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E20C71-3319-4CDA-8985-5182B11F9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77F3DC-C86B-4AA9-BE7A-F3DEEE06C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D616916-50DF-4634-92BA-28CA6FAC8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95ABE7F-B75A-4F39-BB5A-98AA1DFAE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22.03.2022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9B0BCDD-1B4E-492A-B8AE-DE3637FB7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AAEC3B5-BAE7-4887-9DFD-807D279F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296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DCDAC1-6EBB-4B0C-822F-A13474AEA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84413E1-5ACB-4034-99F4-BE0461925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D335473-A920-4F7B-A642-8B7109ECF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FEEB5A5-BE0D-4E28-AA63-A70E2B5CB6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F72F36E-308D-406D-A9A0-AD99827267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0152A51-E3AC-4E0D-B379-7C9672CCD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22.03.2022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0BECE59-FC6D-4CBA-BAA4-A59A299A7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77B2D24-C7F0-47E6-85B0-52088E5B3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69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E45D3-7131-45C2-8B99-BFF0C410A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06DF523-80C8-4A76-8E5A-69A5340C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22.03.2022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4924E26-4833-4340-98BD-52A19B774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6CFD240-2BC3-430B-8705-F0D1F0B0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36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FE58D9D-664C-40E8-8605-F8AC83143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22.03.2022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0520B29-9824-440B-B5F8-9CA5EC9C1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DC43DA-375D-4797-83B4-4A3B48BF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582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0E2144-4A65-4FF0-B6DC-D841904D6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D6CD14-9D09-47E2-92E1-C6DFFDF62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3AA5523-9BB8-4827-82EC-4C8C0407A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C6E3E56-D1CB-4933-9371-406B6404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22.03.2022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016624E-A237-46EC-BE17-8B818EA52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DAB3EC9-EF0E-42BB-95E6-1F1AC456A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442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EE396-42DD-47DC-9A0B-7E29FA0F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9306627-1C49-4198-9EEC-DDE68DBE32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E5961D2-7492-42F0-AA36-223CE9BD6F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6D51F7-E5FA-4038-811B-A4B85954E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22.03.2022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023AF8-FA44-4201-B6B0-9F00F1DEB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81F564A-3B44-4CA0-A1EF-F7B5C41DB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536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46AD61B-FB4C-4D43-8CF5-40EF0FAB0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2B2679-020B-4AA2-83EE-7F6496083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224C8D-6ADC-4B33-81BF-49DCCB59EF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4B9E3-DF22-427E-B628-24E8CFE48324}" type="datetimeFigureOut">
              <a:rPr lang="cs-CZ" smtClean="0"/>
              <a:t>22.03.2022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838387-1FC0-4168-94BA-AF1ED4780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7B1E84-F6EF-4890-A4EE-080DDDAEA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99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05D3AEE7-2877-4EB1-BC64-835F3F89AC0B}"/>
              </a:ext>
            </a:extLst>
          </p:cNvPr>
          <p:cNvSpPr txBox="1"/>
          <p:nvPr/>
        </p:nvSpPr>
        <p:spPr>
          <a:xfrm>
            <a:off x="0" y="925833"/>
            <a:ext cx="121920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60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5</a:t>
            </a:r>
            <a:r>
              <a:rPr lang="cs-CZ" sz="6000" b="1" i="0" dirty="0">
                <a:solidFill>
                  <a:srgbClr val="000000"/>
                </a:solidFill>
                <a:effectLst/>
                <a:latin typeface="Bookman Old Style" panose="02050604050505020204" pitchFamily="18" charset="0"/>
              </a:rPr>
              <a:t>. </a:t>
            </a:r>
          </a:p>
          <a:p>
            <a:pPr algn="ctr"/>
            <a:r>
              <a:rPr lang="cs-CZ" sz="6000" b="1" i="0" dirty="0">
                <a:solidFill>
                  <a:srgbClr val="000000"/>
                </a:solidFill>
                <a:effectLst/>
                <a:latin typeface="Bookman Old Style" panose="02050604050505020204" pitchFamily="18" charset="0"/>
              </a:rPr>
              <a:t>DEFINOVÁNÍ PROBLÉMU </a:t>
            </a:r>
          </a:p>
          <a:p>
            <a:pPr algn="ctr"/>
            <a:r>
              <a:rPr lang="cs-CZ" sz="6000" b="1" i="0" dirty="0">
                <a:solidFill>
                  <a:srgbClr val="000000"/>
                </a:solidFill>
                <a:effectLst/>
                <a:latin typeface="Bookman Old Style" panose="02050604050505020204" pitchFamily="18" charset="0"/>
              </a:rPr>
              <a:t>A </a:t>
            </a:r>
          </a:p>
          <a:p>
            <a:pPr algn="ctr"/>
            <a:r>
              <a:rPr lang="cs-CZ" sz="6000" b="1" i="0" dirty="0">
                <a:solidFill>
                  <a:srgbClr val="000000"/>
                </a:solidFill>
                <a:effectLst/>
                <a:latin typeface="Bookman Old Style" panose="02050604050505020204" pitchFamily="18" charset="0"/>
              </a:rPr>
              <a:t>VÝZKUMNÝ PROCES</a:t>
            </a:r>
          </a:p>
        </p:txBody>
      </p:sp>
    </p:spTree>
    <p:extLst>
      <p:ext uri="{BB962C8B-B14F-4D97-AF65-F5344CB8AC3E}">
        <p14:creationId xmlns:p14="http://schemas.microsoft.com/office/powerpoint/2010/main" val="3455992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64313"/>
            <a:ext cx="1147810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DEFINOVÁNÍ PROBLÉMU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Stupeň nejistoty ovlivňuje marketingové rozhodování  ve vedení typy výzkumu.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Marketingový manažer musí mít naprostou jistotu týkající se podnikatelsko-obchodní situace.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Většina marketingových rozhodování se pohybuje mezi dvěma extrémy: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Amasis MT Pro Medium" panose="02040604050005020304" pitchFamily="18" charset="-18"/>
              </a:rPr>
              <a:t>rutinními výzkumnými technikami,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b="1" i="1" dirty="0">
                <a:latin typeface="Amasis MT Pro Medium" panose="02040604050005020304" pitchFamily="18" charset="-18"/>
              </a:rPr>
              <a:t>naprostou nejasností zkoumaného problému.</a:t>
            </a:r>
          </a:p>
        </p:txBody>
      </p:sp>
    </p:spTree>
    <p:extLst>
      <p:ext uri="{BB962C8B-B14F-4D97-AF65-F5344CB8AC3E}">
        <p14:creationId xmlns:p14="http://schemas.microsoft.com/office/powerpoint/2010/main" val="341798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64313"/>
            <a:ext cx="1147810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PROCES DEFINOVÁNÍ PROBLÉMU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Definice problému identifikuje jaké specifické rozhodnutí má být učiněno nebo jaký problém má být vyřešen.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Jedná se o kritické stádium výzkumného procesu.</a:t>
            </a:r>
          </a:p>
          <a:p>
            <a:pPr>
              <a:spcBef>
                <a:spcPts val="600"/>
              </a:spcBef>
            </a:pPr>
            <a:endParaRPr lang="cs-CZ" sz="3000" dirty="0">
              <a:latin typeface="Amasis MT Pro Medium" panose="02040604050005020304" pitchFamily="18" charset="-18"/>
            </a:endParaRP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000" dirty="0">
                <a:latin typeface="Amasis MT Pro Medium" panose="02040604050005020304" pitchFamily="18" charset="-18"/>
              </a:rPr>
              <a:t>Stanovení cíle výzkumu.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000" dirty="0">
                <a:latin typeface="Amasis MT Pro Medium" panose="02040604050005020304" pitchFamily="18" charset="-18"/>
              </a:rPr>
              <a:t>Porozumění pozadí výzkumu.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000" dirty="0">
                <a:latin typeface="Amasis MT Pro Medium" panose="02040604050005020304" pitchFamily="18" charset="-18"/>
              </a:rPr>
              <a:t>Izolovat a identifikovat problém.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000" dirty="0">
                <a:latin typeface="Amasis MT Pro Medium" panose="02040604050005020304" pitchFamily="18" charset="-18"/>
              </a:rPr>
              <a:t>Determinovat jednotky analýzy.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000" dirty="0">
                <a:latin typeface="Amasis MT Pro Medium" panose="02040604050005020304" pitchFamily="18" charset="-18"/>
              </a:rPr>
              <a:t>Stanovit relevantních proměnné.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000" dirty="0">
                <a:latin typeface="Amasis MT Pro Medium" panose="02040604050005020304" pitchFamily="18" charset="-18"/>
              </a:rPr>
              <a:t>Stanovit správné otázky výzkumu a výzkumných cílů.</a:t>
            </a:r>
          </a:p>
        </p:txBody>
      </p:sp>
    </p:spTree>
    <p:extLst>
      <p:ext uri="{BB962C8B-B14F-4D97-AF65-F5344CB8AC3E}">
        <p14:creationId xmlns:p14="http://schemas.microsoft.com/office/powerpoint/2010/main" val="2795727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Obsah obrázku led, polypovci&#10;&#10;Popis byl vytvořen automaticky">
            <a:extLst>
              <a:ext uri="{FF2B5EF4-FFF2-40B4-BE49-F238E27FC236}">
                <a16:creationId xmlns:a16="http://schemas.microsoft.com/office/drawing/2014/main" id="{E1258DC7-2FCC-45A8-8086-3B4EA0CB63D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64313"/>
            <a:ext cx="1147810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500" b="1" dirty="0">
                <a:latin typeface="Amasis MT Pro Medium" panose="02040604050005020304" pitchFamily="18" charset="-18"/>
              </a:rPr>
              <a:t>STANOVENÍ CÍLE VÝZKUMU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„Jaký je správný cíl výzkumu?“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Manažerský cíl vyjádřený v měřitelných termínech a podmínkách. 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Použití principu skrytého ledovce       vidět je pouze 10 % nad hladinou, zatímco pod hladinou je 90 %        celý problém není viditelný a vnímán marketingovými manažery. </a:t>
            </a:r>
          </a:p>
        </p:txBody>
      </p:sp>
      <p:sp>
        <p:nvSpPr>
          <p:cNvPr id="4" name="Šipka: doprava 3">
            <a:extLst>
              <a:ext uri="{FF2B5EF4-FFF2-40B4-BE49-F238E27FC236}">
                <a16:creationId xmlns:a16="http://schemas.microsoft.com/office/drawing/2014/main" id="{2A2B0C35-A283-443D-8D2B-5FB37C805924}"/>
              </a:ext>
            </a:extLst>
          </p:cNvPr>
          <p:cNvSpPr/>
          <p:nvPr/>
        </p:nvSpPr>
        <p:spPr>
          <a:xfrm>
            <a:off x="5857038" y="1980194"/>
            <a:ext cx="468923" cy="322087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2E6B0E2F-4BC7-4C5E-B26C-0BB85941302E}"/>
              </a:ext>
            </a:extLst>
          </p:cNvPr>
          <p:cNvSpPr/>
          <p:nvPr/>
        </p:nvSpPr>
        <p:spPr>
          <a:xfrm>
            <a:off x="6871399" y="2436257"/>
            <a:ext cx="468923" cy="322087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 w="38100">
                <a:solidFill>
                  <a:sysClr val="windowText" lastClr="000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222974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7D88ED3E-9CEC-4A57-9949-72A42C7BB03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4" y="164313"/>
            <a:ext cx="11870815" cy="5524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2. POROZUMĚNÍ POZADÍ VÝZKUMU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Zkušení marketingoví manažeři si uvědomují, že důležité informace o situaci získají studiem předcházejících událostí a důvodů. „Proč se problémy objevily</a:t>
            </a:r>
            <a:r>
              <a:rPr lang="cs-CZ" sz="2800" dirty="0">
                <a:latin typeface="Amasis MT Pro Medium" panose="02040604050005020304" pitchFamily="18" charset="-18"/>
              </a:rPr>
              <a:t>?“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800" dirty="0">
                <a:latin typeface="Amasis MT Pro Medium" panose="02040604050005020304" pitchFamily="18" charset="-18"/>
              </a:rPr>
              <a:t>Provedení </a:t>
            </a:r>
            <a:r>
              <a:rPr lang="cs-CZ" sz="2800" b="1" dirty="0">
                <a:ln w="19050">
                  <a:solidFill>
                    <a:schemeClr val="tx1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situační analýzy</a:t>
            </a:r>
            <a:r>
              <a:rPr lang="cs-CZ" sz="2800" b="1" dirty="0">
                <a:latin typeface="Amasis MT Pro Medium" panose="02040604050005020304" pitchFamily="18" charset="-18"/>
              </a:rPr>
              <a:t>        </a:t>
            </a:r>
            <a:r>
              <a:rPr lang="cs-CZ" sz="2800" dirty="0">
                <a:latin typeface="Amasis MT Pro Medium" panose="02040604050005020304" pitchFamily="18" charset="-18"/>
              </a:rPr>
              <a:t>zahrnuje a popisuje sběr neformálních informací.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800" dirty="0">
                <a:latin typeface="Amasis MT Pro Medium" panose="02040604050005020304" pitchFamily="18" charset="-18"/>
              </a:rPr>
              <a:t>Seznámení se s podmínkami a prostředím, ve kterém se budou muset rozhodovat.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800" dirty="0">
                <a:latin typeface="Amasis MT Pro Medium" panose="02040604050005020304" pitchFamily="18" charset="-18"/>
              </a:rPr>
              <a:t>Provedení exploračního výzkumu k získání důležitých informací.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endParaRPr lang="cs-CZ" sz="2800" dirty="0">
              <a:latin typeface="Amasis MT Pro Medium" panose="02040604050005020304" pitchFamily="18" charset="-18"/>
            </a:endParaRPr>
          </a:p>
          <a:p>
            <a:pPr marL="457200" indent="-457200">
              <a:spcBef>
                <a:spcPts val="600"/>
              </a:spcBef>
              <a:buFontTx/>
              <a:buChar char="-"/>
            </a:pPr>
            <a:endParaRPr lang="cs-CZ" sz="3000" dirty="0">
              <a:latin typeface="Amasis MT Pro Medium" panose="02040604050005020304" pitchFamily="18" charset="-18"/>
            </a:endParaRP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10FCCA7E-78E6-46E4-B789-A538F2316FFC}"/>
              </a:ext>
            </a:extLst>
          </p:cNvPr>
          <p:cNvSpPr/>
          <p:nvPr/>
        </p:nvSpPr>
        <p:spPr>
          <a:xfrm>
            <a:off x="4612042" y="2375459"/>
            <a:ext cx="468923" cy="322087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8637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64313"/>
            <a:ext cx="1147810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3. IZOLOVAT A IDENTIFIKOVAT PROBLÉM</a:t>
            </a:r>
          </a:p>
          <a:p>
            <a:pPr>
              <a:spcBef>
                <a:spcPts val="600"/>
              </a:spcBef>
            </a:pPr>
            <a:endParaRPr lang="cs-CZ" sz="3500" dirty="0">
              <a:latin typeface="Amasis MT Pro Medium" panose="02040604050005020304" pitchFamily="18" charset="-18"/>
            </a:endParaRPr>
          </a:p>
          <a:p>
            <a:pPr algn="ctr"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Malému pivovaru výrazně klesly prodeje piva.</a:t>
            </a:r>
          </a:p>
          <a:p>
            <a:pPr algn="ctr">
              <a:spcBef>
                <a:spcPts val="600"/>
              </a:spcBef>
            </a:pPr>
            <a:endParaRPr lang="cs-CZ" sz="3000" dirty="0">
              <a:latin typeface="Amasis MT Pro Medium" panose="02040604050005020304" pitchFamily="18" charset="-18"/>
            </a:endParaRPr>
          </a:p>
          <a:p>
            <a:pPr algn="ctr"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Pivovar si myslí, že spotřebitelé preferují chuť konkrétní značky a zamysleli by se nad úpravou chuti.</a:t>
            </a:r>
          </a:p>
          <a:p>
            <a:pPr algn="ctr">
              <a:spcBef>
                <a:spcPts val="600"/>
              </a:spcBef>
            </a:pPr>
            <a:endParaRPr lang="cs-CZ" sz="3000" dirty="0">
              <a:latin typeface="Amasis MT Pro Medium" panose="02040604050005020304" pitchFamily="18" charset="-18"/>
            </a:endParaRPr>
          </a:p>
          <a:p>
            <a:pPr algn="ctr">
              <a:spcBef>
                <a:spcPts val="600"/>
              </a:spcBef>
            </a:pPr>
            <a:r>
              <a:rPr lang="cs-CZ" sz="3000" dirty="0">
                <a:latin typeface="Amasis MT Pro Medium" panose="02040604050005020304" pitchFamily="18" charset="-18"/>
              </a:rPr>
              <a:t>Ve skutečnosti je však problém v balení, je staromódní, nezaujme.</a:t>
            </a:r>
          </a:p>
          <a:p>
            <a:pPr algn="ctr">
              <a:spcBef>
                <a:spcPts val="600"/>
              </a:spcBef>
            </a:pPr>
            <a:endParaRPr lang="cs-CZ" sz="3000" dirty="0">
              <a:latin typeface="Amasis MT Pro Medium" panose="02040604050005020304" pitchFamily="18" charset="-18"/>
            </a:endParaRPr>
          </a:p>
          <a:p>
            <a:pPr algn="ctr">
              <a:spcBef>
                <a:spcPts val="600"/>
              </a:spcBef>
            </a:pPr>
            <a:r>
              <a:rPr lang="cs-CZ" sz="3000" dirty="0">
                <a:ln w="19050">
                  <a:solidFill>
                    <a:schemeClr val="tx1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Je nutné identifikovat problém správně!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A6A38F68-FF52-40AA-941C-8F2B6B35D5C5}"/>
              </a:ext>
            </a:extLst>
          </p:cNvPr>
          <p:cNvSpPr/>
          <p:nvPr/>
        </p:nvSpPr>
        <p:spPr>
          <a:xfrm rot="5400000">
            <a:off x="5486401" y="2053790"/>
            <a:ext cx="468923" cy="322087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20F8A28C-FF6B-40B1-AAFA-20BD28A68174}"/>
              </a:ext>
            </a:extLst>
          </p:cNvPr>
          <p:cNvSpPr/>
          <p:nvPr/>
        </p:nvSpPr>
        <p:spPr>
          <a:xfrm rot="5400000">
            <a:off x="5486401" y="3569974"/>
            <a:ext cx="468923" cy="322087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2E759E05-9272-49C7-B618-EBAA08652AFD}"/>
              </a:ext>
            </a:extLst>
          </p:cNvPr>
          <p:cNvSpPr/>
          <p:nvPr/>
        </p:nvSpPr>
        <p:spPr>
          <a:xfrm rot="5400000">
            <a:off x="5486401" y="4752667"/>
            <a:ext cx="468923" cy="322087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9954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64313"/>
            <a:ext cx="1147810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4. DETERMINOVÁNÍ JEDNOTKY ANALÝZY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Definice problému vyžaduje, aby výzkumníci definovali pro zpracování studie jednotku analýzy.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Výzkumník musí specifikovat, zda budou provádět šetření a jaká data budou sbírat.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Příklad při studii domácností je typickou jednotkou manželský pár.        Důvodem je fakt, že většinu rozhodování provádějí společně (koupě bytu).</a:t>
            </a:r>
          </a:p>
        </p:txBody>
      </p:sp>
    </p:spTree>
    <p:extLst>
      <p:ext uri="{BB962C8B-B14F-4D97-AF65-F5344CB8AC3E}">
        <p14:creationId xmlns:p14="http://schemas.microsoft.com/office/powerpoint/2010/main" val="1128985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4" y="164313"/>
            <a:ext cx="1207401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5. STANOVENÍ RELEVANTNÍ PROMĚNNÉ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Stanovení klíčové proměnné.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endParaRPr lang="cs-CZ" sz="3500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6. STANOVENÍ SPRÁVNÉ OTÁZKY VÝZKUMU  A VÝZKUMNÝCH CÍLŮ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Manažeři a výzkumníci zpracovávají písemné prohlášení o výzkumných otázkách a výzkumných cílech a stanovují hypotézy.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3000" dirty="0">
                <a:latin typeface="Amasis MT Pro Medium" panose="02040604050005020304" pitchFamily="18" charset="-18"/>
              </a:rPr>
              <a:t>Hypotéza je stanovisko, které je podepřeno nebo vyvráceno získanými empirickými daty.</a:t>
            </a:r>
          </a:p>
          <a:p>
            <a:pPr>
              <a:spcBef>
                <a:spcPts val="600"/>
              </a:spcBef>
            </a:pPr>
            <a:endParaRPr lang="cs-CZ" sz="3500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83109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629789B6-76A7-4600-934C-EBFCD85B84D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131824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64313"/>
            <a:ext cx="1147810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cs-CZ" sz="3500" b="1" dirty="0">
                <a:latin typeface="Amasis MT Pro Medium" panose="02040604050005020304" pitchFamily="18" charset="-18"/>
              </a:rPr>
              <a:t>NÁVRH VÝZKUMU</a:t>
            </a:r>
          </a:p>
          <a:p>
            <a:pPr>
              <a:spcBef>
                <a:spcPts val="600"/>
              </a:spcBef>
            </a:pPr>
            <a:endParaRPr lang="cs-CZ" sz="2000" b="1" dirty="0">
              <a:latin typeface="Amasis MT Pro Medium" panose="02040604050005020304" pitchFamily="18" charset="-18"/>
            </a:endParaRP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500" b="1" dirty="0">
                <a:latin typeface="Amasis MT Pro Medium" panose="02040604050005020304" pitchFamily="18" charset="-18"/>
              </a:rPr>
              <a:t>Záměr výzkumu.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500" b="1" dirty="0">
                <a:latin typeface="Amasis MT Pro Medium" panose="02040604050005020304" pitchFamily="18" charset="-18"/>
              </a:rPr>
              <a:t>Projekt výzkumu.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500" b="1" dirty="0">
                <a:latin typeface="Amasis MT Pro Medium" panose="02040604050005020304" pitchFamily="18" charset="-18"/>
              </a:rPr>
              <a:t>Návrh vzorkování.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500" b="1" dirty="0">
                <a:latin typeface="Amasis MT Pro Medium" panose="02040604050005020304" pitchFamily="18" charset="-18"/>
              </a:rPr>
              <a:t>Sběr dat.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500" b="1" dirty="0">
                <a:latin typeface="Amasis MT Pro Medium" panose="02040604050005020304" pitchFamily="18" charset="-18"/>
              </a:rPr>
              <a:t>Zpracování dat a analýza.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500" b="1" dirty="0">
                <a:latin typeface="Amasis MT Pro Medium" panose="02040604050005020304" pitchFamily="18" charset="-18"/>
              </a:rPr>
              <a:t>Příprava závěrečné zprávy.</a:t>
            </a:r>
          </a:p>
          <a:p>
            <a:pPr marL="514350" indent="-514350">
              <a:spcBef>
                <a:spcPts val="600"/>
              </a:spcBef>
              <a:buAutoNum type="arabicPeriod"/>
            </a:pPr>
            <a:r>
              <a:rPr lang="cs-CZ" sz="3500" b="1" dirty="0">
                <a:latin typeface="Amasis MT Pro Medium" panose="02040604050005020304" pitchFamily="18" charset="-18"/>
              </a:rPr>
              <a:t>Rozpočet a časový plán.</a:t>
            </a:r>
            <a:endParaRPr lang="cs-CZ" sz="3000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8666997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1429</TotalTime>
  <Words>391</Words>
  <Application>Microsoft Office PowerPoint</Application>
  <PresentationFormat>Širokoúhlá obrazovka</PresentationFormat>
  <Paragraphs>57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Amasis MT Pro Medium</vt:lpstr>
      <vt:lpstr>Arial</vt:lpstr>
      <vt:lpstr>Bookman Old Style</vt:lpstr>
      <vt:lpstr>Calibri</vt:lpstr>
      <vt:lpstr>Calibri Light</vt:lpstr>
      <vt:lpstr>Wingdings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 Tkačíková</dc:creator>
  <cp:lastModifiedBy>Prachařová Lenka</cp:lastModifiedBy>
  <cp:revision>93</cp:revision>
  <dcterms:created xsi:type="dcterms:W3CDTF">2021-10-06T11:18:58Z</dcterms:created>
  <dcterms:modified xsi:type="dcterms:W3CDTF">2022-03-22T09:17:33Z</dcterms:modified>
</cp:coreProperties>
</file>