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9" r:id="rId2"/>
    <p:sldId id="274" r:id="rId3"/>
    <p:sldId id="275" r:id="rId4"/>
    <p:sldId id="260" r:id="rId5"/>
    <p:sldId id="285" r:id="rId6"/>
    <p:sldId id="277" r:id="rId7"/>
    <p:sldId id="261" r:id="rId8"/>
    <p:sldId id="262" r:id="rId9"/>
    <p:sldId id="263" r:id="rId10"/>
    <p:sldId id="265" r:id="rId11"/>
    <p:sldId id="266" r:id="rId12"/>
    <p:sldId id="267" r:id="rId13"/>
    <p:sldId id="264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5050"/>
    <a:srgbClr val="FF0000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0" autoAdjust="0"/>
  </p:normalViewPr>
  <p:slideViewPr>
    <p:cSldViewPr snapToGrid="0">
      <p:cViewPr varScale="1">
        <p:scale>
          <a:sx n="122" d="100"/>
          <a:sy n="122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C86C8-FFFA-467B-B15F-378021D2C52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C5C6E8A-BF96-40C7-8F1C-4C2F48E76CCA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Identifikace a hodnocení příležitostí.</a:t>
          </a:r>
        </a:p>
      </dgm:t>
    </dgm:pt>
    <dgm:pt modelId="{5F2800C0-7EE4-461E-9AEC-A36682C9E895}" type="parTrans" cxnId="{3DF0C9D9-7092-4EDB-81E0-3C447ED0EBDE}">
      <dgm:prSet/>
      <dgm:spPr/>
      <dgm:t>
        <a:bodyPr/>
        <a:lstStyle/>
        <a:p>
          <a:endParaRPr lang="cs-CZ"/>
        </a:p>
      </dgm:t>
    </dgm:pt>
    <dgm:pt modelId="{2A947447-3CC8-4D52-B80D-1B62EF922B24}" type="sibTrans" cxnId="{3DF0C9D9-7092-4EDB-81E0-3C447ED0EBDE}">
      <dgm:prSet/>
      <dgm:spPr/>
      <dgm:t>
        <a:bodyPr/>
        <a:lstStyle/>
        <a:p>
          <a:endParaRPr lang="cs-CZ"/>
        </a:p>
      </dgm:t>
    </dgm:pt>
    <dgm:pt modelId="{D5955697-4E80-4207-BEA6-20BE3B3BC5DE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Analýzy tržních segmentů a výběr cílového trhu.</a:t>
          </a:r>
        </a:p>
      </dgm:t>
    </dgm:pt>
    <dgm:pt modelId="{5ACD9401-29A8-4751-8302-1C278AE1FE41}" type="parTrans" cxnId="{2D9CC3A9-C5B6-443A-ADF2-A78DA339F4B6}">
      <dgm:prSet/>
      <dgm:spPr/>
      <dgm:t>
        <a:bodyPr/>
        <a:lstStyle/>
        <a:p>
          <a:endParaRPr lang="cs-CZ"/>
        </a:p>
      </dgm:t>
    </dgm:pt>
    <dgm:pt modelId="{06D948FA-E6ED-4F0D-BB35-A31FA387508B}" type="sibTrans" cxnId="{2D9CC3A9-C5B6-443A-ADF2-A78DA339F4B6}">
      <dgm:prSet/>
      <dgm:spPr/>
      <dgm:t>
        <a:bodyPr/>
        <a:lstStyle/>
        <a:p>
          <a:endParaRPr lang="cs-CZ"/>
        </a:p>
      </dgm:t>
    </dgm:pt>
    <dgm:pt modelId="{6F85E0F4-D0A9-4F9C-A2E1-936625FA2A25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Plánování a implementace marketingového mixu.</a:t>
          </a:r>
        </a:p>
      </dgm:t>
    </dgm:pt>
    <dgm:pt modelId="{676C6D43-9CC3-4CF4-92DF-35E44AFE6740}" type="parTrans" cxnId="{B0A86BF6-ACB8-4B6A-9AE9-01A16B1338A5}">
      <dgm:prSet/>
      <dgm:spPr/>
      <dgm:t>
        <a:bodyPr/>
        <a:lstStyle/>
        <a:p>
          <a:endParaRPr lang="cs-CZ"/>
        </a:p>
      </dgm:t>
    </dgm:pt>
    <dgm:pt modelId="{415A5F7F-F10B-474B-B67A-CFE637A83B05}" type="sibTrans" cxnId="{B0A86BF6-ACB8-4B6A-9AE9-01A16B1338A5}">
      <dgm:prSet/>
      <dgm:spPr/>
      <dgm:t>
        <a:bodyPr/>
        <a:lstStyle/>
        <a:p>
          <a:endParaRPr lang="cs-CZ"/>
        </a:p>
      </dgm:t>
    </dgm:pt>
    <dgm:pt modelId="{43FC1CD6-130D-4895-9FF1-717E28C22352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Analýza marketingové výkonnosti</a:t>
          </a:r>
          <a:r>
            <a:rPr lang="cs-CZ" sz="1050" dirty="0"/>
            <a:t>.</a:t>
          </a:r>
        </a:p>
      </dgm:t>
    </dgm:pt>
    <dgm:pt modelId="{0444DB5E-905F-4183-A117-3B9B0F3AEE23}" type="parTrans" cxnId="{CFA751A3-88D7-4975-BB15-CCE59D7EB6B0}">
      <dgm:prSet/>
      <dgm:spPr/>
      <dgm:t>
        <a:bodyPr/>
        <a:lstStyle/>
        <a:p>
          <a:endParaRPr lang="cs-CZ"/>
        </a:p>
      </dgm:t>
    </dgm:pt>
    <dgm:pt modelId="{2B806BAE-16B1-4ADD-96B3-F1D58AB70B7A}" type="sibTrans" cxnId="{CFA751A3-88D7-4975-BB15-CCE59D7EB6B0}">
      <dgm:prSet/>
      <dgm:spPr/>
      <dgm:t>
        <a:bodyPr/>
        <a:lstStyle/>
        <a:p>
          <a:endParaRPr lang="cs-CZ"/>
        </a:p>
      </dgm:t>
    </dgm:pt>
    <dgm:pt modelId="{479B47B5-B84C-48EF-A89E-AE3F21B2843B}" type="pres">
      <dgm:prSet presAssocID="{D26C86C8-FFFA-467B-B15F-378021D2C52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2CACEEA-DFC9-4BE1-9B35-8BE2B0797E9F}" type="pres">
      <dgm:prSet presAssocID="{AC5C6E8A-BF96-40C7-8F1C-4C2F48E76CCA}" presName="Accent1" presStyleCnt="0"/>
      <dgm:spPr/>
    </dgm:pt>
    <dgm:pt modelId="{98C71205-4F86-4420-ADCC-11EDFC59F6BA}" type="pres">
      <dgm:prSet presAssocID="{AC5C6E8A-BF96-40C7-8F1C-4C2F48E76CCA}" presName="Accent" presStyleLbl="node1" presStyleIdx="0" presStyleCnt="4" custScaleX="131177" custLinFactNeighborX="2088" custLinFactNeighborY="-5568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D177A56F-4004-4ADA-A36D-A7B801621B01}" type="pres">
      <dgm:prSet presAssocID="{AC5C6E8A-BF96-40C7-8F1C-4C2F48E76CCA}" presName="Parent1" presStyleLbl="revTx" presStyleIdx="0" presStyleCnt="4" custScaleX="176899" custScaleY="126558" custLinFactNeighborX="1757" custLinFactNeighborY="-29075">
        <dgm:presLayoutVars>
          <dgm:chMax val="1"/>
          <dgm:chPref val="1"/>
          <dgm:bulletEnabled val="1"/>
        </dgm:presLayoutVars>
      </dgm:prSet>
      <dgm:spPr/>
    </dgm:pt>
    <dgm:pt modelId="{B196AF40-2DC2-4332-93EF-C85B6F91FBD7}" type="pres">
      <dgm:prSet presAssocID="{D5955697-4E80-4207-BEA6-20BE3B3BC5DE}" presName="Accent2" presStyleCnt="0"/>
      <dgm:spPr/>
    </dgm:pt>
    <dgm:pt modelId="{177FBD77-DFD3-42CC-B4CE-C34FB3F95D63}" type="pres">
      <dgm:prSet presAssocID="{D5955697-4E80-4207-BEA6-20BE3B3BC5DE}" presName="Accent" presStyleLbl="node1" presStyleIdx="1" presStyleCnt="4" custScaleX="146250" custLinFactNeighborX="-1044" custLinFactNeighborY="-1392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D1A2A541-B5AF-427D-A831-461C6EAD51A6}" type="pres">
      <dgm:prSet presAssocID="{D5955697-4E80-4207-BEA6-20BE3B3BC5DE}" presName="Parent2" presStyleLbl="revTx" presStyleIdx="1" presStyleCnt="4" custScaleX="145854" custScaleY="139252" custLinFactNeighborX="-8108" custLinFactNeighborY="-2495">
        <dgm:presLayoutVars>
          <dgm:chMax val="1"/>
          <dgm:chPref val="1"/>
          <dgm:bulletEnabled val="1"/>
        </dgm:presLayoutVars>
      </dgm:prSet>
      <dgm:spPr/>
    </dgm:pt>
    <dgm:pt modelId="{005CF030-7812-464A-8DC4-23C150578A17}" type="pres">
      <dgm:prSet presAssocID="{6F85E0F4-D0A9-4F9C-A2E1-936625FA2A25}" presName="Accent3" presStyleCnt="0"/>
      <dgm:spPr/>
    </dgm:pt>
    <dgm:pt modelId="{1E3211C4-56A9-4878-9666-5A096D4EA5D5}" type="pres">
      <dgm:prSet presAssocID="{6F85E0F4-D0A9-4F9C-A2E1-936625FA2A25}" presName="Accent" presStyleLbl="node1" presStyleIdx="2" presStyleCnt="4" custScaleX="138793" custLinFactNeighborX="3780" custLinFactNeighborY="2440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25241CD3-549C-4452-8B6C-60DA2C03FC14}" type="pres">
      <dgm:prSet presAssocID="{6F85E0F4-D0A9-4F9C-A2E1-936625FA2A25}" presName="Parent3" presStyleLbl="revTx" presStyleIdx="2" presStyleCnt="4" custScaleX="163078" custScaleY="242610" custLinFactNeighborX="12506" custLinFactNeighborY="204">
        <dgm:presLayoutVars>
          <dgm:chMax val="1"/>
          <dgm:chPref val="1"/>
          <dgm:bulletEnabled val="1"/>
        </dgm:presLayoutVars>
      </dgm:prSet>
      <dgm:spPr/>
    </dgm:pt>
    <dgm:pt modelId="{69060B31-9378-4981-9116-AF80BCCB8409}" type="pres">
      <dgm:prSet presAssocID="{43FC1CD6-130D-4895-9FF1-717E28C22352}" presName="Accent4" presStyleCnt="0"/>
      <dgm:spPr/>
    </dgm:pt>
    <dgm:pt modelId="{0F781BD4-7CC9-4EA0-9AEB-516D86F51DDA}" type="pres">
      <dgm:prSet presAssocID="{43FC1CD6-130D-4895-9FF1-717E28C22352}" presName="Accent" presStyleLbl="node1" presStyleIdx="3" presStyleCnt="4" custScaleX="143973" custScaleY="90539" custLinFactNeighborX="-1620" custLinFactNeighborY="3644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5FD430DE-4048-42C0-AE98-F484FB4D0228}" type="pres">
      <dgm:prSet presAssocID="{43FC1CD6-130D-4895-9FF1-717E28C22352}" presName="Parent4" presStyleLbl="revTx" presStyleIdx="3" presStyleCnt="4" custScaleX="176124" custLinFactNeighborX="-2495" custLinFactNeighborY="456">
        <dgm:presLayoutVars>
          <dgm:chMax val="1"/>
          <dgm:chPref val="1"/>
          <dgm:bulletEnabled val="1"/>
        </dgm:presLayoutVars>
      </dgm:prSet>
      <dgm:spPr/>
    </dgm:pt>
  </dgm:ptLst>
  <dgm:cxnLst>
    <dgm:cxn modelId="{35BC8F15-EA20-4CC0-9B1F-72D4D377DEDF}" type="presOf" srcId="{D26C86C8-FFFA-467B-B15F-378021D2C52C}" destId="{479B47B5-B84C-48EF-A89E-AE3F21B2843B}" srcOrd="0" destOrd="0" presId="urn:microsoft.com/office/officeart/2009/layout/CircleArrowProcess"/>
    <dgm:cxn modelId="{85131B3F-2A24-4D32-861F-F7B9A0F4A2A2}" type="presOf" srcId="{AC5C6E8A-BF96-40C7-8F1C-4C2F48E76CCA}" destId="{D177A56F-4004-4ADA-A36D-A7B801621B01}" srcOrd="0" destOrd="0" presId="urn:microsoft.com/office/officeart/2009/layout/CircleArrowProcess"/>
    <dgm:cxn modelId="{85D52044-49CD-490F-85AE-DB6ABCB980F6}" type="presOf" srcId="{D5955697-4E80-4207-BEA6-20BE3B3BC5DE}" destId="{D1A2A541-B5AF-427D-A831-461C6EAD51A6}" srcOrd="0" destOrd="0" presId="urn:microsoft.com/office/officeart/2009/layout/CircleArrowProcess"/>
    <dgm:cxn modelId="{CFA751A3-88D7-4975-BB15-CCE59D7EB6B0}" srcId="{D26C86C8-FFFA-467B-B15F-378021D2C52C}" destId="{43FC1CD6-130D-4895-9FF1-717E28C22352}" srcOrd="3" destOrd="0" parTransId="{0444DB5E-905F-4183-A117-3B9B0F3AEE23}" sibTransId="{2B806BAE-16B1-4ADD-96B3-F1D58AB70B7A}"/>
    <dgm:cxn modelId="{2D9CC3A9-C5B6-443A-ADF2-A78DA339F4B6}" srcId="{D26C86C8-FFFA-467B-B15F-378021D2C52C}" destId="{D5955697-4E80-4207-BEA6-20BE3B3BC5DE}" srcOrd="1" destOrd="0" parTransId="{5ACD9401-29A8-4751-8302-1C278AE1FE41}" sibTransId="{06D948FA-E6ED-4F0D-BB35-A31FA387508B}"/>
    <dgm:cxn modelId="{E034E9C9-4882-4A3E-95B4-826D434A0B40}" type="presOf" srcId="{43FC1CD6-130D-4895-9FF1-717E28C22352}" destId="{5FD430DE-4048-42C0-AE98-F484FB4D0228}" srcOrd="0" destOrd="0" presId="urn:microsoft.com/office/officeart/2009/layout/CircleArrowProcess"/>
    <dgm:cxn modelId="{9D5257CC-3B4D-4549-9461-D7046F630A4E}" type="presOf" srcId="{6F85E0F4-D0A9-4F9C-A2E1-936625FA2A25}" destId="{25241CD3-549C-4452-8B6C-60DA2C03FC14}" srcOrd="0" destOrd="0" presId="urn:microsoft.com/office/officeart/2009/layout/CircleArrowProcess"/>
    <dgm:cxn modelId="{3DF0C9D9-7092-4EDB-81E0-3C447ED0EBDE}" srcId="{D26C86C8-FFFA-467B-B15F-378021D2C52C}" destId="{AC5C6E8A-BF96-40C7-8F1C-4C2F48E76CCA}" srcOrd="0" destOrd="0" parTransId="{5F2800C0-7EE4-461E-9AEC-A36682C9E895}" sibTransId="{2A947447-3CC8-4D52-B80D-1B62EF922B24}"/>
    <dgm:cxn modelId="{B0A86BF6-ACB8-4B6A-9AE9-01A16B1338A5}" srcId="{D26C86C8-FFFA-467B-B15F-378021D2C52C}" destId="{6F85E0F4-D0A9-4F9C-A2E1-936625FA2A25}" srcOrd="2" destOrd="0" parTransId="{676C6D43-9CC3-4CF4-92DF-35E44AFE6740}" sibTransId="{415A5F7F-F10B-474B-B67A-CFE637A83B05}"/>
    <dgm:cxn modelId="{0223958F-5587-4354-8504-4DC412739A6C}" type="presParOf" srcId="{479B47B5-B84C-48EF-A89E-AE3F21B2843B}" destId="{22CACEEA-DFC9-4BE1-9B35-8BE2B0797E9F}" srcOrd="0" destOrd="0" presId="urn:microsoft.com/office/officeart/2009/layout/CircleArrowProcess"/>
    <dgm:cxn modelId="{97534848-2EF2-4930-9E7B-F7F3CBF9F765}" type="presParOf" srcId="{22CACEEA-DFC9-4BE1-9B35-8BE2B0797E9F}" destId="{98C71205-4F86-4420-ADCC-11EDFC59F6BA}" srcOrd="0" destOrd="0" presId="urn:microsoft.com/office/officeart/2009/layout/CircleArrowProcess"/>
    <dgm:cxn modelId="{844067C7-0547-446D-A1C4-B9C6C8749E23}" type="presParOf" srcId="{479B47B5-B84C-48EF-A89E-AE3F21B2843B}" destId="{D177A56F-4004-4ADA-A36D-A7B801621B01}" srcOrd="1" destOrd="0" presId="urn:microsoft.com/office/officeart/2009/layout/CircleArrowProcess"/>
    <dgm:cxn modelId="{986A92CC-8D36-4DC2-A5F2-517F9A86D2DF}" type="presParOf" srcId="{479B47B5-B84C-48EF-A89E-AE3F21B2843B}" destId="{B196AF40-2DC2-4332-93EF-C85B6F91FBD7}" srcOrd="2" destOrd="0" presId="urn:microsoft.com/office/officeart/2009/layout/CircleArrowProcess"/>
    <dgm:cxn modelId="{85896FCE-498E-4110-A687-AE9D4FEBEAE8}" type="presParOf" srcId="{B196AF40-2DC2-4332-93EF-C85B6F91FBD7}" destId="{177FBD77-DFD3-42CC-B4CE-C34FB3F95D63}" srcOrd="0" destOrd="0" presId="urn:microsoft.com/office/officeart/2009/layout/CircleArrowProcess"/>
    <dgm:cxn modelId="{BABFE810-395A-486E-B5D4-5B6E4F3A3BE9}" type="presParOf" srcId="{479B47B5-B84C-48EF-A89E-AE3F21B2843B}" destId="{D1A2A541-B5AF-427D-A831-461C6EAD51A6}" srcOrd="3" destOrd="0" presId="urn:microsoft.com/office/officeart/2009/layout/CircleArrowProcess"/>
    <dgm:cxn modelId="{F4C1B160-6272-44D5-8598-4A13FD6EA363}" type="presParOf" srcId="{479B47B5-B84C-48EF-A89E-AE3F21B2843B}" destId="{005CF030-7812-464A-8DC4-23C150578A17}" srcOrd="4" destOrd="0" presId="urn:microsoft.com/office/officeart/2009/layout/CircleArrowProcess"/>
    <dgm:cxn modelId="{CF7E712D-C549-4B36-91FC-70ED5B788EF6}" type="presParOf" srcId="{005CF030-7812-464A-8DC4-23C150578A17}" destId="{1E3211C4-56A9-4878-9666-5A096D4EA5D5}" srcOrd="0" destOrd="0" presId="urn:microsoft.com/office/officeart/2009/layout/CircleArrowProcess"/>
    <dgm:cxn modelId="{54C7489E-C7E3-4C3A-9BEC-4B557CE8726D}" type="presParOf" srcId="{479B47B5-B84C-48EF-A89E-AE3F21B2843B}" destId="{25241CD3-549C-4452-8B6C-60DA2C03FC14}" srcOrd="5" destOrd="0" presId="urn:microsoft.com/office/officeart/2009/layout/CircleArrowProcess"/>
    <dgm:cxn modelId="{127474D8-F766-47DC-B91E-277BF0BE4F2C}" type="presParOf" srcId="{479B47B5-B84C-48EF-A89E-AE3F21B2843B}" destId="{69060B31-9378-4981-9116-AF80BCCB8409}" srcOrd="6" destOrd="0" presId="urn:microsoft.com/office/officeart/2009/layout/CircleArrowProcess"/>
    <dgm:cxn modelId="{2946BE02-602B-4AE3-B0B6-74D10526E275}" type="presParOf" srcId="{69060B31-9378-4981-9116-AF80BCCB8409}" destId="{0F781BD4-7CC9-4EA0-9AEB-516D86F51DDA}" srcOrd="0" destOrd="0" presId="urn:microsoft.com/office/officeart/2009/layout/CircleArrowProcess"/>
    <dgm:cxn modelId="{67967508-A3FA-4904-B2E4-2C9355C21EF8}" type="presParOf" srcId="{479B47B5-B84C-48EF-A89E-AE3F21B2843B}" destId="{5FD430DE-4048-42C0-AE98-F484FB4D022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C86C8-FFFA-467B-B15F-378021D2C52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C5C6E8A-BF96-40C7-8F1C-4C2F48E76CCA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Identifikace a hodnocení příležitostí.</a:t>
          </a:r>
        </a:p>
      </dgm:t>
    </dgm:pt>
    <dgm:pt modelId="{5F2800C0-7EE4-461E-9AEC-A36682C9E895}" type="parTrans" cxnId="{3DF0C9D9-7092-4EDB-81E0-3C447ED0EBDE}">
      <dgm:prSet/>
      <dgm:spPr/>
      <dgm:t>
        <a:bodyPr/>
        <a:lstStyle/>
        <a:p>
          <a:endParaRPr lang="cs-CZ"/>
        </a:p>
      </dgm:t>
    </dgm:pt>
    <dgm:pt modelId="{2A947447-3CC8-4D52-B80D-1B62EF922B24}" type="sibTrans" cxnId="{3DF0C9D9-7092-4EDB-81E0-3C447ED0EBDE}">
      <dgm:prSet/>
      <dgm:spPr/>
      <dgm:t>
        <a:bodyPr/>
        <a:lstStyle/>
        <a:p>
          <a:endParaRPr lang="cs-CZ"/>
        </a:p>
      </dgm:t>
    </dgm:pt>
    <dgm:pt modelId="{D5955697-4E80-4207-BEA6-20BE3B3BC5DE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Analýzy tržních segmentů a výběr cílového trhu.</a:t>
          </a:r>
        </a:p>
      </dgm:t>
    </dgm:pt>
    <dgm:pt modelId="{5ACD9401-29A8-4751-8302-1C278AE1FE41}" type="parTrans" cxnId="{2D9CC3A9-C5B6-443A-ADF2-A78DA339F4B6}">
      <dgm:prSet/>
      <dgm:spPr/>
      <dgm:t>
        <a:bodyPr/>
        <a:lstStyle/>
        <a:p>
          <a:endParaRPr lang="cs-CZ"/>
        </a:p>
      </dgm:t>
    </dgm:pt>
    <dgm:pt modelId="{06D948FA-E6ED-4F0D-BB35-A31FA387508B}" type="sibTrans" cxnId="{2D9CC3A9-C5B6-443A-ADF2-A78DA339F4B6}">
      <dgm:prSet/>
      <dgm:spPr/>
      <dgm:t>
        <a:bodyPr/>
        <a:lstStyle/>
        <a:p>
          <a:endParaRPr lang="cs-CZ"/>
        </a:p>
      </dgm:t>
    </dgm:pt>
    <dgm:pt modelId="{6F85E0F4-D0A9-4F9C-A2E1-936625FA2A25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Plánování a implementace marketingového mixu.</a:t>
          </a:r>
        </a:p>
      </dgm:t>
    </dgm:pt>
    <dgm:pt modelId="{676C6D43-9CC3-4CF4-92DF-35E44AFE6740}" type="parTrans" cxnId="{B0A86BF6-ACB8-4B6A-9AE9-01A16B1338A5}">
      <dgm:prSet/>
      <dgm:spPr/>
      <dgm:t>
        <a:bodyPr/>
        <a:lstStyle/>
        <a:p>
          <a:endParaRPr lang="cs-CZ"/>
        </a:p>
      </dgm:t>
    </dgm:pt>
    <dgm:pt modelId="{415A5F7F-F10B-474B-B67A-CFE637A83B05}" type="sibTrans" cxnId="{B0A86BF6-ACB8-4B6A-9AE9-01A16B1338A5}">
      <dgm:prSet/>
      <dgm:spPr/>
      <dgm:t>
        <a:bodyPr/>
        <a:lstStyle/>
        <a:p>
          <a:endParaRPr lang="cs-CZ"/>
        </a:p>
      </dgm:t>
    </dgm:pt>
    <dgm:pt modelId="{43FC1CD6-130D-4895-9FF1-717E28C22352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Analýza marketingové výkonnosti</a:t>
          </a:r>
          <a:r>
            <a:rPr lang="cs-CZ" sz="1050" dirty="0"/>
            <a:t>.</a:t>
          </a:r>
        </a:p>
      </dgm:t>
    </dgm:pt>
    <dgm:pt modelId="{0444DB5E-905F-4183-A117-3B9B0F3AEE23}" type="parTrans" cxnId="{CFA751A3-88D7-4975-BB15-CCE59D7EB6B0}">
      <dgm:prSet/>
      <dgm:spPr/>
      <dgm:t>
        <a:bodyPr/>
        <a:lstStyle/>
        <a:p>
          <a:endParaRPr lang="cs-CZ"/>
        </a:p>
      </dgm:t>
    </dgm:pt>
    <dgm:pt modelId="{2B806BAE-16B1-4ADD-96B3-F1D58AB70B7A}" type="sibTrans" cxnId="{CFA751A3-88D7-4975-BB15-CCE59D7EB6B0}">
      <dgm:prSet/>
      <dgm:spPr/>
      <dgm:t>
        <a:bodyPr/>
        <a:lstStyle/>
        <a:p>
          <a:endParaRPr lang="cs-CZ"/>
        </a:p>
      </dgm:t>
    </dgm:pt>
    <dgm:pt modelId="{479B47B5-B84C-48EF-A89E-AE3F21B2843B}" type="pres">
      <dgm:prSet presAssocID="{D26C86C8-FFFA-467B-B15F-378021D2C52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2CACEEA-DFC9-4BE1-9B35-8BE2B0797E9F}" type="pres">
      <dgm:prSet presAssocID="{AC5C6E8A-BF96-40C7-8F1C-4C2F48E76CCA}" presName="Accent1" presStyleCnt="0"/>
      <dgm:spPr/>
    </dgm:pt>
    <dgm:pt modelId="{98C71205-4F86-4420-ADCC-11EDFC59F6BA}" type="pres">
      <dgm:prSet presAssocID="{AC5C6E8A-BF96-40C7-8F1C-4C2F48E76CCA}" presName="Accent" presStyleLbl="node1" presStyleIdx="0" presStyleCnt="4" custScaleX="131177" custLinFactNeighborX="2088" custLinFactNeighborY="-5568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D177A56F-4004-4ADA-A36D-A7B801621B01}" type="pres">
      <dgm:prSet presAssocID="{AC5C6E8A-BF96-40C7-8F1C-4C2F48E76CCA}" presName="Parent1" presStyleLbl="revTx" presStyleIdx="0" presStyleCnt="4" custScaleX="176899" custScaleY="126558" custLinFactNeighborX="1757" custLinFactNeighborY="-29075">
        <dgm:presLayoutVars>
          <dgm:chMax val="1"/>
          <dgm:chPref val="1"/>
          <dgm:bulletEnabled val="1"/>
        </dgm:presLayoutVars>
      </dgm:prSet>
      <dgm:spPr/>
    </dgm:pt>
    <dgm:pt modelId="{B196AF40-2DC2-4332-93EF-C85B6F91FBD7}" type="pres">
      <dgm:prSet presAssocID="{D5955697-4E80-4207-BEA6-20BE3B3BC5DE}" presName="Accent2" presStyleCnt="0"/>
      <dgm:spPr/>
    </dgm:pt>
    <dgm:pt modelId="{177FBD77-DFD3-42CC-B4CE-C34FB3F95D63}" type="pres">
      <dgm:prSet presAssocID="{D5955697-4E80-4207-BEA6-20BE3B3BC5DE}" presName="Accent" presStyleLbl="node1" presStyleIdx="1" presStyleCnt="4" custScaleX="146250" custLinFactNeighborX="-1044" custLinFactNeighborY="-1392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D1A2A541-B5AF-427D-A831-461C6EAD51A6}" type="pres">
      <dgm:prSet presAssocID="{D5955697-4E80-4207-BEA6-20BE3B3BC5DE}" presName="Parent2" presStyleLbl="revTx" presStyleIdx="1" presStyleCnt="4" custScaleX="145854" custScaleY="139252" custLinFactNeighborX="-8108" custLinFactNeighborY="-2495">
        <dgm:presLayoutVars>
          <dgm:chMax val="1"/>
          <dgm:chPref val="1"/>
          <dgm:bulletEnabled val="1"/>
        </dgm:presLayoutVars>
      </dgm:prSet>
      <dgm:spPr/>
    </dgm:pt>
    <dgm:pt modelId="{005CF030-7812-464A-8DC4-23C150578A17}" type="pres">
      <dgm:prSet presAssocID="{6F85E0F4-D0A9-4F9C-A2E1-936625FA2A25}" presName="Accent3" presStyleCnt="0"/>
      <dgm:spPr/>
    </dgm:pt>
    <dgm:pt modelId="{1E3211C4-56A9-4878-9666-5A096D4EA5D5}" type="pres">
      <dgm:prSet presAssocID="{6F85E0F4-D0A9-4F9C-A2E1-936625FA2A25}" presName="Accent" presStyleLbl="node1" presStyleIdx="2" presStyleCnt="4" custScaleX="138793" custLinFactNeighborX="4143" custLinFactNeighborY="4473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25241CD3-549C-4452-8B6C-60DA2C03FC14}" type="pres">
      <dgm:prSet presAssocID="{6F85E0F4-D0A9-4F9C-A2E1-936625FA2A25}" presName="Parent3" presStyleLbl="revTx" presStyleIdx="2" presStyleCnt="4" custScaleX="163078" custScaleY="242610" custLinFactNeighborX="12506" custLinFactNeighborY="204">
        <dgm:presLayoutVars>
          <dgm:chMax val="1"/>
          <dgm:chPref val="1"/>
          <dgm:bulletEnabled val="1"/>
        </dgm:presLayoutVars>
      </dgm:prSet>
      <dgm:spPr/>
    </dgm:pt>
    <dgm:pt modelId="{69060B31-9378-4981-9116-AF80BCCB8409}" type="pres">
      <dgm:prSet presAssocID="{43FC1CD6-130D-4895-9FF1-717E28C22352}" presName="Accent4" presStyleCnt="0"/>
      <dgm:spPr/>
    </dgm:pt>
    <dgm:pt modelId="{0F781BD4-7CC9-4EA0-9AEB-516D86F51DDA}" type="pres">
      <dgm:prSet presAssocID="{43FC1CD6-130D-4895-9FF1-717E28C22352}" presName="Accent" presStyleLbl="node1" presStyleIdx="3" presStyleCnt="4" custScaleX="143973" custScaleY="90539" custLinFactNeighborX="2467" custLinFactNeighborY="7320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5FD430DE-4048-42C0-AE98-F484FB4D0228}" type="pres">
      <dgm:prSet presAssocID="{43FC1CD6-130D-4895-9FF1-717E28C22352}" presName="Parent4" presStyleLbl="revTx" presStyleIdx="3" presStyleCnt="4" custScaleX="176124" custLinFactNeighborX="-2495" custLinFactNeighborY="456">
        <dgm:presLayoutVars>
          <dgm:chMax val="1"/>
          <dgm:chPref val="1"/>
          <dgm:bulletEnabled val="1"/>
        </dgm:presLayoutVars>
      </dgm:prSet>
      <dgm:spPr/>
    </dgm:pt>
  </dgm:ptLst>
  <dgm:cxnLst>
    <dgm:cxn modelId="{35BC8F15-EA20-4CC0-9B1F-72D4D377DEDF}" type="presOf" srcId="{D26C86C8-FFFA-467B-B15F-378021D2C52C}" destId="{479B47B5-B84C-48EF-A89E-AE3F21B2843B}" srcOrd="0" destOrd="0" presId="urn:microsoft.com/office/officeart/2009/layout/CircleArrowProcess"/>
    <dgm:cxn modelId="{85131B3F-2A24-4D32-861F-F7B9A0F4A2A2}" type="presOf" srcId="{AC5C6E8A-BF96-40C7-8F1C-4C2F48E76CCA}" destId="{D177A56F-4004-4ADA-A36D-A7B801621B01}" srcOrd="0" destOrd="0" presId="urn:microsoft.com/office/officeart/2009/layout/CircleArrowProcess"/>
    <dgm:cxn modelId="{85D52044-49CD-490F-85AE-DB6ABCB980F6}" type="presOf" srcId="{D5955697-4E80-4207-BEA6-20BE3B3BC5DE}" destId="{D1A2A541-B5AF-427D-A831-461C6EAD51A6}" srcOrd="0" destOrd="0" presId="urn:microsoft.com/office/officeart/2009/layout/CircleArrowProcess"/>
    <dgm:cxn modelId="{CFA751A3-88D7-4975-BB15-CCE59D7EB6B0}" srcId="{D26C86C8-FFFA-467B-B15F-378021D2C52C}" destId="{43FC1CD6-130D-4895-9FF1-717E28C22352}" srcOrd="3" destOrd="0" parTransId="{0444DB5E-905F-4183-A117-3B9B0F3AEE23}" sibTransId="{2B806BAE-16B1-4ADD-96B3-F1D58AB70B7A}"/>
    <dgm:cxn modelId="{2D9CC3A9-C5B6-443A-ADF2-A78DA339F4B6}" srcId="{D26C86C8-FFFA-467B-B15F-378021D2C52C}" destId="{D5955697-4E80-4207-BEA6-20BE3B3BC5DE}" srcOrd="1" destOrd="0" parTransId="{5ACD9401-29A8-4751-8302-1C278AE1FE41}" sibTransId="{06D948FA-E6ED-4F0D-BB35-A31FA387508B}"/>
    <dgm:cxn modelId="{E034E9C9-4882-4A3E-95B4-826D434A0B40}" type="presOf" srcId="{43FC1CD6-130D-4895-9FF1-717E28C22352}" destId="{5FD430DE-4048-42C0-AE98-F484FB4D0228}" srcOrd="0" destOrd="0" presId="urn:microsoft.com/office/officeart/2009/layout/CircleArrowProcess"/>
    <dgm:cxn modelId="{9D5257CC-3B4D-4549-9461-D7046F630A4E}" type="presOf" srcId="{6F85E0F4-D0A9-4F9C-A2E1-936625FA2A25}" destId="{25241CD3-549C-4452-8B6C-60DA2C03FC14}" srcOrd="0" destOrd="0" presId="urn:microsoft.com/office/officeart/2009/layout/CircleArrowProcess"/>
    <dgm:cxn modelId="{3DF0C9D9-7092-4EDB-81E0-3C447ED0EBDE}" srcId="{D26C86C8-FFFA-467B-B15F-378021D2C52C}" destId="{AC5C6E8A-BF96-40C7-8F1C-4C2F48E76CCA}" srcOrd="0" destOrd="0" parTransId="{5F2800C0-7EE4-461E-9AEC-A36682C9E895}" sibTransId="{2A947447-3CC8-4D52-B80D-1B62EF922B24}"/>
    <dgm:cxn modelId="{B0A86BF6-ACB8-4B6A-9AE9-01A16B1338A5}" srcId="{D26C86C8-FFFA-467B-B15F-378021D2C52C}" destId="{6F85E0F4-D0A9-4F9C-A2E1-936625FA2A25}" srcOrd="2" destOrd="0" parTransId="{676C6D43-9CC3-4CF4-92DF-35E44AFE6740}" sibTransId="{415A5F7F-F10B-474B-B67A-CFE637A83B05}"/>
    <dgm:cxn modelId="{0223958F-5587-4354-8504-4DC412739A6C}" type="presParOf" srcId="{479B47B5-B84C-48EF-A89E-AE3F21B2843B}" destId="{22CACEEA-DFC9-4BE1-9B35-8BE2B0797E9F}" srcOrd="0" destOrd="0" presId="urn:microsoft.com/office/officeart/2009/layout/CircleArrowProcess"/>
    <dgm:cxn modelId="{97534848-2EF2-4930-9E7B-F7F3CBF9F765}" type="presParOf" srcId="{22CACEEA-DFC9-4BE1-9B35-8BE2B0797E9F}" destId="{98C71205-4F86-4420-ADCC-11EDFC59F6BA}" srcOrd="0" destOrd="0" presId="urn:microsoft.com/office/officeart/2009/layout/CircleArrowProcess"/>
    <dgm:cxn modelId="{844067C7-0547-446D-A1C4-B9C6C8749E23}" type="presParOf" srcId="{479B47B5-B84C-48EF-A89E-AE3F21B2843B}" destId="{D177A56F-4004-4ADA-A36D-A7B801621B01}" srcOrd="1" destOrd="0" presId="urn:microsoft.com/office/officeart/2009/layout/CircleArrowProcess"/>
    <dgm:cxn modelId="{986A92CC-8D36-4DC2-A5F2-517F9A86D2DF}" type="presParOf" srcId="{479B47B5-B84C-48EF-A89E-AE3F21B2843B}" destId="{B196AF40-2DC2-4332-93EF-C85B6F91FBD7}" srcOrd="2" destOrd="0" presId="urn:microsoft.com/office/officeart/2009/layout/CircleArrowProcess"/>
    <dgm:cxn modelId="{85896FCE-498E-4110-A687-AE9D4FEBEAE8}" type="presParOf" srcId="{B196AF40-2DC2-4332-93EF-C85B6F91FBD7}" destId="{177FBD77-DFD3-42CC-B4CE-C34FB3F95D63}" srcOrd="0" destOrd="0" presId="urn:microsoft.com/office/officeart/2009/layout/CircleArrowProcess"/>
    <dgm:cxn modelId="{BABFE810-395A-486E-B5D4-5B6E4F3A3BE9}" type="presParOf" srcId="{479B47B5-B84C-48EF-A89E-AE3F21B2843B}" destId="{D1A2A541-B5AF-427D-A831-461C6EAD51A6}" srcOrd="3" destOrd="0" presId="urn:microsoft.com/office/officeart/2009/layout/CircleArrowProcess"/>
    <dgm:cxn modelId="{F4C1B160-6272-44D5-8598-4A13FD6EA363}" type="presParOf" srcId="{479B47B5-B84C-48EF-A89E-AE3F21B2843B}" destId="{005CF030-7812-464A-8DC4-23C150578A17}" srcOrd="4" destOrd="0" presId="urn:microsoft.com/office/officeart/2009/layout/CircleArrowProcess"/>
    <dgm:cxn modelId="{CF7E712D-C549-4B36-91FC-70ED5B788EF6}" type="presParOf" srcId="{005CF030-7812-464A-8DC4-23C150578A17}" destId="{1E3211C4-56A9-4878-9666-5A096D4EA5D5}" srcOrd="0" destOrd="0" presId="urn:microsoft.com/office/officeart/2009/layout/CircleArrowProcess"/>
    <dgm:cxn modelId="{54C7489E-C7E3-4C3A-9BEC-4B557CE8726D}" type="presParOf" srcId="{479B47B5-B84C-48EF-A89E-AE3F21B2843B}" destId="{25241CD3-549C-4452-8B6C-60DA2C03FC14}" srcOrd="5" destOrd="0" presId="urn:microsoft.com/office/officeart/2009/layout/CircleArrowProcess"/>
    <dgm:cxn modelId="{127474D8-F766-47DC-B91E-277BF0BE4F2C}" type="presParOf" srcId="{479B47B5-B84C-48EF-A89E-AE3F21B2843B}" destId="{69060B31-9378-4981-9116-AF80BCCB8409}" srcOrd="6" destOrd="0" presId="urn:microsoft.com/office/officeart/2009/layout/CircleArrowProcess"/>
    <dgm:cxn modelId="{2946BE02-602B-4AE3-B0B6-74D10526E275}" type="presParOf" srcId="{69060B31-9378-4981-9116-AF80BCCB8409}" destId="{0F781BD4-7CC9-4EA0-9AEB-516D86F51DDA}" srcOrd="0" destOrd="0" presId="urn:microsoft.com/office/officeart/2009/layout/CircleArrowProcess"/>
    <dgm:cxn modelId="{67967508-A3FA-4904-B2E4-2C9355C21EF8}" type="presParOf" srcId="{479B47B5-B84C-48EF-A89E-AE3F21B2843B}" destId="{5FD430DE-4048-42C0-AE98-F484FB4D022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71205-4F86-4420-ADCC-11EDFC59F6BA}">
      <dsp:nvSpPr>
        <dsp:cNvPr id="0" name=""/>
        <dsp:cNvSpPr/>
      </dsp:nvSpPr>
      <dsp:spPr>
        <a:xfrm>
          <a:off x="3632530" y="-80073"/>
          <a:ext cx="2970928" cy="22650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7A56F-4004-4ADA-A36D-A7B801621B01}">
      <dsp:nvSpPr>
        <dsp:cNvPr id="0" name=""/>
        <dsp:cNvSpPr/>
      </dsp:nvSpPr>
      <dsp:spPr>
        <a:xfrm>
          <a:off x="3974573" y="598304"/>
          <a:ext cx="2235827" cy="799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Amasis MT Pro Medium" panose="02040604050005020304" pitchFamily="18" charset="-18"/>
            </a:rPr>
            <a:t>Identifikace a hodnocení příležitostí.</a:t>
          </a:r>
        </a:p>
      </dsp:txBody>
      <dsp:txXfrm>
        <a:off x="3974573" y="598304"/>
        <a:ext cx="2235827" cy="799700"/>
      </dsp:txXfrm>
    </dsp:sp>
    <dsp:sp modelId="{177FBD77-DFD3-42CC-B4CE-C34FB3F95D63}">
      <dsp:nvSpPr>
        <dsp:cNvPr id="0" name=""/>
        <dsp:cNvSpPr/>
      </dsp:nvSpPr>
      <dsp:spPr>
        <a:xfrm>
          <a:off x="2761718" y="1316125"/>
          <a:ext cx="3312305" cy="22650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2A541-B5AF-427D-A831-461C6EAD51A6}">
      <dsp:nvSpPr>
        <dsp:cNvPr id="0" name=""/>
        <dsp:cNvSpPr/>
      </dsp:nvSpPr>
      <dsp:spPr>
        <a:xfrm>
          <a:off x="3414341" y="2030167"/>
          <a:ext cx="1843449" cy="87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Amasis MT Pro Medium" panose="02040604050005020304" pitchFamily="18" charset="-18"/>
            </a:rPr>
            <a:t>Analýzy tržních segmentů a výběr cílového trhu.</a:t>
          </a:r>
        </a:p>
      </dsp:txBody>
      <dsp:txXfrm>
        <a:off x="3414341" y="2030167"/>
        <a:ext cx="1843449" cy="879912"/>
      </dsp:txXfrm>
    </dsp:sp>
    <dsp:sp modelId="{1E3211C4-56A9-4878-9666-5A096D4EA5D5}">
      <dsp:nvSpPr>
        <dsp:cNvPr id="0" name=""/>
        <dsp:cNvSpPr/>
      </dsp:nvSpPr>
      <dsp:spPr>
        <a:xfrm>
          <a:off x="3584606" y="2709338"/>
          <a:ext cx="3143417" cy="226505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41CD3-549C-4452-8B6C-60DA2C03FC14}">
      <dsp:nvSpPr>
        <dsp:cNvPr id="0" name=""/>
        <dsp:cNvSpPr/>
      </dsp:nvSpPr>
      <dsp:spPr>
        <a:xfrm>
          <a:off x="4197772" y="3024683"/>
          <a:ext cx="2061143" cy="1533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Amasis MT Pro Medium" panose="02040604050005020304" pitchFamily="18" charset="-18"/>
            </a:rPr>
            <a:t>Plánování a implementace marketingového mixu.</a:t>
          </a:r>
        </a:p>
      </dsp:txBody>
      <dsp:txXfrm>
        <a:off x="4197772" y="3024683"/>
        <a:ext cx="2061143" cy="1533015"/>
      </dsp:txXfrm>
    </dsp:sp>
    <dsp:sp modelId="{0F781BD4-7CC9-4EA0-9AEB-516D86F51DDA}">
      <dsp:nvSpPr>
        <dsp:cNvPr id="0" name=""/>
        <dsp:cNvSpPr/>
      </dsp:nvSpPr>
      <dsp:spPr>
        <a:xfrm>
          <a:off x="3011215" y="4268871"/>
          <a:ext cx="2801382" cy="176253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430DE-4048-42C0-AE98-F484FB4D0228}">
      <dsp:nvSpPr>
        <dsp:cNvPr id="0" name=""/>
        <dsp:cNvSpPr/>
      </dsp:nvSpPr>
      <dsp:spPr>
        <a:xfrm>
          <a:off x="3293992" y="4780854"/>
          <a:ext cx="2226031" cy="631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Amasis MT Pro Medium" panose="02040604050005020304" pitchFamily="18" charset="-18"/>
            </a:rPr>
            <a:t>Analýza marketingové výkonnosti</a:t>
          </a:r>
          <a:r>
            <a:rPr lang="cs-CZ" sz="1050" kern="1200" dirty="0"/>
            <a:t>.</a:t>
          </a:r>
        </a:p>
      </dsp:txBody>
      <dsp:txXfrm>
        <a:off x="3293992" y="4780854"/>
        <a:ext cx="2226031" cy="631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71205-4F86-4420-ADCC-11EDFC59F6BA}">
      <dsp:nvSpPr>
        <dsp:cNvPr id="0" name=""/>
        <dsp:cNvSpPr/>
      </dsp:nvSpPr>
      <dsp:spPr>
        <a:xfrm>
          <a:off x="3632530" y="-80073"/>
          <a:ext cx="2970928" cy="22650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7A56F-4004-4ADA-A36D-A7B801621B01}">
      <dsp:nvSpPr>
        <dsp:cNvPr id="0" name=""/>
        <dsp:cNvSpPr/>
      </dsp:nvSpPr>
      <dsp:spPr>
        <a:xfrm>
          <a:off x="3974573" y="598304"/>
          <a:ext cx="2235827" cy="799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Amasis MT Pro Medium" panose="02040604050005020304" pitchFamily="18" charset="-18"/>
            </a:rPr>
            <a:t>Identifikace a hodnocení příležitostí.</a:t>
          </a:r>
        </a:p>
      </dsp:txBody>
      <dsp:txXfrm>
        <a:off x="3974573" y="598304"/>
        <a:ext cx="2235827" cy="799700"/>
      </dsp:txXfrm>
    </dsp:sp>
    <dsp:sp modelId="{177FBD77-DFD3-42CC-B4CE-C34FB3F95D63}">
      <dsp:nvSpPr>
        <dsp:cNvPr id="0" name=""/>
        <dsp:cNvSpPr/>
      </dsp:nvSpPr>
      <dsp:spPr>
        <a:xfrm>
          <a:off x="2761718" y="1316125"/>
          <a:ext cx="3312305" cy="22650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2A541-B5AF-427D-A831-461C6EAD51A6}">
      <dsp:nvSpPr>
        <dsp:cNvPr id="0" name=""/>
        <dsp:cNvSpPr/>
      </dsp:nvSpPr>
      <dsp:spPr>
        <a:xfrm>
          <a:off x="3414341" y="2030167"/>
          <a:ext cx="1843449" cy="87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Amasis MT Pro Medium" panose="02040604050005020304" pitchFamily="18" charset="-18"/>
            </a:rPr>
            <a:t>Analýzy tržních segmentů a výběr cílového trhu.</a:t>
          </a:r>
        </a:p>
      </dsp:txBody>
      <dsp:txXfrm>
        <a:off x="3414341" y="2030167"/>
        <a:ext cx="1843449" cy="879912"/>
      </dsp:txXfrm>
    </dsp:sp>
    <dsp:sp modelId="{1E3211C4-56A9-4878-9666-5A096D4EA5D5}">
      <dsp:nvSpPr>
        <dsp:cNvPr id="0" name=""/>
        <dsp:cNvSpPr/>
      </dsp:nvSpPr>
      <dsp:spPr>
        <a:xfrm>
          <a:off x="3592828" y="2755387"/>
          <a:ext cx="3143417" cy="226505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41CD3-549C-4452-8B6C-60DA2C03FC14}">
      <dsp:nvSpPr>
        <dsp:cNvPr id="0" name=""/>
        <dsp:cNvSpPr/>
      </dsp:nvSpPr>
      <dsp:spPr>
        <a:xfrm>
          <a:off x="4197772" y="3024683"/>
          <a:ext cx="2061143" cy="1533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Amasis MT Pro Medium" panose="02040604050005020304" pitchFamily="18" charset="-18"/>
            </a:rPr>
            <a:t>Plánování a implementace marketingového mixu.</a:t>
          </a:r>
        </a:p>
      </dsp:txBody>
      <dsp:txXfrm>
        <a:off x="4197772" y="3024683"/>
        <a:ext cx="2061143" cy="1533015"/>
      </dsp:txXfrm>
    </dsp:sp>
    <dsp:sp modelId="{0F781BD4-7CC9-4EA0-9AEB-516D86F51DDA}">
      <dsp:nvSpPr>
        <dsp:cNvPr id="0" name=""/>
        <dsp:cNvSpPr/>
      </dsp:nvSpPr>
      <dsp:spPr>
        <a:xfrm>
          <a:off x="3090739" y="4340432"/>
          <a:ext cx="2801382" cy="176253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430DE-4048-42C0-AE98-F484FB4D0228}">
      <dsp:nvSpPr>
        <dsp:cNvPr id="0" name=""/>
        <dsp:cNvSpPr/>
      </dsp:nvSpPr>
      <dsp:spPr>
        <a:xfrm>
          <a:off x="3293992" y="4780854"/>
          <a:ext cx="2226031" cy="631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Amasis MT Pro Medium" panose="02040604050005020304" pitchFamily="18" charset="-18"/>
            </a:rPr>
            <a:t>Analýza marketingové výkonnosti</a:t>
          </a:r>
          <a:r>
            <a:rPr lang="cs-CZ" sz="1050" kern="1200" dirty="0"/>
            <a:t>.</a:t>
          </a:r>
        </a:p>
      </dsp:txBody>
      <dsp:txXfrm>
        <a:off x="3293992" y="4780854"/>
        <a:ext cx="2226031" cy="631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E752E-68D3-4F3A-B1F9-D6E538ED5DBD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90B1D-D267-4D33-9887-70F9F79D51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88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1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80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983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67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55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3248F-AF27-4C19-9881-7FFF12860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17E0F9-83E0-4F91-A61D-E3D7244B0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2A2BD6-009B-4ED9-8BE2-1E1FD1EC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747DA7-8383-42FF-950B-DEBE99D6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EFE725-3170-42E4-B3DF-C32518D2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59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CF102-5177-4F7C-84C0-E5B20874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5021F2-0FC1-46ED-8A84-0B7AE2EB4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D17B89-E6AF-462A-A80F-6A606674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0D66A2-5584-4162-9D3B-A74C710C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D7DE89-9472-4B07-AB82-73B1BDD1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83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A11AF0-6B45-43D2-B745-142E5FAF6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10109DE-22F3-44A8-A82D-FC0729A96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2D7FD6-87AF-4E29-B862-099E5871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F575F7-345C-4243-9E1D-68B3E453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CF908D-8158-4B46-9555-1A1E90AD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57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FFDAD9-810A-4665-A1BC-DD693796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E104B5-5634-4B00-914E-E97E87874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F3DB77-D33A-4060-B2C0-51968842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0E1D51-6113-459D-B424-C95281CE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60A89A-16B6-43F5-B099-C5ECFA7C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79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3805C-F20F-408C-B789-71DE57C2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1513E7-3CDB-4A32-8F95-1B244366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2821D6-31D2-4829-8495-C1792733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3B96F6-030A-42D2-9D1B-C9C543A4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AE29E-2BB3-45D5-8CF7-855B0FA3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06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20C71-3319-4CDA-8985-5182B11F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77F3DC-C86B-4AA9-BE7A-F3DEEE06C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616916-50DF-4634-92BA-28CA6FAC8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5ABE7F-B75A-4F39-BB5A-98AA1DFA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B0BCDD-1B4E-492A-B8AE-DE3637FB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AEC3B5-BAE7-4887-9DFD-807D279F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29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CDAC1-6EBB-4B0C-822F-A13474AE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4413E1-5ACB-4034-99F4-BE046192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D335473-A920-4F7B-A642-8B7109ECF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FEEB5A5-BE0D-4E28-AA63-A70E2B5CB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F72F36E-308D-406D-A9A0-AD9982726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0152A51-E3AC-4E0D-B379-7C9672CC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BECE59-FC6D-4CBA-BAA4-A59A299A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77B2D24-C7F0-47E6-85B0-52088E5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69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E45D3-7131-45C2-8B99-BFF0C410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6DF523-80C8-4A76-8E5A-69A5340C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924E26-4833-4340-98BD-52A19B77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CFD240-2BC3-430B-8705-F0D1F0B0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36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FE58D9D-664C-40E8-8605-F8AC8314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0520B29-9824-440B-B5F8-9CA5EC9C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DC43DA-375D-4797-83B4-4A3B48BF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82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E2144-4A65-4FF0-B6DC-D841904D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D6CD14-9D09-47E2-92E1-C6DFFDF62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AA5523-9BB8-4827-82EC-4C8C0407A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6E3E56-D1CB-4933-9371-406B6404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16624E-A237-46EC-BE17-8B818EA5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AB3EC9-EF0E-42BB-95E6-1F1AC456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42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EE396-42DD-47DC-9A0B-7E29FA0F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9306627-1C49-4198-9EEC-DDE68DBE3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5961D2-7492-42F0-AA36-223CE9BD6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6D51F7-E5FA-4038-811B-A4B85954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023AF8-FA44-4201-B6B0-9F00F1DE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1F564A-3B44-4CA0-A1EF-F7B5C41D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36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46AD61B-FB4C-4D43-8CF5-40EF0FAB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2B2679-020B-4AA2-83EE-7F6496083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224C8D-6ADC-4B33-81BF-49DCCB59E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B9E3-DF22-427E-B628-24E8CFE48324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838387-1FC0-4168-94BA-AF1ED4780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7B1E84-F6EF-4890-A4EE-080DDDAEA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99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5D3AEE7-2877-4EB1-BC64-835F3F89AC0B}"/>
              </a:ext>
            </a:extLst>
          </p:cNvPr>
          <p:cNvSpPr txBox="1"/>
          <p:nvPr/>
        </p:nvSpPr>
        <p:spPr>
          <a:xfrm>
            <a:off x="285136" y="1767038"/>
            <a:ext cx="115037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6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1</a:t>
            </a:r>
            <a:r>
              <a:rPr lang="cs-CZ" sz="6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. </a:t>
            </a:r>
          </a:p>
          <a:p>
            <a:pPr algn="ctr"/>
            <a:r>
              <a:rPr lang="cs-CZ" sz="6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ÚLOHA MARKETINGOVÉHO VÝZKUMU V PODNIKU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249619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C0379E96-9CC9-48F9-ADF9-79B4DBFB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Obrázek 11" descr="Obsah obrázku vsedě, planina, počítač, bílá&#10;&#10;Popis byl vytvořen automaticky">
            <a:extLst>
              <a:ext uri="{FF2B5EF4-FFF2-40B4-BE49-F238E27FC236}">
                <a16:creationId xmlns:a16="http://schemas.microsoft.com/office/drawing/2014/main" id="{8DD412E3-F3CD-4D43-B938-EC10777FE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8" b="78933" l="9985" r="91630">
                        <a14:foregroundMark x1="18502" y1="30899" x2="20852" y2="64607"/>
                        <a14:foregroundMark x1="19090" y1="69663" x2="19090" y2="69663"/>
                        <a14:foregroundMark x1="21586" y1="78090" x2="50661" y2="67697"/>
                        <a14:foregroundMark x1="50661" y1="67697" x2="55066" y2="78371"/>
                        <a14:foregroundMark x1="58590" y1="63202" x2="91630" y2="44944"/>
                        <a14:foregroundMark x1="84875" y1="35112" x2="86197" y2="40730"/>
                        <a14:foregroundMark x1="86197" y1="40730" x2="89280" y2="44944"/>
                        <a14:foregroundMark x1="83407" y1="39607" x2="89134" y2="37640"/>
                        <a14:foregroundMark x1="86931" y1="36798" x2="88106" y2="38483"/>
                        <a14:foregroundMark x1="83407" y1="39888" x2="88546" y2="36236"/>
                        <a14:foregroundMark x1="11307" y1="57303" x2="18062" y2="51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76"/>
          <a:stretch/>
        </p:blipFill>
        <p:spPr>
          <a:xfrm>
            <a:off x="838200" y="4897496"/>
            <a:ext cx="3982016" cy="182611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5A7D95B-9DD1-4BC8-8545-63C26B68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02" y="685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>
                <a:latin typeface="Bookman Old Style" panose="02050604050505020204" pitchFamily="18" charset="0"/>
              </a:rPr>
              <a:t>PRAKTICKÝ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5D7B2-D33B-4602-B1D7-4927387CB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01858"/>
            <a:ext cx="4756688" cy="4875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500" b="1" dirty="0">
                <a:latin typeface="Bookman Old Style" panose="02050604050505020204" pitchFamily="18" charset="0"/>
              </a:rPr>
              <a:t>PRŮZKUM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80DEA5D-3FF3-4DF1-955D-53BB1B1ABE0C}"/>
              </a:ext>
            </a:extLst>
          </p:cNvPr>
          <p:cNvSpPr txBox="1">
            <a:spLocks/>
          </p:cNvSpPr>
          <p:nvPr/>
        </p:nvSpPr>
        <p:spPr>
          <a:xfrm>
            <a:off x="6834753" y="1301858"/>
            <a:ext cx="4897464" cy="4960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500" b="1" dirty="0">
                <a:latin typeface="Bookman Old Style" panose="02050604050505020204" pitchFamily="18" charset="0"/>
              </a:rPr>
              <a:t>VÝZKUM</a:t>
            </a:r>
          </a:p>
        </p:txBody>
      </p:sp>
      <p:pic>
        <p:nvPicPr>
          <p:cNvPr id="7" name="Obrázek 6" descr="Obsah obrázku elektronika, fotka, počítač, vsedě&#10;&#10;Popis byl vytvořen automaticky">
            <a:extLst>
              <a:ext uri="{FF2B5EF4-FFF2-40B4-BE49-F238E27FC236}">
                <a16:creationId xmlns:a16="http://schemas.microsoft.com/office/drawing/2014/main" id="{8729A5F0-9126-42E6-9E67-3A582311DD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18" b="95481" l="9030" r="85445">
                        <a14:foregroundMark x1="23450" y1="44496" x2="52291" y2="79954"/>
                        <a14:foregroundMark x1="52291" y1="79954" x2="73585" y2="84357"/>
                        <a14:foregroundMark x1="73585" y1="84357" x2="73989" y2="84009"/>
                        <a14:foregroundMark x1="66038" y1="16107" x2="80997" y2="37659"/>
                        <a14:foregroundMark x1="80997" y1="37659" x2="83558" y2="77984"/>
                        <a14:foregroundMark x1="83558" y1="77984" x2="80054" y2="93627"/>
                        <a14:foregroundMark x1="80054" y1="93627" x2="62803" y2="91309"/>
                        <a14:foregroundMark x1="62803" y1="91309" x2="62129" y2="88992"/>
                        <a14:foregroundMark x1="29515" y1="36153" x2="21833" y2="82503"/>
                        <a14:foregroundMark x1="21833" y1="82503" x2="23046" y2="92584"/>
                        <a14:foregroundMark x1="23450" y1="93163" x2="59838" y2="93048"/>
                        <a14:foregroundMark x1="59838" y1="93048" x2="78167" y2="95481"/>
                        <a14:foregroundMark x1="69946" y1="41599" x2="71833" y2="65585"/>
                        <a14:foregroundMark x1="62399" y1="14600" x2="78841" y2="14600"/>
                        <a14:foregroundMark x1="78841" y1="14600" x2="85175" y2="26072"/>
                        <a14:foregroundMark x1="85175" y1="26072" x2="85445" y2="71495"/>
                        <a14:foregroundMark x1="17925" y1="19235" x2="22237" y2="33024"/>
                        <a14:foregroundMark x1="30728" y1="26072" x2="28571" y2="22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624"/>
          <a:stretch/>
        </p:blipFill>
        <p:spPr>
          <a:xfrm>
            <a:off x="229699" y="2331750"/>
            <a:ext cx="2787339" cy="358860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092D77D-A9CC-4D57-BD0B-222B5D5493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0" y="2374411"/>
            <a:ext cx="2210864" cy="320415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B3E99C4-22D4-4A4F-9ADA-E728AA6676D6}"/>
              </a:ext>
            </a:extLst>
          </p:cNvPr>
          <p:cNvSpPr txBox="1"/>
          <p:nvPr/>
        </p:nvSpPr>
        <p:spPr>
          <a:xfrm>
            <a:off x="7064837" y="1879282"/>
            <a:ext cx="4897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Tržní potenciál.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Kapacita trhu.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Velikost tržního podílu.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Ocenění produktu.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AAA21C5A-A001-445D-B03D-451143D1A29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/>
          <a:stretch/>
        </p:blipFill>
        <p:spPr>
          <a:xfrm>
            <a:off x="7189316" y="3863211"/>
            <a:ext cx="4367392" cy="288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161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ČLENĚNÍ VÝZKUMU</a:t>
            </a:r>
          </a:p>
          <a:p>
            <a:endParaRPr lang="cs-CZ" sz="20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PRIMÁRNÍ VÝZKUM </a:t>
            </a:r>
            <a:r>
              <a:rPr lang="cs-CZ" sz="3500" dirty="0">
                <a:latin typeface="Bookman Old Style" panose="02050604050505020204" pitchFamily="18" charset="0"/>
              </a:rPr>
              <a:t>= vlastní zjištění hodnot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SEKUNDÁRNÍ VÝZKUM </a:t>
            </a:r>
            <a:r>
              <a:rPr lang="cs-CZ" sz="3500" dirty="0">
                <a:latin typeface="Bookman Old Style" panose="02050604050505020204" pitchFamily="18" charset="0"/>
              </a:rPr>
              <a:t>= zpracovaní statistických dat, které byly zjištěny někým jiným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3500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ZÁKLADNÍ VÝZKUM </a:t>
            </a:r>
            <a:r>
              <a:rPr lang="cs-CZ" sz="3500" dirty="0">
                <a:latin typeface="Bookman Old Style" panose="02050604050505020204" pitchFamily="18" charset="0"/>
              </a:rPr>
              <a:t>= teoretické řešení dané problematiky (př. chování a rozhodování zákazníků)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APLIKOVANÝ VÝZKUM </a:t>
            </a:r>
            <a:r>
              <a:rPr lang="cs-CZ" sz="3500" dirty="0">
                <a:latin typeface="Bookman Old Style" panose="02050604050505020204" pitchFamily="18" charset="0"/>
              </a:rPr>
              <a:t>= shromáždění informací potřebných k navržení nových hypotéz (př. náměty a nápady k určité problematice)</a:t>
            </a:r>
          </a:p>
          <a:p>
            <a:r>
              <a:rPr lang="cs-CZ" sz="35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855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850135"/>
            <a:ext cx="1226373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DESKRIPTIVNÍ VÝZKUM </a:t>
            </a:r>
            <a:r>
              <a:rPr lang="cs-CZ" sz="3500" dirty="0">
                <a:latin typeface="Bookman Old Style" panose="02050604050505020204" pitchFamily="18" charset="0"/>
              </a:rPr>
              <a:t>= popisný, říká jak zkoumaný problém vypadá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DIAGNOSTICKÝ VÝZKUM </a:t>
            </a:r>
            <a:r>
              <a:rPr lang="cs-CZ" sz="3500" dirty="0">
                <a:latin typeface="Bookman Old Style" panose="02050604050505020204" pitchFamily="18" charset="0"/>
              </a:rPr>
              <a:t>= kauzální, říká proč je daný jev takový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PROGNOSTICKÝ VÝZKUM </a:t>
            </a:r>
            <a:r>
              <a:rPr lang="cs-CZ" sz="3500" dirty="0">
                <a:latin typeface="Bookman Old Style" panose="02050604050505020204" pitchFamily="18" charset="0"/>
              </a:rPr>
              <a:t>= vývojový, říká kam spěje další vývoj určitého zkoumaného problému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2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961" y="122493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92731" y="252976"/>
            <a:ext cx="1180653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KVANTITATIVNÍ VÝZKUM </a:t>
            </a:r>
            <a:r>
              <a:rPr lang="cs-CZ" sz="3500" dirty="0">
                <a:latin typeface="Bookman Old Style" panose="02050604050505020204" pitchFamily="18" charset="0"/>
              </a:rPr>
              <a:t>= výzkum </a:t>
            </a:r>
          </a:p>
          <a:p>
            <a:r>
              <a:rPr lang="cs-CZ" sz="3500" dirty="0">
                <a:latin typeface="Bookman Old Style" panose="02050604050505020204" pitchFamily="18" charset="0"/>
              </a:rPr>
              <a:t>zabývající se velkým vzorkem respondentů, zachycuje názory a chování pomocí statistickým metod a postupů (rozhovor, pozorování, dotazování, experiment), kvantitativní výzkum je finančně i časové náročný, poskytuje ale velké množství reprezentativních výsledků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KVALITATIVNÍ VÝZKUM </a:t>
            </a:r>
            <a:r>
              <a:rPr lang="cs-CZ" sz="3500" dirty="0">
                <a:latin typeface="Bookman Old Style" panose="02050604050505020204" pitchFamily="18" charset="0"/>
              </a:rPr>
              <a:t>= vysvětluje motivy chování lidí a příčiny jejich chování, technikami kvalitativního výzkumu jsou hloubkové  a skupinové rozhovory (slovní asociace, dokončování vět), finančně méně náročný, menší počet </a:t>
            </a:r>
            <a:r>
              <a:rPr lang="cs-CZ" sz="3500" dirty="0" err="1">
                <a:latin typeface="Bookman Old Style" panose="02050604050505020204" pitchFamily="18" charset="0"/>
              </a:rPr>
              <a:t>respondetů</a:t>
            </a:r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9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MARKETINGOVÝ VÝZKUM JAKO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PROCES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500" b="1" u="sng" dirty="0">
                <a:latin typeface="Bookman Old Style" panose="02050604050505020204" pitchFamily="18" charset="0"/>
              </a:rPr>
              <a:t>Efektivní marketingový výzkum obsahuje následující kroky: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Definování problému a cílů výzkumu.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Sestavení plánu výzkumu.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Shromáždění informací.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Analýzu informací.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Prezentaci výsledků. </a:t>
            </a:r>
          </a:p>
        </p:txBody>
      </p:sp>
    </p:spTree>
    <p:extLst>
      <p:ext uri="{BB962C8B-B14F-4D97-AF65-F5344CB8AC3E}">
        <p14:creationId xmlns:p14="http://schemas.microsoft.com/office/powerpoint/2010/main" val="2868758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CHARAKTERISTIKY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MARKETINGOVÉHO VÝZKUMU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350CD05-5430-4E07-9253-FC10B48BD4B1}"/>
              </a:ext>
            </a:extLst>
          </p:cNvPr>
          <p:cNvSpPr txBox="1"/>
          <p:nvPr/>
        </p:nvSpPr>
        <p:spPr>
          <a:xfrm>
            <a:off x="189186" y="1455263"/>
            <a:ext cx="1180049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  <a:r>
              <a:rPr lang="cs-CZ" sz="3500" b="1" dirty="0">
                <a:latin typeface="Bookman Old Style" panose="02050604050505020204" pitchFamily="18" charset="0"/>
              </a:rPr>
              <a:t>JEDINEČNOST</a:t>
            </a:r>
            <a:r>
              <a:rPr lang="cs-CZ" sz="3500" dirty="0">
                <a:latin typeface="Bookman Old Style" panose="02050604050505020204" pitchFamily="18" charset="0"/>
              </a:rPr>
              <a:t> (informaci má k dispozici pouze zadavatel)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VYSOKÁ VYPOVÍDACÍ SCHOPNOST </a:t>
            </a:r>
            <a:r>
              <a:rPr lang="cs-CZ" sz="3500" dirty="0">
                <a:latin typeface="Bookman Old Style" panose="02050604050505020204" pitchFamily="18" charset="0"/>
              </a:rPr>
              <a:t>(zaměření se na konkrétní respondenty)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AKTUÁLNOST </a:t>
            </a:r>
            <a:r>
              <a:rPr lang="cs-CZ" sz="3500" dirty="0">
                <a:latin typeface="Bookman Old Style" panose="02050604050505020204" pitchFamily="18" charset="0"/>
              </a:rPr>
              <a:t>(získaných informací)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FINANČNÍ A ČASOVÁ NÁROČNOST </a:t>
            </a:r>
            <a:r>
              <a:rPr lang="cs-CZ" sz="3500" dirty="0">
                <a:latin typeface="Bookman Old Style" panose="02050604050505020204" pitchFamily="18" charset="0"/>
              </a:rPr>
              <a:t>(kvalifikace pracovníků, použité metody.</a:t>
            </a:r>
          </a:p>
        </p:txBody>
      </p:sp>
    </p:spTree>
    <p:extLst>
      <p:ext uri="{BB962C8B-B14F-4D97-AF65-F5344CB8AC3E}">
        <p14:creationId xmlns:p14="http://schemas.microsoft.com/office/powerpoint/2010/main" val="2665646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21758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ZÁSADY MARKETINGOVÉHO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VÝZKUMU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350CD05-5430-4E07-9253-FC10B48BD4B1}"/>
              </a:ext>
            </a:extLst>
          </p:cNvPr>
          <p:cNvSpPr txBox="1"/>
          <p:nvPr/>
        </p:nvSpPr>
        <p:spPr>
          <a:xfrm>
            <a:off x="195755" y="1455263"/>
            <a:ext cx="1180049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OBJEKTIVNOST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SYSTEMATIČNOST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TVŮRČÍ CHOVÁNÍ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KOMBINACE METOD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NEZÁVISLOST ZDROJŮ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99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VÝZNAM MARKETINGOVÉHO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VÝZKUMU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350CD05-5430-4E07-9253-FC10B48BD4B1}"/>
              </a:ext>
            </a:extLst>
          </p:cNvPr>
          <p:cNvSpPr txBox="1"/>
          <p:nvPr/>
        </p:nvSpPr>
        <p:spPr>
          <a:xfrm>
            <a:off x="189186" y="1455263"/>
            <a:ext cx="1180049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POTŘEBA INFORMACÍ </a:t>
            </a: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      </a:t>
            </a:r>
            <a:r>
              <a:rPr lang="cs-CZ" sz="3500" dirty="0">
                <a:latin typeface="Bookman Old Style" panose="02050604050505020204" pitchFamily="18" charset="0"/>
                <a:sym typeface="Wingdings" panose="05000000000000000000" pitchFamily="2" charset="2"/>
              </a:rPr>
              <a:t>Dosažení správných manažerských rozhodnutí při zavádění inovací nových procesů, produktů a služeb na trh se zabezpečením maximálního uspokojení potřeb.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u="sng" dirty="0">
                <a:latin typeface="Bookman Old Style" panose="02050604050505020204" pitchFamily="18" charset="0"/>
                <a:sym typeface="Wingdings" panose="05000000000000000000" pitchFamily="2" charset="2"/>
              </a:rPr>
              <a:t>Pro kvalitní marketingový výzkum je potřeba mít: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optimální množství informací,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optimální kvalita informací,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optimální čas.</a:t>
            </a: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18DA0AFB-A9C9-45A6-A13C-CBAB614A11C7}"/>
              </a:ext>
            </a:extLst>
          </p:cNvPr>
          <p:cNvSpPr/>
          <p:nvPr/>
        </p:nvSpPr>
        <p:spPr>
          <a:xfrm>
            <a:off x="6211611" y="1587088"/>
            <a:ext cx="591209" cy="321644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992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21758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MARKETÉR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350CD05-5430-4E07-9253-FC10B48BD4B1}"/>
              </a:ext>
            </a:extLst>
          </p:cNvPr>
          <p:cNvSpPr txBox="1"/>
          <p:nvPr/>
        </p:nvSpPr>
        <p:spPr>
          <a:xfrm>
            <a:off x="252248" y="951402"/>
            <a:ext cx="1180049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500" b="1" u="sng" dirty="0">
                <a:latin typeface="Bookman Old Style" panose="02050604050505020204" pitchFamily="18" charset="0"/>
              </a:rPr>
              <a:t>Musí umět: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analyzovat trh </a:t>
            </a:r>
            <a:r>
              <a:rPr lang="cs-CZ" sz="3500" dirty="0">
                <a:latin typeface="Bookman Old Style" panose="02050604050505020204" pitchFamily="18" charset="0"/>
              </a:rPr>
              <a:t>(identifikace trhu, jeho velikosti, lokalizaci, potřeby na daném trhu)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analyzovat produkt </a:t>
            </a:r>
            <a:r>
              <a:rPr lang="cs-CZ" sz="3500" dirty="0">
                <a:latin typeface="Bookman Old Style" panose="02050604050505020204" pitchFamily="18" charset="0"/>
              </a:rPr>
              <a:t>(jaký produkt je využitelný na trh, jaký produkt nebo služba má potenciální úspěch, jak je výrobek daným trhem vnímán či odmítán.</a:t>
            </a:r>
          </a:p>
        </p:txBody>
      </p:sp>
    </p:spTree>
    <p:extLst>
      <p:ext uri="{BB962C8B-B14F-4D97-AF65-F5344CB8AC3E}">
        <p14:creationId xmlns:p14="http://schemas.microsoft.com/office/powerpoint/2010/main" val="2608062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21758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PLÁNOVACÍ DOVEDNOSTI VÝZKUMU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C28FFD9-6347-45AE-B741-A23B6128C83E}"/>
              </a:ext>
            </a:extLst>
          </p:cNvPr>
          <p:cNvSpPr txBox="1"/>
          <p:nvPr/>
        </p:nvSpPr>
        <p:spPr>
          <a:xfrm>
            <a:off x="252248" y="951402"/>
            <a:ext cx="1180049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cs-CZ" sz="3500" b="1" dirty="0">
                <a:latin typeface="Bookman Old Style" panose="02050604050505020204" pitchFamily="18" charset="0"/>
              </a:rPr>
              <a:t>ROZVOJ PRODUKTU = </a:t>
            </a:r>
            <a:r>
              <a:rPr lang="cs-CZ" sz="3500" dirty="0">
                <a:latin typeface="Bookman Old Style" panose="02050604050505020204" pitchFamily="18" charset="0"/>
              </a:rPr>
              <a:t>kde získat nápady, jak zdokonalit koncept produktu, služby.</a:t>
            </a:r>
          </a:p>
          <a:p>
            <a:pPr marL="514350" indent="-514350">
              <a:buAutoNum type="arabicPeriod"/>
            </a:pPr>
            <a:r>
              <a:rPr lang="cs-CZ" sz="3500" b="1" dirty="0">
                <a:latin typeface="Bookman Old Style" panose="02050604050505020204" pitchFamily="18" charset="0"/>
              </a:rPr>
              <a:t>OCEŇOVÁNÍ = </a:t>
            </a:r>
            <a:r>
              <a:rPr lang="cs-CZ" sz="3500" dirty="0">
                <a:latin typeface="Bookman Old Style" panose="02050604050505020204" pitchFamily="18" charset="0"/>
              </a:rPr>
              <a:t>ohodnocení, jak vytvořit atraktivní podmínky prodeje.</a:t>
            </a:r>
          </a:p>
          <a:p>
            <a:pPr marL="514350" indent="-514350">
              <a:buAutoNum type="arabicPeriod"/>
            </a:pPr>
            <a:r>
              <a:rPr lang="cs-CZ" sz="3500" b="1" dirty="0">
                <a:latin typeface="Bookman Old Style" panose="02050604050505020204" pitchFamily="18" charset="0"/>
              </a:rPr>
              <a:t>DISTIBUCE = </a:t>
            </a:r>
            <a:r>
              <a:rPr lang="cs-CZ" sz="3500" dirty="0">
                <a:latin typeface="Bookman Old Style" panose="02050604050505020204" pitchFamily="18" charset="0"/>
              </a:rPr>
              <a:t>jak dostat produkt na trh a jak ho učinit dostupným.</a:t>
            </a:r>
          </a:p>
          <a:p>
            <a:pPr marL="514350" indent="-514350">
              <a:buAutoNum type="arabicPeriod"/>
            </a:pPr>
            <a:r>
              <a:rPr lang="cs-CZ" sz="3500" b="1" dirty="0">
                <a:latin typeface="Bookman Old Style" panose="02050604050505020204" pitchFamily="18" charset="0"/>
              </a:rPr>
              <a:t>STIMULACE PRODEJE = </a:t>
            </a:r>
            <a:r>
              <a:rPr lang="cs-CZ" sz="3500" dirty="0">
                <a:latin typeface="Bookman Old Style" panose="02050604050505020204" pitchFamily="18" charset="0"/>
              </a:rPr>
              <a:t>jak stimulovat zájem účastníků trhu o daný produkt, službu.</a:t>
            </a:r>
          </a:p>
        </p:txBody>
      </p:sp>
    </p:spTree>
    <p:extLst>
      <p:ext uri="{BB962C8B-B14F-4D97-AF65-F5344CB8AC3E}">
        <p14:creationId xmlns:p14="http://schemas.microsoft.com/office/powerpoint/2010/main" val="292575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117985" y="0"/>
            <a:ext cx="11477589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MARKETING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Marketing je nutnou podmínkou pro úspěch v konkurenčním prostředí.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Každé marketingové rozhodování zahrnuje risk.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Znalost zákazníků daného trhu a jejich potřeb jsou základem pro úspěšné marketingové rozhodování.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Systematické a objektivní informace podmiňují existenci konkurenční výhody.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Hlavní marketingovou aktivitu představuje sledování a interpretace potřeb spotřebitele před samotným vývojem a produkcí daného výrobku.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9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21758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POSTAVENÍ VÝZKUMU V MARKETINGOVÝCH FUNKCÍCH</a:t>
            </a:r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04C97241-D4D8-45D4-B92F-D6CD32C59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12832"/>
              </p:ext>
            </p:extLst>
          </p:nvPr>
        </p:nvGraphicFramePr>
        <p:xfrm>
          <a:off x="393290" y="1547955"/>
          <a:ext cx="11546462" cy="5003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3231">
                  <a:extLst>
                    <a:ext uri="{9D8B030D-6E8A-4147-A177-3AD203B41FA5}">
                      <a16:colId xmlns:a16="http://schemas.microsoft.com/office/drawing/2014/main" val="791246430"/>
                    </a:ext>
                  </a:extLst>
                </a:gridCol>
                <a:gridCol w="5773231">
                  <a:extLst>
                    <a:ext uri="{9D8B030D-6E8A-4147-A177-3AD203B41FA5}">
                      <a16:colId xmlns:a16="http://schemas.microsoft.com/office/drawing/2014/main" val="627704716"/>
                    </a:ext>
                  </a:extLst>
                </a:gridCol>
              </a:tblGrid>
              <a:tr h="571879">
                <a:tc>
                  <a:txBody>
                    <a:bodyPr/>
                    <a:lstStyle/>
                    <a:p>
                      <a:pPr algn="ctr"/>
                      <a:r>
                        <a:rPr lang="cs-CZ" sz="30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FUKCE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ČINNOST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073607"/>
                  </a:ext>
                </a:extLst>
              </a:tr>
              <a:tr h="492452">
                <a:tc rowSpan="2">
                  <a:txBody>
                    <a:bodyPr/>
                    <a:lstStyle/>
                    <a:p>
                      <a:pPr algn="l"/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SMĚNNÉ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NÁKUP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390965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PRODEJ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916216"/>
                  </a:ext>
                </a:extLst>
              </a:tr>
              <a:tr h="492452">
                <a:tc rowSpan="3">
                  <a:txBody>
                    <a:bodyPr/>
                    <a:lstStyle/>
                    <a:p>
                      <a:pPr algn="l"/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FYZICKÉ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SKLADOVÁNÍ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51777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ZPRACOVÁNÍ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93618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TRANSPORT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078637"/>
                  </a:ext>
                </a:extLst>
              </a:tr>
              <a:tr h="492452">
                <a:tc rowSpan="4">
                  <a:txBody>
                    <a:bodyPr/>
                    <a:lstStyle/>
                    <a:p>
                      <a:pPr algn="l"/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FACILITAČNÍ (USNADŇUJÍCÍ)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TVORBA NOREM A STANDARDŮ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452352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FINANCOVÁNÍ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907417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AKCEPTOVÁNÍ RIZIKA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166154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MARKETINGOVÝ VÝZKUM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053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68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FAKTORY OVLIVŇUJÍCÍ VÝZKUM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C28FFD9-6347-45AE-B741-A23B6128C83E}"/>
              </a:ext>
            </a:extLst>
          </p:cNvPr>
          <p:cNvSpPr txBox="1"/>
          <p:nvPr/>
        </p:nvSpPr>
        <p:spPr>
          <a:xfrm>
            <a:off x="252248" y="951402"/>
            <a:ext cx="118004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METODY A TECHNIKY</a:t>
            </a:r>
          </a:p>
          <a:p>
            <a:pPr marL="514350" indent="-5143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ČAS SBĚRU ÚDAJŮ</a:t>
            </a:r>
          </a:p>
          <a:p>
            <a:pPr marL="514350" indent="-5143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KVALIFIKACE PRACOVNÍKŮ I RESPONDENTŮ</a:t>
            </a:r>
          </a:p>
          <a:p>
            <a:pPr marL="514350" indent="-5143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FINANČNÍ PROSTŘEDKY</a:t>
            </a:r>
          </a:p>
        </p:txBody>
      </p:sp>
    </p:spTree>
    <p:extLst>
      <p:ext uri="{BB962C8B-B14F-4D97-AF65-F5344CB8AC3E}">
        <p14:creationId xmlns:p14="http://schemas.microsoft.com/office/powerpoint/2010/main" val="421180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CÍL VÝZKUMU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Získat informační předpoklady pro předvídání budoucího vývoje         objektivně předvídat budoucí vývoj.</a:t>
            </a:r>
          </a:p>
          <a:p>
            <a:endParaRPr lang="cs-CZ" sz="3600" b="1" dirty="0">
              <a:latin typeface="Bookman Old Style" panose="02050604050505020204" pitchFamily="18" charset="0"/>
            </a:endParaRPr>
          </a:p>
          <a:p>
            <a:r>
              <a:rPr lang="cs-CZ" sz="4000" b="1" dirty="0">
                <a:latin typeface="Bookman Old Style" panose="02050604050505020204" pitchFamily="18" charset="0"/>
              </a:rPr>
              <a:t>VÝSLEDEK VÝZKUMU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Výsledkem výzkumu je vypracování </a:t>
            </a:r>
            <a:r>
              <a:rPr lang="cs-CZ" sz="3500" b="1" dirty="0">
                <a:latin typeface="Bookman Old Style" panose="02050604050505020204" pitchFamily="18" charset="0"/>
              </a:rPr>
              <a:t>studie</a:t>
            </a:r>
            <a:r>
              <a:rPr lang="cs-CZ" sz="3500" dirty="0">
                <a:latin typeface="Bookman Old Style" panose="02050604050505020204" pitchFamily="18" charset="0"/>
              </a:rPr>
              <a:t> ve které jsou formulovány základní předpoklady pro budoucí vývoj.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Bookman Old Style" panose="02050604050505020204" pitchFamily="18" charset="0"/>
              </a:rPr>
              <a:t>Příklad: </a:t>
            </a:r>
            <a:r>
              <a:rPr lang="cs-CZ" sz="3500" i="1" dirty="0">
                <a:latin typeface="Bookman Old Style" panose="02050604050505020204" pitchFamily="18" charset="0"/>
              </a:rPr>
              <a:t>Výsledkem výzkumu trhu je rozbor ekonomických, technických, sociálních, ekologických a politických parametrů.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52F8BD2F-68DF-4C26-86AE-58452D6C76DF}"/>
              </a:ext>
            </a:extLst>
          </p:cNvPr>
          <p:cNvSpPr/>
          <p:nvPr/>
        </p:nvSpPr>
        <p:spPr>
          <a:xfrm>
            <a:off x="4954663" y="1434155"/>
            <a:ext cx="718457" cy="382555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82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STUDIE</a:t>
            </a:r>
          </a:p>
          <a:p>
            <a:pPr marL="457200" indent="-457200">
              <a:buFontTx/>
              <a:buChar char="-"/>
            </a:pPr>
            <a:r>
              <a:rPr lang="cs-CZ" sz="3500" dirty="0">
                <a:latin typeface="Bookman Old Style" panose="02050604050505020204" pitchFamily="18" charset="0"/>
              </a:rPr>
              <a:t>Jsou základem pro: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VÝHLEDY </a:t>
            </a:r>
            <a:r>
              <a:rPr lang="cs-CZ" sz="3500" dirty="0">
                <a:ln w="19050">
                  <a:noFill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– konkretizace studie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PROGNÓZY </a:t>
            </a:r>
            <a:r>
              <a:rPr lang="cs-CZ" sz="3500" dirty="0">
                <a:ln w="19050">
                  <a:noFill/>
                </a:ln>
                <a:latin typeface="Bookman Old Style" panose="02050604050505020204" pitchFamily="18" charset="0"/>
              </a:rPr>
              <a:t>– představy o budoucím vývoji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KONCEPCE </a:t>
            </a:r>
            <a:r>
              <a:rPr lang="cs-CZ" sz="3500" dirty="0">
                <a:ln w="19050">
                  <a:noFill/>
                </a:ln>
                <a:latin typeface="Bookman Old Style" panose="02050604050505020204" pitchFamily="18" charset="0"/>
              </a:rPr>
              <a:t>– ucelené úvahy o vývoji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PLÁNY </a:t>
            </a:r>
            <a:r>
              <a:rPr lang="cs-CZ" sz="3500" dirty="0">
                <a:ln w="19050">
                  <a:noFill/>
                </a:ln>
                <a:latin typeface="Bookman Old Style" panose="02050604050505020204" pitchFamily="18" charset="0"/>
              </a:rPr>
              <a:t>– nástroj řízení</a:t>
            </a:r>
          </a:p>
        </p:txBody>
      </p:sp>
    </p:spTree>
    <p:extLst>
      <p:ext uri="{BB962C8B-B14F-4D97-AF65-F5344CB8AC3E}">
        <p14:creationId xmlns:p14="http://schemas.microsoft.com/office/powerpoint/2010/main" val="3968169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VYUŽITÍ VÝSLEDKŮ VÝZKUMU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C28FFD9-6347-45AE-B741-A23B6128C83E}"/>
              </a:ext>
            </a:extLst>
          </p:cNvPr>
          <p:cNvSpPr txBox="1"/>
          <p:nvPr/>
        </p:nvSpPr>
        <p:spPr>
          <a:xfrm>
            <a:off x="252248" y="951402"/>
            <a:ext cx="1180049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500" b="1" i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ve vládní hospodářské politice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 vypracování koncepce rozvoje vnějších vztahů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k</a:t>
            </a:r>
            <a:r>
              <a:rPr lang="cs-CZ" sz="3500" b="0" i="0" dirty="0">
                <a:effectLst/>
                <a:latin typeface="Bookman Old Style" panose="02050604050505020204" pitchFamily="18" charset="0"/>
              </a:rPr>
              <a:t> zapojení do mezinárodní hospodářské a vědeckotechnické spolupráce</a:t>
            </a:r>
            <a:endParaRPr lang="cs-CZ" sz="3500" dirty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k</a:t>
            </a:r>
            <a:r>
              <a:rPr lang="cs-CZ" sz="3500" b="0" i="0" dirty="0">
                <a:effectLst/>
                <a:latin typeface="Bookman Old Style" panose="02050604050505020204" pitchFamily="18" charset="0"/>
              </a:rPr>
              <a:t> tvorbě dlouhodobých zbožových a teritoriálních koncepcí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k </a:t>
            </a:r>
            <a:r>
              <a:rPr lang="cs-CZ" sz="3500" b="0" i="0" dirty="0">
                <a:effectLst/>
                <a:latin typeface="Bookman Old Style" panose="02050604050505020204" pitchFamily="18" charset="0"/>
              </a:rPr>
              <a:t>přípravě a uzavírání dlouhodobých dohod</a:t>
            </a:r>
          </a:p>
        </p:txBody>
      </p:sp>
    </p:spTree>
    <p:extLst>
      <p:ext uri="{BB962C8B-B14F-4D97-AF65-F5344CB8AC3E}">
        <p14:creationId xmlns:p14="http://schemas.microsoft.com/office/powerpoint/2010/main" val="2569316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C28FFD9-6347-45AE-B741-A23B6128C83E}"/>
              </a:ext>
            </a:extLst>
          </p:cNvPr>
          <p:cNvSpPr txBox="1"/>
          <p:nvPr/>
        </p:nvSpPr>
        <p:spPr>
          <a:xfrm>
            <a:off x="273525" y="253312"/>
            <a:ext cx="1180049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v</a:t>
            </a:r>
            <a:r>
              <a:rPr lang="cs-CZ" sz="3500" b="1" i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podnikové praxi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ke koncipování dlouhodobých cílů výrobkové strategie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 programování výzkumu, vývoje a zavádění nových výrobků na trh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k </a:t>
            </a:r>
            <a:r>
              <a:rPr lang="cs-CZ" sz="3500" b="0" i="0" dirty="0">
                <a:effectLst/>
                <a:latin typeface="Bookman Old Style" panose="02050604050505020204" pitchFamily="18" charset="0"/>
              </a:rPr>
              <a:t>uskutečňování výrobkových technologických inovací</a:t>
            </a:r>
            <a:endParaRPr lang="cs-CZ" sz="3500" dirty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ke koncipování obchodní strategie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ke koncipování materiálové a nákupní strategie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ke koncipování investičního programu</a:t>
            </a:r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62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TRH JAKO MÍSTO PRO PROVÁDĚNÍ  VÝZKUMU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C28FFD9-6347-45AE-B741-A23B6128C83E}"/>
              </a:ext>
            </a:extLst>
          </p:cNvPr>
          <p:cNvSpPr txBox="1"/>
          <p:nvPr/>
        </p:nvSpPr>
        <p:spPr>
          <a:xfrm>
            <a:off x="273525" y="1488381"/>
            <a:ext cx="11800490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Trh je koordinátor ekonomických aktivit a nástroj stimulac</a:t>
            </a:r>
            <a:r>
              <a:rPr lang="cs-CZ" sz="3500" dirty="0">
                <a:latin typeface="Bookman Old Style" panose="02050604050505020204" pitchFamily="18" charset="0"/>
              </a:rPr>
              <a:t>e a donucení k výkonnosti.</a:t>
            </a:r>
          </a:p>
          <a:p>
            <a:pPr marL="457200" indent="-457200">
              <a:buFontTx/>
              <a:buChar char="-"/>
            </a:pPr>
            <a:r>
              <a:rPr lang="cs-CZ" sz="3500" b="1" i="0" dirty="0">
                <a:effectLst/>
                <a:latin typeface="Bookman Old Style" panose="02050604050505020204" pitchFamily="18" charset="0"/>
              </a:rPr>
              <a:t>Základní znaky trhu: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majetková oddělenost tržních subjektů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k</a:t>
            </a:r>
            <a:r>
              <a:rPr lang="cs-CZ" sz="3000" b="0" i="1" dirty="0">
                <a:effectLst/>
                <a:latin typeface="Bookman Old Style" panose="02050604050505020204" pitchFamily="18" charset="0"/>
              </a:rPr>
              <a:t>onkurence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alokace volných peněžních zdrojů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autonomní tvorba cen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ekonomická otevřenost země vůči světu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centrální regulace zabezpečující makroekonomickou rovnováhu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selekce lidí</a:t>
            </a:r>
          </a:p>
        </p:txBody>
      </p:sp>
    </p:spTree>
    <p:extLst>
      <p:ext uri="{BB962C8B-B14F-4D97-AF65-F5344CB8AC3E}">
        <p14:creationId xmlns:p14="http://schemas.microsoft.com/office/powerpoint/2010/main" val="3897074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MARKETINGOVÁ KONCEPCE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98356" y="741960"/>
            <a:ext cx="118936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Základ marketingového myšlení  je orientace na zákazníka.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Je rozvinuta v produkčně orientovaných firmách, které musí reagovat na změny v ekonomickém prostředí, tyto firmy se stávají marketingově orientovanými firmami.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b="1" u="sng" dirty="0">
                <a:latin typeface="Bookman Old Style" panose="02050604050505020204" pitchFamily="18" charset="0"/>
              </a:rPr>
              <a:t>Marketingová koncepce vyžaduje od manažerů aby byli: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orientovaní na spotřebitele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soustředili se více na dlouhodobou rentabilitu než na objem prodeje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zaměřili se na integraci a koordinaci marketingu</a:t>
            </a:r>
          </a:p>
        </p:txBody>
      </p:sp>
    </p:spTree>
    <p:extLst>
      <p:ext uri="{BB962C8B-B14F-4D97-AF65-F5344CB8AC3E}">
        <p14:creationId xmlns:p14="http://schemas.microsoft.com/office/powerpoint/2010/main" val="2898355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MARKETINGOVÝ MANAGEMENT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Efektivní marketingový management vyžaduje výzkum.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Za manažerskou hodnotu marketingového výzkumů je považována redukce nejistoty.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Informace jsou důležité pro správné rozhodování o marketingových strategiích a taktikách a slouží k dosažení strategických cílů podniku.</a:t>
            </a:r>
          </a:p>
          <a:p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95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IMPLEMENTACE MARKETINGOVÉ STRATEGIE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08170" y="1517627"/>
            <a:ext cx="11893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Zahrnuje čtyři stádia: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5E357ED-C2BC-498A-9CE1-A63BC44AD3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0754800"/>
              </p:ext>
            </p:extLst>
          </p:nvPr>
        </p:nvGraphicFramePr>
        <p:xfrm>
          <a:off x="2096814" y="719666"/>
          <a:ext cx="9427778" cy="6006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560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206475" y="131824"/>
            <a:ext cx="114775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Marketingový management je uspořádaný </a:t>
            </a:r>
          </a:p>
          <a:p>
            <a:r>
              <a:rPr lang="cs-CZ" sz="3500" dirty="0">
                <a:latin typeface="Bookman Old Style" panose="02050604050505020204" pitchFamily="18" charset="0"/>
              </a:rPr>
              <a:t>soubor otázek, které je nutné za určitých okolností použít.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Efektivní marketingové procesy jsou složeny z analyzování, plánování, organizování a controllingu marketingového programu.</a:t>
            </a:r>
          </a:p>
        </p:txBody>
      </p:sp>
    </p:spTree>
    <p:extLst>
      <p:ext uri="{BB962C8B-B14F-4D97-AF65-F5344CB8AC3E}">
        <p14:creationId xmlns:p14="http://schemas.microsoft.com/office/powerpoint/2010/main" val="2220853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5E357ED-C2BC-498A-9CE1-A63BC44AD3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527054"/>
              </p:ext>
            </p:extLst>
          </p:nvPr>
        </p:nvGraphicFramePr>
        <p:xfrm>
          <a:off x="-2783520" y="249927"/>
          <a:ext cx="9427778" cy="6006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B0BBBAC8-AA48-4DF4-81D1-F3941F0C39CE}"/>
              </a:ext>
            </a:extLst>
          </p:cNvPr>
          <p:cNvSpPr txBox="1"/>
          <p:nvPr/>
        </p:nvSpPr>
        <p:spPr>
          <a:xfrm>
            <a:off x="3776869" y="239405"/>
            <a:ext cx="786384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Zhodnocení</a:t>
            </a:r>
            <a:r>
              <a:rPr lang="cs-CZ" sz="3500" dirty="0">
                <a:latin typeface="Amasis MT Pro Medium" panose="02040604050005020304" pitchFamily="18" charset="-18"/>
              </a:rPr>
              <a:t> možností, které </a:t>
            </a:r>
          </a:p>
          <a:p>
            <a:r>
              <a:rPr lang="cs-CZ" sz="3500" dirty="0">
                <a:latin typeface="Amasis MT Pro Medium" panose="02040604050005020304" pitchFamily="18" charset="-18"/>
              </a:rPr>
              <a:t>   podnik má.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Identifikace</a:t>
            </a:r>
            <a:r>
              <a:rPr lang="cs-CZ" sz="3500" dirty="0">
                <a:latin typeface="Amasis MT Pro Medium" panose="02040604050005020304" pitchFamily="18" charset="-18"/>
              </a:rPr>
              <a:t> tržních trendů, aktivit konkurentů, preference spotřebitelů.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Plánování</a:t>
            </a:r>
            <a:r>
              <a:rPr lang="cs-CZ" sz="3500" dirty="0">
                <a:latin typeface="Amasis MT Pro Medium" panose="02040604050005020304" pitchFamily="18" charset="-18"/>
              </a:rPr>
              <a:t> o produktové řadě a službách, které uspokojí současné i budoucí potřeby. Implementace marketingového mixu = výzkum produktu, ceny, distribuce, prodeje.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Analýza</a:t>
            </a:r>
            <a:r>
              <a:rPr lang="cs-CZ" sz="3500" dirty="0">
                <a:latin typeface="Amasis MT Pro Medium" panose="02040604050005020304" pitchFamily="18" charset="-18"/>
              </a:rPr>
              <a:t> výkonnosti, poměr náklady a ceny, podíl na trhu, kvóty prodejů.</a:t>
            </a:r>
          </a:p>
        </p:txBody>
      </p:sp>
    </p:spTree>
    <p:extLst>
      <p:ext uri="{BB962C8B-B14F-4D97-AF65-F5344CB8AC3E}">
        <p14:creationId xmlns:p14="http://schemas.microsoft.com/office/powerpoint/2010/main" val="1747397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PRODUKTU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Soustřeďuje se na design a rozvoj nových produktů, ale i na zlepšování stávajících produktů.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odhadování spotřebitelských preferencí a trendů spojených s udržitelností a kvalitou produktů.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produktu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existující výrobky a služby,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příležitosti pro nové výrobky a služby,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konkurenční výrobky a služby,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příležitosti pro stávající výrobky a služby.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26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ZÁKAZNÍKŮ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nákupního chování.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Zkoumají se sociální, ekonomické a psychologické vlivy, které ovlivňují nákupní rozhodování.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zákazníků se týká maloobchodu.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Výzkumem zjišťujeme názory spotřebitelů, jejich chování a konečné užití produktu.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zákazníků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zjištění typu spotřebitelů </a:t>
            </a:r>
            <a:r>
              <a:rPr lang="cs-CZ" sz="3000" i="1" dirty="0">
                <a:latin typeface="Bookman Old Style" panose="02050604050505020204" pitchFamily="18" charset="0"/>
              </a:rPr>
              <a:t>(věk, socioekonomický status),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vývoj preferencí zákazníků vztahujících se k určitým značkám,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studování stupně loajality zákazníků ke značce, obchodu.</a:t>
            </a:r>
          </a:p>
        </p:txBody>
      </p:sp>
    </p:spTree>
    <p:extLst>
      <p:ext uri="{BB962C8B-B14F-4D97-AF65-F5344CB8AC3E}">
        <p14:creationId xmlns:p14="http://schemas.microsoft.com/office/powerpoint/2010/main" val="1024816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PRODEJE A DISTRIBUCE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prodejních aktivit a distribučního uspořádání.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prodeje a distribuce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existující prodejní a distribuční uspořádání,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srovnání výkonnosti ve specifických tržních sektorech,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velikost tržní síly k úměrnosti tržní příležitosti,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hodnocení alternativních metod distribuce.</a:t>
            </a:r>
          </a:p>
        </p:txBody>
      </p:sp>
    </p:spTree>
    <p:extLst>
      <p:ext uri="{BB962C8B-B14F-4D97-AF65-F5344CB8AC3E}">
        <p14:creationId xmlns:p14="http://schemas.microsoft.com/office/powerpoint/2010/main" val="2427716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CENY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Cena je jedním z faktorů, které ovlivňují úspěšnost podnikání.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Záleží zda produkt/služba je nabízen jako normální a běžná nebo jako specifická.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ceny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identifikaci stupně cenové citlivosti specifických produktů v různých tržních segmentech,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odhad relativní efektivity ceny,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identifikaci úrovně ceny konkurence na specifickém trhu,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hodnocení vlivu obchodních slev,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hodnocení obchodních podnětů potřebných pro vstup na trh.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cs-CZ" sz="30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14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STIMULACE PRODEJE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se týká testování efektivnosti metod použitých ke stimulaci prodeje.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Výstavy, public relations, kampaně, </a:t>
            </a:r>
            <a:r>
              <a:rPr lang="cs-CZ" sz="3000" dirty="0" err="1">
                <a:latin typeface="Bookman Old Style" panose="02050604050505020204" pitchFamily="18" charset="0"/>
              </a:rPr>
              <a:t>merchandesign</a:t>
            </a:r>
            <a:r>
              <a:rPr lang="cs-CZ" sz="3000" dirty="0">
                <a:latin typeface="Bookman Old Style" panose="02050604050505020204" pitchFamily="18" charset="0"/>
              </a:rPr>
              <a:t>, reklama, média (TV, rádia, internet, kina, postery, bannery).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stimulace prodeje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identifikace relevantních metod ke stimulaci prodeje,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identifikace současných metod stimulace prodeje produktu,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hodnocení nákladů a efektivnost médií v propagaci,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rozvoj komunikačního mixu.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47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DAD3F28-9125-4CE3-91A5-E21737861E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3182" l="3667" r="94667">
                        <a14:foregroundMark x1="9000" y1="35606" x2="9000" y2="62121"/>
                        <a14:foregroundMark x1="4667" y1="51515" x2="3667" y2="65909"/>
                        <a14:foregroundMark x1="3667" y1="65909" x2="4000" y2="66288"/>
                        <a14:foregroundMark x1="38333" y1="63636" x2="33333" y2="73485"/>
                        <a14:foregroundMark x1="3000" y1="86364" x2="15333" y2="93182"/>
                        <a14:foregroundMark x1="15333" y1="93182" x2="27667" y2="86364"/>
                        <a14:foregroundMark x1="85333" y1="9091" x2="91000" y2="20833"/>
                        <a14:foregroundMark x1="89333" y1="27273" x2="91000" y2="42424"/>
                        <a14:foregroundMark x1="91000" y1="42424" x2="90667" y2="43182"/>
                        <a14:foregroundMark x1="94333" y1="47727" x2="78333" y2="51894"/>
                        <a14:foregroundMark x1="94667" y1="21591" x2="94000" y2="18939"/>
                        <a14:foregroundMark x1="63000" y1="8333" x2="66333" y2="9470"/>
                        <a14:foregroundMark x1="83000" y1="7955" x2="89667" y2="9091"/>
                        <a14:foregroundMark x1="14667" y1="23485" x2="23000" y2="1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73" y="1296062"/>
            <a:ext cx="5840479" cy="513962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PROVÁDĚT NEBO NEPROVÁDĚT </a:t>
            </a:r>
          </a:p>
          <a:p>
            <a:r>
              <a:rPr lang="cs-CZ" sz="3500" b="1" dirty="0">
                <a:latin typeface="Bookman Old Style" panose="02050604050505020204" pitchFamily="18" charset="0"/>
              </a:rPr>
              <a:t>VÝZKUM?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-134263" y="1455263"/>
            <a:ext cx="118936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časový tlak,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dostupnost dat,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rozhodnutí,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hodnota výzkumných informací ve vztahu k nákladům.</a:t>
            </a:r>
          </a:p>
        </p:txBody>
      </p:sp>
    </p:spTree>
    <p:extLst>
      <p:ext uri="{BB962C8B-B14F-4D97-AF65-F5344CB8AC3E}">
        <p14:creationId xmlns:p14="http://schemas.microsoft.com/office/powerpoint/2010/main" val="382520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308011" y="199690"/>
            <a:ext cx="11411238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MARKETINGOVÝ VÝZKUM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/>
              <a:t> </a:t>
            </a:r>
            <a:r>
              <a:rPr lang="cs-CZ" sz="3500" dirty="0">
                <a:latin typeface="Bookman Old Style" panose="02050604050505020204" pitchFamily="18" charset="0"/>
              </a:rPr>
              <a:t>Systematické a objektivní získávání informací k identifikaci a řešení problému na poli marketingu.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Cílevědomý proces směřující k získání určitých informací.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Hledání nejefektivnější cesty jak na trh vstoupit a  uspokojit potřeby na tomto trhu.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Naslouchání spotřebiteli.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 Výstupy z marketingového výzkumu jsou důležitou součástí tvorby marketingové strategie, která do jisté míry ovlivňuji i strategii celopodnikovou.</a:t>
            </a:r>
            <a:endParaRPr lang="cs-CZ" sz="3500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3500" dirty="0"/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2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37FB3A2-A757-41BE-AFAA-673BE8BD0F5D}"/>
              </a:ext>
            </a:extLst>
          </p:cNvPr>
          <p:cNvSpPr txBox="1"/>
          <p:nvPr/>
        </p:nvSpPr>
        <p:spPr>
          <a:xfrm>
            <a:off x="180371" y="131824"/>
            <a:ext cx="11893644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dirty="0">
                <a:latin typeface="Bookman Old Style" panose="02050604050505020204" pitchFamily="18" charset="0"/>
              </a:rPr>
              <a:t>Marketingový výzkum je prostředkem pro </a:t>
            </a:r>
          </a:p>
          <a:p>
            <a:r>
              <a:rPr lang="cs-CZ" sz="3300">
                <a:latin typeface="Bookman Old Style" panose="02050604050505020204" pitchFamily="18" charset="0"/>
              </a:rPr>
              <a:t>  implementaci </a:t>
            </a:r>
            <a:r>
              <a:rPr lang="cs-CZ" sz="3300" dirty="0">
                <a:latin typeface="Bookman Old Style" panose="02050604050505020204" pitchFamily="18" charset="0"/>
              </a:rPr>
              <a:t>marketingové koncepce.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dirty="0">
                <a:latin typeface="Bookman Old Style" panose="02050604050505020204" pitchFamily="18" charset="0"/>
              </a:rPr>
              <a:t>Hlavním cílem marketingu je uspokojení  potřeb zákazníků.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dirty="0">
                <a:latin typeface="Bookman Old Style" panose="02050604050505020204" pitchFamily="18" charset="0"/>
              </a:rPr>
              <a:t>Smyslem marketingového výzkumu je získání informací, které identifikují problémy a potřeby zákazníků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b="0" dirty="0">
                <a:effectLst/>
                <a:latin typeface="Bookman Old Style" panose="02050604050505020204" pitchFamily="18" charset="0"/>
              </a:rPr>
              <a:t>Marketingový výzkum měřením spokojenosti zákazníků podporuje úspěšnost marketingové koncepce organizace.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b="0" dirty="0">
                <a:effectLst/>
                <a:latin typeface="Bookman Old Style" panose="02050604050505020204" pitchFamily="18" charset="0"/>
              </a:rPr>
              <a:t>Za formu marketingového výzkumu je považována i pouze samotná analýza dat, která zvyšuje efektivnost organizace. </a:t>
            </a:r>
            <a:endParaRPr lang="cs-CZ" sz="33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0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308011" y="199690"/>
            <a:ext cx="1141123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600" b="0" i="0" dirty="0">
                <a:effectLst/>
                <a:latin typeface="Bookman Old Style" panose="02050604050505020204" pitchFamily="18" charset="0"/>
              </a:rPr>
              <a:t>Teorie marketingového výzkumu se </a:t>
            </a:r>
          </a:p>
          <a:p>
            <a:r>
              <a:rPr lang="cs-CZ" sz="3600" b="0" i="0" dirty="0">
                <a:effectLst/>
                <a:latin typeface="Bookman Old Style" panose="02050604050505020204" pitchFamily="18" charset="0"/>
              </a:rPr>
              <a:t>průběžně rozvíjí na základě koncepčního přístupu a teorií z dalších věd: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ekonomie,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statistiky,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sociologie,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kulturní antropologie,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psychologie.</a:t>
            </a:r>
            <a:endParaRPr lang="cs-CZ" sz="3500" i="1" dirty="0">
              <a:latin typeface="Bookman Old Style" panose="02050604050505020204" pitchFamily="18" charset="0"/>
            </a:endParaRP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9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205374" y="131824"/>
            <a:ext cx="1141123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HISTORIE MARKETINGOVÉ VÝZKUMU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/>
              <a:t> </a:t>
            </a:r>
            <a:r>
              <a:rPr lang="cs-CZ" sz="3500" dirty="0">
                <a:latin typeface="Bookman Old Style" panose="02050604050505020204" pitchFamily="18" charset="0"/>
              </a:rPr>
              <a:t>Historie výzkumu sahá do 19. století do USA, kdy se uskutečnil výzkum chování a rozhodování voličů v prezidentských volbách.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Do firemního prostředí se dostal až ve 20. letech.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Dříve  podniky nemusely provádět, tak složité a rozsáhlé marketingové výzkumy jako v současné době, protože trhy byly spíše lokální či národní.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Dnešní trendy jsou však orientovány na expanzi podniku na mezinárodní trhy          podnikání na mezinárodních trzích má řadu výhod především výhodu konkurenční.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F8787136-5BD1-46F4-9D96-A16925F8181D}"/>
              </a:ext>
            </a:extLst>
          </p:cNvPr>
          <p:cNvSpPr/>
          <p:nvPr/>
        </p:nvSpPr>
        <p:spPr>
          <a:xfrm>
            <a:off x="6940779" y="5180245"/>
            <a:ext cx="718457" cy="382555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9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117985" y="425067"/>
            <a:ext cx="12074015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VÝZKUM A PRŮZKUM</a:t>
            </a:r>
            <a:endParaRPr lang="cs-CZ" sz="20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/>
              <a:t> </a:t>
            </a:r>
            <a:r>
              <a:rPr lang="cs-CZ" sz="3500" dirty="0">
                <a:latin typeface="Bookman Old Style" panose="02050604050505020204" pitchFamily="18" charset="0"/>
              </a:rPr>
              <a:t>Marketingový výzkum se může plést s průzkumem.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Marketingový výzkum je dlouhodobější prací uplatňující náročné postupy statistického zpracování, porovnávající a vyhodnocující výsledky posbírané z různých zdrojů.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Průzkum je jednorázové zmapování aktuální situace trhu.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1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231840" y="914449"/>
            <a:ext cx="1207401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    </a:t>
            </a:r>
            <a:r>
              <a:rPr lang="cs-CZ" sz="5000" b="1" dirty="0">
                <a:latin typeface="Bookman Old Style" panose="02050604050505020204" pitchFamily="18" charset="0"/>
              </a:rPr>
              <a:t>VÝZKUM                PRŮZKUM</a:t>
            </a:r>
          </a:p>
          <a:p>
            <a:endParaRPr lang="cs-CZ" sz="2000" b="1" dirty="0">
              <a:latin typeface="Bookman Old Style" panose="02050604050505020204" pitchFamily="18" charset="0"/>
            </a:endParaRP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F67997C-FF42-41F6-8D56-5A13D2BDD84C}"/>
              </a:ext>
            </a:extLst>
          </p:cNvPr>
          <p:cNvSpPr txBox="1">
            <a:spLocks/>
          </p:cNvSpPr>
          <p:nvPr/>
        </p:nvSpPr>
        <p:spPr>
          <a:xfrm>
            <a:off x="6383030" y="2326128"/>
            <a:ext cx="6234404" cy="298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Jednorázová aktivita.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Krátký časový horizont.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Nezachází do hloubky.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72AFCE24-8453-4729-9F27-2DD3EE5FD805}"/>
              </a:ext>
            </a:extLst>
          </p:cNvPr>
          <p:cNvSpPr txBox="1">
            <a:spLocks/>
          </p:cNvSpPr>
          <p:nvPr/>
        </p:nvSpPr>
        <p:spPr>
          <a:xfrm>
            <a:off x="231840" y="2360648"/>
            <a:ext cx="6380680" cy="298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Opakující se aktivita.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Dlouhý časový horizont.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Zachází do hloubky.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2992478-C049-49DD-84A6-FE589D3EB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4000" l="2805" r="96220">
                        <a14:foregroundMark x1="10244" y1="19571" x2="8659" y2="40143"/>
                        <a14:foregroundMark x1="2805" y1="20429" x2="24878" y2="94000"/>
                        <a14:foregroundMark x1="75244" y1="19143" x2="63415" y2="37714"/>
                        <a14:foregroundMark x1="63415" y1="37714" x2="82317" y2="59286"/>
                        <a14:foregroundMark x1="77498" y1="63203" x2="60000" y2="77429"/>
                        <a14:foregroundMark x1="82317" y1="59286" x2="80450" y2="60804"/>
                        <a14:foregroundMark x1="60000" y1="77429" x2="48537" y2="67571"/>
                        <a14:foregroundMark x1="84878" y1="5000" x2="80976" y2="9143"/>
                        <a14:foregroundMark x1="37805" y1="35286" x2="35366" y2="46000"/>
                        <a14:foregroundMark x1="20976" y1="53000" x2="24634" y2="62429"/>
                        <a14:foregroundMark x1="94268" y1="58571" x2="96220" y2="65286"/>
                        <a14:backgroundMark x1="80488" y1="60857" x2="76951" y2="62429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68" y="131824"/>
            <a:ext cx="2854002" cy="24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700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1627</Words>
  <Application>Microsoft Office PowerPoint</Application>
  <PresentationFormat>Širokoúhlá obrazovka</PresentationFormat>
  <Paragraphs>237</Paragraphs>
  <Slides>36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Amasis MT Pro Medium</vt:lpstr>
      <vt:lpstr>Arial</vt:lpstr>
      <vt:lpstr>Bookman Old Style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PRAKTICKÝ PŘÍKLAD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Tkačíková</dc:creator>
  <cp:lastModifiedBy>Prachařová Lenka</cp:lastModifiedBy>
  <cp:revision>49</cp:revision>
  <dcterms:created xsi:type="dcterms:W3CDTF">2021-10-06T11:18:58Z</dcterms:created>
  <dcterms:modified xsi:type="dcterms:W3CDTF">2022-02-18T09:41:31Z</dcterms:modified>
</cp:coreProperties>
</file>