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238"/>
  </p:normalViewPr>
  <p:slideViewPr>
    <p:cSldViewPr snapToGrid="0" snapToObjects="1">
      <p:cViewPr varScale="1">
        <p:scale>
          <a:sx n="97" d="100"/>
          <a:sy n="97" d="100"/>
        </p:scale>
        <p:origin x="6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12/10/21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0778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661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824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536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739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167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1734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7495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633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627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999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769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460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34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339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400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822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12/10/21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5590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87DCF0-A763-3943-B407-93FC44695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Amsp</a:t>
            </a:r>
            <a:r>
              <a:rPr lang="en-GB" dirty="0"/>
              <a:t> </a:t>
            </a:r>
            <a:r>
              <a:rPr lang="en-GB" dirty="0" err="1"/>
              <a:t>čr</a:t>
            </a:r>
            <a:r>
              <a:rPr lang="en-GB" dirty="0"/>
              <a:t> </a:t>
            </a:r>
            <a:r>
              <a:rPr lang="en-GB" dirty="0" err="1"/>
              <a:t>inovace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A1C3474-F3CB-8543-87F6-AED427EB52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5287" y="4385732"/>
            <a:ext cx="10934838" cy="1405467"/>
          </a:xfrm>
        </p:spPr>
        <p:txBody>
          <a:bodyPr/>
          <a:lstStyle/>
          <a:p>
            <a:r>
              <a:rPr lang="en-GB" dirty="0"/>
              <a:t>09/2021</a:t>
            </a:r>
          </a:p>
          <a:p>
            <a:r>
              <a:rPr lang="en-GB" dirty="0"/>
              <a:t>https://</a:t>
            </a:r>
            <a:r>
              <a:rPr lang="en-GB" dirty="0" err="1"/>
              <a:t>amsp.cz</a:t>
            </a:r>
            <a:r>
              <a:rPr lang="en-GB" dirty="0"/>
              <a:t>/</a:t>
            </a:r>
            <a:r>
              <a:rPr lang="en-GB" dirty="0" err="1"/>
              <a:t>wp</a:t>
            </a:r>
            <a:r>
              <a:rPr lang="en-GB" dirty="0"/>
              <a:t>-content/uploads/2021/10/Pr%C5%AFzkum-Inovace-v-MSP-9.2021-koment-AMSP-%C4%8CR-2.pdf</a:t>
            </a:r>
          </a:p>
        </p:txBody>
      </p:sp>
    </p:spTree>
    <p:extLst>
      <p:ext uri="{BB962C8B-B14F-4D97-AF65-F5344CB8AC3E}">
        <p14:creationId xmlns:p14="http://schemas.microsoft.com/office/powerpoint/2010/main" val="3048309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F09B5A-E94F-2F4D-B0DF-88FD089C8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Kolik</a:t>
            </a:r>
            <a:r>
              <a:rPr lang="en-GB" dirty="0"/>
              <a:t> </a:t>
            </a:r>
            <a:r>
              <a:rPr lang="en-GB" dirty="0" err="1"/>
              <a:t>firem</a:t>
            </a:r>
            <a:r>
              <a:rPr lang="en-GB" dirty="0"/>
              <a:t> se </a:t>
            </a:r>
            <a:r>
              <a:rPr lang="en-GB" dirty="0" err="1"/>
              <a:t>zabývá</a:t>
            </a:r>
            <a:r>
              <a:rPr lang="en-GB" dirty="0"/>
              <a:t> </a:t>
            </a:r>
            <a:r>
              <a:rPr lang="en-GB" dirty="0" err="1"/>
              <a:t>trendem</a:t>
            </a:r>
            <a:r>
              <a:rPr lang="en-GB" dirty="0"/>
              <a:t> </a:t>
            </a:r>
            <a:r>
              <a:rPr lang="en-GB" dirty="0" err="1"/>
              <a:t>esg</a:t>
            </a:r>
            <a:r>
              <a:rPr lang="en-GB" dirty="0"/>
              <a:t>? </a:t>
            </a:r>
            <a:r>
              <a:rPr lang="en-GB" dirty="0" err="1"/>
              <a:t>Vysvětlete</a:t>
            </a:r>
            <a:r>
              <a:rPr lang="en-GB" dirty="0"/>
              <a:t>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9F9E69-604B-0F47-BA2F-BCBBFE6FB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15548"/>
            <a:ext cx="10131425" cy="482379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3 Z 5 FIREM SE ZABÝVAJÍ TRENDEM ESG.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Přestože v MSP není úplně typické nazývat uvedené udržitelné aktivity termínem ESG, přirozeně se těmto tématům z větší části věnují. 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Je to dáno zejména charakterem tohoto segmentu firem (MSP), které působí často regionálně výrazně, angažují se v okolním veřejném životě, zaměstnávají velkou část lidí z regionu, znají se osobně z pracovních i mimopracovních aktivit, majitel v lokalitě vyrostl, přispívají na volnočasové aktivity, dělají naprosto přirozeně aktivity typu CSR.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93542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936302-D953-E147-B5FE-5B9E40D4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Pokud</a:t>
            </a:r>
            <a:r>
              <a:rPr lang="en-GB" dirty="0"/>
              <a:t> se </a:t>
            </a:r>
            <a:r>
              <a:rPr lang="en-GB" dirty="0" err="1"/>
              <a:t>firmy</a:t>
            </a:r>
            <a:r>
              <a:rPr lang="en-GB" dirty="0"/>
              <a:t> </a:t>
            </a:r>
            <a:r>
              <a:rPr lang="en-GB" dirty="0" err="1"/>
              <a:t>nezabývají</a:t>
            </a:r>
            <a:r>
              <a:rPr lang="en-GB" dirty="0"/>
              <a:t> </a:t>
            </a:r>
            <a:r>
              <a:rPr lang="en-GB" dirty="0" err="1"/>
              <a:t>trendem</a:t>
            </a:r>
            <a:r>
              <a:rPr lang="en-GB" dirty="0"/>
              <a:t> </a:t>
            </a:r>
            <a:r>
              <a:rPr lang="en-GB" dirty="0" err="1"/>
              <a:t>esg</a:t>
            </a:r>
            <a:r>
              <a:rPr lang="en-GB" dirty="0"/>
              <a:t>, </a:t>
            </a:r>
            <a:r>
              <a:rPr lang="en-GB" dirty="0" err="1"/>
              <a:t>jaké</a:t>
            </a:r>
            <a:r>
              <a:rPr lang="en-GB" dirty="0"/>
              <a:t> k </a:t>
            </a:r>
            <a:r>
              <a:rPr lang="en-GB" dirty="0" err="1"/>
              <a:t>tomu</a:t>
            </a:r>
            <a:r>
              <a:rPr lang="en-GB" dirty="0"/>
              <a:t> </a:t>
            </a:r>
            <a:r>
              <a:rPr lang="en-GB" dirty="0" err="1"/>
              <a:t>mají</a:t>
            </a:r>
            <a:r>
              <a:rPr lang="en-GB" dirty="0"/>
              <a:t> </a:t>
            </a:r>
            <a:r>
              <a:rPr lang="en-GB" dirty="0" err="1"/>
              <a:t>důvody</a:t>
            </a:r>
            <a:r>
              <a:rPr lang="en-GB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C48724-20C6-C749-BBE5-D218145AF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470768"/>
          </a:xfrm>
        </p:spPr>
        <p:txBody>
          <a:bodyPr>
            <a:normAutofit/>
          </a:bodyPr>
          <a:lstStyle/>
          <a:p>
            <a:r>
              <a:rPr lang="cs-CZ" dirty="0"/>
              <a:t>40 % Nemáme důvod, nepotřebujeme </a:t>
            </a:r>
          </a:p>
          <a:p>
            <a:r>
              <a:rPr lang="cs-CZ" dirty="0"/>
              <a:t>9 % Není to priorita </a:t>
            </a:r>
          </a:p>
          <a:p>
            <a:r>
              <a:rPr lang="cs-CZ" dirty="0"/>
              <a:t>8 % Nedostatek informací </a:t>
            </a:r>
          </a:p>
          <a:p>
            <a:r>
              <a:rPr lang="cs-CZ" dirty="0"/>
              <a:t>7 % Nedostatek času </a:t>
            </a:r>
          </a:p>
          <a:p>
            <a:r>
              <a:rPr lang="cs-CZ" dirty="0"/>
              <a:t>7 % Nemáme na to prostor </a:t>
            </a:r>
          </a:p>
          <a:p>
            <a:r>
              <a:rPr lang="cs-CZ" dirty="0"/>
              <a:t>5 % Nemáme zájem, nezajímáme se o tato témata </a:t>
            </a:r>
          </a:p>
          <a:p>
            <a:r>
              <a:rPr lang="cs-CZ" dirty="0"/>
              <a:t>3 % Vysoké náklady </a:t>
            </a:r>
          </a:p>
          <a:p>
            <a:r>
              <a:rPr lang="cs-CZ" dirty="0"/>
              <a:t>2 % Nezájem zákazníků </a:t>
            </a:r>
          </a:p>
          <a:p>
            <a:r>
              <a:rPr lang="cs-CZ" dirty="0"/>
              <a:t>1 % Nedostatek personálu </a:t>
            </a:r>
          </a:p>
          <a:p>
            <a:r>
              <a:rPr lang="cs-CZ" dirty="0"/>
              <a:t>16 % Něco jiného </a:t>
            </a:r>
          </a:p>
          <a:p>
            <a:r>
              <a:rPr lang="cs-CZ" dirty="0"/>
              <a:t>9 % Nevím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730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9C0868-3AA8-A74B-8EE2-C327AFBD6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největší</a:t>
            </a:r>
            <a:r>
              <a:rPr lang="en-GB" dirty="0"/>
              <a:t> </a:t>
            </a:r>
            <a:r>
              <a:rPr lang="en-GB" dirty="0" err="1"/>
              <a:t>překážky</a:t>
            </a:r>
            <a:r>
              <a:rPr lang="en-GB" dirty="0"/>
              <a:t> pro </a:t>
            </a:r>
            <a:r>
              <a:rPr lang="cs-CZ" dirty="0"/>
              <a:t>digitalizaci/automatizaci/robotizaci?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BF2E13-FA10-5148-A55E-1FDDA2F7B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95061"/>
            <a:ext cx="10131425" cy="4962939"/>
          </a:xfrm>
        </p:spPr>
        <p:txBody>
          <a:bodyPr>
            <a:normAutofit/>
          </a:bodyPr>
          <a:lstStyle/>
          <a:p>
            <a:r>
              <a:rPr lang="cs-CZ" sz="2000" dirty="0"/>
              <a:t>Nedostatek kvalifikovaných zaměstnanců </a:t>
            </a:r>
          </a:p>
          <a:p>
            <a:r>
              <a:rPr lang="cs-CZ" sz="2000" dirty="0"/>
              <a:t>Nedostatek financí </a:t>
            </a:r>
          </a:p>
          <a:p>
            <a:r>
              <a:rPr lang="cs-CZ" sz="2000" dirty="0"/>
              <a:t>Nejasná návratnost investice </a:t>
            </a:r>
          </a:p>
          <a:p>
            <a:r>
              <a:rPr lang="cs-CZ" sz="2000" dirty="0"/>
              <a:t>Nedostupnost potřebných technologií </a:t>
            </a:r>
          </a:p>
          <a:p>
            <a:r>
              <a:rPr lang="cs-CZ" sz="2000" dirty="0"/>
              <a:t>Odpor zaměstnanců k digitalizaci/automatizaci/robotizaci </a:t>
            </a:r>
          </a:p>
          <a:p>
            <a:r>
              <a:rPr lang="cs-CZ" sz="2000" dirty="0"/>
              <a:t>Obavy z narušení kybernetické bezpečnosti </a:t>
            </a:r>
          </a:p>
          <a:p>
            <a:r>
              <a:rPr lang="cs-CZ" sz="2000" dirty="0"/>
              <a:t>Nedostatek nápadů na implementaci </a:t>
            </a:r>
          </a:p>
          <a:p>
            <a:r>
              <a:rPr lang="cs-CZ" sz="2000" dirty="0"/>
              <a:t>Obavy ze zhoršení zákaznické situace </a:t>
            </a:r>
          </a:p>
          <a:p>
            <a:r>
              <a:rPr lang="cs-CZ" sz="2000" dirty="0"/>
              <a:t>Neexistence firemní strategie pro tuto oblast </a:t>
            </a:r>
          </a:p>
          <a:p>
            <a:r>
              <a:rPr lang="cs-CZ" sz="2000" dirty="0"/>
              <a:t>Nezájem zákazníků o nová řešení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19640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928F27-5EAF-6B4B-8355-9E0AF8A3A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OBAVA FIREM V OBLASTI DIGITALIZACE/AUTOMATIZACE 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5A8D69-82E9-A644-9B44-DC5F9F29D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Kybernetický útok na firmu </a:t>
            </a:r>
          </a:p>
          <a:p>
            <a:r>
              <a:rPr lang="cs-CZ" dirty="0"/>
              <a:t>2. Konkurence bude v této oblasti rychlejší</a:t>
            </a:r>
          </a:p>
          <a:p>
            <a:r>
              <a:rPr lang="cs-CZ" dirty="0"/>
              <a:t>3. Vyřazení naší firmy z dodavatelských řetězců kvůli nedostatečné robotizaci/digitalizaci/automatizaci</a:t>
            </a:r>
          </a:p>
          <a:p>
            <a:r>
              <a:rPr lang="cs-CZ" dirty="0"/>
              <a:t>4. Převratná inovace ze strany našich konkurentů</a:t>
            </a:r>
          </a:p>
          <a:p>
            <a:r>
              <a:rPr lang="cs-CZ" dirty="0"/>
              <a:t>5. Převratná inovace u firem mimo obor</a:t>
            </a:r>
          </a:p>
          <a:p>
            <a:r>
              <a:rPr lang="cs-CZ" dirty="0"/>
              <a:t>6. Jiné</a:t>
            </a:r>
          </a:p>
          <a:p>
            <a:r>
              <a:rPr lang="cs-CZ" dirty="0"/>
              <a:t>7. Žádné z uvedených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120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678FE8-9D5E-7149-A2AD-DEB72336A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Hlavní cíl výzkumu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04EB1B-A17A-7742-B9E1-59E9C33C1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3200" dirty="0"/>
              <a:t>Hlavním cílem výzkumu bylo zjistit aktuální přístup firem k inovacím s důrazem na digitalizaci, automatizaci a robotizaci.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284669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43E648-1C91-D84A-A47E-5EA1E4CD9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Metodika</a:t>
            </a:r>
            <a:r>
              <a:rPr lang="en-GB" dirty="0"/>
              <a:t> </a:t>
            </a:r>
            <a:r>
              <a:rPr lang="en-GB" dirty="0" err="1"/>
              <a:t>výzkumu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34DE79-08E0-2647-8404-DFEAB4609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22783"/>
            <a:ext cx="10131425" cy="4744278"/>
          </a:xfrm>
        </p:spPr>
        <p:txBody>
          <a:bodyPr>
            <a:normAutofit/>
          </a:bodyPr>
          <a:lstStyle/>
          <a:p>
            <a:r>
              <a:rPr lang="cs-CZ" sz="2800" dirty="0"/>
              <a:t>Metoda výzkumu: </a:t>
            </a:r>
          </a:p>
          <a:p>
            <a:pPr lvl="1"/>
            <a:r>
              <a:rPr lang="cs-CZ" sz="2600" dirty="0"/>
              <a:t>Kombinace telefonického a online dotazování </a:t>
            </a:r>
          </a:p>
          <a:p>
            <a:r>
              <a:rPr lang="cs-CZ" sz="2800" dirty="0"/>
              <a:t>Cílová skupina </a:t>
            </a:r>
          </a:p>
          <a:p>
            <a:pPr lvl="1"/>
            <a:r>
              <a:rPr lang="cs-CZ" sz="2600" dirty="0"/>
              <a:t>Firmy o velikosti 4-250 zaměstnanců, vyznačené rozdíly dosahují statistické významnosti 90 % </a:t>
            </a:r>
          </a:p>
          <a:p>
            <a:r>
              <a:rPr lang="cs-CZ" sz="2800" dirty="0"/>
              <a:t>Velikost vzorku </a:t>
            </a:r>
          </a:p>
          <a:p>
            <a:pPr lvl="1"/>
            <a:r>
              <a:rPr lang="cs-CZ" sz="2600" dirty="0"/>
              <a:t>301 firem, sběr proběhl 25.8. – 8.9.2021</a:t>
            </a:r>
          </a:p>
          <a:p>
            <a:r>
              <a:rPr lang="cs-CZ" sz="2800" dirty="0"/>
              <a:t>Výzkumný nástroj </a:t>
            </a:r>
          </a:p>
          <a:p>
            <a:pPr lvl="1"/>
            <a:r>
              <a:rPr lang="cs-CZ" sz="2600" dirty="0"/>
              <a:t>Strukturovaný dotazník o délce cca 9 minut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086269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FC31EA-CE8B-1441-9A9E-DEEA50E2D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10131425" cy="1456267"/>
          </a:xfrm>
        </p:spPr>
        <p:txBody>
          <a:bodyPr/>
          <a:lstStyle/>
          <a:p>
            <a:r>
              <a:rPr lang="en-GB" dirty="0" err="1"/>
              <a:t>Hlavní</a:t>
            </a:r>
            <a:r>
              <a:rPr lang="en-GB" dirty="0"/>
              <a:t> </a:t>
            </a:r>
            <a:r>
              <a:rPr lang="en-GB" dirty="0" err="1"/>
              <a:t>závěry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94E6D2-2B41-BB47-A515-1E46F3B61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848139"/>
            <a:ext cx="10131425" cy="5910470"/>
          </a:xfrm>
        </p:spPr>
        <p:txBody>
          <a:bodyPr>
            <a:norm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cs-CZ" sz="2400" dirty="0"/>
              <a:t>3 z 5 malých a středních firem se v současnosti zabývají trendem ESG (</a:t>
            </a:r>
            <a:r>
              <a:rPr lang="cs-CZ" sz="2400" dirty="0" err="1"/>
              <a:t>Environmental</a:t>
            </a:r>
            <a:r>
              <a:rPr lang="cs-CZ" sz="2400" dirty="0"/>
              <a:t>, </a:t>
            </a:r>
            <a:r>
              <a:rPr lang="cs-CZ" sz="2400" dirty="0" err="1"/>
              <a:t>Social</a:t>
            </a:r>
            <a:r>
              <a:rPr lang="cs-CZ" sz="2400" dirty="0"/>
              <a:t>, </a:t>
            </a:r>
            <a:r>
              <a:rPr lang="cs-CZ" sz="2400" dirty="0" err="1"/>
              <a:t>Governance</a:t>
            </a:r>
            <a:r>
              <a:rPr lang="cs-CZ" sz="2400" dirty="0"/>
              <a:t>).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2400" dirty="0"/>
              <a:t>Pokud jde o strategii digitalizace/automatizace/robotizace, 19 % malých a středních firem ji má formálně zpracovanou. V dalších 42 % pak proces digitalizace/ automatizace/robotizace probíhá bez formální strategie. Jen 12 % malých a středních firem pak uvádí, že se jich tato oblast vůbec netýká.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2400" dirty="0"/>
              <a:t>Největší bariéry pro úspěšnou digitalizaci/automatizaci/robotizaci firmy jsou nedostatek kvalifikovaných zaměstnanců (37 %) a nedostatek financí (33 %).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2400" dirty="0"/>
              <a:t>Firmám chybí silné pozitivní vzory v oblasti digitalizace/automatizace/robotizace, které by obdivovaly za jejich přístup k této problematice. Jedinou firmou, kterou takto označilo více než 3 % respondentů, je Škoda Auto (12 %).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27977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535132-99B0-394B-BBB9-01C36C414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firmy</a:t>
            </a:r>
            <a:r>
              <a:rPr lang="en-GB" dirty="0"/>
              <a:t> </a:t>
            </a:r>
            <a:r>
              <a:rPr lang="en-GB" dirty="0" err="1"/>
              <a:t>nejčastěji</a:t>
            </a:r>
            <a:r>
              <a:rPr lang="en-GB" dirty="0"/>
              <a:t> </a:t>
            </a:r>
            <a:r>
              <a:rPr lang="en-GB" dirty="0" err="1"/>
              <a:t>představují</a:t>
            </a:r>
            <a:r>
              <a:rPr lang="en-GB" dirty="0"/>
              <a:t> pod </a:t>
            </a:r>
            <a:r>
              <a:rPr lang="en-GB" dirty="0" err="1"/>
              <a:t>digitalizací</a:t>
            </a:r>
            <a:r>
              <a:rPr lang="en-GB" dirty="0"/>
              <a:t> a </a:t>
            </a:r>
            <a:r>
              <a:rPr lang="en-GB" dirty="0" err="1"/>
              <a:t>automatizací</a:t>
            </a:r>
            <a:r>
              <a:rPr lang="en-GB" dirty="0"/>
              <a:t> v %?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5AF2F6-14D6-8646-8EEF-0AC2D150E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715933"/>
          </a:xfrm>
        </p:spPr>
        <p:txBody>
          <a:bodyPr>
            <a:normAutofit/>
          </a:bodyPr>
          <a:lstStyle/>
          <a:p>
            <a:r>
              <a:rPr lang="cs-CZ" dirty="0"/>
              <a:t>26 % firem vidí digitalizaci jako náhrada lidské práce</a:t>
            </a:r>
          </a:p>
          <a:p>
            <a:r>
              <a:rPr lang="cs-CZ" dirty="0"/>
              <a:t>18 % firem vidí digitalizaci jako elektronické online procesy</a:t>
            </a:r>
          </a:p>
          <a:p>
            <a:r>
              <a:rPr lang="cs-CZ" dirty="0"/>
              <a:t>15 % firem vidí digitalizaci jako usnadnění práce</a:t>
            </a:r>
          </a:p>
          <a:p>
            <a:r>
              <a:rPr lang="cs-CZ" dirty="0"/>
              <a:t>14 % firem vidí digitalizaci jako automatizace</a:t>
            </a:r>
          </a:p>
          <a:p>
            <a:r>
              <a:rPr lang="cs-CZ" dirty="0"/>
              <a:t>13 % firem vidí digitalizaci jako stroje</a:t>
            </a:r>
          </a:p>
          <a:p>
            <a:r>
              <a:rPr lang="cs-CZ" dirty="0"/>
              <a:t>10 % firem vidí digitalizaci jako roboti </a:t>
            </a:r>
          </a:p>
          <a:p>
            <a:r>
              <a:rPr lang="cs-CZ" dirty="0"/>
              <a:t>10 % firem vidí digitalizaci jako omezení papírování</a:t>
            </a:r>
          </a:p>
          <a:p>
            <a:r>
              <a:rPr lang="cs-CZ" dirty="0"/>
              <a:t>10 % firem vidí digitalizaci jako větší efektivita</a:t>
            </a:r>
          </a:p>
          <a:p>
            <a:r>
              <a:rPr lang="cs-CZ" dirty="0"/>
              <a:t>8 % firem vidí digitalizaci jako zapojení počítačů</a:t>
            </a:r>
          </a:p>
          <a:p>
            <a:r>
              <a:rPr lang="cs-CZ" dirty="0"/>
              <a:t>7 % firem vidí digitalizaci jako propouštění</a:t>
            </a:r>
          </a:p>
          <a:p>
            <a:r>
              <a:rPr lang="cs-CZ" dirty="0"/>
              <a:t>7 % firem vidí digitalizaci jako úspora času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449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DAF9D4-E9E1-104E-B744-DC5F24AFE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firmy</a:t>
            </a:r>
            <a:r>
              <a:rPr lang="en-GB" dirty="0"/>
              <a:t> </a:t>
            </a:r>
            <a:r>
              <a:rPr lang="en-GB" dirty="0" err="1"/>
              <a:t>nejčastěji</a:t>
            </a:r>
            <a:r>
              <a:rPr lang="en-GB" dirty="0"/>
              <a:t> </a:t>
            </a:r>
            <a:r>
              <a:rPr lang="en-GB" dirty="0" err="1"/>
              <a:t>představují</a:t>
            </a:r>
            <a:r>
              <a:rPr lang="en-GB" dirty="0"/>
              <a:t> pod </a:t>
            </a:r>
            <a:r>
              <a:rPr lang="en-GB" dirty="0" err="1"/>
              <a:t>digitalizací</a:t>
            </a:r>
            <a:r>
              <a:rPr lang="en-GB" dirty="0"/>
              <a:t> a </a:t>
            </a:r>
            <a:r>
              <a:rPr lang="en-GB" dirty="0" err="1"/>
              <a:t>automatizací</a:t>
            </a:r>
            <a:r>
              <a:rPr lang="en-GB" dirty="0"/>
              <a:t> v %?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1E4182-BC3A-C541-8EDE-A35B991FA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6"/>
            <a:ext cx="10131425" cy="4537029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cs-CZ" sz="2400"/>
              <a:t>Výsledek říká, že firmy správně chápou, že…. , že pomocí těchto nástrojů by mělo dojít k omezení těžké, monotónní či rutinní práce. </a:t>
            </a:r>
          </a:p>
          <a:p>
            <a:pPr algn="just">
              <a:lnSpc>
                <a:spcPct val="150000"/>
              </a:lnSpc>
            </a:pPr>
            <a:r>
              <a:rPr lang="cs-CZ" sz="2400"/>
              <a:t>I kvůli roztříštěné vládně-institucionální komunikaci si jen pouhých 10 % firem s digitalizací spojuje VĚTŠÍ EFEKTIVITU. To je přitom klíč k tomu, zda a jak v konkrétní firmě vlastně přistoupit k digitalizaci či k automatizačním technologiím. </a:t>
            </a:r>
          </a:p>
          <a:p>
            <a:pPr algn="just">
              <a:lnSpc>
                <a:spcPct val="150000"/>
              </a:lnSpc>
            </a:pPr>
            <a:r>
              <a:rPr lang="cs-CZ" sz="2400"/>
              <a:t>Stejně jako zrychlení práce /procesů a úspora času. Pokud by změna neměla přinést právě tyto efekty, nemá smysl se do ní pouštět. </a:t>
            </a:r>
          </a:p>
          <a:p>
            <a:pPr algn="just">
              <a:lnSpc>
                <a:spcPct val="150000"/>
              </a:lnSpc>
            </a:pPr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3568137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1656BA-08B4-7945-AA89-56CEA5BBA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Jak </a:t>
            </a:r>
            <a:r>
              <a:rPr lang="en-GB" dirty="0" err="1"/>
              <a:t>firmy</a:t>
            </a:r>
            <a:r>
              <a:rPr lang="en-GB" dirty="0"/>
              <a:t> </a:t>
            </a:r>
            <a:r>
              <a:rPr lang="en-GB" dirty="0" err="1"/>
              <a:t>financují</a:t>
            </a:r>
            <a:r>
              <a:rPr lang="en-GB" dirty="0"/>
              <a:t> </a:t>
            </a:r>
            <a:r>
              <a:rPr lang="en-GB" dirty="0" err="1"/>
              <a:t>inovace</a:t>
            </a:r>
            <a:r>
              <a:rPr lang="en-GB" dirty="0"/>
              <a:t> v %?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C0DDDB-890A-DE4E-BEB2-06E4054DC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GB" sz="2800" dirty="0"/>
              <a:t>76 % … </a:t>
            </a:r>
            <a:r>
              <a:rPr lang="en-GB" sz="2800" dirty="0" err="1"/>
              <a:t>vlastní</a:t>
            </a:r>
            <a:r>
              <a:rPr lang="en-GB" sz="2800" dirty="0"/>
              <a:t> </a:t>
            </a:r>
            <a:r>
              <a:rPr lang="en-GB" sz="2800" dirty="0" err="1"/>
              <a:t>zdroje</a:t>
            </a:r>
            <a:endParaRPr lang="en-GB" sz="2800" dirty="0"/>
          </a:p>
          <a:p>
            <a:pPr>
              <a:lnSpc>
                <a:spcPct val="150000"/>
              </a:lnSpc>
            </a:pPr>
            <a:r>
              <a:rPr lang="en-GB" sz="2800" dirty="0"/>
              <a:t>28 %... </a:t>
            </a:r>
            <a:r>
              <a:rPr lang="en-GB" sz="2800" dirty="0" err="1"/>
              <a:t>úvěry</a:t>
            </a:r>
            <a:endParaRPr lang="en-GB" sz="2800" dirty="0"/>
          </a:p>
          <a:p>
            <a:pPr>
              <a:lnSpc>
                <a:spcPct val="150000"/>
              </a:lnSpc>
            </a:pPr>
            <a:r>
              <a:rPr lang="en-GB" sz="2800" dirty="0"/>
              <a:t>27 %... </a:t>
            </a:r>
            <a:r>
              <a:rPr lang="en-GB" sz="2800" dirty="0" err="1"/>
              <a:t>dotace</a:t>
            </a:r>
            <a:endParaRPr lang="en-GB" sz="2800" dirty="0"/>
          </a:p>
          <a:p>
            <a:pPr>
              <a:lnSpc>
                <a:spcPct val="150000"/>
              </a:lnSpc>
            </a:pPr>
            <a:r>
              <a:rPr lang="en-GB" sz="2800" dirty="0"/>
              <a:t>10 %... </a:t>
            </a:r>
            <a:r>
              <a:rPr lang="en-GB" sz="2800" dirty="0" err="1"/>
              <a:t>investoři</a:t>
            </a:r>
            <a:endParaRPr lang="en-GB" sz="2800" dirty="0"/>
          </a:p>
          <a:p>
            <a:pPr>
              <a:lnSpc>
                <a:spcPct val="150000"/>
              </a:lnSpc>
            </a:pPr>
            <a:r>
              <a:rPr lang="en-GB" sz="2800" dirty="0"/>
              <a:t>2 %... </a:t>
            </a:r>
            <a:r>
              <a:rPr lang="en-GB" sz="2800" dirty="0" err="1"/>
              <a:t>jiné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58710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EC96AC-2A75-6249-B876-C6726F30D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Jak </a:t>
            </a:r>
            <a:r>
              <a:rPr lang="en-GB" dirty="0" err="1"/>
              <a:t>firmy</a:t>
            </a:r>
            <a:r>
              <a:rPr lang="en-GB" dirty="0"/>
              <a:t> </a:t>
            </a:r>
            <a:r>
              <a:rPr lang="en-GB" dirty="0" err="1"/>
              <a:t>financují</a:t>
            </a:r>
            <a:r>
              <a:rPr lang="en-GB" dirty="0"/>
              <a:t> </a:t>
            </a:r>
            <a:r>
              <a:rPr lang="en-GB" dirty="0" err="1"/>
              <a:t>inovace</a:t>
            </a:r>
            <a:r>
              <a:rPr lang="en-GB" dirty="0"/>
              <a:t> v %?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58D11C-FD3A-F24C-8631-C5304F663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sz="2800" b="1" dirty="0" err="1"/>
              <a:t>Komentář</a:t>
            </a:r>
            <a:r>
              <a:rPr lang="en-GB" sz="2800" b="1" dirty="0"/>
              <a:t> k </a:t>
            </a:r>
            <a:r>
              <a:rPr lang="en-GB" sz="2800" b="1" dirty="0" err="1"/>
              <a:t>výslednému</a:t>
            </a:r>
            <a:r>
              <a:rPr lang="en-GB" sz="2800" b="1" dirty="0"/>
              <a:t> </a:t>
            </a:r>
            <a:r>
              <a:rPr lang="en-GB" sz="2800" b="1" dirty="0" err="1"/>
              <a:t>zjištění</a:t>
            </a:r>
            <a:r>
              <a:rPr lang="en-GB" sz="2800" b="1" dirty="0"/>
              <a:t>:</a:t>
            </a:r>
          </a:p>
          <a:p>
            <a:pPr algn="just">
              <a:lnSpc>
                <a:spcPct val="150000"/>
              </a:lnSpc>
            </a:pPr>
            <a:r>
              <a:rPr lang="cs-CZ" sz="2800" dirty="0"/>
              <a:t>Potvrzuje se výsledek i předchozích našich průzkumů, a to, že firmy zdaleka nejčastěji – ve více než tří čtvrtinách případů - pro financování inovací preferují vlastní zdroje. </a:t>
            </a:r>
          </a:p>
          <a:p>
            <a:pPr algn="just">
              <a:lnSpc>
                <a:spcPct val="150000"/>
              </a:lnSpc>
            </a:pPr>
            <a:r>
              <a:rPr lang="cs-CZ" sz="2800" dirty="0"/>
              <a:t>Následují úvěry a dotace.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72087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2FF5A8-3A51-6E4F-B2FB-BDD7839B2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 </a:t>
            </a:r>
            <a:r>
              <a:rPr lang="en-GB" dirty="0" err="1"/>
              <a:t>představuje</a:t>
            </a:r>
            <a:r>
              <a:rPr lang="en-GB" dirty="0"/>
              <a:t> </a:t>
            </a:r>
            <a:r>
              <a:rPr lang="en-GB" dirty="0" err="1"/>
              <a:t>zkratka</a:t>
            </a:r>
            <a:r>
              <a:rPr lang="en-GB" dirty="0"/>
              <a:t> </a:t>
            </a:r>
            <a:r>
              <a:rPr lang="en-GB" dirty="0" err="1"/>
              <a:t>esg</a:t>
            </a:r>
            <a:r>
              <a:rPr lang="en-GB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274899-2AF4-4D49-AAEF-0338FB5EC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3200" dirty="0"/>
              <a:t>Je jí zkratka </a:t>
            </a:r>
            <a:r>
              <a:rPr lang="cs-CZ" sz="3200" b="1" dirty="0"/>
              <a:t>ESG</a:t>
            </a:r>
            <a:r>
              <a:rPr lang="cs-CZ" sz="3200" dirty="0"/>
              <a:t>, za níž se skrývají tři anglická slova </a:t>
            </a:r>
          </a:p>
          <a:p>
            <a:pPr lvl="1">
              <a:lnSpc>
                <a:spcPct val="150000"/>
              </a:lnSpc>
            </a:pPr>
            <a:r>
              <a:rPr lang="cs-CZ" sz="2800" dirty="0" err="1"/>
              <a:t>Environment</a:t>
            </a:r>
            <a:r>
              <a:rPr lang="cs-CZ" sz="2800" dirty="0"/>
              <a:t> (hodnotí dopady na životní prostředí), </a:t>
            </a:r>
          </a:p>
          <a:p>
            <a:pPr lvl="1">
              <a:lnSpc>
                <a:spcPct val="150000"/>
              </a:lnSpc>
            </a:pPr>
            <a:r>
              <a:rPr lang="cs-CZ" sz="2800" dirty="0" err="1"/>
              <a:t>Social</a:t>
            </a:r>
            <a:r>
              <a:rPr lang="cs-CZ" sz="2800" dirty="0"/>
              <a:t> (hodnotí společenskou odpovědnost) a </a:t>
            </a:r>
          </a:p>
          <a:p>
            <a:pPr lvl="1">
              <a:lnSpc>
                <a:spcPct val="150000"/>
              </a:lnSpc>
            </a:pPr>
            <a:r>
              <a:rPr lang="cs-CZ" sz="2800" dirty="0" err="1"/>
              <a:t>Governance</a:t>
            </a:r>
            <a:r>
              <a:rPr lang="cs-CZ" sz="2800" dirty="0"/>
              <a:t> (hodnotí odpovědný přístup k řízení společností)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641784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Nebe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Neb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b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{DC08E647-0457-E247-A40B-4080156634CE}tf10001058</Template>
  <TotalTime>88</TotalTime>
  <Words>823</Words>
  <Application>Microsoft Macintosh PowerPoint</Application>
  <PresentationFormat>Širokoúhlá obrazovka</PresentationFormat>
  <Paragraphs>85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Nebe</vt:lpstr>
      <vt:lpstr>Amsp čr inovace</vt:lpstr>
      <vt:lpstr>Hlavní cíl výzkumu</vt:lpstr>
      <vt:lpstr>Metodika výzkumu</vt:lpstr>
      <vt:lpstr>Hlavní závěry</vt:lpstr>
      <vt:lpstr>Co si firmy nejčastěji představují pod digitalizací a automatizací v %?</vt:lpstr>
      <vt:lpstr>Co si firmy nejčastěji představují pod digitalizací a automatizací v %?</vt:lpstr>
      <vt:lpstr>Jak firmy financují inovace v %?</vt:lpstr>
      <vt:lpstr>Jak firmy financují inovace v %?</vt:lpstr>
      <vt:lpstr>Co představuje zkratka esg?</vt:lpstr>
      <vt:lpstr>Kolik firem se zabývá trendem esg? Vysvětlete.</vt:lpstr>
      <vt:lpstr>Pokud se firmy nezabývají trendem esg, jaké k tomu mají důvody?</vt:lpstr>
      <vt:lpstr>Co jsou největší překážky pro digitalizaci/automatizaci/robotizaci?</vt:lpstr>
      <vt:lpstr>NEJČASTĚJŠÍ OBAVA FIREM V OBLASTI DIGITALIZACE/AUTOMATIZACE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Amsp čr inovace</dc:title>
  <dc:creator>Microsoft Office User</dc:creator>
  <cp:lastModifiedBy>Microsoft Office User</cp:lastModifiedBy>
  <cp:revision>4</cp:revision>
  <dcterms:created xsi:type="dcterms:W3CDTF">2021-12-01T20:59:04Z</dcterms:created>
  <dcterms:modified xsi:type="dcterms:W3CDTF">2021-12-10T22:38:35Z</dcterms:modified>
</cp:coreProperties>
</file>