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310" r:id="rId3"/>
    <p:sldId id="257" r:id="rId4"/>
    <p:sldId id="258" r:id="rId5"/>
    <p:sldId id="260" r:id="rId6"/>
    <p:sldId id="259" r:id="rId7"/>
    <p:sldId id="261" r:id="rId8"/>
    <p:sldId id="264" r:id="rId9"/>
    <p:sldId id="263" r:id="rId10"/>
    <p:sldId id="266" r:id="rId11"/>
    <p:sldId id="265" r:id="rId12"/>
    <p:sldId id="269" r:id="rId13"/>
    <p:sldId id="267" r:id="rId14"/>
    <p:sldId id="268" r:id="rId15"/>
    <p:sldId id="270" r:id="rId16"/>
    <p:sldId id="271" r:id="rId17"/>
    <p:sldId id="273" r:id="rId18"/>
    <p:sldId id="272" r:id="rId19"/>
    <p:sldId id="275" r:id="rId20"/>
    <p:sldId id="274" r:id="rId21"/>
    <p:sldId id="276" r:id="rId22"/>
    <p:sldId id="278" r:id="rId23"/>
    <p:sldId id="277" r:id="rId24"/>
    <p:sldId id="279" r:id="rId25"/>
    <p:sldId id="281" r:id="rId26"/>
    <p:sldId id="280" r:id="rId27"/>
    <p:sldId id="282" r:id="rId28"/>
    <p:sldId id="283" r:id="rId29"/>
    <p:sldId id="308" r:id="rId30"/>
    <p:sldId id="309" r:id="rId31"/>
    <p:sldId id="307" r:id="rId32"/>
    <p:sldId id="284" r:id="rId33"/>
    <p:sldId id="306" r:id="rId34"/>
    <p:sldId id="285" r:id="rId35"/>
    <p:sldId id="305" r:id="rId36"/>
    <p:sldId id="286" r:id="rId37"/>
    <p:sldId id="287" r:id="rId38"/>
    <p:sldId id="288" r:id="rId39"/>
    <p:sldId id="304" r:id="rId40"/>
    <p:sldId id="289" r:id="rId41"/>
    <p:sldId id="303" r:id="rId42"/>
    <p:sldId id="290" r:id="rId43"/>
    <p:sldId id="302" r:id="rId44"/>
    <p:sldId id="291" r:id="rId45"/>
    <p:sldId id="292" r:id="rId46"/>
    <p:sldId id="301" r:id="rId47"/>
    <p:sldId id="293" r:id="rId48"/>
    <p:sldId id="294" r:id="rId49"/>
    <p:sldId id="295" r:id="rId50"/>
    <p:sldId id="296" r:id="rId51"/>
    <p:sldId id="300" r:id="rId52"/>
    <p:sldId id="297" r:id="rId53"/>
    <p:sldId id="298" r:id="rId5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16"/>
    <p:restoredTop sz="95329"/>
  </p:normalViewPr>
  <p:slideViewPr>
    <p:cSldViewPr snapToGrid="0" snapToObjects="1">
      <p:cViewPr varScale="1">
        <p:scale>
          <a:sx n="80" d="100"/>
          <a:sy n="80" d="100"/>
        </p:scale>
        <p:origin x="1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9AB3A824-1A51-4B26-AD58-A6D8E14F6C04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903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7259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179247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1278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583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735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51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1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63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6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1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99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394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72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B66A22-43B0-8C40-BC2A-8DE992A109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Analýza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Nové trendy v podnikání MSP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ve vybraných oblastech podnikání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05BB77-F859-EC47-919F-5F2F2CCF82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Zpracoval tým Asociace malých a středních podniků a živnostníků ČR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 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Září 2020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 </a:t>
            </a:r>
            <a:endParaRPr lang="cs-CZ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22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D2EBA-9FA6-3744-95DA-AE142C4F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pic>
        <p:nvPicPr>
          <p:cNvPr id="3074" name="Picture 2" descr="Jak zbohatnout? Úspěšné podnikání na internetu : Blog o podnikání na  internetu">
            <a:extLst>
              <a:ext uri="{FF2B5EF4-FFF2-40B4-BE49-F238E27FC236}">
                <a16:creationId xmlns:a16="http://schemas.microsoft.com/office/drawing/2014/main" id="{1816EDFB-FCB6-4846-B21D-A0E1283E7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037" y="2294789"/>
            <a:ext cx="4543926" cy="3012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7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21B65-F62A-8B47-AAF4-704CCEE3D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558A7-D530-9340-B520-3C40C6055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5764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Podnikání na internetu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Pro podnikání je to jednoduchý nástroj, který poskytuje řadu výhod např. osobní samostatnost, kterou upřednostňuje řada podnikatelů. </a:t>
            </a:r>
          </a:p>
          <a:p>
            <a:pPr lvl="1"/>
            <a:r>
              <a:rPr lang="cs-CZ" sz="2400" b="1" dirty="0">
                <a:solidFill>
                  <a:schemeClr val="bg1"/>
                </a:solidFill>
              </a:rPr>
              <a:t>Výhody</a:t>
            </a:r>
            <a:r>
              <a:rPr lang="cs-CZ" sz="2400" dirty="0">
                <a:solidFill>
                  <a:schemeClr val="bg1"/>
                </a:solidFill>
              </a:rPr>
              <a:t> - není třeba najímat kanceláře a platit jejich vybavení, v začátcích podnikání není třeba najímat personál, na internetu samotném lze najít většinu informací potřebných pro zahájení podnikání, jeho prostřednictvím si lze udělat průzkum trhu. </a:t>
            </a:r>
          </a:p>
          <a:p>
            <a:pPr lvl="1"/>
            <a:r>
              <a:rPr lang="cs-CZ" sz="2400" dirty="0"/>
              <a:t>Internet umožňuje měřit efektivitu tohoto podnikání.    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082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19286-43ED-1545-9319-AA939FF7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  <a:endParaRPr lang="en-GB" b="1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6C4CBD76-43C9-274D-BB25-6FAE1FA5D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876" y="2309393"/>
            <a:ext cx="4853071" cy="3635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2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34EC4-2CE2-204E-BF59-F2BD1964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CD4C70-2EAF-F349-A6A8-0EA431BC1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2758"/>
            <a:ext cx="9905999" cy="442672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Klíčovým trendem v průmyslu je další rozvoj výroby </a:t>
            </a:r>
            <a:r>
              <a:rPr lang="cs-CZ" sz="2800" b="1" dirty="0">
                <a:solidFill>
                  <a:schemeClr val="bg1"/>
                </a:solidFill>
              </a:rPr>
              <a:t>automatizací, robotizací a digitalizací </a:t>
            </a:r>
            <a:r>
              <a:rPr lang="cs-CZ" sz="2800" dirty="0">
                <a:solidFill>
                  <a:schemeClr val="bg1"/>
                </a:solidFill>
              </a:rPr>
              <a:t>většiny výrobních procesů.</a:t>
            </a:r>
          </a:p>
          <a:p>
            <a:r>
              <a:rPr lang="cs-CZ" sz="2800" dirty="0">
                <a:solidFill>
                  <a:schemeClr val="bg1"/>
                </a:solidFill>
              </a:rPr>
              <a:t>Tento trend má pozitivní dopad na výrobu samotnou, ale nejednoznačný dopad má do oblasti </a:t>
            </a:r>
            <a:r>
              <a:rPr lang="cs-CZ" sz="2800" b="1" dirty="0">
                <a:solidFill>
                  <a:schemeClr val="bg1"/>
                </a:solidFill>
              </a:rPr>
              <a:t>zaměstnanecké, šířeji lidské</a:t>
            </a:r>
            <a:r>
              <a:rPr lang="cs-CZ" sz="2800" dirty="0">
                <a:solidFill>
                  <a:schemeClr val="bg1"/>
                </a:solidFill>
              </a:rPr>
              <a:t>. </a:t>
            </a:r>
          </a:p>
          <a:p>
            <a:r>
              <a:rPr lang="cs-CZ" sz="2800" dirty="0"/>
              <a:t>Česká republika jako jedna z nejprůmyslovějších zemí současné Evropy a bude proto pociťovat tyto zásadní změny velmi intenzivně.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21793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832E3-C225-BE48-8C39-ADAE959B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B76F4B-E606-2D4E-B222-B787B4C47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57136"/>
            <a:ext cx="9905999" cy="428234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Rozvoj trendů v průmyslu zpomalen!</a:t>
            </a:r>
          </a:p>
          <a:p>
            <a:r>
              <a:rPr lang="cs-CZ" sz="2800" dirty="0">
                <a:solidFill>
                  <a:schemeClr val="bg1"/>
                </a:solidFill>
              </a:rPr>
              <a:t>Téměř ve všech oblastech průmyslu zaznamenaly podniky větší či menší ekonomické ztráty, musely kvůli tomu využít rezervy a mnohde se tato situace odráží v nedostatku finančních prostředků na další investiční rozvoj.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Investiční záměry jsou pro nejbližší období omezovány, odkládány, avšak zcela výjimečně úplně rušeny. </a:t>
            </a:r>
            <a:endParaRPr lang="en-GB" sz="2800" dirty="0">
              <a:solidFill>
                <a:schemeClr val="bg1"/>
              </a:solidFill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97667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CBD4A-AF8E-764A-A774-42761FCA4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průmyslu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867C6-80C0-AF40-A4E9-604043EC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2968"/>
            <a:ext cx="9905998" cy="26409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chemeClr val="bg1"/>
                </a:solidFill>
              </a:rPr>
              <a:t>Propouštění zaměstnanců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Vládní programy podpory sice do určité míry pomohly situaci překonávat a částečně udržet zaměstnanost, nicméně k propouštění zaměstnanců došlo a bude k němu docházet dál jako důsledek podzimního zhoršení situace.   </a:t>
            </a:r>
          </a:p>
          <a:p>
            <a:pPr>
              <a:lnSpc>
                <a:spcPct val="150000"/>
              </a:lnSpc>
            </a:pP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5122" name="Picture 2" descr="Firmy avizují hromadné propouštění - jaká jsou jeho zákonná pravidla? -  COVID-19 - Advokátní deník">
            <a:extLst>
              <a:ext uri="{FF2B5EF4-FFF2-40B4-BE49-F238E27FC236}">
                <a16:creationId xmlns:a16="http://schemas.microsoft.com/office/drawing/2014/main" id="{717FD166-BBE0-3942-86AB-E74BD697E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1" y="4533900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085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A149EF-78AF-7348-857A-57640C76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průmyslu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28854B-0696-3B4D-A8B1-5931BBDE3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16506"/>
            <a:ext cx="10136188" cy="4522976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Z dlouhodobého hlediska však bude pokračovat robotizace a automatizace v průmyslu</a:t>
            </a:r>
          </a:p>
          <a:p>
            <a:r>
              <a:rPr lang="cs-CZ" b="1" i="1" dirty="0">
                <a:solidFill>
                  <a:schemeClr val="bg1"/>
                </a:solidFill>
              </a:rPr>
              <a:t>Robotizace, automatizace výrobních linek. </a:t>
            </a:r>
            <a:r>
              <a:rPr lang="cs-CZ" dirty="0">
                <a:solidFill>
                  <a:schemeClr val="bg1"/>
                </a:solidFill>
              </a:rPr>
              <a:t>Zvýšený zájem o automatizaci výrobních linek, zavádění robotů a komplexních robotických aplikací do výroby se dle odborníků projevil až v posledních dvou či třech letech. </a:t>
            </a:r>
          </a:p>
          <a:p>
            <a:r>
              <a:rPr lang="cs-CZ" dirty="0">
                <a:solidFill>
                  <a:schemeClr val="bg1"/>
                </a:solidFill>
              </a:rPr>
              <a:t>Jako jeden z důvodů se uvádí „</a:t>
            </a:r>
            <a:r>
              <a:rPr lang="cs-CZ" b="1" dirty="0">
                <a:solidFill>
                  <a:schemeClr val="bg1"/>
                </a:solidFill>
              </a:rPr>
              <a:t>lidský faktor</a:t>
            </a:r>
            <a:r>
              <a:rPr lang="cs-CZ" dirty="0">
                <a:solidFill>
                  <a:schemeClr val="bg1"/>
                </a:solidFill>
              </a:rPr>
              <a:t>“ - situace na pracovním trhu, kdy firmy čelí obrovskému nedostatku pracovní síly v kombinaci se zvyšováním mezd zaměstnaných pracovníků, které neodpovídá pomalejšímu zvyšování produktivity; v rámci stále silnějších tlaků na snižování nákladů mohou roboty oba problémy řešit.  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245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A2B4F-864F-0545-A205-AA04A16C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průmyslu</a:t>
            </a:r>
            <a:endParaRPr lang="en-GB" dirty="0"/>
          </a:p>
        </p:txBody>
      </p:sp>
      <p:pic>
        <p:nvPicPr>
          <p:cNvPr id="6146" name="Picture 2" descr="Může umělá inteligence odhalit nemoc lépe než lékař? Má to své vrtochy.  Musíme být opatrní, varuje onkolog | Radiožurnál">
            <a:extLst>
              <a:ext uri="{FF2B5EF4-FFF2-40B4-BE49-F238E27FC236}">
                <a16:creationId xmlns:a16="http://schemas.microsoft.com/office/drawing/2014/main" id="{071A6AD4-53C2-F741-8A09-1038B1140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342" y="2222500"/>
            <a:ext cx="5260139" cy="377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869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51DE7-CF50-C049-A78A-09E97652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průmyslu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F949DF-3B49-BE47-8268-1A1A83720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/>
          </a:bodyPr>
          <a:lstStyle/>
          <a:p>
            <a:r>
              <a:rPr lang="cs-CZ" sz="2800" b="1" i="1" dirty="0">
                <a:solidFill>
                  <a:schemeClr val="bg1"/>
                </a:solidFill>
              </a:rPr>
              <a:t>Umělá inteligence</a:t>
            </a:r>
            <a:r>
              <a:rPr lang="cs-CZ" sz="2800" dirty="0">
                <a:solidFill>
                  <a:schemeClr val="bg1"/>
                </a:solidFill>
              </a:rPr>
              <a:t> se do světa lidí prosazuje postupně již řadu let – procesy optimalizace, plánování, rozvrhování či diagnostika jako klasické metody umělé inteligence se postupně začaly prosazovat již od 90. let a začaly měnit průmyslovou výrobu.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Strojové učení a počítačové vidění a rozpoznávání jsou dnes hlavními nástroji využité umělé inteligence v průmyslu i jinde.  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75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28B2B-531A-914C-8F45-147395762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pic>
        <p:nvPicPr>
          <p:cNvPr id="7170" name="Picture 2" descr="Ekologické zemědělství – zhodnocení ekonomické úrovně podniků">
            <a:extLst>
              <a:ext uri="{FF2B5EF4-FFF2-40B4-BE49-F238E27FC236}">
                <a16:creationId xmlns:a16="http://schemas.microsoft.com/office/drawing/2014/main" id="{F3CF7719-9704-3748-BFA7-3D239BD0D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463" y="1590051"/>
            <a:ext cx="5967663" cy="499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48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F7254F-2503-BB4E-9CF6-44FC0F2AE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938" y="109598"/>
            <a:ext cx="9905998" cy="1478570"/>
          </a:xfrm>
        </p:spPr>
        <p:txBody>
          <a:bodyPr/>
          <a:lstStyle/>
          <a:p>
            <a:r>
              <a:rPr lang="en-GB" b="1" dirty="0" err="1">
                <a:solidFill>
                  <a:schemeClr val="bg1"/>
                </a:solidFill>
              </a:rPr>
              <a:t>obsah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A5DA3-32BF-4945-93FE-4DB2930E4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8" y="1203158"/>
            <a:ext cx="10309474" cy="537410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Specifické trendy vycházející z pandemie Covid-19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průmyslu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zemědělství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dopravě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maloobchodu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bankovnictví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cestovním ruchu a hotelnictví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gastronomii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solidFill>
                  <a:schemeClr val="bg1"/>
                </a:solidFill>
              </a:rPr>
              <a:t>Nové trendy v marketingu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363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F3FD8-5438-EF49-915E-5F015C48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 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9405F-2C25-1148-806D-325442E03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20252"/>
            <a:ext cx="9905999" cy="461922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800" b="1" dirty="0">
                <a:solidFill>
                  <a:schemeClr val="bg1"/>
                </a:solidFill>
              </a:rPr>
              <a:t>Ekologické zemědělství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je typ zemědělského hospodaření, který při vlastní výrobě respektuje životní prostředí a jeho jednotlivé složky;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stanovuje různá omezení a zákazy látek a postupů, které zatěžují či znečišťují životní prostředí či přinášejí rizika kontaminace potravin a dbá na „pohodu“ hospodářských zvířat.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Ekologické zemědělství se zaměřuje na záruky výrobních procesů, „</a:t>
            </a:r>
            <a:r>
              <a:rPr lang="cs-CZ" sz="2400" dirty="0"/>
              <a:t>čistota“ potravin je jeho chtěným důsledkem.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32253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FF3856-4B80-6647-9DE3-DE3AE103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269DA-5B91-834E-97E6-95C8146B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04211"/>
            <a:ext cx="9905999" cy="5253789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bg1"/>
                </a:solidFill>
              </a:rPr>
              <a:t>„</a:t>
            </a:r>
            <a:r>
              <a:rPr lang="cs-CZ" sz="2800" b="1" dirty="0">
                <a:solidFill>
                  <a:schemeClr val="bg1"/>
                </a:solidFill>
              </a:rPr>
              <a:t>precizní zemědělství“ („</a:t>
            </a:r>
            <a:r>
              <a:rPr lang="cs-CZ" sz="2800" b="1" dirty="0" err="1">
                <a:solidFill>
                  <a:schemeClr val="bg1"/>
                </a:solidFill>
              </a:rPr>
              <a:t>smart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 err="1">
                <a:solidFill>
                  <a:schemeClr val="bg1"/>
                </a:solidFill>
              </a:rPr>
              <a:t>farming</a:t>
            </a:r>
            <a:r>
              <a:rPr lang="cs-CZ" sz="2800" b="1" dirty="0">
                <a:solidFill>
                  <a:schemeClr val="bg1"/>
                </a:solidFill>
              </a:rPr>
              <a:t>“)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100" dirty="0">
                <a:solidFill>
                  <a:schemeClr val="bg1"/>
                </a:solidFill>
              </a:rPr>
              <a:t>je založený nejen na využívání počítačů, ale též na využívání systému GPS pro pohyb zemědělských strojů, mapování, dat z </a:t>
            </a:r>
            <a:r>
              <a:rPr lang="cs-CZ" sz="2100" dirty="0" err="1">
                <a:solidFill>
                  <a:schemeClr val="bg1"/>
                </a:solidFill>
              </a:rPr>
              <a:t>meteostanic</a:t>
            </a:r>
            <a:r>
              <a:rPr lang="cs-CZ" sz="2100" dirty="0">
                <a:solidFill>
                  <a:schemeClr val="bg1"/>
                </a:solidFill>
              </a:rPr>
              <a:t>, logování dat, čidel rychlosti pohybu strojů a dalších čidel apod. </a:t>
            </a:r>
          </a:p>
          <a:p>
            <a:pPr lvl="1"/>
            <a:r>
              <a:rPr lang="cs-CZ" sz="2100" dirty="0">
                <a:solidFill>
                  <a:schemeClr val="bg1"/>
                </a:solidFill>
              </a:rPr>
              <a:t>Efekt: větší efektivnost hospodaření a šetření nákladů</a:t>
            </a:r>
          </a:p>
          <a:p>
            <a:pPr lvl="1"/>
            <a:r>
              <a:rPr lang="cs-CZ" sz="2100" dirty="0">
                <a:solidFill>
                  <a:schemeClr val="bg1"/>
                </a:solidFill>
              </a:rPr>
              <a:t>Příklady:</a:t>
            </a:r>
          </a:p>
          <a:p>
            <a:pPr lvl="2"/>
            <a:r>
              <a:rPr lang="cs-CZ" sz="2100" dirty="0">
                <a:solidFill>
                  <a:schemeClr val="bg1"/>
                </a:solidFill>
              </a:rPr>
              <a:t>systémy navádění strojů pomocí GPS souřadnic při orbě, setí, hnojení, postřiku a sklizni. </a:t>
            </a:r>
          </a:p>
          <a:p>
            <a:pPr lvl="1"/>
            <a:r>
              <a:rPr lang="cs-CZ" sz="2100" dirty="0"/>
              <a:t>Senzorový monitoring zemědělských porostů umožní např. variabilní přesné dávkování hnojiv podle konkrétních typů půdy; takový systém je nejen šetrnější k půdě, snižuje zátěž na životní prostředí, ale také výrazně šetří náklady.  </a:t>
            </a:r>
          </a:p>
        </p:txBody>
      </p:sp>
    </p:spTree>
    <p:extLst>
      <p:ext uri="{BB962C8B-B14F-4D97-AF65-F5344CB8AC3E}">
        <p14:creationId xmlns:p14="http://schemas.microsoft.com/office/powerpoint/2010/main" val="2303361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7804E-EBEB-FD4D-90D0-95C9F6119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pic>
        <p:nvPicPr>
          <p:cNvPr id="8194" name="Picture 2" descr="VERTIKÁLNÍ FARMY A HYDROPONIE – BUDOUCNOST FARMAŘENÍ? – MéPodnikání.cz –  informace pro vaše podnikání">
            <a:extLst>
              <a:ext uri="{FF2B5EF4-FFF2-40B4-BE49-F238E27FC236}">
                <a16:creationId xmlns:a16="http://schemas.microsoft.com/office/drawing/2014/main" id="{85F5DF72-0CA7-9548-865C-6F7C6EE2A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105" y="2234866"/>
            <a:ext cx="5247790" cy="349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24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AA45C-BFC0-BF44-AE2C-9D3C509C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0F33F-6D52-734E-8451-C11D9F378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96716"/>
            <a:ext cx="9905999" cy="4892842"/>
          </a:xfrm>
        </p:spPr>
        <p:txBody>
          <a:bodyPr>
            <a:normAutofit/>
          </a:bodyPr>
          <a:lstStyle/>
          <a:p>
            <a:r>
              <a:rPr lang="en-GB" sz="2800" b="1" dirty="0" err="1">
                <a:solidFill>
                  <a:schemeClr val="bg1"/>
                </a:solidFill>
              </a:rPr>
              <a:t>Vertikální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err="1">
                <a:solidFill>
                  <a:schemeClr val="bg1"/>
                </a:solidFill>
              </a:rPr>
              <a:t>zemědělství</a:t>
            </a:r>
            <a:endParaRPr lang="en-GB" sz="2800" b="1" dirty="0">
              <a:solidFill>
                <a:schemeClr val="bg1"/>
              </a:solidFill>
            </a:endParaRP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umožňuje pěstování rostlin bez většího záboru půdy, bez používání pesticidů a herbicidů a s minimální spotřebou vody 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Hydroponie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spotřebuje o 90 % méně vody než konvenční zemědělská výroba,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využívá přirozené cirkulace vody. </a:t>
            </a:r>
          </a:p>
          <a:p>
            <a:pPr lvl="1"/>
            <a:r>
              <a:rPr lang="cs-CZ" sz="2400" dirty="0"/>
              <a:t>Rostliny v hydroponickém systému rostou cca dvakrát rychleji, spotřebují u toho až o 40 % méně energie a na stejném prostoru se dá pěstovat několikanásobně více plodin.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55143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972E9-BFA8-BF42-912B-246274E2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zemědělství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AFAF4F-7728-5944-9F40-94A6F3C92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390" y="2249487"/>
            <a:ext cx="6288506" cy="4359860"/>
          </a:xfrm>
        </p:spPr>
        <p:txBody>
          <a:bodyPr>
            <a:normAutofit lnSpcReduction="10000"/>
          </a:bodyPr>
          <a:lstStyle/>
          <a:p>
            <a:r>
              <a:rPr lang="cs-CZ" sz="3200" b="1" dirty="0" err="1">
                <a:solidFill>
                  <a:schemeClr val="bg1"/>
                </a:solidFill>
              </a:rPr>
              <a:t>Akvaponie</a:t>
            </a:r>
            <a:r>
              <a:rPr lang="cs-CZ" sz="3200" b="1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800" b="1" dirty="0">
                <a:solidFill>
                  <a:schemeClr val="bg1"/>
                </a:solidFill>
              </a:rPr>
              <a:t>v</a:t>
            </a:r>
            <a:r>
              <a:rPr lang="cs-CZ" sz="2800" dirty="0">
                <a:solidFill>
                  <a:schemeClr val="bg1"/>
                </a:solidFill>
              </a:rPr>
              <a:t>yužívá propojení chovu ryb a pěstování rostlin.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Rostliny dostávají v tomto systému vodu, která je obohacená o živiny z chovu ryb a ryby zase žijí v přirozeně zdravé vodě okysličené rostlinami.</a:t>
            </a:r>
          </a:p>
          <a:p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9218" name="Picture 2" descr="Akvaponie Archivy – Rybářství - s námi vás rybaření chytne">
            <a:extLst>
              <a:ext uri="{FF2B5EF4-FFF2-40B4-BE49-F238E27FC236}">
                <a16:creationId xmlns:a16="http://schemas.microsoft.com/office/drawing/2014/main" id="{CB5C049B-3CC8-2242-852C-47F62A692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895" y="2582778"/>
            <a:ext cx="4520198" cy="373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5265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9705A-5DCE-1F49-8211-A3FF56913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666645"/>
            <a:ext cx="9905998" cy="1478570"/>
          </a:xfrm>
        </p:spPr>
        <p:txBody>
          <a:bodyPr/>
          <a:lstStyle/>
          <a:p>
            <a:r>
              <a:rPr lang="en-GB" b="1" dirty="0" err="1">
                <a:solidFill>
                  <a:schemeClr val="bg1"/>
                </a:solidFill>
              </a:rPr>
              <a:t>Nové</a:t>
            </a:r>
            <a:r>
              <a:rPr lang="en-GB" b="1" dirty="0">
                <a:solidFill>
                  <a:schemeClr val="bg1"/>
                </a:solidFill>
              </a:rPr>
              <a:t> trendy v </a:t>
            </a:r>
            <a:r>
              <a:rPr lang="en-GB" b="1" dirty="0" err="1">
                <a:solidFill>
                  <a:schemeClr val="bg1"/>
                </a:solidFill>
              </a:rPr>
              <a:t>dopravě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0242" name="Picture 2" descr="Elektromobily: Jaké mají (ne)výhody? | AutoRoad.cz">
            <a:extLst>
              <a:ext uri="{FF2B5EF4-FFF2-40B4-BE49-F238E27FC236}">
                <a16:creationId xmlns:a16="http://schemas.microsoft.com/office/drawing/2014/main" id="{030E9467-4D45-884C-9D1D-C5CEB8CA31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047" y="2442410"/>
            <a:ext cx="7039905" cy="394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390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63F518-2DE3-0247-8EFF-2919E15C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dopravě 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D4BC12-C583-C845-9647-FB36A33AD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04210"/>
            <a:ext cx="9905999" cy="4940969"/>
          </a:xfrm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chemeClr val="bg1"/>
                </a:solidFill>
              </a:rPr>
              <a:t>Elektromobilita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Trend velmi silně podporuje EU svými právními předpisy ohledně emisních limitů i výroby automobilů nových generací. </a:t>
            </a:r>
          </a:p>
          <a:p>
            <a:r>
              <a:rPr lang="cs-CZ" dirty="0">
                <a:solidFill>
                  <a:schemeClr val="bg1"/>
                </a:solidFill>
              </a:rPr>
              <a:t>Do konce roku 2040 by se měla zcela zastavit výroba automobilů se spalovacími motory.</a:t>
            </a:r>
          </a:p>
          <a:p>
            <a:r>
              <a:rPr lang="cs-CZ" dirty="0"/>
              <a:t>Podle Auto Škoda musí tento výrobce do roku 2025 prodávat čtvrtinu automobilů s elektrickým pohonem a do roku 2030 to má být 40 % vyráběných automobilů. Tato změna vyvolává výrazné investice do výroby baterií pro automobily a mj. též nucenou masovou výměnu vozového parku.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788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F48C7-FA32-6448-89F9-6998242D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dopravě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F2165C-1614-6141-9A9A-6A15709E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1632702"/>
          </a:xfrm>
        </p:spPr>
        <p:txBody>
          <a:bodyPr>
            <a:normAutofit/>
          </a:bodyPr>
          <a:lstStyle/>
          <a:p>
            <a:r>
              <a:rPr lang="cs-CZ" sz="2800" dirty="0" err="1">
                <a:solidFill>
                  <a:schemeClr val="bg1"/>
                </a:solidFill>
              </a:rPr>
              <a:t>Elektromobilita</a:t>
            </a:r>
            <a:r>
              <a:rPr lang="cs-CZ" sz="2800" dirty="0">
                <a:solidFill>
                  <a:schemeClr val="bg1"/>
                </a:solidFill>
              </a:rPr>
              <a:t> se bude více prosazovat rovněž v městské dopravě, kromě klasických tramvají a trolejbusů se uvádějí do provozu i trolejbusy s hybridním provozem. 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1266" name="Picture 2" descr="Teplice chtějí koupit hybridní trolejbusy | Žít Teplice">
            <a:extLst>
              <a:ext uri="{FF2B5EF4-FFF2-40B4-BE49-F238E27FC236}">
                <a16:creationId xmlns:a16="http://schemas.microsoft.com/office/drawing/2014/main" id="{01566B1D-1CF4-FD44-BE97-5A78433B3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748" y="3882189"/>
            <a:ext cx="3874503" cy="290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782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0E2E6-7CBB-7444-92C1-D2CEBC4E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631BF-D80A-A249-AA23-24065C6C1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8588"/>
            <a:ext cx="5949199" cy="510941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K větší efektivnosti prodejen rovněž přispívají moderní </a:t>
            </a:r>
            <a:r>
              <a:rPr lang="cs-CZ" sz="3200" b="1" i="1" dirty="0">
                <a:solidFill>
                  <a:schemeClr val="bg1"/>
                </a:solidFill>
              </a:rPr>
              <a:t>technické prostředky</a:t>
            </a:r>
            <a:r>
              <a:rPr lang="cs-CZ" sz="3200" dirty="0">
                <a:solidFill>
                  <a:schemeClr val="bg1"/>
                </a:solidFill>
              </a:rPr>
              <a:t> např.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samoobslužné pokladny či platební terminály, které šetří personál a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umožnění plateb prostřednictvím chytrých telefonů a chytrých hodinek. </a:t>
            </a:r>
          </a:p>
        </p:txBody>
      </p:sp>
      <p:pic>
        <p:nvPicPr>
          <p:cNvPr id="26626" name="Picture 2" descr="Na samoobslužné pokladny si Češi zvykli. Vyplatí se jen někdy, řada lidí  chce kontakt - Aktuálně.cz">
            <a:extLst>
              <a:ext uri="{FF2B5EF4-FFF2-40B4-BE49-F238E27FC236}">
                <a16:creationId xmlns:a16="http://schemas.microsoft.com/office/drawing/2014/main" id="{583116E4-10B4-1944-AA5C-81221E460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742" y="1860674"/>
            <a:ext cx="4732350" cy="313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842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C8819-3020-094F-82BB-AD581AE45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pic>
        <p:nvPicPr>
          <p:cNvPr id="25602" name="Picture 2" descr="REGIO POTRAVINY - Zemědělská Farma Kublák Fryčovice">
            <a:extLst>
              <a:ext uri="{FF2B5EF4-FFF2-40B4-BE49-F238E27FC236}">
                <a16:creationId xmlns:a16="http://schemas.microsoft.com/office/drawing/2014/main" id="{C9C5B637-3EA2-0B4E-BE74-8A4071258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186" y="2590800"/>
            <a:ext cx="8401627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52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3101-FE10-7646-A936-B56D053C5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F40A8-1E9E-3C4F-B26C-ED9B232DB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28800"/>
            <a:ext cx="9905999" cy="460408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Období pandemie Covid-19 se na jaře letošního roku zásadním způsobem odrazilo v celém hospodářství, až na několik výjimek ve všech typech podnikání.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V létě se již zdálo, že krize postupně pomíjí a že se ekonomické aktivity budou moci vrátit téměř k normálu – „</a:t>
            </a:r>
            <a:r>
              <a:rPr lang="en-GB" sz="2800" b="1" dirty="0"/>
              <a:t>business as usual</a:t>
            </a:r>
            <a:r>
              <a:rPr lang="cs-CZ" sz="2800" dirty="0">
                <a:solidFill>
                  <a:schemeClr val="bg1"/>
                </a:solidFill>
              </a:rPr>
              <a:t>“.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Všechny typy podniků i drobní živnostníci se museli s touto dramatickou změnou vypořádat s </a:t>
            </a:r>
            <a:r>
              <a:rPr lang="cs-CZ" sz="2800" b="1" dirty="0"/>
              <a:t>většími či menšími ztrátami</a:t>
            </a:r>
            <a:r>
              <a:rPr lang="cs-CZ" sz="2800" dirty="0">
                <a:solidFill>
                  <a:schemeClr val="bg1"/>
                </a:solidFill>
              </a:rPr>
              <a:t>.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926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0E2E6-7CBB-7444-92C1-D2CEBC4E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B631BF-D80A-A249-AA23-24065C6C1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36294"/>
            <a:ext cx="9905999" cy="522170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V kontextu pandemie Covid-19 se posílil strategický a logistický </a:t>
            </a:r>
            <a:r>
              <a:rPr lang="cs-CZ" sz="3200" b="1" i="1" dirty="0">
                <a:solidFill>
                  <a:schemeClr val="bg1"/>
                </a:solidFill>
              </a:rPr>
              <a:t>trend regionálnosti zboží</a:t>
            </a:r>
            <a:r>
              <a:rPr lang="cs-CZ" sz="3200" dirty="0">
                <a:solidFill>
                  <a:schemeClr val="bg1"/>
                </a:solidFill>
              </a:rPr>
              <a:t>, které obchodníci nakupují.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Rychlá a bezpečná dosažitelnost zboží z regionální výroby či zemědělské produkce, bez dlouhých převozů ze vzdálenějších míst Evropy či dokonce z jiných kontinentů, je důležitá jak pro obchodníky, tak pro jejich zákazníky.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586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53E3F-C306-A14C-8945-528C4A2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pic>
        <p:nvPicPr>
          <p:cNvPr id="24578" name="Picture 2" descr="Tipy na e-shopy: online drogerie nebo prodej vinylů | Blog ACOMWARE">
            <a:extLst>
              <a:ext uri="{FF2B5EF4-FFF2-40B4-BE49-F238E27FC236}">
                <a16:creationId xmlns:a16="http://schemas.microsoft.com/office/drawing/2014/main" id="{401E1E9C-344E-9A41-8085-6B7DA04FD5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863" y="2245896"/>
            <a:ext cx="7402015" cy="425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175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0EFF2-8244-9641-B923-C2E7317A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602B16-3354-F249-9766-441B33FD8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12757"/>
            <a:ext cx="10120145" cy="476450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Nákupy on-line</a:t>
            </a:r>
            <a:r>
              <a:rPr lang="cs-CZ" sz="2800" dirty="0">
                <a:solidFill>
                  <a:schemeClr val="bg1"/>
                </a:solidFill>
              </a:rPr>
              <a:t> se vlivem pandemie Covid-19 urychlily.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posilování logistických kapacit, mnohdy dojde k prodlužování lhůt vyřizování objednávek</a:t>
            </a:r>
          </a:p>
          <a:p>
            <a:r>
              <a:rPr lang="cs-CZ" sz="2800" dirty="0">
                <a:solidFill>
                  <a:schemeClr val="bg1"/>
                </a:solidFill>
              </a:rPr>
              <a:t>Nové požadavky zákazníků  = změny sortimentu = posílení nabídky běžných potravin.</a:t>
            </a:r>
          </a:p>
          <a:p>
            <a:r>
              <a:rPr lang="cs-CZ" sz="2800" dirty="0"/>
              <a:t> Z průzkumů vyplývá, že se na internetu znásobil prodej zboží, které tam dříve nebylo nejžádanějším sortimentem, např. sortiment drogerie.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405499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DEC8F-0698-714D-91F5-D924FB71C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pic>
        <p:nvPicPr>
          <p:cNvPr id="22530" name="Picture 2" descr="Stanou se ze zavřených obchodů výdejny? Při objednání zboží na dálku klidně  - Podnikatel.cz">
            <a:extLst>
              <a:ext uri="{FF2B5EF4-FFF2-40B4-BE49-F238E27FC236}">
                <a16:creationId xmlns:a16="http://schemas.microsoft.com/office/drawing/2014/main" id="{75C7EC7C-F383-5D48-9BEE-AD527CA51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118" y="2378242"/>
            <a:ext cx="6359764" cy="357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740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719C7-C131-A042-93C1-DF5DFA9BE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maloobchodu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BC419-60AB-084C-AF55-6EE180FE9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48819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Integrace virtuálního obchodu do prodejny 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objednání zboží na internetu a jeho vyzvednutí v obchodě </a:t>
            </a:r>
          </a:p>
          <a:p>
            <a:pPr lvl="1"/>
            <a:r>
              <a:rPr lang="cs-CZ" sz="3200" dirty="0">
                <a:solidFill>
                  <a:schemeClr val="bg1"/>
                </a:solidFill>
              </a:rPr>
              <a:t>model „</a:t>
            </a:r>
            <a:r>
              <a:rPr lang="cs-CZ" sz="3200" dirty="0" err="1">
                <a:solidFill>
                  <a:schemeClr val="bg1"/>
                </a:solidFill>
              </a:rPr>
              <a:t>Click</a:t>
            </a:r>
            <a:r>
              <a:rPr lang="cs-CZ" sz="3200" dirty="0">
                <a:solidFill>
                  <a:schemeClr val="bg1"/>
                </a:solidFill>
              </a:rPr>
              <a:t>-and-</a:t>
            </a:r>
            <a:r>
              <a:rPr lang="cs-CZ" sz="3200" dirty="0" err="1">
                <a:solidFill>
                  <a:schemeClr val="bg1"/>
                </a:solidFill>
              </a:rPr>
              <a:t>collect</a:t>
            </a:r>
            <a:r>
              <a:rPr lang="cs-CZ" sz="3200" dirty="0">
                <a:solidFill>
                  <a:schemeClr val="bg1"/>
                </a:solidFill>
              </a:rPr>
              <a:t>“, který dodá zboží objednané na internetu přímo do domu zákazníka či do určeného odběrního místa.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301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5F575-809A-6148-BFF5-459C2C7E4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Nové trendy v bankovnictví</a:t>
            </a:r>
            <a:endParaRPr lang="en-GB" dirty="0"/>
          </a:p>
        </p:txBody>
      </p:sp>
      <p:pic>
        <p:nvPicPr>
          <p:cNvPr id="21506" name="Picture 2" descr="Bezkontaktní platby zažívají boom. Peníze už nebudou na dosah ruky, ale na  ní - OnlyMen">
            <a:extLst>
              <a:ext uri="{FF2B5EF4-FFF2-40B4-BE49-F238E27FC236}">
                <a16:creationId xmlns:a16="http://schemas.microsoft.com/office/drawing/2014/main" id="{2CCAB092-7758-9E45-89F1-A6DB7EE6B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981" y="2410432"/>
            <a:ext cx="5754037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3538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B06A8-1EAB-9B4C-8999-9B5095FDE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bankovnictví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A197F-D685-2F45-81E5-CD45EF58F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00462"/>
            <a:ext cx="9905999" cy="4940970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Pokračujícím trendem bankovnictví je </a:t>
            </a:r>
            <a:r>
              <a:rPr lang="cs-CZ" sz="2800" b="1" i="1" dirty="0">
                <a:solidFill>
                  <a:schemeClr val="bg1"/>
                </a:solidFill>
              </a:rPr>
              <a:t>posilování bezpečnosti</a:t>
            </a:r>
            <a:r>
              <a:rPr lang="cs-CZ" sz="2800" dirty="0">
                <a:solidFill>
                  <a:schemeClr val="bg1"/>
                </a:solidFill>
              </a:rPr>
              <a:t> mobilního (digitálního) přístupu do banky a zjednodušení tohoto přístupu při zachování vysoké bezpečnosti – např. náhled do bankovního zůstatku bez přihlášení se do banky přes </a:t>
            </a:r>
            <a:r>
              <a:rPr lang="cs-CZ" sz="2800" dirty="0" err="1">
                <a:solidFill>
                  <a:schemeClr val="bg1"/>
                </a:solidFill>
              </a:rPr>
              <a:t>widget</a:t>
            </a:r>
            <a:r>
              <a:rPr lang="cs-CZ" sz="2800" dirty="0">
                <a:solidFill>
                  <a:schemeClr val="bg1"/>
                </a:solidFill>
              </a:rPr>
              <a:t> v telefonu či chytré hodinky.</a:t>
            </a:r>
          </a:p>
          <a:p>
            <a:r>
              <a:rPr lang="cs-CZ" sz="2800" b="1" i="1" dirty="0">
                <a:solidFill>
                  <a:schemeClr val="bg1"/>
                </a:solidFill>
              </a:rPr>
              <a:t>„</a:t>
            </a:r>
            <a:r>
              <a:rPr lang="cs-CZ" sz="2800" b="1" i="1" dirty="0" err="1">
                <a:solidFill>
                  <a:schemeClr val="bg1"/>
                </a:solidFill>
              </a:rPr>
              <a:t>multibanking</a:t>
            </a:r>
            <a:r>
              <a:rPr lang="cs-CZ" sz="2800" b="1" i="1" dirty="0">
                <a:solidFill>
                  <a:schemeClr val="bg1"/>
                </a:solidFill>
              </a:rPr>
              <a:t>“</a:t>
            </a:r>
            <a:r>
              <a:rPr lang="cs-CZ" sz="2800" dirty="0">
                <a:solidFill>
                  <a:schemeClr val="bg1"/>
                </a:solidFill>
              </a:rPr>
              <a:t>, tj. ovládání účtů klienta v různých bankách z jediného on-line bankovnictví; to umožní klientovi získat celkový pohled na své finance.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807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2FC53-0A74-7A4C-ACB0-C1367ACA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bankovnictví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6EA57-B8DA-1243-ABFA-E7865BA17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7312777" cy="437590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Významným zlepšením služeb pro klienty bank je </a:t>
            </a:r>
            <a:r>
              <a:rPr lang="cs-CZ" sz="2800" b="1" dirty="0">
                <a:solidFill>
                  <a:schemeClr val="bg1"/>
                </a:solidFill>
              </a:rPr>
              <a:t>možnost otevření účtu on-line </a:t>
            </a:r>
            <a:r>
              <a:rPr lang="cs-CZ" sz="2800" dirty="0">
                <a:solidFill>
                  <a:schemeClr val="bg1"/>
                </a:solidFill>
              </a:rPr>
              <a:t>z mobilního telefonu či z počítače doma (</a:t>
            </a:r>
            <a:r>
              <a:rPr lang="cs-CZ" sz="2800" b="1" i="1" dirty="0">
                <a:solidFill>
                  <a:schemeClr val="bg1"/>
                </a:solidFill>
              </a:rPr>
              <a:t>digitální </a:t>
            </a:r>
            <a:r>
              <a:rPr lang="cs-CZ" sz="2800" b="1" i="1" dirty="0" err="1">
                <a:solidFill>
                  <a:schemeClr val="bg1"/>
                </a:solidFill>
              </a:rPr>
              <a:t>onboarding</a:t>
            </a:r>
            <a:r>
              <a:rPr lang="cs-CZ" sz="2800" b="1" dirty="0">
                <a:solidFill>
                  <a:schemeClr val="bg1"/>
                </a:solidFill>
              </a:rPr>
              <a:t>). </a:t>
            </a:r>
          </a:p>
          <a:p>
            <a:r>
              <a:rPr lang="cs-CZ" sz="2800" dirty="0">
                <a:solidFill>
                  <a:schemeClr val="bg1"/>
                </a:solidFill>
              </a:rPr>
              <a:t>Možnost založit si digitálně účet v bance z domova představuje velké pohodlí pro klienta, který nemusí k tomuto účelu navštívit pobočku banky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Blog: Digital onboarding v empatickém bankovnictví - Banking Software  Company (BSC)">
            <a:extLst>
              <a:ext uri="{FF2B5EF4-FFF2-40B4-BE49-F238E27FC236}">
                <a16:creationId xmlns:a16="http://schemas.microsoft.com/office/drawing/2014/main" id="{85FF593B-93F8-F148-A9E6-BD2815E990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189" y="2249487"/>
            <a:ext cx="3766302" cy="376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976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8209A3-41A0-0E48-9FBE-C218E2B41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82F41B-2FE3-DD45-B680-FC8ABBB1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72125"/>
            <a:ext cx="9905999" cy="495701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Rozvoj těchto sektorů se zastavil </a:t>
            </a:r>
          </a:p>
          <a:p>
            <a:r>
              <a:rPr lang="cs-CZ" dirty="0">
                <a:solidFill>
                  <a:schemeClr val="bg1"/>
                </a:solidFill>
              </a:rPr>
              <a:t>Další trendy =  realizace strategií přežití spíše než další dynamický rozvoj</a:t>
            </a:r>
          </a:p>
          <a:p>
            <a:r>
              <a:rPr lang="cs-CZ" dirty="0">
                <a:solidFill>
                  <a:schemeClr val="bg1"/>
                </a:solidFill>
              </a:rPr>
              <a:t>Aktuální trend = snaha přitáhnout zájem domácích klientů a částečně tak nahradit výrazný úbytek zahraniční klientely. </a:t>
            </a:r>
          </a:p>
          <a:p>
            <a:r>
              <a:rPr lang="cs-CZ" dirty="0">
                <a:solidFill>
                  <a:schemeClr val="bg1"/>
                </a:solidFill>
              </a:rPr>
              <a:t>Předpoklad – úprava služeb i cen ubytování a doprovodných služeb. </a:t>
            </a:r>
          </a:p>
          <a:p>
            <a:r>
              <a:rPr lang="cs-CZ" dirty="0">
                <a:solidFill>
                  <a:schemeClr val="bg1"/>
                </a:solidFill>
              </a:rPr>
              <a:t>Pro domácí klientelu bude vhodné nabízet rodinné dovolené, výhodné cenové baličky s dalšími službami či zážitky jako např. vstupenky na hrady, či akvapark v okolí apod.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177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9D957-E07B-AD48-AA9B-5F42F5FA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pic>
        <p:nvPicPr>
          <p:cNvPr id="19458" name="Picture 2" descr="Dopady opatření kvůli koronaviru? Cestovní ruch bude nejvíc zasažen v Praze  - Pražský deník">
            <a:extLst>
              <a:ext uri="{FF2B5EF4-FFF2-40B4-BE49-F238E27FC236}">
                <a16:creationId xmlns:a16="http://schemas.microsoft.com/office/drawing/2014/main" id="{30D11F08-F38E-AD40-B4EA-1C5750E91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141" y="2362200"/>
            <a:ext cx="6923718" cy="3877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41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E3059-B938-CD45-BB1A-A90624157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190" y="618518"/>
            <a:ext cx="10200066" cy="147857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390584-883D-4443-9C8C-80CC9ECD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401" y="1800308"/>
            <a:ext cx="9905999" cy="458445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800" dirty="0">
                <a:solidFill>
                  <a:schemeClr val="bg1"/>
                </a:solidFill>
              </a:rPr>
              <a:t>Činnost především menších podniků a zejména živnostníků se výrazně </a:t>
            </a:r>
            <a:r>
              <a:rPr lang="cs-CZ" sz="2800" b="1" dirty="0"/>
              <a:t>omezila</a:t>
            </a:r>
            <a:r>
              <a:rPr lang="cs-CZ" sz="2800" dirty="0">
                <a:solidFill>
                  <a:schemeClr val="bg1"/>
                </a:solidFill>
              </a:rPr>
              <a:t>, resp. v řadě případů úplně </a:t>
            </a:r>
            <a:r>
              <a:rPr lang="cs-CZ" sz="2800" b="1" dirty="0"/>
              <a:t>zastavila</a:t>
            </a:r>
            <a:r>
              <a:rPr lang="cs-CZ" sz="2800" dirty="0">
                <a:solidFill>
                  <a:schemeClr val="bg1"/>
                </a:solidFill>
              </a:rPr>
              <a:t>; podniky, které v omezené míře pokračovaly v podnikání musely přijmout zásadní opatření v oblasti organizační, zdravotní i personální. </a:t>
            </a:r>
          </a:p>
          <a:p>
            <a:pPr algn="just">
              <a:lnSpc>
                <a:spcPct val="150000"/>
              </a:lnSpc>
            </a:pPr>
            <a:r>
              <a:rPr lang="cs-CZ" sz="2800" dirty="0">
                <a:solidFill>
                  <a:schemeClr val="bg1"/>
                </a:solidFill>
              </a:rPr>
              <a:t>Některá z těchto vynucených </a:t>
            </a:r>
            <a:r>
              <a:rPr lang="cs-CZ" sz="2800" b="1" dirty="0"/>
              <a:t>opatření</a:t>
            </a:r>
            <a:r>
              <a:rPr lang="cs-CZ" sz="2800" dirty="0">
                <a:solidFill>
                  <a:schemeClr val="bg1"/>
                </a:solidFill>
              </a:rPr>
              <a:t> se však evidentně prosadí i po odeznění pandemie a zakládají trvalejší trendy.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988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6B1-B3E7-EE4E-A102-FF296FB78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0E69F-2B91-F74F-9B39-88D19D61B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097088"/>
            <a:ext cx="9905998" cy="4351838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Sdílené ubytování </a:t>
            </a:r>
            <a:r>
              <a:rPr lang="cs-CZ" sz="2800" dirty="0">
                <a:solidFill>
                  <a:schemeClr val="bg1"/>
                </a:solidFill>
              </a:rPr>
              <a:t>je sílící trend již několik let a v současné době je již poskytována prostřednictvím internetových platforem (</a:t>
            </a:r>
            <a:r>
              <a:rPr lang="cs-CZ" sz="2800" dirty="0" err="1">
                <a:solidFill>
                  <a:schemeClr val="bg1"/>
                </a:solidFill>
              </a:rPr>
              <a:t>AirBNB</a:t>
            </a:r>
            <a:r>
              <a:rPr lang="cs-CZ" sz="2800" dirty="0">
                <a:solidFill>
                  <a:schemeClr val="bg1"/>
                </a:solidFill>
              </a:rPr>
              <a:t> a další) </a:t>
            </a:r>
            <a:r>
              <a:rPr lang="cs-CZ" sz="2800" b="1" dirty="0">
                <a:solidFill>
                  <a:schemeClr val="bg1"/>
                </a:solidFill>
              </a:rPr>
              <a:t>větší ubytovací kapacita, než v tradičních ubytovacích zařízeních jako jsou hotely a penziony.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8434" name="Picture 2" descr="Sdílená ekonomika: Airbnb a Uber - Investujeme.cz">
            <a:extLst>
              <a:ext uri="{FF2B5EF4-FFF2-40B4-BE49-F238E27FC236}">
                <a16:creationId xmlns:a16="http://schemas.microsoft.com/office/drawing/2014/main" id="{7634D9FC-411C-6E44-8E2A-C0C852AAD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761" y="4219074"/>
            <a:ext cx="4529651" cy="256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498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9939F-9FDB-7B4F-AD5E-DA6FB0FC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pic>
        <p:nvPicPr>
          <p:cNvPr id="17410" name="Picture 2" descr="IQ RESTAURANT, Ostrava - Restaurant Reviews &amp; Phone Number - Tripadvisor">
            <a:extLst>
              <a:ext uri="{FF2B5EF4-FFF2-40B4-BE49-F238E27FC236}">
                <a16:creationId xmlns:a16="http://schemas.microsoft.com/office/drawing/2014/main" id="{AA32E81C-1AFD-4442-B9D2-3BCDFB1FB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2806031"/>
            <a:ext cx="4400466" cy="295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Our reviews on BOOKING.COM ! - Villa Georgia Afrata">
            <a:extLst>
              <a:ext uri="{FF2B5EF4-FFF2-40B4-BE49-F238E27FC236}">
                <a16:creationId xmlns:a16="http://schemas.microsoft.com/office/drawing/2014/main" id="{BC22EA8A-970C-8C46-B209-4DA908ADF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049" y="2903588"/>
            <a:ext cx="4011529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775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01C-691C-9744-9F42-A958D118C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cestovním ruchu a hotelnictví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206047-670D-874D-A685-6B89D6239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7" cy="4383923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bg1"/>
                </a:solidFill>
              </a:rPr>
              <a:t>Standard  = účast hotelů a penzionů v </a:t>
            </a:r>
            <a:r>
              <a:rPr lang="cs-CZ" sz="2800" b="1" dirty="0">
                <a:solidFill>
                  <a:schemeClr val="bg1"/>
                </a:solidFill>
              </a:rPr>
              <a:t>rezervačních a referenčních aplikacích </a:t>
            </a:r>
            <a:r>
              <a:rPr lang="cs-CZ" sz="2800" dirty="0">
                <a:solidFill>
                  <a:schemeClr val="bg1"/>
                </a:solidFill>
              </a:rPr>
              <a:t>(např. </a:t>
            </a:r>
            <a:r>
              <a:rPr lang="cs-CZ" sz="2800" dirty="0" err="1">
                <a:solidFill>
                  <a:schemeClr val="bg1"/>
                </a:solidFill>
              </a:rPr>
              <a:t>Booking.com</a:t>
            </a:r>
            <a:r>
              <a:rPr lang="cs-CZ" sz="2800" dirty="0">
                <a:solidFill>
                  <a:schemeClr val="bg1"/>
                </a:solidFill>
              </a:rPr>
              <a:t> a další) a v portálech cestovního ruchu (např. </a:t>
            </a:r>
            <a:r>
              <a:rPr lang="cs-CZ" sz="2800" dirty="0" err="1">
                <a:solidFill>
                  <a:schemeClr val="bg1"/>
                </a:solidFill>
              </a:rPr>
              <a:t>Tripadvisor</a:t>
            </a:r>
            <a:r>
              <a:rPr lang="cs-CZ" sz="2800" dirty="0">
                <a:solidFill>
                  <a:schemeClr val="bg1"/>
                </a:solidFill>
              </a:rPr>
              <a:t>) aby se informace o nabízených službách dostala k širokému okruhu potencionálních klientů; </a:t>
            </a:r>
          </a:p>
          <a:p>
            <a:r>
              <a:rPr lang="cs-CZ" sz="2800" dirty="0"/>
              <a:t>Provozovatelé mají možnost aktivně pracovat s daty, která jim tyto platformy poskytují.         </a:t>
            </a:r>
          </a:p>
          <a:p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265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8CF2A-C9A5-E143-ADB1-A60A79CE1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pic>
        <p:nvPicPr>
          <p:cNvPr id="16386" name="Picture 2" descr="Od on-line obědů k chytré restauraci: EET znamenala technologický boom v  gastronomii, říká provozovatel pokladen | Hospodářské noviny (HN.cz)">
            <a:extLst>
              <a:ext uri="{FF2B5EF4-FFF2-40B4-BE49-F238E27FC236}">
                <a16:creationId xmlns:a16="http://schemas.microsoft.com/office/drawing/2014/main" id="{1493EB2D-926F-4B4A-96B8-B252FECF8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122" y="2381560"/>
            <a:ext cx="5349755" cy="299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977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4021B-7C28-E145-9707-BCA6B86C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69E5B-96C7-704C-9DD5-839817B3E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56084"/>
            <a:ext cx="9905999" cy="4844716"/>
          </a:xfrm>
        </p:spPr>
        <p:txBody>
          <a:bodyPr>
            <a:normAutofit fontScale="92500"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Tablety</a:t>
            </a:r>
            <a:r>
              <a:rPr lang="cs-CZ" sz="3200" dirty="0">
                <a:solidFill>
                  <a:schemeClr val="bg1"/>
                </a:solidFill>
              </a:rPr>
              <a:t> jsou již nyní poměrně široce v restauracích využívány.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Slouží jednak „dovnitř“ podniku, tj. k efektivnímu propojení jednotlivých „provozů“ restaurace – komunikace prostřednictvím </a:t>
            </a:r>
            <a:r>
              <a:rPr lang="cs-CZ" sz="2800" dirty="0" err="1">
                <a:solidFill>
                  <a:schemeClr val="bg1"/>
                </a:solidFill>
              </a:rPr>
              <a:t>wifi</a:t>
            </a:r>
            <a:r>
              <a:rPr lang="cs-CZ" sz="2800" dirty="0">
                <a:solidFill>
                  <a:schemeClr val="bg1"/>
                </a:solidFill>
              </a:rPr>
              <a:t> mezi pokladnami, platebními terminály, kuchyní, skladem a číšníky.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Prostřednictvím aplikací umožňuje přehledné např. zásobování skladů i vydávání surovin do kuchyní. Využití </a:t>
            </a:r>
            <a:r>
              <a:rPr lang="cs-CZ" sz="2800" dirty="0" err="1">
                <a:solidFill>
                  <a:schemeClr val="bg1"/>
                </a:solidFill>
              </a:rPr>
              <a:t>tabletů</a:t>
            </a:r>
            <a:r>
              <a:rPr lang="cs-CZ" sz="2800" dirty="0">
                <a:solidFill>
                  <a:schemeClr val="bg1"/>
                </a:solidFill>
              </a:rPr>
              <a:t> ve vztahu k hostům umožní moderní prezentaci jídelních lístků, rezervaci míst a často i placení.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466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10D5B-DBE6-D845-A4ED-DA9949FA5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85166D-E637-874A-9EC3-4BDAC754E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09012"/>
            <a:ext cx="5355641" cy="433047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Digitální pokladny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dokážou propojit pokladnu s 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provozem kuchyně,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 účetnictvím podniku,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se skladovým hospodářstvím,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 platebními terminály,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s tablety číšníků a </a:t>
            </a:r>
          </a:p>
          <a:p>
            <a:pPr lvl="2"/>
            <a:r>
              <a:rPr lang="cs-CZ" sz="2400" dirty="0">
                <a:solidFill>
                  <a:schemeClr val="bg1"/>
                </a:solidFill>
              </a:rPr>
              <a:t>často s kamerovým systémem. </a:t>
            </a:r>
          </a:p>
          <a:p>
            <a:pPr marL="0" indent="0">
              <a:buNone/>
            </a:pPr>
            <a:endParaRPr lang="en-GB" sz="3200" dirty="0">
              <a:solidFill>
                <a:schemeClr val="bg1"/>
              </a:solidFill>
            </a:endParaRPr>
          </a:p>
        </p:txBody>
      </p:sp>
      <p:pic>
        <p:nvPicPr>
          <p:cNvPr id="15362" name="Picture 2" descr="Proč koupit pokladnu pro restaurace Harsys? | ABX software">
            <a:extLst>
              <a:ext uri="{FF2B5EF4-FFF2-40B4-BE49-F238E27FC236}">
                <a16:creationId xmlns:a16="http://schemas.microsoft.com/office/drawing/2014/main" id="{4DE2FD2A-1D62-4D43-AFA9-89A00CACF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789" y="2097087"/>
            <a:ext cx="4033587" cy="380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1976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3C14B-7712-8347-856A-2BD665AB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pic>
        <p:nvPicPr>
          <p:cNvPr id="14338" name="Picture 2" descr="Za jídlo v restauraci zaplatíte bezkontaktně pomocí QR kódu přímo od stolu.  Stačí smartphone s foťákem – MobilMania.cz">
            <a:extLst>
              <a:ext uri="{FF2B5EF4-FFF2-40B4-BE49-F238E27FC236}">
                <a16:creationId xmlns:a16="http://schemas.microsoft.com/office/drawing/2014/main" id="{599F13B9-EDF2-7A47-ABDD-839904B8B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982" y="2435392"/>
            <a:ext cx="6872036" cy="343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2460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842C4-AC29-4441-A82E-E3DB2780E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1A5D17-4E21-434F-997F-36C4B1809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8588"/>
            <a:ext cx="9905999" cy="4860759"/>
          </a:xfrm>
        </p:spPr>
        <p:txBody>
          <a:bodyPr>
            <a:normAutofit lnSpcReduction="10000"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Mobilní platby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dvě formy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jednak obecně užívaná platba přiložením mobilního telefonu k terminálu pro kreditní karty a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jednak specifická platba prostřednictvím aplikace propojené se systémy gastronomického podniku využívající QR kódů bez použití terminálů pro kreditní karty. </a:t>
            </a:r>
          </a:p>
          <a:p>
            <a:r>
              <a:rPr lang="cs-CZ" sz="2800" dirty="0"/>
              <a:t>Tento nově se uplatňující způsob placení přímo u stolu bez asistence obsluhy je velmi pohodlný jak pro zákazníky, tak i personál, kterému odlehčuje práci ve špičkových obdobích provozu gastronomického podniku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944688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482F3-0F40-1448-BCC0-F71F87C82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 gastronomii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B264CD-078C-FF46-98DA-5BA2C95D1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6"/>
            <a:ext cx="6478588" cy="378234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>
                <a:solidFill>
                  <a:schemeClr val="bg1"/>
                </a:solidFill>
              </a:rPr>
              <a:t>Pandemie Covid-19 přinesla gastronomickým podnikům nutnost výrazně rozšířit své služby v oblasti prodeje mimo vlastní podnik – došlo k zásadnímu rozšíření využití </a:t>
            </a:r>
            <a:r>
              <a:rPr lang="cs-CZ" sz="2800" b="1" i="1" dirty="0">
                <a:solidFill>
                  <a:schemeClr val="bg1"/>
                </a:solidFill>
              </a:rPr>
              <a:t>rozvážkových služeb</a:t>
            </a:r>
            <a:r>
              <a:rPr lang="cs-CZ" sz="2800" dirty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3314" name="Picture 2" descr="Rozvoz - Restaurace ABC">
            <a:extLst>
              <a:ext uri="{FF2B5EF4-FFF2-40B4-BE49-F238E27FC236}">
                <a16:creationId xmlns:a16="http://schemas.microsoft.com/office/drawing/2014/main" id="{BD3AC00C-37FD-7C4E-A406-4F7855FAD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77" y="2692817"/>
            <a:ext cx="4471781" cy="226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299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496569-249B-374F-89AC-5132F3C6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br>
              <a:rPr lang="cs-CZ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F99695-8532-604B-839F-1495004FD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4842"/>
            <a:ext cx="9905999" cy="4394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 err="1">
                <a:solidFill>
                  <a:schemeClr val="bg1"/>
                </a:solidFill>
              </a:rPr>
              <a:t>Mobilní</a:t>
            </a:r>
            <a:r>
              <a:rPr lang="en-GB" sz="2800" b="1" dirty="0">
                <a:solidFill>
                  <a:schemeClr val="bg1"/>
                </a:solidFill>
              </a:rPr>
              <a:t> marketing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Umožňuje připravit na mobilní telefony rychlou a dobře cílenou kampaň podle demografických i jiných údajů. 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V mobilních telefonech je možné využít na podporu prodeje prvky hry, zábavy, ale rovněž další formy např. nahrazující nejrůznější kupóny, losy, nebo tzv. okamžité výhry a prokázání nákupu především v oblasti rychloobrátkového zboží.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9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951A7-105D-7848-9659-EB600FED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885" y="618518"/>
            <a:ext cx="10599312" cy="147857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sz="3200" dirty="0"/>
          </a:p>
        </p:txBody>
      </p:sp>
      <p:pic>
        <p:nvPicPr>
          <p:cNvPr id="1026" name="Picture 2" descr="Jak lidé pracovali z domova během karantény? A jak to ovlivní budoucí styl  práce? | eLogistika.info">
            <a:extLst>
              <a:ext uri="{FF2B5EF4-FFF2-40B4-BE49-F238E27FC236}">
                <a16:creationId xmlns:a16="http://schemas.microsoft.com/office/drawing/2014/main" id="{C5BFF129-D24E-C240-AA0E-289F29F11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09" y="2318465"/>
            <a:ext cx="5166981" cy="343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5968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D167C-9F4F-E844-80E1-14DD636D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2B318-C90E-B044-961B-FC2534766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142394"/>
          </a:xfrm>
        </p:spPr>
        <p:txBody>
          <a:bodyPr>
            <a:normAutofit/>
          </a:bodyPr>
          <a:lstStyle/>
          <a:p>
            <a:r>
              <a:rPr lang="cs-CZ" sz="3200" b="1" i="1" dirty="0">
                <a:solidFill>
                  <a:schemeClr val="bg1"/>
                </a:solidFill>
              </a:rPr>
              <a:t>umělá inteligence</a:t>
            </a:r>
            <a:r>
              <a:rPr lang="cs-CZ" sz="3200" dirty="0">
                <a:solidFill>
                  <a:schemeClr val="bg1"/>
                </a:solidFill>
              </a:rPr>
              <a:t> využívaná v počítačích a informačních systémech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bude schopna stále lépe vyhodnocovat chování zákazníků či uživatelů sociálních sítí; </a:t>
            </a:r>
          </a:p>
          <a:p>
            <a:pPr lvl="1"/>
            <a:r>
              <a:rPr lang="cs-CZ" sz="2800" dirty="0">
                <a:solidFill>
                  <a:schemeClr val="bg1"/>
                </a:solidFill>
              </a:rPr>
              <a:t>bude moci cíleně měnit obsah sdělení podle toho, jaký zákazník, resp. uživatel je na dané stránce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06157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934A9-EE48-F945-96AE-7F98293F7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pic>
        <p:nvPicPr>
          <p:cNvPr id="12290" name="Picture 2" descr="Jak chatbot pomáhá v podnikání? | | Největší katalog ICT řešení">
            <a:extLst>
              <a:ext uri="{FF2B5EF4-FFF2-40B4-BE49-F238E27FC236}">
                <a16:creationId xmlns:a16="http://schemas.microsoft.com/office/drawing/2014/main" id="{243FD168-3E15-1F4E-8384-8D527EEC1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808" y="2424005"/>
            <a:ext cx="6876383" cy="275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9489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5E8E5-B779-AB4A-B3F4-8689F2B6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432BC-A2D5-9949-9DBB-F8AB12B8F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25052"/>
            <a:ext cx="9905999" cy="4314429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Konverzační marketing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nástrojem jsou konverzační </a:t>
            </a:r>
            <a:r>
              <a:rPr lang="cs-CZ" sz="2400" b="1" dirty="0">
                <a:solidFill>
                  <a:schemeClr val="bg1"/>
                </a:solidFill>
              </a:rPr>
              <a:t>roboti (</a:t>
            </a:r>
            <a:r>
              <a:rPr lang="cs-CZ" sz="2400" b="1" dirty="0" err="1">
                <a:solidFill>
                  <a:schemeClr val="bg1"/>
                </a:solidFill>
              </a:rPr>
              <a:t>chatbot</a:t>
            </a:r>
            <a:r>
              <a:rPr lang="cs-CZ" sz="2400" b="1" dirty="0">
                <a:solidFill>
                  <a:schemeClr val="bg1"/>
                </a:solidFill>
              </a:rPr>
              <a:t>)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 nejbližší době je budou mít v provozu všechny velké či střední formy a tato technologie se bude postupně dostávat i k malým firmám;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vytvoření </a:t>
            </a:r>
            <a:r>
              <a:rPr lang="cs-CZ" sz="2400" dirty="0" err="1">
                <a:solidFill>
                  <a:schemeClr val="bg1"/>
                </a:solidFill>
              </a:rPr>
              <a:t>chatbota</a:t>
            </a:r>
            <a:r>
              <a:rPr lang="cs-CZ" sz="2400" dirty="0">
                <a:solidFill>
                  <a:schemeClr val="bg1"/>
                </a:solidFill>
              </a:rPr>
              <a:t> pro malou firmu či běžného podnikatele není nic mimořádně náročného ani z technického, ani z finančního hlediska. </a:t>
            </a:r>
          </a:p>
          <a:p>
            <a:pPr lvl="1"/>
            <a:r>
              <a:rPr lang="cs-CZ" sz="2400" dirty="0" err="1">
                <a:solidFill>
                  <a:schemeClr val="bg1"/>
                </a:solidFill>
              </a:rPr>
              <a:t>Chatboti</a:t>
            </a:r>
            <a:r>
              <a:rPr lang="cs-CZ" sz="2400" dirty="0">
                <a:solidFill>
                  <a:schemeClr val="bg1"/>
                </a:solidFill>
              </a:rPr>
              <a:t> se využívají jak pro zákaznické podpory, tak i pro marketing a prodej, neboť již umožňují zapojit přímou konverzaci do marketingu.</a:t>
            </a:r>
          </a:p>
        </p:txBody>
      </p:sp>
    </p:spTree>
    <p:extLst>
      <p:ext uri="{BB962C8B-B14F-4D97-AF65-F5344CB8AC3E}">
        <p14:creationId xmlns:p14="http://schemas.microsoft.com/office/powerpoint/2010/main" val="42482675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584A2-8844-CC49-A765-3F269AE77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Nové trendy v marketingu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584C9-1C6A-894C-8BAE-AD617E069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32546"/>
            <a:ext cx="9905999" cy="4331369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Video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patří neodmyslitelně mezi nejrozšířenější nástroje moderního marketingu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Nejefektivnější formou je „</a:t>
            </a:r>
            <a:r>
              <a:rPr lang="cs-CZ" sz="2400" b="1" dirty="0">
                <a:solidFill>
                  <a:schemeClr val="bg1"/>
                </a:solidFill>
              </a:rPr>
              <a:t>živé video</a:t>
            </a:r>
            <a:r>
              <a:rPr lang="cs-CZ" sz="2400" dirty="0">
                <a:solidFill>
                  <a:schemeClr val="bg1"/>
                </a:solidFill>
              </a:rPr>
              <a:t>“, které představuje možnost okamžité reakce diváka a následné možné konverzace s ním. </a:t>
            </a:r>
          </a:p>
          <a:p>
            <a:pPr lvl="1"/>
            <a:r>
              <a:rPr lang="cs-CZ" sz="2400" dirty="0"/>
              <a:t>Živý rozhovor se spokojeným klientem je </a:t>
            </a:r>
            <a:r>
              <a:rPr lang="cs-CZ" sz="2400" b="1" dirty="0"/>
              <a:t>účinnější</a:t>
            </a:r>
            <a:r>
              <a:rPr lang="cs-CZ" sz="2400" dirty="0"/>
              <a:t> než pouhý popis reference na web stránce podnikatele. </a:t>
            </a:r>
          </a:p>
          <a:p>
            <a:pPr marL="0" indent="0">
              <a:buNone/>
            </a:pP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62F19-1537-AA4E-A7F9-8A657D20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88866"/>
            <a:ext cx="9905998" cy="147857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D66AC1-D9EF-0246-B00C-A75BFBD9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652338"/>
            <a:ext cx="9303354" cy="5037220"/>
          </a:xfrm>
        </p:spPr>
        <p:txBody>
          <a:bodyPr>
            <a:normAutofit lnSpcReduction="10000"/>
          </a:bodyPr>
          <a:lstStyle/>
          <a:p>
            <a:r>
              <a:rPr lang="cs-CZ" sz="2800" b="1" dirty="0" err="1">
                <a:solidFill>
                  <a:schemeClr val="bg1"/>
                </a:solidFill>
              </a:rPr>
              <a:t>Home</a:t>
            </a:r>
            <a:r>
              <a:rPr lang="cs-CZ" sz="2800" b="1" dirty="0">
                <a:solidFill>
                  <a:schemeClr val="bg1"/>
                </a:solidFill>
              </a:rPr>
              <a:t> </a:t>
            </a:r>
            <a:r>
              <a:rPr lang="cs-CZ" sz="2800" b="1" dirty="0" err="1">
                <a:solidFill>
                  <a:schemeClr val="bg1"/>
                </a:solidFill>
              </a:rPr>
              <a:t>office</a:t>
            </a:r>
            <a:endParaRPr lang="cs-CZ" sz="2800" b="1" dirty="0">
              <a:solidFill>
                <a:schemeClr val="bg1"/>
              </a:solidFill>
            </a:endParaRP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široké zavedení práce z domova všude tam, kde to bylo technicky možné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v české ekonomice dosud uplatňován velmi sporadicky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= možnost pokračovat alespoň v omezenější míře v činnosti podniku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Praxe ukázala, že práce z domova je velmi dobrým modelem a že je mnohdy efektivnější než klasická práce v podniku.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Dodatečný efekt – větší spokojenost zaměstnanců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Z hlediska podnikatelských nákladů jde o významný přínos. </a:t>
            </a:r>
          </a:p>
          <a:p>
            <a:pPr lvl="1"/>
            <a:r>
              <a:rPr lang="cs-CZ" sz="2400" dirty="0"/>
              <a:t>Širší využívání tohoto způsobu práce,  bude pokračovat i po odeznění pandemie. </a:t>
            </a:r>
          </a:p>
          <a:p>
            <a:pPr lvl="1"/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2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D73373-86CB-044F-A3D1-C2AD8AFD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BFDDB8-305E-0E47-994D-31D5E2D4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76926"/>
            <a:ext cx="9905999" cy="4844717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Změny ve využívání IT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Mnoho činností se přesunulo ze sféry osobních kontaktů a přímé osobní spolupráce do „</a:t>
            </a:r>
            <a:r>
              <a:rPr lang="cs-CZ" sz="2400" b="1" dirty="0">
                <a:solidFill>
                  <a:schemeClr val="bg1"/>
                </a:solidFill>
              </a:rPr>
              <a:t>on-line</a:t>
            </a:r>
            <a:r>
              <a:rPr lang="cs-CZ" sz="2400" dirty="0">
                <a:solidFill>
                  <a:schemeClr val="bg1"/>
                </a:solidFill>
              </a:rPr>
              <a:t>“ sféry – např. v následujících oblastech: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personální kontakty, nábory nových pracovníků, personální pohovory uvnitř podniku apod. </a:t>
            </a:r>
          </a:p>
          <a:p>
            <a:pPr lvl="2"/>
            <a:r>
              <a:rPr lang="cs-CZ" sz="2000" dirty="0">
                <a:solidFill>
                  <a:schemeClr val="bg1"/>
                </a:solidFill>
              </a:rPr>
              <a:t>Hromadné akce s osobní účastí se buď přímo rušily, nebo měnily formu – </a:t>
            </a:r>
            <a:r>
              <a:rPr lang="cs-CZ" sz="2000" b="1" i="1" dirty="0">
                <a:solidFill>
                  <a:schemeClr val="bg1"/>
                </a:solidFill>
              </a:rPr>
              <a:t>videokonference, </a:t>
            </a:r>
            <a:r>
              <a:rPr lang="cs-CZ" sz="2000" b="1" i="1" dirty="0" err="1">
                <a:solidFill>
                  <a:schemeClr val="bg1"/>
                </a:solidFill>
              </a:rPr>
              <a:t>webináře</a:t>
            </a:r>
            <a:r>
              <a:rPr lang="cs-CZ" sz="2000" dirty="0">
                <a:solidFill>
                  <a:schemeClr val="bg1"/>
                </a:solidFill>
              </a:rPr>
              <a:t> apod. </a:t>
            </a:r>
          </a:p>
          <a:p>
            <a:pPr lvl="1"/>
            <a:r>
              <a:rPr lang="cs-CZ" sz="2400" dirty="0"/>
              <a:t>pracovníci si velmi rychle osvojili zcela novou oblast využití IT technologií a svým způsobem si touto cestou zvýšili své pracovní know-how. </a:t>
            </a:r>
          </a:p>
        </p:txBody>
      </p:sp>
    </p:spTree>
    <p:extLst>
      <p:ext uri="{BB962C8B-B14F-4D97-AF65-F5344CB8AC3E}">
        <p14:creationId xmlns:p14="http://schemas.microsoft.com/office/powerpoint/2010/main" val="242868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0A0A9-F904-3641-8AB7-E50CE4FA3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pic>
        <p:nvPicPr>
          <p:cNvPr id="2050" name="Picture 2" descr="E-shop už nebude bezplatná půjčovna.' Novela zákona zpřísní nakupování na  internetu | iROZHLAS - spolehlivé zprávy">
            <a:extLst>
              <a:ext uri="{FF2B5EF4-FFF2-40B4-BE49-F238E27FC236}">
                <a16:creationId xmlns:a16="http://schemas.microsoft.com/office/drawing/2014/main" id="{EBF70FAB-6746-5A40-87C5-3AB71B26E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350" y="2658414"/>
            <a:ext cx="4987299" cy="280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07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F50A2-1602-FC42-A276-103D908FC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Specifické trendy vycházející z pandemie Covid-19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4C109-4F7C-5B47-8582-D797CA7AA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92968"/>
            <a:ext cx="9905999" cy="4636169"/>
          </a:xfrm>
        </p:spPr>
        <p:txBody>
          <a:bodyPr>
            <a:normAutofit/>
          </a:bodyPr>
          <a:lstStyle/>
          <a:p>
            <a:r>
              <a:rPr lang="cs-CZ" sz="2800" b="1" i="1" dirty="0">
                <a:solidFill>
                  <a:schemeClr val="bg1"/>
                </a:solidFill>
              </a:rPr>
              <a:t>Nákupy na internetu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se během pandemie Covid-19 několikanásobně zvýšily,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zvýšily se výrazně existujícím internetovým obchodům, ale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nově do této sféry vstoupili i podnikatelé, kteří dosud přes internet neprodávali. </a:t>
            </a:r>
          </a:p>
          <a:p>
            <a:pPr lvl="1"/>
            <a:r>
              <a:rPr lang="cs-CZ" sz="2400" dirty="0">
                <a:solidFill>
                  <a:schemeClr val="bg1"/>
                </a:solidFill>
              </a:rPr>
              <a:t>Přesun prodejů na internet při omezených prodejích v „kamenných obchodech“ mnohdy pomohl překonat obchodníkům nejhorší situaci a někdy i přímo odvrátit uzavření obchodu a konkurz.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3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{074EE070-A3AD-6247-9032-5901F27EF211}tf10001122</Template>
  <TotalTime>325</TotalTime>
  <Words>2288</Words>
  <Application>Microsoft Macintosh PowerPoint</Application>
  <PresentationFormat>Širokoúhlá obrazovka</PresentationFormat>
  <Paragraphs>186</Paragraphs>
  <Slides>53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6" baseType="lpstr">
      <vt:lpstr>Arial</vt:lpstr>
      <vt:lpstr>Tw Cen MT</vt:lpstr>
      <vt:lpstr>Obvod</vt:lpstr>
      <vt:lpstr>Analýza Nové trendy v podnikání MSP ve vybraných oblastech podnikání </vt:lpstr>
      <vt:lpstr>obsah</vt:lpstr>
      <vt:lpstr>Specifické trendy vycházející z pandemie Covid-19 </vt:lpstr>
      <vt:lpstr>Specifické trendy vycházející z pandemie Covid-19 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Specifické trendy vycházející z pandemie Covid-19</vt:lpstr>
      <vt:lpstr>Nové trendy v průmyslu</vt:lpstr>
      <vt:lpstr>Nové trendy v průmyslu</vt:lpstr>
      <vt:lpstr>Nové trendy v průmyslu</vt:lpstr>
      <vt:lpstr>Nové trendy v průmyslu</vt:lpstr>
      <vt:lpstr>Nové trendy v průmyslu</vt:lpstr>
      <vt:lpstr>Nové trendy v průmyslu</vt:lpstr>
      <vt:lpstr>Nové trendy v průmyslu</vt:lpstr>
      <vt:lpstr>Nové trendy v zemědělství</vt:lpstr>
      <vt:lpstr>Nové trendy v zemědělství  </vt:lpstr>
      <vt:lpstr>Nové trendy v zemědělství</vt:lpstr>
      <vt:lpstr>Nové trendy v zemědělství</vt:lpstr>
      <vt:lpstr>Nové trendy v zemědělství</vt:lpstr>
      <vt:lpstr>Nové trendy v zemědělství</vt:lpstr>
      <vt:lpstr>Nové trendy v dopravě</vt:lpstr>
      <vt:lpstr>Nové trendy v dopravě  </vt:lpstr>
      <vt:lpstr>Nové trendy v dopravě</vt:lpstr>
      <vt:lpstr>Nové trendy v maloobchodu </vt:lpstr>
      <vt:lpstr>Nové trendy v maloobchodu</vt:lpstr>
      <vt:lpstr>Nové trendy v maloobchodu </vt:lpstr>
      <vt:lpstr>Nové trendy v maloobchodu</vt:lpstr>
      <vt:lpstr>Nové trendy v maloobchodu</vt:lpstr>
      <vt:lpstr>Nové trendy v maloobchodu</vt:lpstr>
      <vt:lpstr>Nové trendy v maloobchodu</vt:lpstr>
      <vt:lpstr>Nové trendy v bankovnictví</vt:lpstr>
      <vt:lpstr>Nové trendy v bankovnictví</vt:lpstr>
      <vt:lpstr>Nové trendy v bankovnictví</vt:lpstr>
      <vt:lpstr>Nové trendy v cestovním ruchu a hotelnictví </vt:lpstr>
      <vt:lpstr>Nové trendy v cestovním ruchu a hotelnictví</vt:lpstr>
      <vt:lpstr>Nové trendy v cestovním ruchu a hotelnictví</vt:lpstr>
      <vt:lpstr>Nové trendy v cestovním ruchu a hotelnictví</vt:lpstr>
      <vt:lpstr>Nové trendy v cestovním ruchu a hotelnictví</vt:lpstr>
      <vt:lpstr>Nové trendy v gastronomii</vt:lpstr>
      <vt:lpstr>Nové trendy v gastronomii </vt:lpstr>
      <vt:lpstr>Nové trendy v gastronomii</vt:lpstr>
      <vt:lpstr>Nové trendy v gastronomii</vt:lpstr>
      <vt:lpstr>Nové trendy v gastronomii</vt:lpstr>
      <vt:lpstr>Nové trendy v gastronomii</vt:lpstr>
      <vt:lpstr>Nové trendy v marketingu </vt:lpstr>
      <vt:lpstr>Nové trendy v marketingu</vt:lpstr>
      <vt:lpstr>Nové trendy v marketingu</vt:lpstr>
      <vt:lpstr>Nové trendy v marketingu</vt:lpstr>
      <vt:lpstr>Nové trendy v marketingu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Nové trendy v podnikání MSP ve vybraných oblastech podnikání </dc:title>
  <dc:creator>Microsoft Office User</dc:creator>
  <cp:lastModifiedBy>Microsoft Office User</cp:lastModifiedBy>
  <cp:revision>13</cp:revision>
  <dcterms:created xsi:type="dcterms:W3CDTF">2021-11-24T19:36:43Z</dcterms:created>
  <dcterms:modified xsi:type="dcterms:W3CDTF">2021-12-13T10:11:29Z</dcterms:modified>
</cp:coreProperties>
</file>