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27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71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394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116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3936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734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0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10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0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19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75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18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03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91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47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4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4FBE6-6F71-BE41-B6E4-546AA1E75935}" type="datetimeFigureOut">
              <a:rPr lang="en-GB" smtClean="0"/>
              <a:t>11/12/2021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99DD63-1630-8140-8551-002C5D208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12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40609-C986-1449-8F81-5B5F0ACA63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Malé</a:t>
            </a:r>
            <a:r>
              <a:rPr lang="en-GB" dirty="0"/>
              <a:t> a </a:t>
            </a:r>
            <a:r>
              <a:rPr lang="en-GB" dirty="0" err="1"/>
              <a:t>střední</a:t>
            </a:r>
            <a:r>
              <a:rPr lang="en-GB" dirty="0"/>
              <a:t> </a:t>
            </a:r>
            <a:r>
              <a:rPr lang="en-GB" dirty="0" err="1"/>
              <a:t>podnikání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CEB9CC-35FD-DD48-8502-B6677F5080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Ing. Zuzana </a:t>
            </a:r>
            <a:r>
              <a:rPr lang="en-GB" sz="2400" dirty="0" err="1"/>
              <a:t>Repaská</a:t>
            </a:r>
            <a:r>
              <a:rPr lang="en-GB" sz="2400" dirty="0"/>
              <a:t>, Ph.D.</a:t>
            </a:r>
          </a:p>
          <a:p>
            <a:r>
              <a:rPr lang="en-GB" sz="2400" dirty="0" err="1"/>
              <a:t>zuzana.repaska@mvso.cz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32447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DCFA36-3BC9-EE4D-810C-E0003620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B2398A-7AE4-174A-8C7B-12395F6B0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7095066" cy="388077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400" dirty="0"/>
              <a:t>Právní pojetí  - dle NOZ oddíl 5:</a:t>
            </a:r>
          </a:p>
          <a:p>
            <a:pPr lvl="1" algn="just">
              <a:lnSpc>
                <a:spcPct val="150000"/>
              </a:lnSpc>
            </a:pPr>
            <a:r>
              <a:rPr lang="cs-CZ" sz="2000" dirty="0"/>
              <a:t>Kdo samostatně vykonává na vlastní účet a odpovědnost výdělečnou činnost živnostenským nebo obdobným způsobem se záměrem činit tak soustavně za účelem dosažení zisku, je považován se zřetelem k této činnosti za </a:t>
            </a:r>
            <a:r>
              <a:rPr lang="cs-CZ" sz="2000" b="1" dirty="0"/>
              <a:t>podnikatele</a:t>
            </a:r>
            <a:r>
              <a:rPr lang="cs-CZ" sz="2000" dirty="0"/>
              <a:t>.</a:t>
            </a:r>
            <a:endParaRPr lang="en-GB" sz="2000" dirty="0"/>
          </a:p>
        </p:txBody>
      </p:sp>
      <p:pic>
        <p:nvPicPr>
          <p:cNvPr id="2050" name="Picture 2" descr="ÚZ č. 900 - Nový občanský zákoník | Knihy Dobrovský">
            <a:extLst>
              <a:ext uri="{FF2B5EF4-FFF2-40B4-BE49-F238E27FC236}">
                <a16:creationId xmlns:a16="http://schemas.microsoft.com/office/drawing/2014/main" id="{660A4382-2F8A-4E4D-8CEA-7D27627C9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536" y="2160589"/>
            <a:ext cx="2362200" cy="34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748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4E071-6B9A-9847-9CBF-D36AA7B8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DF4DF7-68B2-304D-AA38-7F6C38291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Obecné rysy podnikání: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cílevědomá činnost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iniciativní, kreativní přístupy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užitek, přidaný hodnota, praktický přínos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přijetí míry rizika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cyklický proces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80553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1C4302-7FF5-3540-A9D6-0396D2E2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840C62-74E3-C74A-9D64-EDC7FBEA9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95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000" b="1" dirty="0"/>
              <a:t>Pro vymezení pojmu podnikatel existuje také mnoho definic: </a:t>
            </a:r>
          </a:p>
          <a:p>
            <a:pPr lvl="1" algn="just">
              <a:lnSpc>
                <a:spcPct val="150000"/>
              </a:lnSpc>
            </a:pPr>
            <a:r>
              <a:rPr lang="cs-CZ" sz="1800" dirty="0"/>
              <a:t>osoba realizující podnikatelské aktivity s rizikem rozšíření nebo ztráty vlastního kapitálu </a:t>
            </a:r>
          </a:p>
          <a:p>
            <a:pPr lvl="1" algn="just">
              <a:lnSpc>
                <a:spcPct val="150000"/>
              </a:lnSpc>
            </a:pPr>
            <a:r>
              <a:rPr lang="cs-CZ" sz="1800" dirty="0"/>
              <a:t>osoba schopná rozpoznat příležitosti, mobilizovat a využívat zdroje a prostředky k dosažení cílů </a:t>
            </a:r>
          </a:p>
          <a:p>
            <a:pPr lvl="1" algn="just">
              <a:lnSpc>
                <a:spcPct val="150000"/>
              </a:lnSpc>
            </a:pPr>
            <a:r>
              <a:rPr lang="cs-CZ" sz="1800" dirty="0"/>
              <a:t>iniciátor a nositel podnikání – investuje své prostředky, čas, úsilí a jméno, přebírá zodpovědnost, nese riziko s cílem dosáhnout svého finančního a osobního uspokojení.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2041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4FDF5-9041-AB4C-BA41-4176C9228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B9E367-9102-2F4C-9E25-2FAF0D0B4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679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Charakteristické rysy podnikatele: 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umění nacházet nové příležitosti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vytyčovat nové cíle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zabezpečit finanční stabilitu nezbytnou k podnikání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podstupování rizika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sebedůvěra 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vytrvalost</a:t>
            </a:r>
          </a:p>
          <a:p>
            <a:pPr lvl="1">
              <a:lnSpc>
                <a:spcPct val="150000"/>
              </a:lnSpc>
            </a:pPr>
            <a:r>
              <a:rPr lang="cs-CZ" sz="2000" dirty="0"/>
              <a:t>schopnost učit a přizpůsobit se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48800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45696C-D548-3540-B50D-9C3EBE999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561D1A-E324-F447-94AF-466104938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dirty="0" err="1"/>
              <a:t>Úkol</a:t>
            </a:r>
            <a:r>
              <a:rPr lang="en-GB" sz="2400" dirty="0"/>
              <a:t> :</a:t>
            </a:r>
          </a:p>
          <a:p>
            <a:pPr lvl="1">
              <a:lnSpc>
                <a:spcPct val="150000"/>
              </a:lnSpc>
            </a:pPr>
            <a:r>
              <a:rPr lang="en-GB" sz="2000" dirty="0" err="1"/>
              <a:t>Přečtěte</a:t>
            </a:r>
            <a:r>
              <a:rPr lang="en-GB" sz="2000" dirty="0"/>
              <a:t> </a:t>
            </a:r>
            <a:r>
              <a:rPr lang="en-GB" sz="2000" dirty="0" err="1"/>
              <a:t>si</a:t>
            </a:r>
            <a:r>
              <a:rPr lang="en-GB" sz="2000" dirty="0"/>
              <a:t> </a:t>
            </a:r>
            <a:r>
              <a:rPr lang="en-GB" sz="2000" dirty="0" err="1"/>
              <a:t>článek</a:t>
            </a:r>
            <a:r>
              <a:rPr lang="en-GB" sz="2000" dirty="0"/>
              <a:t> “</a:t>
            </a:r>
            <a:r>
              <a:rPr lang="en-GB" sz="2000" i="1" dirty="0" err="1"/>
              <a:t>Úspěšný</a:t>
            </a:r>
            <a:r>
              <a:rPr lang="en-GB" sz="2000" i="1" dirty="0"/>
              <a:t> </a:t>
            </a:r>
            <a:r>
              <a:rPr lang="en-GB" sz="2000" i="1" dirty="0" err="1"/>
              <a:t>podnikatel</a:t>
            </a:r>
            <a:r>
              <a:rPr lang="en-GB" sz="2000" i="1" dirty="0"/>
              <a:t> </a:t>
            </a:r>
            <a:r>
              <a:rPr lang="en-GB" sz="2000" i="1" dirty="0" err="1"/>
              <a:t>musí</a:t>
            </a:r>
            <a:r>
              <a:rPr lang="en-GB" sz="2000" i="1" dirty="0"/>
              <a:t> </a:t>
            </a:r>
            <a:r>
              <a:rPr lang="en-GB" sz="2000" i="1" dirty="0" err="1"/>
              <a:t>být</a:t>
            </a:r>
            <a:r>
              <a:rPr lang="en-GB" sz="2000" i="1" dirty="0"/>
              <a:t> </a:t>
            </a:r>
            <a:r>
              <a:rPr lang="en-GB" sz="2000" i="1" dirty="0" err="1"/>
              <a:t>již</a:t>
            </a:r>
            <a:r>
              <a:rPr lang="en-GB" sz="2000" i="1" dirty="0"/>
              <a:t> od </a:t>
            </a:r>
            <a:r>
              <a:rPr lang="en-GB" sz="2000" i="1" dirty="0" err="1"/>
              <a:t>dětství</a:t>
            </a:r>
            <a:r>
              <a:rPr lang="en-GB" sz="2000" i="1" dirty="0"/>
              <a:t> </a:t>
            </a:r>
            <a:r>
              <a:rPr lang="en-GB" sz="2000" i="1" dirty="0" err="1"/>
              <a:t>lehký</a:t>
            </a:r>
            <a:r>
              <a:rPr lang="en-GB" sz="2000" i="1" dirty="0"/>
              <a:t> </a:t>
            </a:r>
            <a:r>
              <a:rPr lang="en-GB" sz="2000" i="1" dirty="0" err="1"/>
              <a:t>antisociál</a:t>
            </a:r>
            <a:r>
              <a:rPr lang="en-GB" sz="2000" dirty="0"/>
              <a:t>”.</a:t>
            </a:r>
          </a:p>
          <a:p>
            <a:pPr lvl="1">
              <a:lnSpc>
                <a:spcPct val="150000"/>
              </a:lnSpc>
            </a:pPr>
            <a:r>
              <a:rPr lang="en-GB" sz="2000" dirty="0" err="1"/>
              <a:t>Vypracujte</a:t>
            </a:r>
            <a:r>
              <a:rPr lang="en-GB" sz="2000" dirty="0"/>
              <a:t> </a:t>
            </a:r>
            <a:r>
              <a:rPr lang="en-GB" sz="2000" dirty="0" err="1"/>
              <a:t>odpovědi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otázky</a:t>
            </a:r>
            <a:r>
              <a:rPr lang="en-GB" sz="2000" dirty="0"/>
              <a:t>, </a:t>
            </a:r>
            <a:r>
              <a:rPr lang="en-GB" sz="2000" dirty="0" err="1"/>
              <a:t>které</a:t>
            </a:r>
            <a:r>
              <a:rPr lang="en-GB" sz="2000" dirty="0"/>
              <a:t> </a:t>
            </a:r>
            <a:r>
              <a:rPr lang="en-GB" sz="2000" dirty="0" err="1"/>
              <a:t>jsou</a:t>
            </a:r>
            <a:r>
              <a:rPr lang="en-GB" sz="2000" dirty="0"/>
              <a:t> </a:t>
            </a:r>
            <a:r>
              <a:rPr lang="en-GB" sz="2000" dirty="0" err="1"/>
              <a:t>umístěny</a:t>
            </a:r>
            <a:r>
              <a:rPr lang="en-GB" sz="2000" dirty="0"/>
              <a:t> pod </a:t>
            </a:r>
            <a:r>
              <a:rPr lang="en-GB" sz="2000" dirty="0" err="1"/>
              <a:t>textem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334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A35551-7B6E-5F47-BB3B-309EC1EDE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5455"/>
            <a:ext cx="8596668" cy="1320800"/>
          </a:xfrm>
        </p:spPr>
        <p:txBody>
          <a:bodyPr/>
          <a:lstStyle/>
          <a:p>
            <a:r>
              <a:rPr lang="en-GB" dirty="0" err="1"/>
              <a:t>Cíl</a:t>
            </a:r>
            <a:r>
              <a:rPr lang="en-GB" dirty="0"/>
              <a:t> </a:t>
            </a:r>
            <a:r>
              <a:rPr lang="en-GB" dirty="0" err="1"/>
              <a:t>předmětu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072CB5-A1B0-E942-837B-34A91B4C5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75855"/>
            <a:ext cx="8813030" cy="58050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Cíl = připravit studenta pro </a:t>
            </a:r>
            <a:r>
              <a:rPr lang="cs-CZ" b="1" dirty="0"/>
              <a:t>manažerskou práci </a:t>
            </a:r>
            <a:r>
              <a:rPr lang="cs-CZ" dirty="0"/>
              <a:t>v oblasti malých a středních podniků. </a:t>
            </a:r>
          </a:p>
          <a:p>
            <a:pPr>
              <a:lnSpc>
                <a:spcPct val="150000"/>
              </a:lnSpc>
            </a:pPr>
            <a:r>
              <a:rPr lang="cs-CZ" dirty="0"/>
              <a:t>Student se dozví </a:t>
            </a:r>
            <a:r>
              <a:rPr lang="cs-CZ" b="1" dirty="0"/>
              <a:t>základní podmínky pro podnikání v oblasti MSP v ČR </a:t>
            </a:r>
            <a:r>
              <a:rPr lang="cs-CZ" dirty="0"/>
              <a:t>(v kontextu světové praxe a zejména podnikání MSP v EU). </a:t>
            </a:r>
          </a:p>
          <a:p>
            <a:pPr>
              <a:lnSpc>
                <a:spcPct val="150000"/>
              </a:lnSpc>
            </a:pPr>
            <a:r>
              <a:rPr lang="cs-CZ" b="1" dirty="0"/>
              <a:t>V komparaci se zahraničními zkušenostmi </a:t>
            </a:r>
            <a:r>
              <a:rPr lang="cs-CZ" dirty="0"/>
              <a:t>(včetně zámořských destinací) budou studentovi  předkládána </a:t>
            </a:r>
            <a:r>
              <a:rPr lang="cs-CZ" b="1" dirty="0"/>
              <a:t>specifika podnikání MSP v ČR</a:t>
            </a:r>
            <a:r>
              <a:rPr lang="cs-CZ" dirty="0"/>
              <a:t>, zejména z pohledu regionálního (včetně jejich rozvoje). </a:t>
            </a:r>
          </a:p>
          <a:p>
            <a:pPr>
              <a:lnSpc>
                <a:spcPct val="150000"/>
              </a:lnSpc>
            </a:pPr>
            <a:r>
              <a:rPr lang="cs-CZ" dirty="0"/>
              <a:t>Budou specifikovány </a:t>
            </a:r>
            <a:r>
              <a:rPr lang="cs-CZ" b="1" dirty="0"/>
              <a:t>život a aktivity MSP, jejich perspektivy a ohrožení</a:t>
            </a:r>
            <a:r>
              <a:rPr lang="cs-CZ" dirty="0"/>
              <a:t>. </a:t>
            </a:r>
          </a:p>
          <a:p>
            <a:pPr>
              <a:lnSpc>
                <a:spcPct val="150000"/>
              </a:lnSpc>
            </a:pPr>
            <a:r>
              <a:rPr lang="cs-CZ" dirty="0"/>
              <a:t>Část výuky je věnována i problematice </a:t>
            </a:r>
            <a:r>
              <a:rPr lang="cs-CZ" b="1" dirty="0"/>
              <a:t>síťového charakteru podnikání, zejména strategických aliancí a klastrů. </a:t>
            </a:r>
          </a:p>
          <a:p>
            <a:pPr>
              <a:lnSpc>
                <a:spcPct val="150000"/>
              </a:lnSpc>
            </a:pPr>
            <a:r>
              <a:rPr lang="cs-CZ" b="1" dirty="0"/>
              <a:t>Podnikání na mezinárodních trzích a internacionalizace podnikových aktivit MSP </a:t>
            </a:r>
            <a:r>
              <a:rPr lang="cs-CZ" dirty="0"/>
              <a:t>(nejenom, ale zejména v rámci EU logicky navazují na jejich stav v ČR).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83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571ECA-31CC-6746-8B6B-44C176B0E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en-GB" dirty="0" err="1"/>
              <a:t>Obsah</a:t>
            </a:r>
            <a:r>
              <a:rPr lang="en-GB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B5D5A3-EBF6-1F43-91E5-69FB43170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3890"/>
            <a:ext cx="9270230" cy="5514109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cs-CZ" sz="1600" dirty="0"/>
              <a:t>1. </a:t>
            </a:r>
            <a:r>
              <a:rPr lang="cs-CZ" sz="1600" b="1" dirty="0"/>
              <a:t>Úvod </a:t>
            </a:r>
            <a:r>
              <a:rPr lang="cs-CZ" sz="1600" dirty="0"/>
              <a:t>do problematiky MSP (co by měl podnikatel vědět, podnikání a jeho rizika, zahájení podnikatelské činnosti, život a aktivity MSP, jejich perspektivy a ohrožení), podnikatelské inkubátory - jejich zakládání a význam pro adepty podnikání</a:t>
            </a:r>
          </a:p>
          <a:p>
            <a:pPr>
              <a:lnSpc>
                <a:spcPct val="160000"/>
              </a:lnSpc>
            </a:pPr>
            <a:r>
              <a:rPr lang="cs-CZ" sz="1600" dirty="0"/>
              <a:t>2. </a:t>
            </a:r>
            <a:r>
              <a:rPr lang="cs-CZ" sz="1600" b="1" dirty="0"/>
              <a:t>Legislativa</a:t>
            </a:r>
            <a:r>
              <a:rPr lang="cs-CZ" sz="1600" dirty="0"/>
              <a:t> podnikatelských činnosti v kontextu MSP (Občanský zákoník, Zákon o živnostenském podnikání a další legislativní opatření)</a:t>
            </a:r>
          </a:p>
          <a:p>
            <a:pPr>
              <a:lnSpc>
                <a:spcPct val="160000"/>
              </a:lnSpc>
            </a:pPr>
            <a:r>
              <a:rPr lang="cs-CZ" sz="1600" dirty="0"/>
              <a:t>3. </a:t>
            </a:r>
            <a:r>
              <a:rPr lang="cs-CZ" sz="1600" b="1" dirty="0"/>
              <a:t>Teoretická východiska </a:t>
            </a:r>
            <a:r>
              <a:rPr lang="cs-CZ" sz="1600" dirty="0"/>
              <a:t>a souvislosti </a:t>
            </a:r>
            <a:r>
              <a:rPr lang="cs-CZ" sz="1600" b="1" dirty="0"/>
              <a:t>regionálního rozvoje a regionální hodnocení kvality podnikatelského prostředí</a:t>
            </a:r>
            <a:r>
              <a:rPr lang="cs-CZ" sz="1600" dirty="0"/>
              <a:t> (faktory obchodní, pracovní, infrastrukturní, lokální, cenové a environmentální, včetně komplexního hodnocení kvality podnikatelského prostředí)</a:t>
            </a:r>
          </a:p>
          <a:p>
            <a:pPr>
              <a:lnSpc>
                <a:spcPct val="160000"/>
              </a:lnSpc>
            </a:pPr>
            <a:r>
              <a:rPr lang="cs-CZ" sz="1600" dirty="0"/>
              <a:t>4. </a:t>
            </a:r>
            <a:r>
              <a:rPr lang="cs-CZ" sz="1600" b="1" dirty="0"/>
              <a:t>Podnikání MSP </a:t>
            </a:r>
            <a:r>
              <a:rPr lang="cs-CZ" sz="1600" dirty="0"/>
              <a:t>(</a:t>
            </a:r>
            <a:r>
              <a:rPr lang="cs-CZ" sz="1600" dirty="0" err="1"/>
              <a:t>preinkubační</a:t>
            </a:r>
            <a:r>
              <a:rPr lang="cs-CZ" sz="1600" dirty="0"/>
              <a:t> fáze, zahájení podnikání, základy managementu pro podnikatele v MSP, základy marketingu pro podnikatele v MSP, základy řízení lidských zdrojů pro podnikatele v MSP, základy finančního řízení pro podnikatele v MSP, demonstrace na případových studiích)</a:t>
            </a:r>
          </a:p>
        </p:txBody>
      </p:sp>
    </p:spTree>
    <p:extLst>
      <p:ext uri="{BB962C8B-B14F-4D97-AF65-F5344CB8AC3E}">
        <p14:creationId xmlns:p14="http://schemas.microsoft.com/office/powerpoint/2010/main" val="158531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BBC27-DFB8-8447-ACFF-92D6891BC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Obsah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AF4BC-1ECD-BF45-B25E-DD7FC9815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855"/>
            <a:ext cx="8596668" cy="505690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5. </a:t>
            </a:r>
            <a:r>
              <a:rPr lang="cs-CZ" b="1" dirty="0"/>
              <a:t>Síťový</a:t>
            </a:r>
            <a:r>
              <a:rPr lang="cs-CZ" dirty="0"/>
              <a:t> charakter podnikání, </a:t>
            </a:r>
            <a:r>
              <a:rPr lang="cs-CZ" b="1" dirty="0"/>
              <a:t>klastry</a:t>
            </a:r>
            <a:r>
              <a:rPr lang="cs-CZ" dirty="0"/>
              <a:t> a klastrové iniciativy ve světě i v ČR, klastry a jejich vliv na konkurenceschopnost, klastrová politika, proces vzniku a rozvoje klastrů</a:t>
            </a:r>
          </a:p>
          <a:p>
            <a:pPr>
              <a:lnSpc>
                <a:spcPct val="150000"/>
              </a:lnSpc>
            </a:pPr>
            <a:r>
              <a:rPr lang="cs-CZ" dirty="0"/>
              <a:t>6. </a:t>
            </a:r>
            <a:r>
              <a:rPr lang="cs-CZ" b="1" dirty="0"/>
              <a:t>Měření výkonnosti klastrů</a:t>
            </a:r>
            <a:r>
              <a:rPr lang="cs-CZ" dirty="0"/>
              <a:t> a klastrových iniciativ, demonstrace na případových studiích vybraných klastrů v ČR i v zahraničí</a:t>
            </a:r>
          </a:p>
          <a:p>
            <a:pPr>
              <a:lnSpc>
                <a:spcPct val="150000"/>
              </a:lnSpc>
            </a:pPr>
            <a:r>
              <a:rPr lang="cs-CZ" dirty="0"/>
              <a:t>7. </a:t>
            </a:r>
            <a:r>
              <a:rPr lang="cs-CZ" b="1" dirty="0"/>
              <a:t>Globalizace</a:t>
            </a:r>
            <a:r>
              <a:rPr lang="cs-CZ" dirty="0"/>
              <a:t> a její východiska pro evropskou integraci, řízení a správa společností (</a:t>
            </a: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Governance</a:t>
            </a:r>
            <a:r>
              <a:rPr lang="cs-CZ" dirty="0"/>
              <a:t>)</a:t>
            </a:r>
          </a:p>
          <a:p>
            <a:pPr>
              <a:lnSpc>
                <a:spcPct val="150000"/>
              </a:lnSpc>
            </a:pPr>
            <a:r>
              <a:rPr lang="cs-CZ" dirty="0"/>
              <a:t>8. </a:t>
            </a:r>
            <a:r>
              <a:rPr lang="cs-CZ" b="1" dirty="0"/>
              <a:t>Strategie a výkonnost MSP </a:t>
            </a:r>
            <a:r>
              <a:rPr lang="cs-CZ" dirty="0"/>
              <a:t>- základ pro růst hodnoty firmy, strategický marketing MSP a jeho role při zvyšování konkurenceschopnosti MSP, finanční řízení v prostředí MSP a jeho proměny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91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7B2C39-11BF-8C44-A2FC-22959C5F3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Obsah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6EE32D-A600-E649-8545-529CA92C9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6908"/>
            <a:ext cx="8882302" cy="5500255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cs-CZ" dirty="0"/>
              <a:t>9. Podnikání v MSP, malé a střední podniky v ČR, EU i USA a </a:t>
            </a:r>
            <a:r>
              <a:rPr lang="cs-CZ" b="1" dirty="0"/>
              <a:t>faktory jejich úspěchu</a:t>
            </a:r>
          </a:p>
          <a:p>
            <a:pPr>
              <a:lnSpc>
                <a:spcPct val="170000"/>
              </a:lnSpc>
            </a:pPr>
            <a:r>
              <a:rPr lang="cs-CZ" dirty="0"/>
              <a:t>10. </a:t>
            </a:r>
            <a:r>
              <a:rPr lang="cs-CZ" b="1" dirty="0"/>
              <a:t>Členství v profesních organizacích</a:t>
            </a:r>
            <a:r>
              <a:rPr lang="cs-CZ" dirty="0"/>
              <a:t>, jeho význam, podstata a využití v MSP, </a:t>
            </a:r>
            <a:r>
              <a:rPr lang="cs-CZ" dirty="0" err="1"/>
              <a:t>franchising</a:t>
            </a:r>
            <a:r>
              <a:rPr lang="cs-CZ" dirty="0"/>
              <a:t>, autorizované dealerství, podnikání MSP a celní politika, celní sklady v ČR - způsoby jejich využití pro podnikání v MSP, zasilatelství jako forma podnikání MSP, outsourcing a jeho aplikace v MSP</a:t>
            </a:r>
          </a:p>
          <a:p>
            <a:pPr>
              <a:lnSpc>
                <a:spcPct val="170000"/>
              </a:lnSpc>
            </a:pPr>
            <a:r>
              <a:rPr lang="cs-CZ" dirty="0"/>
              <a:t>11. </a:t>
            </a:r>
            <a:r>
              <a:rPr lang="cs-CZ" b="1" dirty="0"/>
              <a:t>Neziskové organizace</a:t>
            </a:r>
            <a:r>
              <a:rPr lang="cs-CZ" dirty="0"/>
              <a:t>, jejich význam a poslání, podnikatelská etika a její význam pro podnikatele a jeho firmu, </a:t>
            </a:r>
            <a:r>
              <a:rPr lang="cs-CZ" b="1" dirty="0"/>
              <a:t>CSR v prostředí MSP</a:t>
            </a:r>
            <a:r>
              <a:rPr lang="cs-CZ" dirty="0"/>
              <a:t>, lobbing a aktivity s ním spojené, korupce jako handicap podnikání (a jak jí čelit)</a:t>
            </a:r>
          </a:p>
          <a:p>
            <a:pPr>
              <a:lnSpc>
                <a:spcPct val="170000"/>
              </a:lnSpc>
            </a:pPr>
            <a:r>
              <a:rPr lang="cs-CZ" dirty="0"/>
              <a:t>12. </a:t>
            </a:r>
            <a:r>
              <a:rPr lang="cs-CZ" b="1" dirty="0"/>
              <a:t>Podnikání na mezinárodních trzích a internacionalizace podnikatelských aktivit</a:t>
            </a:r>
            <a:r>
              <a:rPr lang="cs-CZ" dirty="0"/>
              <a:t> a jejich management v oblasti MSP</a:t>
            </a:r>
          </a:p>
        </p:txBody>
      </p:sp>
    </p:spTree>
    <p:extLst>
      <p:ext uri="{BB962C8B-B14F-4D97-AF65-F5344CB8AC3E}">
        <p14:creationId xmlns:p14="http://schemas.microsoft.com/office/powerpoint/2010/main" val="1097661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0A4B26-08E5-5742-ACC8-A4C505C9E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údaje</a:t>
            </a:r>
            <a:r>
              <a:rPr lang="en-GB" dirty="0"/>
              <a:t> o </a:t>
            </a:r>
            <a:r>
              <a:rPr lang="en-GB" dirty="0" err="1"/>
              <a:t>předmětu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A5E656-421E-8442-9696-EAA3C48DD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01091"/>
            <a:ext cx="8854593" cy="47382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b="1" dirty="0" err="1"/>
              <a:t>Období</a:t>
            </a:r>
            <a:r>
              <a:rPr lang="en-GB" b="1" dirty="0"/>
              <a:t>: </a:t>
            </a:r>
          </a:p>
          <a:p>
            <a:pPr lvl="1">
              <a:lnSpc>
                <a:spcPct val="150000"/>
              </a:lnSpc>
            </a:pPr>
            <a:r>
              <a:rPr lang="en-GB" sz="1800" dirty="0" err="1"/>
              <a:t>zimní</a:t>
            </a:r>
            <a:r>
              <a:rPr lang="en-GB" sz="1800" dirty="0"/>
              <a:t> semester</a:t>
            </a:r>
          </a:p>
          <a:p>
            <a:pPr>
              <a:lnSpc>
                <a:spcPct val="150000"/>
              </a:lnSpc>
            </a:pPr>
            <a:r>
              <a:rPr lang="en-GB" b="1" dirty="0" err="1"/>
              <a:t>Způsob</a:t>
            </a:r>
            <a:r>
              <a:rPr lang="en-GB" b="1" dirty="0"/>
              <a:t> </a:t>
            </a:r>
            <a:r>
              <a:rPr lang="en-GB" b="1" dirty="0" err="1"/>
              <a:t>zakončení</a:t>
            </a:r>
            <a:r>
              <a:rPr lang="en-GB" b="1" dirty="0"/>
              <a:t> </a:t>
            </a:r>
            <a:r>
              <a:rPr lang="en-GB" b="1" dirty="0" err="1"/>
              <a:t>předmětu</a:t>
            </a:r>
            <a:r>
              <a:rPr lang="en-GB" b="1" dirty="0"/>
              <a:t>: </a:t>
            </a:r>
          </a:p>
          <a:p>
            <a:pPr lvl="1">
              <a:lnSpc>
                <a:spcPct val="150000"/>
              </a:lnSpc>
            </a:pPr>
            <a:r>
              <a:rPr lang="en-GB" sz="1800" dirty="0" err="1"/>
              <a:t>zápočet</a:t>
            </a:r>
            <a:r>
              <a:rPr lang="en-GB" sz="1800" dirty="0"/>
              <a:t> a </a:t>
            </a:r>
            <a:r>
              <a:rPr lang="en-GB" sz="1800" dirty="0" err="1"/>
              <a:t>zkouška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cs-CZ" b="1" dirty="0"/>
              <a:t>Metody hodnocení</a:t>
            </a:r>
          </a:p>
          <a:p>
            <a:pPr lvl="1">
              <a:lnSpc>
                <a:spcPct val="150000"/>
              </a:lnSpc>
            </a:pPr>
            <a:r>
              <a:rPr lang="cs-CZ" sz="1800" dirty="0"/>
              <a:t>Zápočet: Aktivní účast ve cvičeních (min 80 % docházka + aktivní účast), závěrečný zápočtový test</a:t>
            </a:r>
          </a:p>
          <a:p>
            <a:pPr lvl="1">
              <a:lnSpc>
                <a:spcPct val="150000"/>
              </a:lnSpc>
            </a:pPr>
            <a:r>
              <a:rPr lang="cs-CZ" sz="1800" dirty="0"/>
              <a:t>Zkouška: kombinovaná, písemná část: zpracování eseje na zvolené téma + ústní zkouška.</a:t>
            </a:r>
            <a:br>
              <a:rPr lang="cs-CZ" sz="1800" dirty="0"/>
            </a:br>
            <a:br>
              <a:rPr lang="cs-CZ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79330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268600-1DC6-114F-BC5F-97CF59B0B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93D299-82E3-0445-9696-05E05E5D5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094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Podnikatel by se měl orientovat v základních pojmech podnikání, existence, významu a omezení malého a středního podnikání.</a:t>
            </a:r>
          </a:p>
          <a:p>
            <a:pPr>
              <a:lnSpc>
                <a:spcPct val="150000"/>
              </a:lnSpc>
            </a:pPr>
            <a:r>
              <a:rPr lang="cs-CZ" dirty="0"/>
              <a:t>Historický vývoj: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Podnikatel (</a:t>
            </a:r>
            <a:r>
              <a:rPr lang="cs-CZ" dirty="0" err="1"/>
              <a:t>entrepreneur</a:t>
            </a:r>
            <a:r>
              <a:rPr lang="cs-CZ" dirty="0"/>
              <a:t>) pochází z francouzštiny; v původním významu znamenal prostředník nebo zprostředkovatel. Podnikatel  - zprostředkování zejména obchodů.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V 18. století bylo zřejmé, že s tímto typem podnikání je spojeno i riziko a podnikatel se tak oddělil od rentiéra. Rentiér poskytuje kapitál za určitou cenu – rentu (úroky), podnikatel je osoba, která realizuje určitý projekt a nese riziko jeho úspěchu nebo neúspěchu.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661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C2A121-5588-984B-88FB-891F5B7E2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4C5BF3-6235-774C-89AC-50BDF7694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577888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Úspěch je do určité míry vázán na schopnosti podnikatele: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nápaditost,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aktivita,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tah na branku </a:t>
            </a:r>
          </a:p>
          <a:p>
            <a:pPr>
              <a:lnSpc>
                <a:spcPct val="150000"/>
              </a:lnSpc>
            </a:pPr>
            <a:r>
              <a:rPr lang="cs-CZ" dirty="0"/>
              <a:t>Ve 20. století se podnikateli přisuzuje další rys, a to atribut </a:t>
            </a:r>
            <a:r>
              <a:rPr lang="cs-CZ" b="1" dirty="0"/>
              <a:t>inovátora.</a:t>
            </a:r>
            <a:r>
              <a:rPr lang="cs-CZ" dirty="0"/>
              <a:t> </a:t>
            </a:r>
            <a:endParaRPr lang="en-GB" dirty="0"/>
          </a:p>
        </p:txBody>
      </p:sp>
      <p:pic>
        <p:nvPicPr>
          <p:cNvPr id="1026" name="Picture 2" descr="Inovátor">
            <a:extLst>
              <a:ext uri="{FF2B5EF4-FFF2-40B4-BE49-F238E27FC236}">
                <a16:creationId xmlns:a16="http://schemas.microsoft.com/office/drawing/2014/main" id="{8A99B4F0-2849-0042-A59A-8207725BD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273" y="2576946"/>
            <a:ext cx="2745718" cy="302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374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CFE28D-4D3F-4448-96AE-28EB9B71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Úvod</a:t>
            </a:r>
            <a:br>
              <a:rPr lang="en-GB" dirty="0"/>
            </a:br>
            <a:r>
              <a:rPr lang="en-GB" dirty="0"/>
              <a:t>Co by </a:t>
            </a:r>
            <a:r>
              <a:rPr lang="en-GB" dirty="0" err="1"/>
              <a:t>měl</a:t>
            </a:r>
            <a:r>
              <a:rPr lang="en-GB" dirty="0"/>
              <a:t> </a:t>
            </a:r>
            <a:r>
              <a:rPr lang="en-GB" dirty="0" err="1"/>
              <a:t>podnikatel</a:t>
            </a:r>
            <a:r>
              <a:rPr lang="en-GB" dirty="0"/>
              <a:t> </a:t>
            </a:r>
            <a:r>
              <a:rPr lang="en-GB" dirty="0" err="1"/>
              <a:t>vědět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6E4E2F-0C74-1541-B76B-9E47CEFDA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57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1" dirty="0" err="1"/>
              <a:t>Pojetí</a:t>
            </a:r>
            <a:r>
              <a:rPr lang="en-GB" sz="2000" b="1" dirty="0"/>
              <a:t> </a:t>
            </a:r>
            <a:r>
              <a:rPr lang="en-GB" sz="2000" b="1" dirty="0" err="1"/>
              <a:t>podnikání</a:t>
            </a:r>
            <a:endParaRPr lang="en-GB" sz="2000" b="1" dirty="0"/>
          </a:p>
          <a:p>
            <a:pPr lvl="1" algn="just">
              <a:lnSpc>
                <a:spcPct val="150000"/>
              </a:lnSpc>
            </a:pPr>
            <a:r>
              <a:rPr lang="cs-CZ" sz="1800" b="1" dirty="0"/>
              <a:t>ekonomické pojetí </a:t>
            </a:r>
            <a:r>
              <a:rPr lang="cs-CZ" sz="1800" dirty="0"/>
              <a:t>– podnikání je zapojení ekonomických zdrojů a jiných aktivit tak, aby se zvýšila jejich původní hodnota</a:t>
            </a:r>
          </a:p>
          <a:p>
            <a:pPr lvl="1" algn="just">
              <a:lnSpc>
                <a:spcPct val="150000"/>
              </a:lnSpc>
            </a:pPr>
            <a:r>
              <a:rPr lang="cs-CZ" sz="1800" b="1" dirty="0"/>
              <a:t>psychologické pojetí </a:t>
            </a:r>
            <a:r>
              <a:rPr lang="cs-CZ" sz="1800" dirty="0"/>
              <a:t>– podnikání je činnost motivovaná potřebou něco získat, něčeho dosáhnout, vyzkoušet si něco, splnit si něco </a:t>
            </a:r>
          </a:p>
          <a:p>
            <a:pPr lvl="1" algn="just">
              <a:lnSpc>
                <a:spcPct val="150000"/>
              </a:lnSpc>
            </a:pPr>
            <a:r>
              <a:rPr lang="cs-CZ" sz="1800" b="1" dirty="0"/>
              <a:t>sociologické pojetí </a:t>
            </a:r>
            <a:r>
              <a:rPr lang="cs-CZ" sz="1800" dirty="0"/>
              <a:t>– podnikání je vytváření blahobytu pro všechny zainteresované, hledání cesty k dokonalejšímu využívání zdrojů, vytváření pracovních míst a příležitostí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631537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{714A7AA1-EA91-4B45-B763-327F8F9B13FC}tf10001060</Template>
  <TotalTime>107</TotalTime>
  <Words>1003</Words>
  <Application>Microsoft Macintosh PowerPoint</Application>
  <PresentationFormat>Širokoúhlá obrazovka</PresentationFormat>
  <Paragraphs>77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Fazeta</vt:lpstr>
      <vt:lpstr>Malé a střední podnikání</vt:lpstr>
      <vt:lpstr>Cíl předmětu</vt:lpstr>
      <vt:lpstr>Obsah </vt:lpstr>
      <vt:lpstr>Obsah</vt:lpstr>
      <vt:lpstr>Obsah</vt:lpstr>
      <vt:lpstr>Základní údaje o předmětu</vt:lpstr>
      <vt:lpstr>Úvod Co by měl podnikatel vědět</vt:lpstr>
      <vt:lpstr>Úvod Co by měl podnikatel vědět</vt:lpstr>
      <vt:lpstr>Úvod Co by měl podnikatel vědět</vt:lpstr>
      <vt:lpstr>Úvod Co by měl podnikatel vědět</vt:lpstr>
      <vt:lpstr>Úvod Co by měl podnikatel vědět</vt:lpstr>
      <vt:lpstr>Úvod Co by měl podnikatel vědět</vt:lpstr>
      <vt:lpstr>Úvod Co by měl podnikatel vědět</vt:lpstr>
      <vt:lpstr>Úvod Co by měl podnikatel vědět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Malé a střední podnikání</dc:title>
  <dc:creator>Microsoft Office User</dc:creator>
  <cp:lastModifiedBy>Microsoft Office User</cp:lastModifiedBy>
  <cp:revision>4</cp:revision>
  <dcterms:created xsi:type="dcterms:W3CDTF">2021-10-06T18:28:24Z</dcterms:created>
  <dcterms:modified xsi:type="dcterms:W3CDTF">2021-12-11T12:52:47Z</dcterms:modified>
</cp:coreProperties>
</file>