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7" r:id="rId9"/>
    <p:sldId id="268" r:id="rId10"/>
    <p:sldId id="270" r:id="rId11"/>
    <p:sldId id="271" r:id="rId12"/>
    <p:sldId id="273" r:id="rId13"/>
    <p:sldId id="274" r:id="rId14"/>
    <p:sldId id="296" r:id="rId15"/>
    <p:sldId id="276" r:id="rId16"/>
    <p:sldId id="277" r:id="rId17"/>
    <p:sldId id="278" r:id="rId18"/>
    <p:sldId id="292" r:id="rId19"/>
    <p:sldId id="297" r:id="rId20"/>
    <p:sldId id="279" r:id="rId21"/>
    <p:sldId id="280" r:id="rId22"/>
    <p:sldId id="281" r:id="rId23"/>
    <p:sldId id="282" r:id="rId24"/>
    <p:sldId id="283" r:id="rId25"/>
    <p:sldId id="284" r:id="rId26"/>
    <p:sldId id="294" r:id="rId27"/>
    <p:sldId id="285" r:id="rId28"/>
    <p:sldId id="286" r:id="rId29"/>
    <p:sldId id="295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 snapToGrid="0" snapToObjects="1">
      <p:cViewPr varScale="1">
        <p:scale>
          <a:sx n="92" d="100"/>
          <a:sy n="92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657" y="2198874"/>
            <a:ext cx="6718685" cy="2619800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MALÉ A STŘEDNÍ PODNIKÁNÍ</a:t>
            </a:r>
            <a:br>
              <a:rPr lang="cs-CZ" b="1">
                <a:solidFill>
                  <a:srgbClr val="D10202"/>
                </a:solidFill>
                <a:cs typeface="Arial"/>
              </a:rPr>
            </a:br>
            <a:r>
              <a:rPr lang="cs-CZ" b="1">
                <a:solidFill>
                  <a:srgbClr val="D10202"/>
                </a:solidFill>
                <a:cs typeface="Arial"/>
              </a:rPr>
              <a:t>KLASIFIKACE, VÝZNAM</a:t>
            </a:r>
            <a:r>
              <a:rPr lang="cs-CZ" b="1" dirty="0">
                <a:solidFill>
                  <a:srgbClr val="D10202"/>
                </a:solidFill>
                <a:cs typeface="Arial"/>
              </a:rPr>
              <a:t>, VÝHODY A NEVÝHODY MSP 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2657" y="5185458"/>
            <a:ext cx="6718685" cy="72039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450C1-4148-43EE-95DE-FAA4C73DB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7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OBLAST FINANCOVÁNÍ - 1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E57D50-6E6D-4CC8-AC8F-40DB47921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434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cs-CZ" dirty="0"/>
              <a:t>Nevýhody v této oblasti plynou především</a:t>
            </a:r>
            <a:br>
              <a:rPr lang="cs-CZ" dirty="0"/>
            </a:br>
            <a:r>
              <a:rPr lang="cs-CZ" dirty="0"/>
              <a:t>z menších možností přístupu k finančním zdrojům (především u individuálních podnikatelů).</a:t>
            </a:r>
          </a:p>
          <a:p>
            <a:pPr algn="just">
              <a:lnSpc>
                <a:spcPct val="160000"/>
              </a:lnSpc>
            </a:pPr>
            <a:r>
              <a:rPr lang="cs-CZ" dirty="0"/>
              <a:t>Hlavním zdrojem financování je samofinancování.</a:t>
            </a:r>
          </a:p>
          <a:p>
            <a:pPr algn="just">
              <a:lnSpc>
                <a:spcPct val="160000"/>
              </a:lnSpc>
            </a:pPr>
            <a:r>
              <a:rPr lang="cs-CZ" dirty="0"/>
              <a:t>Jinou možností jsou podíly dalších podílníků – zde ovšem hrozí omezení práva </a:t>
            </a:r>
            <a:r>
              <a:rPr lang="cs-CZ" dirty="0" err="1"/>
              <a:t>samorozhodování</a:t>
            </a:r>
            <a:r>
              <a:rPr lang="cs-CZ" dirty="0"/>
              <a:t> podnikatele.</a:t>
            </a:r>
          </a:p>
        </p:txBody>
      </p:sp>
    </p:spTree>
    <p:extLst>
      <p:ext uri="{BB962C8B-B14F-4D97-AF65-F5344CB8AC3E}">
        <p14:creationId xmlns:p14="http://schemas.microsoft.com/office/powerpoint/2010/main" val="390127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5C6DC-FD4D-4017-B348-6EF5036C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7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OBLAST FINANCOVÁNÍ - 2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F1654D-8F62-4CB7-8BBE-2A9B2F2DA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6"/>
            <a:ext cx="8229600" cy="4826905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cs-CZ" dirty="0"/>
              <a:t>Nejdůležitějším zdrojem cizího kapitálu jsou bankovní úvěr a dodavatelský úvěr.</a:t>
            </a:r>
          </a:p>
          <a:p>
            <a:pPr algn="just">
              <a:lnSpc>
                <a:spcPct val="160000"/>
              </a:lnSpc>
            </a:pPr>
            <a:r>
              <a:rPr lang="cs-CZ" dirty="0"/>
              <a:t>Další nevýhodou ve finanční oblasti je fakt, že MSP nemají obvykle vysoký stav nehmotného</a:t>
            </a:r>
            <a:br>
              <a:rPr lang="cs-CZ" dirty="0"/>
            </a:br>
            <a:r>
              <a:rPr lang="cs-CZ" dirty="0"/>
              <a:t>a hmotného majetku, aby odpisy vytvářely dostatečný prostor pro kontinuální reinvestování (řešením může být dodavatelský či odběratelský úvěr, který se ovšem MSP hůře prosazuje).</a:t>
            </a:r>
          </a:p>
        </p:txBody>
      </p:sp>
    </p:spTree>
    <p:extLst>
      <p:ext uri="{BB962C8B-B14F-4D97-AF65-F5344CB8AC3E}">
        <p14:creationId xmlns:p14="http://schemas.microsoft.com/office/powerpoint/2010/main" val="409074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387E6-A79D-4753-8AAF-B2A0406F4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4"/>
            <a:ext cx="8229600" cy="81575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VYMEZENÍ POJMU SME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72CD0-A737-426A-AA67-C8B8F149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Komise Evropského společenství se usnesla na Doporučení Komise 2003/361/ES ze</a:t>
            </a:r>
            <a:br>
              <a:rPr lang="cs-CZ" dirty="0"/>
            </a:br>
            <a:r>
              <a:rPr lang="cs-CZ" dirty="0"/>
              <a:t>6. května 2003 o definici mikropodniků, malých a středních podniků.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Dále přinesla nová definice významné navýšení maximálních limitů pro obrat podniku a bilanční sumu.</a:t>
            </a:r>
          </a:p>
        </p:txBody>
      </p:sp>
    </p:spTree>
    <p:extLst>
      <p:ext uri="{BB962C8B-B14F-4D97-AF65-F5344CB8AC3E}">
        <p14:creationId xmlns:p14="http://schemas.microsoft.com/office/powerpoint/2010/main" val="2033228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1FF5D-EFE7-4762-9B05-2F57EDC2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608" y="127322"/>
            <a:ext cx="3709686" cy="87967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B81722-BB48-43E3-A5F4-40F36BAFA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709" y="1184563"/>
            <a:ext cx="8326582" cy="22444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Podnikem se rozumí každý subjekt vykonávající hospodářskou činnost (bez ohledu na jeho právní normu).</a:t>
            </a:r>
          </a:p>
        </p:txBody>
      </p:sp>
      <p:pic>
        <p:nvPicPr>
          <p:cNvPr id="2050" name="Picture 2" descr="Průmysl má problémy s řízením skladového hospodářství | CIO Business  World.cz">
            <a:extLst>
              <a:ext uri="{FF2B5EF4-FFF2-40B4-BE49-F238E27FC236}">
                <a16:creationId xmlns:a16="http://schemas.microsoft.com/office/drawing/2014/main" id="{1B380973-74B3-4648-9274-237E94672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516" y="3580012"/>
            <a:ext cx="5614157" cy="266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arberShop Society | PALLADIUM Praha">
            <a:extLst>
              <a:ext uri="{FF2B5EF4-FFF2-40B4-BE49-F238E27FC236}">
                <a16:creationId xmlns:a16="http://schemas.microsoft.com/office/drawing/2014/main" id="{25F15533-F38E-8A41-8DDE-B07B50E05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27" y="3606566"/>
            <a:ext cx="3098800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703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upload.wikimedia.org/wikipedia/commons/4/48/Kategorie_podniku.PNG">
            <a:extLst>
              <a:ext uri="{FF2B5EF4-FFF2-40B4-BE49-F238E27FC236}">
                <a16:creationId xmlns:a16="http://schemas.microsoft.com/office/drawing/2014/main" id="{232AF80D-E1B9-F344-A924-AA2E67E43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9818" y="857773"/>
            <a:ext cx="6913418" cy="5418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463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023FF6-0FF6-4853-B005-D20A8FA8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4"/>
            <a:ext cx="8229600" cy="81575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STŘEDNÍ PODNIK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034AE7-4D2E-470E-8C89-5FA1C2B70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9527"/>
            <a:ext cx="8229600" cy="43666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je zaměstnáno méně než</a:t>
            </a:r>
            <a:br>
              <a:rPr lang="cs-CZ" b="1" dirty="0"/>
            </a:br>
            <a:r>
              <a:rPr lang="cs-CZ" b="1" dirty="0"/>
              <a:t>250 zaměstnanců a jejichž roční obrat nepřesahuje 50 mil. Euro, nebo jejich bilanční suma roční rozvahy nepřesahuje 43 mil. Euro</a:t>
            </a:r>
          </a:p>
        </p:txBody>
      </p:sp>
    </p:spTree>
    <p:extLst>
      <p:ext uri="{BB962C8B-B14F-4D97-AF65-F5344CB8AC3E}">
        <p14:creationId xmlns:p14="http://schemas.microsoft.com/office/powerpoint/2010/main" val="1641539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72C6D-721A-464D-90A3-82E05C540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8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MALÉ PODNIKY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897A6B-ED17-4075-81BB-ADF6C6C80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4109"/>
            <a:ext cx="8229600" cy="300678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b="1" dirty="0"/>
              <a:t>Jsou v této kategorii definovány jako podniky zaměstnávající méně než 50 zaměstnanců</a:t>
            </a:r>
            <a:br>
              <a:rPr lang="cs-CZ" b="1" dirty="0"/>
            </a:br>
            <a:r>
              <a:rPr lang="cs-CZ" b="1" dirty="0"/>
              <a:t>a jejichž roční obrat nebo bilanční suma roční rozvahy nepřesahuje 10 mil euro.</a:t>
            </a:r>
          </a:p>
        </p:txBody>
      </p:sp>
    </p:spTree>
    <p:extLst>
      <p:ext uri="{BB962C8B-B14F-4D97-AF65-F5344CB8AC3E}">
        <p14:creationId xmlns:p14="http://schemas.microsoft.com/office/powerpoint/2010/main" val="2980698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D17D3-350F-4251-A960-80875F17D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5034"/>
            <a:ext cx="8229600" cy="79260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MIKROPODNIKY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B7BE5-1D2D-4655-ACE5-98CA91136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99190"/>
            <a:ext cx="8229600" cy="288542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Jsou v této kategorii definovány jako podniky zaměstnávající méně než 10 zaměstnanců</a:t>
            </a:r>
            <a:br>
              <a:rPr lang="cs-CZ" b="1" dirty="0"/>
            </a:br>
            <a:r>
              <a:rPr lang="cs-CZ" b="1" dirty="0"/>
              <a:t>a jejichž roční obrat, nebo bilanční suma roční rozvahy nepřesahuje 2 mil. Euro.</a:t>
            </a:r>
          </a:p>
        </p:txBody>
      </p:sp>
    </p:spTree>
    <p:extLst>
      <p:ext uri="{BB962C8B-B14F-4D97-AF65-F5344CB8AC3E}">
        <p14:creationId xmlns:p14="http://schemas.microsoft.com/office/powerpoint/2010/main" val="1589008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a/ad/Pod%C3%ADl_SME_na_po%C4%8Dtu_podnik%C5%AF_EU.PNG">
            <a:extLst>
              <a:ext uri="{FF2B5EF4-FFF2-40B4-BE49-F238E27FC236}">
                <a16:creationId xmlns:a16="http://schemas.microsoft.com/office/drawing/2014/main" id="{D500013D-72D4-4770-BCDA-A8E752F13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600" y="1360223"/>
            <a:ext cx="8197341" cy="1756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9144000" cy="193949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977ADF-9172-42FE-BDDA-89653F5CF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4269282"/>
            <a:ext cx="6743700" cy="1264762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cs-CZ" sz="3500" b="1" kern="1200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ZASTOUPENÍ KATEGORIÍ PODNIKŮ NA CELKOVÉM POČTU</a:t>
            </a:r>
            <a:endParaRPr lang="en-US" sz="3500" b="1" kern="1200" dirty="0">
              <a:solidFill>
                <a:srgbClr val="40404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8231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813E28-B86F-F94A-BC05-9278A46A4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Význam</a:t>
            </a:r>
            <a:r>
              <a:rPr lang="en-GB" dirty="0"/>
              <a:t> MSP v ČR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5BF39CA-A653-A648-A2B7-518B1CC43E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532973"/>
              </p:ext>
            </p:extLst>
          </p:nvPr>
        </p:nvGraphicFramePr>
        <p:xfrm>
          <a:off x="457200" y="1246911"/>
          <a:ext cx="8229600" cy="512945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6046422">
                  <a:extLst>
                    <a:ext uri="{9D8B030D-6E8A-4147-A177-3AD203B41FA5}">
                      <a16:colId xmlns:a16="http://schemas.microsoft.com/office/drawing/2014/main" val="1883539587"/>
                    </a:ext>
                  </a:extLst>
                </a:gridCol>
                <a:gridCol w="2183178">
                  <a:extLst>
                    <a:ext uri="{9D8B030D-6E8A-4147-A177-3AD203B41FA5}">
                      <a16:colId xmlns:a16="http://schemas.microsoft.com/office/drawing/2014/main" val="1658080569"/>
                    </a:ext>
                  </a:extLst>
                </a:gridCol>
              </a:tblGrid>
              <a:tr h="5589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UKAZATEL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HODNOTA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908791"/>
                  </a:ext>
                </a:extLst>
              </a:tr>
              <a:tr h="12111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 dirty="0">
                          <a:effectLst/>
                        </a:rPr>
                        <a:t>Podíl malých a středních podniků na celkovém počtu aktivních podnikatelských subjektů</a:t>
                      </a:r>
                      <a:endParaRPr lang="cs-CZ" sz="2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99,8 %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5854866"/>
                  </a:ext>
                </a:extLst>
              </a:tr>
              <a:tr h="10906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Podíl přidané hodnoty malých a středních podniků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54,6 %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3672802"/>
                  </a:ext>
                </a:extLst>
              </a:tr>
              <a:tr h="16656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 dirty="0">
                          <a:effectLst/>
                        </a:rPr>
                        <a:t>Podíl zaměstnanců malých a středních podniků na celkovém počtu zaměstnanců podnikatelské sféry v ČR</a:t>
                      </a:r>
                      <a:endParaRPr lang="cs-CZ" sz="2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600" b="1" dirty="0">
                          <a:effectLst/>
                        </a:rPr>
                        <a:t>58 %</a:t>
                      </a:r>
                      <a:endParaRPr lang="cs-CZ" sz="2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459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94156-B32C-4273-9D54-48F2E5A9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5032"/>
            <a:ext cx="8229600" cy="792605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MALÉ A STŘEDNÍ PODNIKY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840FF-0471-4BB2-BE34-A38B16BC5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Kategorie podniků s nízkým počtem zaměstnanců.</a:t>
            </a:r>
          </a:p>
          <a:p>
            <a:r>
              <a:rPr lang="cs-CZ" b="1" dirty="0"/>
              <a:t>Jednotlivé státy a instituce používají pro definici této kategorie různá kritéria </a:t>
            </a:r>
          </a:p>
          <a:p>
            <a:r>
              <a:rPr lang="cs-CZ" b="1" dirty="0"/>
              <a:t>EU – 250 zaměstnanců, USA 500 zaměstnanců</a:t>
            </a:r>
          </a:p>
          <a:p>
            <a:r>
              <a:rPr lang="cs-CZ" b="1" dirty="0"/>
              <a:t>Zkratka:</a:t>
            </a:r>
          </a:p>
          <a:p>
            <a:pPr lvl="1"/>
            <a:r>
              <a:rPr lang="cs-CZ" b="1" dirty="0"/>
              <a:t>SME (</a:t>
            </a:r>
            <a:r>
              <a:rPr lang="cs-CZ" b="1" dirty="0" err="1"/>
              <a:t>Small</a:t>
            </a:r>
            <a:r>
              <a:rPr lang="cs-CZ" b="1" dirty="0"/>
              <a:t> and Medium </a:t>
            </a:r>
            <a:r>
              <a:rPr lang="cs-CZ" b="1" dirty="0" err="1"/>
              <a:t>Enterprise</a:t>
            </a:r>
            <a:r>
              <a:rPr lang="cs-CZ" b="1" dirty="0"/>
              <a:t>)</a:t>
            </a:r>
          </a:p>
          <a:p>
            <a:pPr lvl="1"/>
            <a:r>
              <a:rPr lang="cs-CZ" b="1" dirty="0"/>
              <a:t>SMB (</a:t>
            </a:r>
            <a:r>
              <a:rPr lang="cs-CZ" b="1" dirty="0" err="1"/>
              <a:t>Small</a:t>
            </a:r>
            <a:r>
              <a:rPr lang="cs-CZ" b="1" dirty="0"/>
              <a:t> and Medium Business)</a:t>
            </a:r>
          </a:p>
        </p:txBody>
      </p:sp>
    </p:spTree>
    <p:extLst>
      <p:ext uri="{BB962C8B-B14F-4D97-AF65-F5344CB8AC3E}">
        <p14:creationId xmlns:p14="http://schemas.microsoft.com/office/powerpoint/2010/main" val="3227993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15CF7-4D97-47BA-A8E7-62802C4B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8734"/>
            <a:ext cx="8229600" cy="83890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PODMÍNKA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B8301B-9BE7-4DA6-865C-1F215C3B1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98073"/>
            <a:ext cx="8229600" cy="344338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Dodržování počtu zaměstnanců je povinné, podnik si ale může vybrat limit obratu nebo bilanční sumy.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Nemusí plnit oba limity a může jeden z nich překročit, aniž by ztratil statut MSP.</a:t>
            </a:r>
          </a:p>
        </p:txBody>
      </p:sp>
    </p:spTree>
    <p:extLst>
      <p:ext uri="{BB962C8B-B14F-4D97-AF65-F5344CB8AC3E}">
        <p14:creationId xmlns:p14="http://schemas.microsoft.com/office/powerpoint/2010/main" val="1441074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399F3-AAEC-44F0-AB63-138A6050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8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POSOUZENÍ STATUTU SME - 1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C97C1-A86C-46F8-B9E4-98309AD5C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7964"/>
            <a:ext cx="8229600" cy="383788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Pokud podnik v průběhu roku překročí počet zaměstnanců nebo sledovaný finanční strop, pak podnik svůj statut SME neztratí.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Podnik statut SME ztratí až tehdy, pokud by</a:t>
            </a:r>
            <a:br>
              <a:rPr lang="cs-CZ" dirty="0"/>
            </a:br>
            <a:r>
              <a:rPr lang="cs-CZ" dirty="0"/>
              <a:t>k překročení limitů došlo </a:t>
            </a:r>
            <a:r>
              <a:rPr lang="cs-CZ" b="1" dirty="0"/>
              <a:t>ve dvou po sobě jdoucích letech.</a:t>
            </a:r>
          </a:p>
        </p:txBody>
      </p:sp>
    </p:spTree>
    <p:extLst>
      <p:ext uri="{BB962C8B-B14F-4D97-AF65-F5344CB8AC3E}">
        <p14:creationId xmlns:p14="http://schemas.microsoft.com/office/powerpoint/2010/main" val="3002653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6D75D1-2A1B-4AA6-99BB-01D8E7B4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8182"/>
            <a:ext cx="8229600" cy="769456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POSOUZENÍ STATUTU SME - 2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826A25-D000-4262-BDCB-61759EFBE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223" y="1939636"/>
            <a:ext cx="8229600" cy="28855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Velký podnik získá statut SME, pokud se ve dvou po sobě jdoucích letech dostane pod strop počtu zaměstnanců a finanční strop.</a:t>
            </a:r>
          </a:p>
        </p:txBody>
      </p:sp>
    </p:spTree>
    <p:extLst>
      <p:ext uri="{BB962C8B-B14F-4D97-AF65-F5344CB8AC3E}">
        <p14:creationId xmlns:p14="http://schemas.microsoft.com/office/powerpoint/2010/main" val="4223098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844AD-EED3-443A-9E95-423DD3FFF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5032"/>
            <a:ext cx="8229600" cy="792605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POČET ZAMĚSTNANCŮ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04D76-724C-4E84-9286-152117B4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2328"/>
            <a:ext cx="8229600" cy="493064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cs-CZ" b="1" dirty="0"/>
              <a:t>Je rozhodujícím kritériem a vyjadřuje se</a:t>
            </a:r>
            <a:br>
              <a:rPr lang="cs-CZ" b="1" dirty="0"/>
            </a:br>
            <a:r>
              <a:rPr lang="cs-CZ" b="1" dirty="0"/>
              <a:t>v ročních pracovních jednotkách (RPJ).</a:t>
            </a:r>
          </a:p>
          <a:p>
            <a:pPr algn="just">
              <a:lnSpc>
                <a:spcPct val="160000"/>
              </a:lnSpc>
            </a:pPr>
            <a:r>
              <a:rPr lang="cs-CZ" b="1" dirty="0"/>
              <a:t>Zaměstnanci, kteří pro podnik pracovali na plný úvazek po celý rok se započítávají jako jedna RPJ.</a:t>
            </a:r>
          </a:p>
          <a:p>
            <a:pPr algn="just">
              <a:lnSpc>
                <a:spcPct val="160000"/>
              </a:lnSpc>
            </a:pPr>
            <a:r>
              <a:rPr lang="cs-CZ" b="1" dirty="0"/>
              <a:t>Pokud byl zaměstnanec zaměstnán na částečný pracovní úvazek, jako sezónní pracovník</a:t>
            </a:r>
            <a:br>
              <a:rPr lang="cs-CZ" b="1" dirty="0"/>
            </a:br>
            <a:r>
              <a:rPr lang="cs-CZ" b="1" dirty="0"/>
              <a:t>a zaměstnanci, kteří nepracovali pro podnik celý rok, se započítávají jak zlomek RPJ.</a:t>
            </a:r>
          </a:p>
          <a:p>
            <a:pPr algn="just">
              <a:lnSpc>
                <a:spcPct val="160000"/>
              </a:lnSpc>
            </a:pPr>
            <a:r>
              <a:rPr lang="cs-CZ" b="1" dirty="0"/>
              <a:t>Učni a studenti se nezahrnují do počtu zaměstnanců.</a:t>
            </a:r>
          </a:p>
        </p:txBody>
      </p:sp>
    </p:spTree>
    <p:extLst>
      <p:ext uri="{BB962C8B-B14F-4D97-AF65-F5344CB8AC3E}">
        <p14:creationId xmlns:p14="http://schemas.microsoft.com/office/powerpoint/2010/main" val="3581203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5775A-A105-4476-A687-AFDDEF213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8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ROČNÍ OBRAT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F62C0-96A4-41B1-8680-B6083D460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0423"/>
            <a:ext cx="8229600" cy="20342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cs-CZ" dirty="0"/>
              <a:t>Představuje příjmy z hospodářské činnosti snížené a vyplacené slevy a neměl by zahrnovat DPH a jiné nepřímé daně.</a:t>
            </a:r>
          </a:p>
        </p:txBody>
      </p:sp>
    </p:spTree>
    <p:extLst>
      <p:ext uri="{BB962C8B-B14F-4D97-AF65-F5344CB8AC3E}">
        <p14:creationId xmlns:p14="http://schemas.microsoft.com/office/powerpoint/2010/main" val="518971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6F764-736C-4F9D-8975-529F31D1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BILANČNÍ SUMA ROČNÍ ROZVAHY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59C72-0459-4D5E-81BA-B338EC10B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3322"/>
            <a:ext cx="8229600" cy="1015678"/>
          </a:xfrm>
        </p:spPr>
        <p:txBody>
          <a:bodyPr/>
          <a:lstStyle/>
          <a:p>
            <a:r>
              <a:rPr lang="cs-CZ" b="1" dirty="0"/>
              <a:t>Představuje hodnotu hlavních aktiv podniku.</a:t>
            </a:r>
          </a:p>
        </p:txBody>
      </p:sp>
    </p:spTree>
    <p:extLst>
      <p:ext uri="{BB962C8B-B14F-4D97-AF65-F5344CB8AC3E}">
        <p14:creationId xmlns:p14="http://schemas.microsoft.com/office/powerpoint/2010/main" val="252807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7701F-BF29-4653-95D7-BAABECD6F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3"/>
            <a:ext cx="8229600" cy="118061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ZAMĚSTNANOST A TVORBA PŘIDANÉ HODNOTY V SME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02C10-8D2E-4FE9-B0E4-2B79F6EE7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2500"/>
            <a:ext cx="8229600" cy="45905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SME zaměstnávají zhruba 2/3 zaměstnanců</a:t>
            </a:r>
            <a:br>
              <a:rPr lang="cs-CZ" dirty="0"/>
            </a:br>
            <a:r>
              <a:rPr lang="cs-CZ" dirty="0"/>
              <a:t>a vytvářejí více jak polovinu přidané hodnoty (jedná se o průměr za celou EU).</a:t>
            </a:r>
          </a:p>
          <a:p>
            <a:pPr algn="just"/>
            <a:r>
              <a:rPr lang="cs-CZ" dirty="0"/>
              <a:t>Velké rozdíly jsou mezi jednotlivými státy!</a:t>
            </a:r>
          </a:p>
          <a:p>
            <a:pPr algn="just"/>
            <a:r>
              <a:rPr lang="cs-CZ" dirty="0"/>
              <a:t>Napři v Itálii zaměstnávají mikropodniky téměř polovinu zaměstnanců, ve Velké Británii a na Slovensku zhruba polovina zaměstnanců pracuje pro velké podniky.</a:t>
            </a:r>
          </a:p>
          <a:p>
            <a:pPr algn="just"/>
            <a:r>
              <a:rPr lang="cs-CZ" dirty="0"/>
              <a:t>Obdobně lze rozdíly sledovat i mezi jednotlivými odvětvovými kategoriemi.</a:t>
            </a:r>
          </a:p>
        </p:txBody>
      </p:sp>
    </p:spTree>
    <p:extLst>
      <p:ext uri="{BB962C8B-B14F-4D97-AF65-F5344CB8AC3E}">
        <p14:creationId xmlns:p14="http://schemas.microsoft.com/office/powerpoint/2010/main" val="791884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B009F-A204-4311-BF62-1559A51F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4010"/>
            <a:ext cx="8229600" cy="87362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KRITÉRIUM NEZÁVISLOSTI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4B820E-CE40-4189-93B0-C0B77867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12474"/>
            <a:ext cx="8229600" cy="2971800"/>
          </a:xfrm>
        </p:spPr>
        <p:txBody>
          <a:bodyPr/>
          <a:lstStyle/>
          <a:p>
            <a:pPr algn="just"/>
            <a:r>
              <a:rPr lang="cs-CZ" dirty="0"/>
              <a:t>Podle vlastnické struktury nově definuje Doporučení Komise tři druhy podniků – tzv. kritérium nezávislosti.</a:t>
            </a:r>
          </a:p>
          <a:p>
            <a:pPr algn="just"/>
            <a:r>
              <a:rPr lang="cs-CZ" dirty="0"/>
              <a:t>Toto kritérium se využívá při výpočtu počtu zaměstnanců a finančních hodnot.</a:t>
            </a:r>
          </a:p>
        </p:txBody>
      </p:sp>
    </p:spTree>
    <p:extLst>
      <p:ext uri="{BB962C8B-B14F-4D97-AF65-F5344CB8AC3E}">
        <p14:creationId xmlns:p14="http://schemas.microsoft.com/office/powerpoint/2010/main" val="3453617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04BBF-3C97-4E3C-B15B-818DB5684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335" y="124557"/>
            <a:ext cx="4803494" cy="86205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NEZÁVISLÝ 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50F23-D925-4693-90F4-610280DCF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0066"/>
            <a:ext cx="8229600" cy="487609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Podnik, který nemá žádná majetková ani hlasovací práva v jiných podnicích, nebo vlastní méně než</a:t>
            </a:r>
            <a:br>
              <a:rPr lang="cs-CZ" dirty="0"/>
            </a:br>
            <a:r>
              <a:rPr lang="cs-CZ" dirty="0"/>
              <a:t>25 % základního kapitálu či hlasovacích práv (podle toho, která z hodnot je větší) v jednom nebo několika jiných podnicích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Nebo jiné podniky vlastní méně než 25 % základního kapitálu popřípadě hlasovacích práv</a:t>
            </a:r>
            <a:br>
              <a:rPr lang="cs-CZ" dirty="0"/>
            </a:br>
            <a:r>
              <a:rPr lang="cs-CZ" dirty="0"/>
              <a:t>v podniku.</a:t>
            </a:r>
          </a:p>
        </p:txBody>
      </p:sp>
    </p:spTree>
    <p:extLst>
      <p:ext uri="{BB962C8B-B14F-4D97-AF65-F5344CB8AC3E}">
        <p14:creationId xmlns:p14="http://schemas.microsoft.com/office/powerpoint/2010/main" val="3696132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04BBF-3C97-4E3C-B15B-818DB5684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335" y="124557"/>
            <a:ext cx="4803494" cy="86205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NEZÁVISLÝ 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50F23-D925-4693-90F4-610280DCF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0066"/>
            <a:ext cx="8229600" cy="48760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Výjimku tvoří veřejné investiční společnosti, univerzity a výzkumná centra, institucionální investoři a samostatné místní orgány pokud v podniku vlastní méně než 50% podíl.</a:t>
            </a:r>
          </a:p>
        </p:txBody>
      </p:sp>
    </p:spTree>
    <p:extLst>
      <p:ext uri="{BB962C8B-B14F-4D97-AF65-F5344CB8AC3E}">
        <p14:creationId xmlns:p14="http://schemas.microsoft.com/office/powerpoint/2010/main" val="378001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5AEF7-B54C-4091-861C-CF730FEAD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03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HLAVNÍ VÝHODY MALÝCH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A STŘEDNÍCH PODNIKŮ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BE84E-542D-47C9-B027-B65F85F94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1928"/>
            <a:ext cx="8229600" cy="421423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Pružné reagování na změny,</a:t>
            </a:r>
          </a:p>
          <a:p>
            <a:pPr>
              <a:lnSpc>
                <a:spcPct val="150000"/>
              </a:lnSpc>
            </a:pPr>
            <a:r>
              <a:rPr lang="cs-CZ" b="1" dirty="0"/>
              <a:t>inovativnost,</a:t>
            </a:r>
          </a:p>
          <a:p>
            <a:pPr>
              <a:lnSpc>
                <a:spcPct val="150000"/>
              </a:lnSpc>
            </a:pPr>
            <a:r>
              <a:rPr lang="cs-CZ" b="1" dirty="0"/>
              <a:t>vytváření nových pracovních příležitostí,</a:t>
            </a:r>
          </a:p>
          <a:p>
            <a:pPr>
              <a:lnSpc>
                <a:spcPct val="150000"/>
              </a:lnSpc>
            </a:pPr>
            <a:r>
              <a:rPr lang="cs-CZ" b="1" dirty="0"/>
              <a:t>odolnost proti hospodářské recesi,</a:t>
            </a:r>
          </a:p>
          <a:p>
            <a:pPr>
              <a:lnSpc>
                <a:spcPct val="150000"/>
              </a:lnSpc>
            </a:pPr>
            <a:r>
              <a:rPr lang="cs-CZ" b="1" dirty="0"/>
              <a:t>rychlost přijímání podnikatelských rozhodnutí.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220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2CB9F-3B75-45A9-A2BE-A1D0E997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PARTNERSKÝ 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241FAE-1AF5-4B3B-8430-B6286DC10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Rozumí se jím podnik, který vlastní</a:t>
            </a:r>
            <a:br>
              <a:rPr lang="cs-CZ" dirty="0"/>
            </a:br>
            <a:r>
              <a:rPr lang="cs-CZ" dirty="0"/>
              <a:t>25 – 50 % základního kapitálu či hlasovacích práv v jiném podniku, nebo jiný podnik vlastnící 25 – 50 % v našem podniku.</a:t>
            </a:r>
          </a:p>
        </p:txBody>
      </p:sp>
    </p:spTree>
    <p:extLst>
      <p:ext uri="{BB962C8B-B14F-4D97-AF65-F5344CB8AC3E}">
        <p14:creationId xmlns:p14="http://schemas.microsoft.com/office/powerpoint/2010/main" val="14938002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FFEB1-4CF0-4D00-9360-FD77611DF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PROPOJENÉ PODNIKY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14D12-50E8-407F-A983-C2D5F62BB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1949"/>
            <a:ext cx="8229600" cy="427421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Pakliže podnik vlastní většinu hlasovacích práv v jiném podniku, nebo má právo </a:t>
            </a:r>
            <a:r>
              <a:rPr lang="cs-CZ" b="1" dirty="0"/>
              <a:t>jmenovat a odvolávat orgány jiného podniku</a:t>
            </a:r>
            <a:r>
              <a:rPr lang="cs-CZ" dirty="0"/>
              <a:t>, nebo má právo uplatňovat rozhodující vliv</a:t>
            </a:r>
            <a:br>
              <a:rPr lang="cs-CZ" dirty="0"/>
            </a:br>
            <a:r>
              <a:rPr lang="cs-CZ" dirty="0"/>
              <a:t>v jiném podniku pak jsou tyto podniky propojené podniky.</a:t>
            </a:r>
          </a:p>
        </p:txBody>
      </p:sp>
    </p:spTree>
    <p:extLst>
      <p:ext uri="{BB962C8B-B14F-4D97-AF65-F5344CB8AC3E}">
        <p14:creationId xmlns:p14="http://schemas.microsoft.com/office/powerpoint/2010/main" val="35184380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EE9D8-98E0-49D7-965F-A8F8180F2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8182"/>
            <a:ext cx="8229600" cy="769456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ROZSAH PLATNOSTI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99E96-04C5-4311-A384-80D1F4F81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Popsané rozdělení podniků je závazné pro instituce EU i úřady členských států EU.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Definice není platná navždy – Komise předpokládá, že bude v budoucnu docházet</a:t>
            </a:r>
            <a:br>
              <a:rPr lang="cs-CZ" dirty="0"/>
            </a:br>
            <a:r>
              <a:rPr lang="cs-CZ" dirty="0"/>
              <a:t>k úpravám především v ukazatelích ročního obratu a bilanční sumy roční rozvahy (úpravy budou prováděny v návaznosti na vývoj ekonomické situace EU).</a:t>
            </a:r>
          </a:p>
        </p:txBody>
      </p:sp>
    </p:spTree>
    <p:extLst>
      <p:ext uri="{BB962C8B-B14F-4D97-AF65-F5344CB8AC3E}">
        <p14:creationId xmlns:p14="http://schemas.microsoft.com/office/powerpoint/2010/main" val="117943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6B409-FD68-417A-A316-696DBDD0E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4"/>
            <a:ext cx="8229600" cy="81575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KONKURENČNÍ VÝHODA MSP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0A525-4863-4BE9-9A33-36C06816C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7702"/>
            <a:ext cx="8229600" cy="36220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Pružnost je i jednou z hlavních konkurenčních výhod MSP vůči nadnárodním a velkým korporacím, díky níž jsou schopny rychleji reagovat na změny na trhu.</a:t>
            </a:r>
          </a:p>
        </p:txBody>
      </p:sp>
    </p:spTree>
    <p:extLst>
      <p:ext uri="{BB962C8B-B14F-4D97-AF65-F5344CB8AC3E}">
        <p14:creationId xmlns:p14="http://schemas.microsoft.com/office/powerpoint/2010/main" val="2442719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E8521-EC74-46D1-B76B-09D6813C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96" y="590308"/>
            <a:ext cx="8843058" cy="82732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PŘÍMÝ KONTAKT S VEDENÍM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95EF7-FD41-4B0D-9A1D-DC8B099C8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5005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Přináší vztah důvěry na základě poznání osobních problémů pracovníků.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Ztrácí se anonymita a pracovníci více pociťují důležitost svých pracovních výkonů.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Někteří pracovníci jsou připraveni vyměnit vysoké příjmy a komfortní pracovní prostředí za větší flexibilitu v zaměstnání a uspokojení z práce, z atmosféry malých skupin.</a:t>
            </a:r>
          </a:p>
        </p:txBody>
      </p:sp>
    </p:spTree>
    <p:extLst>
      <p:ext uri="{BB962C8B-B14F-4D97-AF65-F5344CB8AC3E}">
        <p14:creationId xmlns:p14="http://schemas.microsoft.com/office/powerpoint/2010/main" val="391833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20AE8-1195-4059-B40B-624D09CF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5032"/>
            <a:ext cx="8229600" cy="792605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ORGANIZAČNÍ 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FF271C-7697-4D3D-B8FA-BD7FF7062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5564"/>
            <a:ext cx="8229600" cy="4560599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cs-CZ" dirty="0"/>
              <a:t>MSP mají jednoduchou, přehlednou </a:t>
            </a:r>
            <a:r>
              <a:rPr lang="cs-CZ" b="1" dirty="0"/>
              <a:t>organizační strukturu</a:t>
            </a:r>
            <a:r>
              <a:rPr lang="cs-CZ" dirty="0"/>
              <a:t>, umožňující přímé vedení a kontrolu.</a:t>
            </a:r>
          </a:p>
          <a:p>
            <a:pPr algn="just">
              <a:lnSpc>
                <a:spcPct val="160000"/>
              </a:lnSpc>
            </a:pPr>
            <a:r>
              <a:rPr lang="cs-CZ" dirty="0"/>
              <a:t>Výhodou je také centralizace rozhodnutí</a:t>
            </a:r>
            <a:br>
              <a:rPr lang="cs-CZ" dirty="0"/>
            </a:br>
            <a:r>
              <a:rPr lang="cs-CZ" dirty="0"/>
              <a:t>v rukou podnikatele – to umožňuje rychlost reagování, podporuje podnikavost i vysokou flexibilitu řízení podniku, méně vnitropodnikových zájmových skupin a jejich nižší vliv.</a:t>
            </a:r>
          </a:p>
        </p:txBody>
      </p:sp>
    </p:spTree>
    <p:extLst>
      <p:ext uri="{BB962C8B-B14F-4D97-AF65-F5344CB8AC3E}">
        <p14:creationId xmlns:p14="http://schemas.microsoft.com/office/powerpoint/2010/main" val="37941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BDF8C-B845-49F9-ABA3-EC5D784D1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4"/>
            <a:ext cx="8229600" cy="81575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NOVÉ PŘÍSTUPY MANAGEMENTU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A5D08-C7F2-4250-8834-8204E104A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0256"/>
            <a:ext cx="8229600" cy="45658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MSP mohou mít náskok v implementaci nových přístupů managementu před velkými podniky.</a:t>
            </a:r>
          </a:p>
        </p:txBody>
      </p:sp>
    </p:spTree>
    <p:extLst>
      <p:ext uri="{BB962C8B-B14F-4D97-AF65-F5344CB8AC3E}">
        <p14:creationId xmlns:p14="http://schemas.microsoft.com/office/powerpoint/2010/main" val="936940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36EB51E-CC73-4DDD-B16C-7E2F787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09" y="1222664"/>
            <a:ext cx="8229600" cy="1143000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FF0000"/>
                </a:solidFill>
              </a:rPr>
              <a:t>NEVÝHODY MSP</a:t>
            </a:r>
          </a:p>
        </p:txBody>
      </p:sp>
      <p:pic>
        <p:nvPicPr>
          <p:cNvPr id="1026" name="Picture 2" descr="Půjčky přes internet – jejich výhody a nevýhody">
            <a:extLst>
              <a:ext uri="{FF2B5EF4-FFF2-40B4-BE49-F238E27FC236}">
                <a16:creationId xmlns:a16="http://schemas.microsoft.com/office/drawing/2014/main" id="{3834DBF6-4E50-8D49-B8B9-F26CA6EB5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40" y="2493818"/>
            <a:ext cx="4088519" cy="293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66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11B076D-FCAD-4844-9641-C4BD0BDC0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8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HLAVNÍ NEVÝHODY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3D2C5F-1143-4A83-B651-4247460D3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Omezené možnosti zaměstnávání odborníků ve správě a řídících činnostech,</a:t>
            </a:r>
          </a:p>
          <a:p>
            <a:pPr>
              <a:lnSpc>
                <a:spcPct val="150000"/>
              </a:lnSpc>
            </a:pPr>
            <a:r>
              <a:rPr lang="cs-CZ" dirty="0"/>
              <a:t>vyšší intenzita práce a méně příznivé pracovní podmínky,</a:t>
            </a:r>
          </a:p>
          <a:p>
            <a:pPr>
              <a:lnSpc>
                <a:spcPct val="150000"/>
              </a:lnSpc>
            </a:pPr>
            <a:r>
              <a:rPr lang="cs-CZ" dirty="0"/>
              <a:t>omezené možnosti získávání výhod z rozsahu produkce (množstevní ekonomiky),</a:t>
            </a:r>
          </a:p>
          <a:p>
            <a:pPr>
              <a:lnSpc>
                <a:spcPct val="150000"/>
              </a:lnSpc>
            </a:pPr>
            <a:r>
              <a:rPr lang="cs-CZ" dirty="0"/>
              <a:t>omezené prostředky na propagaci a reklamu.</a:t>
            </a:r>
          </a:p>
        </p:txBody>
      </p:sp>
    </p:spTree>
    <p:extLst>
      <p:ext uri="{BB962C8B-B14F-4D97-AF65-F5344CB8AC3E}">
        <p14:creationId xmlns:p14="http://schemas.microsoft.com/office/powerpoint/2010/main" val="211734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1107</Words>
  <Application>Microsoft Macintosh PowerPoint</Application>
  <PresentationFormat>Předvádění na obrazovce (4:3)</PresentationFormat>
  <Paragraphs>96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MALÉ A STŘEDNÍ PODNIKÁNÍ KLASIFIKACE, VÝZNAM, VÝHODY A NEVÝHODY MSP </vt:lpstr>
      <vt:lpstr>MALÉ A STŘEDNÍ PODNIKY</vt:lpstr>
      <vt:lpstr>HLAVNÍ VÝHODY MALÝCH A STŘEDNÍCH PODNIKŮ</vt:lpstr>
      <vt:lpstr>KONKURENČNÍ VÝHODA MSP</vt:lpstr>
      <vt:lpstr>PŘÍMÝ KONTAKT S VEDENÍM PODNIKU</vt:lpstr>
      <vt:lpstr>ORGANIZAČNÍ STRUKTURA</vt:lpstr>
      <vt:lpstr>NOVÉ PŘÍSTUPY MANAGEMENTU</vt:lpstr>
      <vt:lpstr>NEVÝHODY MSP</vt:lpstr>
      <vt:lpstr>HLAVNÍ NEVÝHODY</vt:lpstr>
      <vt:lpstr>OBLAST FINANCOVÁNÍ - 1</vt:lpstr>
      <vt:lpstr>OBLAST FINANCOVÁNÍ - 2</vt:lpstr>
      <vt:lpstr>VYMEZENÍ POJMU SME</vt:lpstr>
      <vt:lpstr>PODNIK</vt:lpstr>
      <vt:lpstr>Prezentace aplikace PowerPoint</vt:lpstr>
      <vt:lpstr>STŘEDNÍ PODNIK</vt:lpstr>
      <vt:lpstr>MALÉ PODNIKY</vt:lpstr>
      <vt:lpstr>MIKROPODNIKY</vt:lpstr>
      <vt:lpstr>ZASTOUPENÍ KATEGORIÍ PODNIKŮ NA CELKOVÉM POČTU</vt:lpstr>
      <vt:lpstr>Význam MSP v ČR</vt:lpstr>
      <vt:lpstr>PODMÍNKA</vt:lpstr>
      <vt:lpstr>POSOUZENÍ STATUTU SME - 1</vt:lpstr>
      <vt:lpstr>POSOUZENÍ STATUTU SME - 2</vt:lpstr>
      <vt:lpstr>POČET ZAMĚSTNANCŮ</vt:lpstr>
      <vt:lpstr>ROČNÍ OBRAT</vt:lpstr>
      <vt:lpstr>BILANČNÍ SUMA ROČNÍ ROZVAHY</vt:lpstr>
      <vt:lpstr>ZAMĚSTNANOST A TVORBA PŘIDANÉ HODNOTY V SME</vt:lpstr>
      <vt:lpstr>KRITÉRIUM NEZÁVISLOSTI</vt:lpstr>
      <vt:lpstr>NEZÁVISLÝ PODNIK</vt:lpstr>
      <vt:lpstr>NEZÁVISLÝ PODNIK</vt:lpstr>
      <vt:lpstr>PARTNERSKÝ PODNIK</vt:lpstr>
      <vt:lpstr>PROPOJENÉ PODNIKY</vt:lpstr>
      <vt:lpstr>ROZSAH PLATNOSTI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MALÉ A STŘEDNÍ PODNIKÁNÍ 1. Úvod do problematiky MSP</dc:title>
  <dc:creator>Rössler Miroslav</dc:creator>
  <cp:lastModifiedBy>Microsoft Office User</cp:lastModifiedBy>
  <cp:revision>8</cp:revision>
  <dcterms:created xsi:type="dcterms:W3CDTF">2019-09-23T09:57:14Z</dcterms:created>
  <dcterms:modified xsi:type="dcterms:W3CDTF">2021-10-21T11:17:39Z</dcterms:modified>
</cp:coreProperties>
</file>