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4"/>
  </p:notesMasterIdLst>
  <p:sldIdLst>
    <p:sldId id="256" r:id="rId2"/>
    <p:sldId id="325" r:id="rId3"/>
    <p:sldId id="340" r:id="rId4"/>
    <p:sldId id="291" r:id="rId5"/>
    <p:sldId id="343" r:id="rId6"/>
    <p:sldId id="290" r:id="rId7"/>
    <p:sldId id="326" r:id="rId8"/>
    <p:sldId id="327" r:id="rId9"/>
    <p:sldId id="328" r:id="rId10"/>
    <p:sldId id="329" r:id="rId11"/>
    <p:sldId id="330" r:id="rId12"/>
    <p:sldId id="331" r:id="rId13"/>
    <p:sldId id="332" r:id="rId14"/>
    <p:sldId id="333" r:id="rId15"/>
    <p:sldId id="334" r:id="rId16"/>
    <p:sldId id="335" r:id="rId17"/>
    <p:sldId id="337" r:id="rId18"/>
    <p:sldId id="338" r:id="rId19"/>
    <p:sldId id="292" r:id="rId20"/>
    <p:sldId id="339" r:id="rId21"/>
    <p:sldId id="341" r:id="rId22"/>
    <p:sldId id="342" r:id="rId23"/>
  </p:sldIdLst>
  <p:sldSz cx="9144000" cy="6858000" type="screen4x3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0202"/>
    <a:srgbClr val="D5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Světlý styl 3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3" autoAdjust="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320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863C9E-6383-4CC2-8393-47C4D1E8A408}" type="datetimeFigureOut">
              <a:rPr lang="cs-CZ" smtClean="0"/>
              <a:pPr/>
              <a:t>03.11.2021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A3E3B7-5112-44D2-8974-0B2B09F2775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0920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sz="1600" b="1"/>
              <a:t>HYUNDAI</a:t>
            </a:r>
          </a:p>
          <a:p>
            <a:pPr eaLnBrk="1" hangingPunct="1"/>
            <a:r>
              <a:rPr lang="cs-CZ" sz="1600"/>
              <a:t>SPONTÁNNÍ SPOJOVÁNÍ SHLUKOVÁNÍ  MSF</a:t>
            </a:r>
          </a:p>
          <a:p>
            <a:pPr eaLnBrk="1" hangingPunct="1"/>
            <a:r>
              <a:rPr lang="cs-CZ" sz="1600"/>
              <a:t>CÍL: VĚTŠÍ VYJEDNÁVACÍ SCHOPNOST</a:t>
            </a:r>
          </a:p>
          <a:p>
            <a:pPr eaLnBrk="1" hangingPunct="1"/>
            <a:r>
              <a:rPr lang="cs-CZ" sz="1600"/>
              <a:t>KLASTRY</a:t>
            </a:r>
            <a:endParaRPr lang="en-US" sz="1600"/>
          </a:p>
        </p:txBody>
      </p:sp>
      <p:sp>
        <p:nvSpPr>
          <p:cNvPr id="5120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A5E59E6-1C62-41AE-8F9E-AEA0D84C73C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1626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sz="1600" b="1"/>
              <a:t>HYUNDAI</a:t>
            </a:r>
          </a:p>
          <a:p>
            <a:pPr eaLnBrk="1" hangingPunct="1"/>
            <a:r>
              <a:rPr lang="cs-CZ" sz="1600"/>
              <a:t>SPONTÁNNÍ SPOJOVÁNÍ SHLUKOVÁNÍ  MSF</a:t>
            </a:r>
          </a:p>
          <a:p>
            <a:pPr eaLnBrk="1" hangingPunct="1"/>
            <a:r>
              <a:rPr lang="cs-CZ" sz="1600"/>
              <a:t>CÍL: VĚTŠÍ VYJEDNÁVACÍ SCHOPNOST</a:t>
            </a:r>
          </a:p>
          <a:p>
            <a:pPr eaLnBrk="1" hangingPunct="1"/>
            <a:r>
              <a:rPr lang="cs-CZ" sz="1600"/>
              <a:t>KLASTRY</a:t>
            </a:r>
            <a:endParaRPr lang="en-US" sz="1600"/>
          </a:p>
        </p:txBody>
      </p:sp>
      <p:sp>
        <p:nvSpPr>
          <p:cNvPr id="5120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A5E59E6-1C62-41AE-8F9E-AEA0D84C73C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8109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sz="1600" b="1" dirty="0"/>
              <a:t>VÝROBNÍ N: </a:t>
            </a:r>
          </a:p>
          <a:p>
            <a:pPr eaLnBrk="1" hangingPunct="1"/>
            <a:r>
              <a:rPr lang="cs-CZ" sz="1600" b="1" dirty="0"/>
              <a:t>TRANSAKČNÍ N:</a:t>
            </a:r>
          </a:p>
          <a:p>
            <a:pPr eaLnBrk="1" hangingPunct="1"/>
            <a:endParaRPr lang="cs-CZ" dirty="0"/>
          </a:p>
          <a:p>
            <a:pPr eaLnBrk="1" hangingPunct="1"/>
            <a:endParaRPr lang="en-US" dirty="0"/>
          </a:p>
        </p:txBody>
      </p:sp>
      <p:sp>
        <p:nvSpPr>
          <p:cNvPr id="5222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BF15FEE-E0B0-4357-B864-1698F833EFC9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3533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sz="1600" dirty="0"/>
              <a:t>ROZLOŽENY V RŮZNÝCH STÁTECH, ALE:</a:t>
            </a:r>
          </a:p>
          <a:p>
            <a:pPr eaLnBrk="1" hangingPunct="1"/>
            <a:r>
              <a:rPr lang="cs-CZ" sz="1600" dirty="0"/>
              <a:t>	SPOLUPRACUJÍ VELMI ÚZCE</a:t>
            </a:r>
          </a:p>
          <a:p>
            <a:pPr eaLnBrk="1" hangingPunct="1"/>
            <a:r>
              <a:rPr lang="cs-CZ" sz="1600" dirty="0"/>
              <a:t>KAŽDÝ ZAPOJENÝ SUBJEKT MÁ SVOU KONKURENČNÍ SCHOPNOST</a:t>
            </a:r>
          </a:p>
          <a:p>
            <a:pPr eaLnBrk="1" hangingPunct="1"/>
            <a:r>
              <a:rPr lang="cs-CZ" sz="1600" dirty="0"/>
              <a:t>SYNERGICKÝ EFEKT</a:t>
            </a:r>
          </a:p>
          <a:p>
            <a:pPr eaLnBrk="1" hangingPunct="1"/>
            <a:r>
              <a:rPr lang="cs-CZ" sz="1600" dirty="0"/>
              <a:t>CÍL: VYUŽÍT VELKÉ PŘÍLEŽITOSTI (NEDOSÁHLI BY NA NI, POKUD BY BYLI OSAMOSTATNĚNI)</a:t>
            </a:r>
          </a:p>
          <a:p>
            <a:pPr eaLnBrk="1" hangingPunct="1"/>
            <a:r>
              <a:rPr lang="cs-CZ" sz="1600" dirty="0"/>
              <a:t>INTEGRACE KNOW-HOW S CÍLEM ZVÝŠENÍ HODNOTY PRO ZÁKAZNÍKA</a:t>
            </a:r>
            <a:endParaRPr lang="en-US" sz="1600" dirty="0"/>
          </a:p>
        </p:txBody>
      </p:sp>
      <p:sp>
        <p:nvSpPr>
          <p:cNvPr id="5325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3D43D1A-D6CD-44E8-AA80-2FFC3A4163FB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7836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88C2E-F009-48C1-A9D5-BD8138DD0C43}" type="datetime1">
              <a:rPr lang="en-US" smtClean="0"/>
              <a:pPr/>
              <a:t>11/3/21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Management 2 - cvičení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C4470-3496-491C-BB08-6D197B9D992C}" type="datetime1">
              <a:rPr lang="en-US" smtClean="0"/>
              <a:pPr/>
              <a:t>11/3/21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Management 2 - cvičení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DA2FA-0F8C-4E93-AC58-35F3555D8626}" type="datetime1">
              <a:rPr lang="en-US" smtClean="0"/>
              <a:pPr/>
              <a:t>11/3/21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Management 2 - cvičení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17752-E2DF-42A6-8776-7CDFDAFD7BAA}" type="datetime1">
              <a:rPr lang="en-US" smtClean="0"/>
              <a:pPr/>
              <a:t>11/3/21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Management 2 - cvičení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507FE-F7DC-4D39-84E9-D2CD29A380B3}" type="datetime1">
              <a:rPr lang="en-US" smtClean="0"/>
              <a:pPr/>
              <a:t>11/3/21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Management 2 - cvičení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BAA47-31D6-4113-9E05-DA8DF59C36DC}" type="datetime1">
              <a:rPr lang="en-US" smtClean="0"/>
              <a:pPr/>
              <a:t>11/3/21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Management 2 - cvičení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5771D-FFE9-4F71-AA35-13D2F9EC7C30}" type="datetime1">
              <a:rPr lang="en-US" smtClean="0"/>
              <a:pPr/>
              <a:t>11/3/21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Management 2 - cvičení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F94A1-5020-46E9-A1BF-422FB284EBE6}" type="datetime1">
              <a:rPr lang="en-US" smtClean="0"/>
              <a:pPr/>
              <a:t>11/3/21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Management 2 - cvičení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ADEA6-8B40-40AA-BCEA-D6AC68BDA77D}" type="datetime1">
              <a:rPr lang="en-US" smtClean="0"/>
              <a:pPr/>
              <a:t>11/3/21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Management 2 - cvičení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3933B-0BF3-4558-A471-8706287D015B}" type="datetime1">
              <a:rPr lang="en-US" smtClean="0"/>
              <a:pPr/>
              <a:t>11/3/21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Management 2 - cvičení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051CA-5E91-4CB9-9377-2D38485B4A94}" type="datetime1">
              <a:rPr lang="en-US" smtClean="0"/>
              <a:pPr/>
              <a:t>11/3/21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Management 2 - cvičení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AF5725-7AFD-478C-9B86-2174530E63E6}" type="datetime1">
              <a:rPr lang="en-US" smtClean="0"/>
              <a:pPr/>
              <a:t>11/3/21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Management 2 - cvičení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7886" y="2154346"/>
            <a:ext cx="8128322" cy="1071686"/>
          </a:xfrm>
        </p:spPr>
        <p:txBody>
          <a:bodyPr lIns="0" tIns="0" rIns="0" bIns="0" anchor="t" anchorCtr="0">
            <a:noAutofit/>
          </a:bodyPr>
          <a:lstStyle/>
          <a:p>
            <a:pPr algn="l"/>
            <a:r>
              <a:rPr lang="cs-CZ" sz="6600" b="1" dirty="0">
                <a:solidFill>
                  <a:srgbClr val="FF0000"/>
                </a:solidFill>
                <a:latin typeface="Calibri "/>
                <a:cs typeface="Times New Roman" panose="02020603050405020304" pitchFamily="18" charset="0"/>
              </a:rPr>
              <a:t>Síťový charakter podnikání</a:t>
            </a:r>
            <a:endParaRPr lang="en-US" sz="6600" b="1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621667" y="673098"/>
            <a:ext cx="6140450" cy="465138"/>
          </a:xfrm>
        </p:spPr>
        <p:txBody>
          <a:bodyPr>
            <a:noAutofit/>
          </a:bodyPr>
          <a:lstStyle/>
          <a:p>
            <a:pPr algn="r" eaLnBrk="1" hangingPunct="1"/>
            <a:r>
              <a:rPr lang="cs-CZ" altLang="cs-CZ" sz="4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MALÉ A STŘEDNÍ PODNIKÁNÍ</a:t>
            </a:r>
            <a:endParaRPr lang="cs-CZ" altLang="cs-CZ" sz="24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Zástupný symbol pro zápatí 4"/>
          <p:cNvSpPr txBox="1">
            <a:spLocks/>
          </p:cNvSpPr>
          <p:nvPr/>
        </p:nvSpPr>
        <p:spPr>
          <a:xfrm>
            <a:off x="341244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cs-CZ" dirty="0"/>
              <a:t>Ing. Jakub Chlopecký, Ph.D.</a:t>
            </a:r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77505"/>
            <a:ext cx="9143999" cy="746620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cs-CZ" sz="4800" b="1" dirty="0">
                <a:solidFill>
                  <a:srgbClr val="C00000"/>
                </a:solidFill>
              </a:rPr>
              <a:t>Síťový charakter podnikání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1244" y="1325216"/>
            <a:ext cx="8461512" cy="5242447"/>
          </a:xfrm>
          <a:noFill/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900"/>
              </a:spcBef>
            </a:pPr>
            <a:r>
              <a:rPr lang="cs-CZ" altLang="cs-CZ" sz="2800" b="1" dirty="0">
                <a:latin typeface="Calibri "/>
                <a:cs typeface="Times New Roman" panose="02020603050405020304" pitchFamily="18" charset="0"/>
              </a:rPr>
              <a:t>Úspěšnost síťového podniku je podmíněna:</a:t>
            </a:r>
            <a:endParaRPr lang="cs-CZ" altLang="cs-CZ" sz="1600" b="1" dirty="0">
              <a:latin typeface="Calibri 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  <a:spcBef>
                <a:spcPts val="900"/>
              </a:spcBef>
            </a:pPr>
            <a:r>
              <a:rPr lang="cs-CZ" altLang="cs-CZ" sz="2400" dirty="0">
                <a:latin typeface="Calibri "/>
                <a:cs typeface="Times New Roman" panose="02020603050405020304" pitchFamily="18" charset="0"/>
              </a:rPr>
              <a:t>Spoluprací</a:t>
            </a:r>
          </a:p>
          <a:p>
            <a:pPr lvl="1">
              <a:lnSpc>
                <a:spcPct val="150000"/>
              </a:lnSpc>
              <a:spcBef>
                <a:spcPts val="900"/>
              </a:spcBef>
            </a:pPr>
            <a:r>
              <a:rPr lang="cs-CZ" altLang="cs-CZ" sz="2400" dirty="0">
                <a:latin typeface="Calibri "/>
                <a:cs typeface="Times New Roman" panose="02020603050405020304" pitchFamily="18" charset="0"/>
              </a:rPr>
              <a:t>Důvěrou</a:t>
            </a:r>
          </a:p>
          <a:p>
            <a:pPr lvl="1">
              <a:lnSpc>
                <a:spcPct val="150000"/>
              </a:lnSpc>
              <a:spcBef>
                <a:spcPts val="900"/>
              </a:spcBef>
            </a:pPr>
            <a:r>
              <a:rPr lang="cs-CZ" altLang="cs-CZ" sz="2400" dirty="0">
                <a:latin typeface="Calibri "/>
                <a:cs typeface="Times New Roman" panose="02020603050405020304" pitchFamily="18" charset="0"/>
              </a:rPr>
              <a:t>Iniciativou</a:t>
            </a:r>
          </a:p>
          <a:p>
            <a:pPr lvl="1">
              <a:lnSpc>
                <a:spcPct val="150000"/>
              </a:lnSpc>
              <a:spcBef>
                <a:spcPts val="900"/>
              </a:spcBef>
            </a:pPr>
            <a:r>
              <a:rPr lang="cs-CZ" altLang="cs-CZ" sz="2400" dirty="0">
                <a:latin typeface="Calibri "/>
                <a:cs typeface="Times New Roman" panose="02020603050405020304" pitchFamily="18" charset="0"/>
              </a:rPr>
              <a:t>Flexibilitou</a:t>
            </a:r>
          </a:p>
          <a:p>
            <a:pPr lvl="1">
              <a:lnSpc>
                <a:spcPct val="150000"/>
              </a:lnSpc>
              <a:spcBef>
                <a:spcPts val="900"/>
              </a:spcBef>
            </a:pPr>
            <a:r>
              <a:rPr lang="cs-CZ" altLang="cs-CZ" sz="2400" dirty="0">
                <a:latin typeface="Calibri "/>
                <a:cs typeface="Times New Roman" panose="02020603050405020304" pitchFamily="18" charset="0"/>
              </a:rPr>
              <a:t>Schopností</a:t>
            </a:r>
          </a:p>
          <a:p>
            <a:pPr marL="457200" lvl="1" indent="0">
              <a:lnSpc>
                <a:spcPct val="150000"/>
              </a:lnSpc>
              <a:spcBef>
                <a:spcPts val="900"/>
              </a:spcBef>
              <a:buNone/>
            </a:pPr>
            <a:endParaRPr lang="cs-CZ" altLang="cs-CZ" sz="2400" dirty="0">
              <a:latin typeface="Calibri "/>
              <a:cs typeface="Times New Roman" panose="02020603050405020304" pitchFamily="18" charset="0"/>
            </a:endParaRPr>
          </a:p>
        </p:txBody>
      </p:sp>
      <p:sp>
        <p:nvSpPr>
          <p:cNvPr id="6" name="Zástupný symbol pro zápatí 4"/>
          <p:cNvSpPr txBox="1">
            <a:spLocks/>
          </p:cNvSpPr>
          <p:nvPr/>
        </p:nvSpPr>
        <p:spPr>
          <a:xfrm>
            <a:off x="341244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cs-CZ" dirty="0"/>
              <a:t>Malé a střední podnikání</a:t>
            </a:r>
          </a:p>
        </p:txBody>
      </p:sp>
    </p:spTree>
    <p:extLst>
      <p:ext uri="{BB962C8B-B14F-4D97-AF65-F5344CB8AC3E}">
        <p14:creationId xmlns:p14="http://schemas.microsoft.com/office/powerpoint/2010/main" val="3186993745"/>
      </p:ext>
    </p:extLst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77505"/>
            <a:ext cx="9143999" cy="746620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cs-CZ" sz="4800" b="1" dirty="0">
                <a:solidFill>
                  <a:srgbClr val="C00000"/>
                </a:solidFill>
              </a:rPr>
              <a:t>Síťový charakter podnikání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8538" y="1311964"/>
            <a:ext cx="8564217" cy="5255699"/>
          </a:xfrm>
          <a:noFill/>
        </p:spPr>
        <p:txBody>
          <a:bodyPr>
            <a:normAutofit/>
          </a:bodyPr>
          <a:lstStyle/>
          <a:p>
            <a:pPr>
              <a:spcBef>
                <a:spcPts val="900"/>
              </a:spcBef>
            </a:pPr>
            <a:r>
              <a:rPr lang="cs-CZ" altLang="cs-CZ" sz="2800" dirty="0">
                <a:latin typeface="Calibri "/>
                <a:cs typeface="Times New Roman" panose="02020603050405020304" pitchFamily="18" charset="0"/>
              </a:rPr>
              <a:t>Kritickým faktorem úspěchu může být právě </a:t>
            </a:r>
            <a:r>
              <a:rPr lang="cs-CZ" altLang="cs-CZ" sz="2800" b="1" dirty="0">
                <a:latin typeface="Calibri "/>
                <a:cs typeface="Times New Roman" panose="02020603050405020304" pitchFamily="18" charset="0"/>
              </a:rPr>
              <a:t>počet</a:t>
            </a:r>
            <a:r>
              <a:rPr lang="cs-CZ" altLang="cs-CZ" sz="2800" dirty="0">
                <a:latin typeface="Calibri "/>
                <a:cs typeface="Times New Roman" panose="02020603050405020304" pitchFamily="18" charset="0"/>
              </a:rPr>
              <a:t> zapojených subjektů</a:t>
            </a:r>
          </a:p>
          <a:p>
            <a:pPr>
              <a:spcBef>
                <a:spcPts val="900"/>
              </a:spcBef>
            </a:pPr>
            <a:r>
              <a:rPr lang="cs-CZ" altLang="cs-CZ" sz="2800" dirty="0">
                <a:latin typeface="Calibri "/>
                <a:cs typeface="Times New Roman" panose="02020603050405020304" pitchFamily="18" charset="0"/>
              </a:rPr>
              <a:t>Některé sítě mají malý počet subjektů, některé potřebují velký počet subjektů (stovky)</a:t>
            </a:r>
          </a:p>
          <a:p>
            <a:pPr>
              <a:spcBef>
                <a:spcPts val="900"/>
              </a:spcBef>
            </a:pPr>
            <a:r>
              <a:rPr lang="cs-CZ" altLang="cs-CZ" sz="2800" dirty="0">
                <a:latin typeface="Calibri "/>
                <a:cs typeface="Times New Roman" panose="02020603050405020304" pitchFamily="18" charset="0"/>
              </a:rPr>
              <a:t>Sítě by měly být přínosné pro všechny subjekty</a:t>
            </a:r>
          </a:p>
          <a:p>
            <a:pPr>
              <a:spcBef>
                <a:spcPts val="900"/>
              </a:spcBef>
            </a:pPr>
            <a:r>
              <a:rPr lang="cs-CZ" altLang="cs-CZ" sz="2800" dirty="0">
                <a:latin typeface="Calibri "/>
                <a:cs typeface="Times New Roman" panose="02020603050405020304" pitchFamily="18" charset="0"/>
              </a:rPr>
              <a:t>Chuť získání dominantní postavení – narušení správného fungování sítě (decentralizovaná)</a:t>
            </a:r>
          </a:p>
          <a:p>
            <a:pPr>
              <a:spcBef>
                <a:spcPts val="900"/>
              </a:spcBef>
            </a:pPr>
            <a:r>
              <a:rPr lang="cs-CZ" altLang="cs-CZ" sz="2800" dirty="0">
                <a:latin typeface="Calibri "/>
                <a:cs typeface="Times New Roman" panose="02020603050405020304" pitchFamily="18" charset="0"/>
              </a:rPr>
              <a:t>Síťový charakter podnikání je často pro MSP jedinou cestou k udržení konkurenceschopnosti</a:t>
            </a:r>
          </a:p>
          <a:p>
            <a:pPr>
              <a:spcBef>
                <a:spcPts val="900"/>
              </a:spcBef>
            </a:pPr>
            <a:endParaRPr lang="cs-CZ" altLang="cs-CZ" sz="2800" dirty="0">
              <a:latin typeface="Calibri "/>
              <a:cs typeface="Times New Roman" panose="02020603050405020304" pitchFamily="18" charset="0"/>
            </a:endParaRPr>
          </a:p>
          <a:p>
            <a:pPr>
              <a:spcBef>
                <a:spcPts val="900"/>
              </a:spcBef>
            </a:pPr>
            <a:endParaRPr lang="cs-CZ" altLang="cs-CZ" sz="2800" dirty="0">
              <a:latin typeface="Calibri "/>
              <a:cs typeface="Times New Roman" panose="02020603050405020304" pitchFamily="18" charset="0"/>
            </a:endParaRPr>
          </a:p>
        </p:txBody>
      </p:sp>
      <p:sp>
        <p:nvSpPr>
          <p:cNvPr id="6" name="Zástupný symbol pro zápatí 4"/>
          <p:cNvSpPr txBox="1">
            <a:spLocks/>
          </p:cNvSpPr>
          <p:nvPr/>
        </p:nvSpPr>
        <p:spPr>
          <a:xfrm>
            <a:off x="341244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cs-CZ" dirty="0"/>
              <a:t>Malé a střední podnikání</a:t>
            </a:r>
          </a:p>
        </p:txBody>
      </p:sp>
    </p:spTree>
    <p:extLst>
      <p:ext uri="{BB962C8B-B14F-4D97-AF65-F5344CB8AC3E}">
        <p14:creationId xmlns:p14="http://schemas.microsoft.com/office/powerpoint/2010/main" val="1443939919"/>
      </p:ext>
    </p:extLst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77505"/>
            <a:ext cx="9143999" cy="746620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cs-CZ" sz="4800" b="1" dirty="0">
                <a:solidFill>
                  <a:srgbClr val="C00000"/>
                </a:solidFill>
              </a:rPr>
              <a:t>Síťový charakter podnikání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1244" y="1630016"/>
            <a:ext cx="8461512" cy="4937647"/>
          </a:xfrm>
          <a:noFill/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900"/>
              </a:spcBef>
            </a:pPr>
            <a:r>
              <a:rPr lang="cs-CZ" altLang="cs-CZ" sz="2800" dirty="0">
                <a:latin typeface="Calibri "/>
                <a:cs typeface="Times New Roman" panose="02020603050405020304" pitchFamily="18" charset="0"/>
              </a:rPr>
              <a:t>Konkrétní formy se vyvíjí a mění</a:t>
            </a:r>
          </a:p>
          <a:p>
            <a:pPr>
              <a:lnSpc>
                <a:spcPct val="150000"/>
              </a:lnSpc>
              <a:spcBef>
                <a:spcPts val="900"/>
              </a:spcBef>
            </a:pPr>
            <a:r>
              <a:rPr lang="cs-CZ" altLang="cs-CZ" sz="2800" dirty="0">
                <a:latin typeface="Calibri "/>
                <a:cs typeface="Times New Roman" panose="02020603050405020304" pitchFamily="18" charset="0"/>
              </a:rPr>
              <a:t>Jednou z těchto forem rozvoje je i klastr</a:t>
            </a:r>
          </a:p>
        </p:txBody>
      </p:sp>
      <p:sp>
        <p:nvSpPr>
          <p:cNvPr id="6" name="Zástupný symbol pro zápatí 4"/>
          <p:cNvSpPr txBox="1">
            <a:spLocks/>
          </p:cNvSpPr>
          <p:nvPr/>
        </p:nvSpPr>
        <p:spPr>
          <a:xfrm>
            <a:off x="341244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cs-CZ" dirty="0"/>
              <a:t>Malé a střední podnikání</a:t>
            </a:r>
          </a:p>
        </p:txBody>
      </p:sp>
    </p:spTree>
    <p:extLst>
      <p:ext uri="{BB962C8B-B14F-4D97-AF65-F5344CB8AC3E}">
        <p14:creationId xmlns:p14="http://schemas.microsoft.com/office/powerpoint/2010/main" val="3449330021"/>
      </p:ext>
    </p:extLst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77505"/>
            <a:ext cx="9143999" cy="746620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cs-CZ" sz="4800" b="1" dirty="0">
                <a:solidFill>
                  <a:srgbClr val="C00000"/>
                </a:solidFill>
              </a:rPr>
              <a:t>Klastry a klastrové iniciativy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1" y="1298712"/>
            <a:ext cx="8918713" cy="5268951"/>
          </a:xfrm>
          <a:noFill/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spcBef>
                <a:spcPts val="900"/>
              </a:spcBef>
            </a:pPr>
            <a:r>
              <a:rPr lang="cs-CZ" altLang="cs-CZ" sz="2800" dirty="0">
                <a:latin typeface="Calibri "/>
                <a:cs typeface="Times New Roman" panose="02020603050405020304" pitchFamily="18" charset="0"/>
              </a:rPr>
              <a:t>Klastry existují již několik staletí</a:t>
            </a:r>
          </a:p>
          <a:p>
            <a:pPr>
              <a:lnSpc>
                <a:spcPct val="150000"/>
              </a:lnSpc>
              <a:spcBef>
                <a:spcPts val="900"/>
              </a:spcBef>
            </a:pPr>
            <a:r>
              <a:rPr lang="cs-CZ" altLang="cs-CZ" sz="2800" dirty="0">
                <a:latin typeface="Calibri "/>
                <a:cs typeface="Times New Roman" panose="02020603050405020304" pitchFamily="18" charset="0"/>
              </a:rPr>
              <a:t>Jejich vznik byl podmíněn přítomností know-how a sdílením zdrojů</a:t>
            </a:r>
          </a:p>
          <a:p>
            <a:pPr>
              <a:lnSpc>
                <a:spcPct val="150000"/>
              </a:lnSpc>
              <a:spcBef>
                <a:spcPts val="900"/>
              </a:spcBef>
            </a:pPr>
            <a:r>
              <a:rPr lang="cs-CZ" altLang="cs-CZ" sz="2800" dirty="0">
                <a:latin typeface="Calibri "/>
                <a:cs typeface="Times New Roman" panose="02020603050405020304" pitchFamily="18" charset="0"/>
              </a:rPr>
              <a:t>Na konci 19. století Alfred Marschall zkoumal územní koncentraci průmyslových odvětví</a:t>
            </a:r>
          </a:p>
          <a:p>
            <a:pPr lvl="1">
              <a:lnSpc>
                <a:spcPct val="150000"/>
              </a:lnSpc>
              <a:spcBef>
                <a:spcPts val="900"/>
              </a:spcBef>
            </a:pPr>
            <a:r>
              <a:rPr lang="cs-CZ" altLang="cs-CZ" sz="2400" dirty="0">
                <a:latin typeface="Calibri "/>
                <a:cs typeface="Times New Roman" panose="02020603050405020304" pitchFamily="18" charset="0"/>
              </a:rPr>
              <a:t>Definoval, že územně koncentrované průmyslové sektory získávají značné pozitivní přínosy z externalit – přelévání znalostí, úspory z rozsahu</a:t>
            </a:r>
          </a:p>
          <a:p>
            <a:pPr lvl="1">
              <a:lnSpc>
                <a:spcPct val="150000"/>
              </a:lnSpc>
              <a:spcBef>
                <a:spcPts val="900"/>
              </a:spcBef>
            </a:pPr>
            <a:endParaRPr lang="cs-CZ" altLang="cs-CZ" sz="2400" dirty="0">
              <a:latin typeface="Calibri "/>
              <a:cs typeface="Times New Roman" panose="02020603050405020304" pitchFamily="18" charset="0"/>
            </a:endParaRPr>
          </a:p>
        </p:txBody>
      </p:sp>
      <p:sp>
        <p:nvSpPr>
          <p:cNvPr id="6" name="Zástupný symbol pro zápatí 4"/>
          <p:cNvSpPr txBox="1">
            <a:spLocks/>
          </p:cNvSpPr>
          <p:nvPr/>
        </p:nvSpPr>
        <p:spPr>
          <a:xfrm>
            <a:off x="341244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cs-CZ" dirty="0"/>
              <a:t>Malé a střední podnikání</a:t>
            </a:r>
          </a:p>
        </p:txBody>
      </p:sp>
    </p:spTree>
    <p:extLst>
      <p:ext uri="{BB962C8B-B14F-4D97-AF65-F5344CB8AC3E}">
        <p14:creationId xmlns:p14="http://schemas.microsoft.com/office/powerpoint/2010/main" val="1488893869"/>
      </p:ext>
    </p:extLst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77505"/>
            <a:ext cx="9143999" cy="746620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cs-CZ" sz="4800" b="1" dirty="0">
                <a:solidFill>
                  <a:srgbClr val="C00000"/>
                </a:solidFill>
              </a:rPr>
              <a:t>Klastry a klastrové iniciativy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1244" y="1364974"/>
            <a:ext cx="8461512" cy="5202690"/>
          </a:xfrm>
          <a:noFill/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900"/>
              </a:spcBef>
            </a:pPr>
            <a:r>
              <a:rPr lang="cs-CZ" altLang="cs-CZ" sz="2800" dirty="0">
                <a:latin typeface="Calibri "/>
                <a:cs typeface="Times New Roman" panose="02020603050405020304" pitchFamily="18" charset="0"/>
              </a:rPr>
              <a:t>Klastry představují seskupení propojených průmyslových odvětví a jiných podniků a institucí v </a:t>
            </a:r>
            <a:r>
              <a:rPr lang="cs-CZ" altLang="cs-CZ" sz="2800" b="1" dirty="0">
                <a:latin typeface="Calibri "/>
                <a:cs typeface="Times New Roman" panose="02020603050405020304" pitchFamily="18" charset="0"/>
              </a:rPr>
              <a:t>dané lokalitě</a:t>
            </a:r>
          </a:p>
          <a:p>
            <a:pPr>
              <a:lnSpc>
                <a:spcPct val="150000"/>
              </a:lnSpc>
              <a:spcBef>
                <a:spcPts val="900"/>
              </a:spcBef>
            </a:pPr>
            <a:r>
              <a:rPr lang="cs-CZ" altLang="cs-CZ" sz="2800" dirty="0">
                <a:latin typeface="Calibri "/>
                <a:cs typeface="Times New Roman" panose="02020603050405020304" pitchFamily="18" charset="0"/>
              </a:rPr>
              <a:t>Jedná se o geograficky koncentrované a propojené podniky a instituce, hlavním motorem rozvoje regionů a měst</a:t>
            </a:r>
          </a:p>
          <a:p>
            <a:pPr>
              <a:lnSpc>
                <a:spcPct val="150000"/>
              </a:lnSpc>
              <a:spcBef>
                <a:spcPts val="900"/>
              </a:spcBef>
            </a:pPr>
            <a:endParaRPr lang="cs-CZ" altLang="cs-CZ" sz="2400" dirty="0">
              <a:latin typeface="Calibri "/>
              <a:cs typeface="Times New Roman" panose="02020603050405020304" pitchFamily="18" charset="0"/>
            </a:endParaRPr>
          </a:p>
        </p:txBody>
      </p:sp>
      <p:sp>
        <p:nvSpPr>
          <p:cNvPr id="6" name="Zástupný symbol pro zápatí 4"/>
          <p:cNvSpPr txBox="1">
            <a:spLocks/>
          </p:cNvSpPr>
          <p:nvPr/>
        </p:nvSpPr>
        <p:spPr>
          <a:xfrm>
            <a:off x="341244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cs-CZ" dirty="0"/>
              <a:t>Malé a střední podnikání</a:t>
            </a:r>
          </a:p>
        </p:txBody>
      </p:sp>
    </p:spTree>
    <p:extLst>
      <p:ext uri="{BB962C8B-B14F-4D97-AF65-F5344CB8AC3E}">
        <p14:creationId xmlns:p14="http://schemas.microsoft.com/office/powerpoint/2010/main" val="1745313778"/>
      </p:ext>
    </p:extLst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77505"/>
            <a:ext cx="9143999" cy="746620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cs-CZ" sz="4800" b="1" dirty="0">
                <a:solidFill>
                  <a:srgbClr val="C00000"/>
                </a:solidFill>
              </a:rPr>
              <a:t>Klastry a klastrové iniciativy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78226"/>
            <a:ext cx="8802756" cy="5189438"/>
          </a:xfrm>
          <a:noFill/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900"/>
              </a:spcBef>
            </a:pPr>
            <a:r>
              <a:rPr lang="cs-CZ" altLang="cs-CZ" sz="2800" dirty="0">
                <a:latin typeface="Calibri "/>
                <a:cs typeface="Times New Roman" panose="02020603050405020304" pitchFamily="18" charset="0"/>
              </a:rPr>
              <a:t>Klastrová iniciativa</a:t>
            </a:r>
          </a:p>
          <a:p>
            <a:pPr lvl="1">
              <a:lnSpc>
                <a:spcPct val="150000"/>
              </a:lnSpc>
              <a:spcBef>
                <a:spcPts val="900"/>
              </a:spcBef>
            </a:pPr>
            <a:r>
              <a:rPr lang="cs-CZ" altLang="cs-CZ" sz="2400" dirty="0">
                <a:latin typeface="Calibri "/>
                <a:cs typeface="Times New Roman" panose="02020603050405020304" pitchFamily="18" charset="0"/>
              </a:rPr>
              <a:t>„Klastrová iniciativa je organizované úsilí zaměřené na zvýšení růstu a konkurenceschopnosti klastrů v regionu za účasti klastrových firem, vlády/výzkumné komunity.“ </a:t>
            </a:r>
          </a:p>
          <a:p>
            <a:pPr>
              <a:lnSpc>
                <a:spcPct val="150000"/>
              </a:lnSpc>
              <a:spcBef>
                <a:spcPts val="900"/>
              </a:spcBef>
            </a:pPr>
            <a:r>
              <a:rPr lang="cs-CZ" altLang="cs-CZ" sz="2400" dirty="0">
                <a:latin typeface="Calibri "/>
                <a:cs typeface="Times New Roman" panose="02020603050405020304" pitchFamily="18" charset="0"/>
              </a:rPr>
              <a:t>Tato definice upřesňuje, že za klastrovou iniciativu může být považována pouze iniciativa, které se účastní alespoň jedna strana z trojice průmysl-vláda-univerzita</a:t>
            </a:r>
          </a:p>
          <a:p>
            <a:pPr>
              <a:lnSpc>
                <a:spcPct val="150000"/>
              </a:lnSpc>
              <a:spcBef>
                <a:spcPts val="900"/>
              </a:spcBef>
            </a:pPr>
            <a:endParaRPr lang="cs-CZ" altLang="cs-CZ" sz="2400" dirty="0">
              <a:latin typeface="Calibri "/>
              <a:cs typeface="Times New Roman" panose="02020603050405020304" pitchFamily="18" charset="0"/>
            </a:endParaRPr>
          </a:p>
        </p:txBody>
      </p:sp>
      <p:sp>
        <p:nvSpPr>
          <p:cNvPr id="6" name="Zástupný symbol pro zápatí 4"/>
          <p:cNvSpPr txBox="1">
            <a:spLocks/>
          </p:cNvSpPr>
          <p:nvPr/>
        </p:nvSpPr>
        <p:spPr>
          <a:xfrm>
            <a:off x="341244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cs-CZ" dirty="0"/>
              <a:t>Malé a střední podnikání</a:t>
            </a:r>
          </a:p>
        </p:txBody>
      </p:sp>
    </p:spTree>
    <p:extLst>
      <p:ext uri="{BB962C8B-B14F-4D97-AF65-F5344CB8AC3E}">
        <p14:creationId xmlns:p14="http://schemas.microsoft.com/office/powerpoint/2010/main" val="528336583"/>
      </p:ext>
    </p:extLst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77505"/>
            <a:ext cx="9143999" cy="746620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cs-CZ" sz="4800" b="1" dirty="0">
                <a:solidFill>
                  <a:srgbClr val="C00000"/>
                </a:solidFill>
              </a:rPr>
              <a:t>Měření výkonnosti klastrů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50504"/>
            <a:ext cx="8802756" cy="5017160"/>
          </a:xfrm>
          <a:noFill/>
        </p:spPr>
        <p:txBody>
          <a:bodyPr>
            <a:normAutofit/>
          </a:bodyPr>
          <a:lstStyle/>
          <a:p>
            <a:pPr>
              <a:spcBef>
                <a:spcPts val="900"/>
              </a:spcBef>
            </a:pPr>
            <a:r>
              <a:rPr lang="cs-CZ" altLang="cs-CZ" sz="2800" b="1" dirty="0">
                <a:latin typeface="Calibri "/>
                <a:cs typeface="Times New Roman" panose="02020603050405020304" pitchFamily="18" charset="0"/>
              </a:rPr>
              <a:t>Co si lze představit pod pojmem úspěšný klastr?</a:t>
            </a:r>
          </a:p>
          <a:p>
            <a:pPr lvl="1">
              <a:spcBef>
                <a:spcPts val="900"/>
              </a:spcBef>
            </a:pPr>
            <a:r>
              <a:rPr lang="cs-CZ" altLang="cs-CZ" sz="2400" dirty="0">
                <a:latin typeface="Calibri "/>
                <a:cs typeface="Times New Roman" panose="02020603050405020304" pitchFamily="18" charset="0"/>
              </a:rPr>
              <a:t>Je to ten co dosahuje vytyčených cílů?</a:t>
            </a:r>
          </a:p>
          <a:p>
            <a:pPr lvl="1">
              <a:spcBef>
                <a:spcPts val="900"/>
              </a:spcBef>
            </a:pPr>
            <a:r>
              <a:rPr lang="cs-CZ" altLang="cs-CZ" sz="2400" dirty="0">
                <a:latin typeface="Calibri "/>
                <a:cs typeface="Times New Roman" panose="02020603050405020304" pitchFamily="18" charset="0"/>
              </a:rPr>
              <a:t>Přispívá ke zlepšení ekonomiky?</a:t>
            </a:r>
          </a:p>
          <a:p>
            <a:pPr lvl="1">
              <a:spcBef>
                <a:spcPts val="900"/>
              </a:spcBef>
            </a:pPr>
            <a:r>
              <a:rPr lang="cs-CZ" altLang="cs-CZ" sz="2400" dirty="0">
                <a:latin typeface="Calibri "/>
                <a:cs typeface="Times New Roman" panose="02020603050405020304" pitchFamily="18" charset="0"/>
              </a:rPr>
              <a:t>Nově vytvořená pracovní místa?</a:t>
            </a:r>
          </a:p>
          <a:p>
            <a:pPr lvl="1">
              <a:spcBef>
                <a:spcPts val="900"/>
              </a:spcBef>
            </a:pPr>
            <a:r>
              <a:rPr lang="cs-CZ" altLang="cs-CZ" sz="2400" dirty="0">
                <a:latin typeface="Calibri "/>
                <a:cs typeface="Times New Roman" panose="02020603050405020304" pitchFamily="18" charset="0"/>
              </a:rPr>
              <a:t>Podíl na trhu?</a:t>
            </a:r>
          </a:p>
          <a:p>
            <a:pPr lvl="1">
              <a:spcBef>
                <a:spcPts val="900"/>
              </a:spcBef>
            </a:pPr>
            <a:r>
              <a:rPr lang="cs-CZ" altLang="cs-CZ" sz="2400" dirty="0">
                <a:latin typeface="Calibri "/>
                <a:cs typeface="Times New Roman" panose="02020603050405020304" pitchFamily="18" charset="0"/>
              </a:rPr>
              <a:t>Image klastru?</a:t>
            </a:r>
          </a:p>
          <a:p>
            <a:pPr lvl="1">
              <a:spcBef>
                <a:spcPts val="900"/>
              </a:spcBef>
            </a:pPr>
            <a:r>
              <a:rPr lang="cs-CZ" altLang="cs-CZ" sz="2400" dirty="0">
                <a:latin typeface="Calibri "/>
                <a:cs typeface="Times New Roman" panose="02020603050405020304" pitchFamily="18" charset="0"/>
              </a:rPr>
              <a:t>Výkonnost managementu klastru?</a:t>
            </a:r>
          </a:p>
          <a:p>
            <a:pPr lvl="1">
              <a:spcBef>
                <a:spcPts val="900"/>
              </a:spcBef>
            </a:pPr>
            <a:endParaRPr lang="cs-CZ" altLang="cs-CZ" sz="2000" dirty="0">
              <a:latin typeface="Calibri "/>
              <a:cs typeface="Times New Roman" panose="02020603050405020304" pitchFamily="18" charset="0"/>
            </a:endParaRPr>
          </a:p>
        </p:txBody>
      </p:sp>
      <p:sp>
        <p:nvSpPr>
          <p:cNvPr id="6" name="Zástupný symbol pro zápatí 4"/>
          <p:cNvSpPr txBox="1">
            <a:spLocks/>
          </p:cNvSpPr>
          <p:nvPr/>
        </p:nvSpPr>
        <p:spPr>
          <a:xfrm>
            <a:off x="341244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cs-CZ" dirty="0"/>
              <a:t>Malé a střední podnikání</a:t>
            </a:r>
          </a:p>
        </p:txBody>
      </p:sp>
    </p:spTree>
    <p:extLst>
      <p:ext uri="{BB962C8B-B14F-4D97-AF65-F5344CB8AC3E}">
        <p14:creationId xmlns:p14="http://schemas.microsoft.com/office/powerpoint/2010/main" val="544027548"/>
      </p:ext>
    </p:extLst>
  </p:cSld>
  <p:clrMapOvr>
    <a:masterClrMapping/>
  </p:clrMapOvr>
  <p:transition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77505"/>
            <a:ext cx="9143999" cy="746620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cs-CZ" sz="4000" b="1" dirty="0">
                <a:solidFill>
                  <a:srgbClr val="C00000"/>
                </a:solidFill>
              </a:rPr>
              <a:t>Výkonnostní model klastrových iniciativ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11964"/>
            <a:ext cx="8802756" cy="5255699"/>
          </a:xfrm>
          <a:noFill/>
        </p:spPr>
        <p:txBody>
          <a:bodyPr>
            <a:normAutofit/>
          </a:bodyPr>
          <a:lstStyle/>
          <a:p>
            <a:pPr>
              <a:spcBef>
                <a:spcPts val="900"/>
              </a:spcBef>
            </a:pPr>
            <a:r>
              <a:rPr lang="cs-CZ" altLang="cs-CZ" sz="2800" b="1" dirty="0">
                <a:latin typeface="Calibri "/>
                <a:cs typeface="Times New Roman" panose="02020603050405020304" pitchFamily="18" charset="0"/>
              </a:rPr>
              <a:t>Výkonnostní model klastrových iniciativ navrhuje sledovat výkonnost ve třech rozměrech:</a:t>
            </a:r>
          </a:p>
          <a:p>
            <a:pPr lvl="1">
              <a:spcBef>
                <a:spcPts val="900"/>
              </a:spcBef>
            </a:pPr>
            <a:r>
              <a:rPr lang="cs-CZ" altLang="cs-CZ" sz="2400" b="1" dirty="0">
                <a:latin typeface="Calibri "/>
                <a:cs typeface="Times New Roman" panose="02020603050405020304" pitchFamily="18" charset="0"/>
              </a:rPr>
              <a:t>Inovace a mezinárodní konkurenceschopnost </a:t>
            </a:r>
          </a:p>
          <a:p>
            <a:pPr lvl="2">
              <a:spcBef>
                <a:spcPts val="900"/>
              </a:spcBef>
            </a:pPr>
            <a:r>
              <a:rPr lang="cs-CZ" altLang="cs-CZ" sz="2000" dirty="0">
                <a:latin typeface="Calibri "/>
                <a:cs typeface="Times New Roman" panose="02020603050405020304" pitchFamily="18" charset="0"/>
              </a:rPr>
              <a:t>zlepšení mezinárodní konkurenceschopnosti, propojení průmyslových odvětví s vědou a výzkumem =&gt; výskyt nových technologií</a:t>
            </a:r>
          </a:p>
          <a:p>
            <a:pPr lvl="1">
              <a:spcBef>
                <a:spcPts val="900"/>
              </a:spcBef>
            </a:pPr>
            <a:r>
              <a:rPr lang="cs-CZ" altLang="cs-CZ" sz="2400" b="1" dirty="0">
                <a:latin typeface="Calibri "/>
                <a:cs typeface="Times New Roman" panose="02020603050405020304" pitchFamily="18" charset="0"/>
              </a:rPr>
              <a:t>Růst klastru </a:t>
            </a:r>
          </a:p>
          <a:p>
            <a:pPr lvl="2">
              <a:spcBef>
                <a:spcPts val="900"/>
              </a:spcBef>
            </a:pPr>
            <a:r>
              <a:rPr lang="cs-CZ" altLang="cs-CZ" sz="2000" dirty="0">
                <a:latin typeface="Calibri "/>
                <a:cs typeface="Times New Roman" panose="02020603050405020304" pitchFamily="18" charset="0"/>
              </a:rPr>
              <a:t>zakládání nových firem (vnitřní růst)</a:t>
            </a:r>
          </a:p>
          <a:p>
            <a:pPr lvl="2">
              <a:spcBef>
                <a:spcPts val="900"/>
              </a:spcBef>
            </a:pPr>
            <a:r>
              <a:rPr lang="cs-CZ" altLang="cs-CZ" sz="2000" dirty="0">
                <a:latin typeface="Calibri "/>
                <a:cs typeface="Times New Roman" panose="02020603050405020304" pitchFamily="18" charset="0"/>
              </a:rPr>
              <a:t>Přilákání nových zákazníků (vnější růst)</a:t>
            </a:r>
          </a:p>
          <a:p>
            <a:pPr lvl="1">
              <a:spcBef>
                <a:spcPts val="900"/>
              </a:spcBef>
            </a:pPr>
            <a:r>
              <a:rPr lang="cs-CZ" altLang="cs-CZ" sz="2400" b="1" dirty="0">
                <a:latin typeface="Calibri "/>
                <a:cs typeface="Times New Roman" panose="02020603050405020304" pitchFamily="18" charset="0"/>
              </a:rPr>
              <a:t>Plnění cílů </a:t>
            </a:r>
            <a:r>
              <a:rPr lang="cs-CZ" altLang="cs-CZ" sz="2400" dirty="0">
                <a:latin typeface="Calibri "/>
                <a:cs typeface="Times New Roman" panose="02020603050405020304" pitchFamily="18" charset="0"/>
              </a:rPr>
              <a:t> </a:t>
            </a:r>
          </a:p>
          <a:p>
            <a:pPr lvl="2">
              <a:spcBef>
                <a:spcPts val="900"/>
              </a:spcBef>
            </a:pPr>
            <a:r>
              <a:rPr lang="cs-CZ" altLang="cs-CZ" sz="2000" dirty="0">
                <a:latin typeface="Calibri "/>
                <a:cs typeface="Times New Roman" panose="02020603050405020304" pitchFamily="18" charset="0"/>
              </a:rPr>
              <a:t>míra plnění cílů a dodržování termínů a také míra informovanosti členů iniciativy</a:t>
            </a:r>
          </a:p>
        </p:txBody>
      </p:sp>
      <p:sp>
        <p:nvSpPr>
          <p:cNvPr id="6" name="Zástupný symbol pro zápatí 4"/>
          <p:cNvSpPr txBox="1">
            <a:spLocks/>
          </p:cNvSpPr>
          <p:nvPr/>
        </p:nvSpPr>
        <p:spPr>
          <a:xfrm>
            <a:off x="341244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cs-CZ" dirty="0"/>
              <a:t>Malé a střední podnikání</a:t>
            </a:r>
          </a:p>
        </p:txBody>
      </p:sp>
    </p:spTree>
    <p:extLst>
      <p:ext uri="{BB962C8B-B14F-4D97-AF65-F5344CB8AC3E}">
        <p14:creationId xmlns:p14="http://schemas.microsoft.com/office/powerpoint/2010/main" val="60339041"/>
      </p:ext>
    </p:extLst>
  </p:cSld>
  <p:clrMapOvr>
    <a:masterClrMapping/>
  </p:clrMapOvr>
  <p:transition spd="slow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77505"/>
            <a:ext cx="9143999" cy="746620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cs-CZ" sz="4000" b="1" dirty="0">
                <a:solidFill>
                  <a:srgbClr val="C00000"/>
                </a:solidFill>
              </a:rPr>
              <a:t>Výkonnostní model klastrových iniciativ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32452"/>
            <a:ext cx="8802756" cy="5335212"/>
          </a:xfrm>
          <a:noFill/>
        </p:spPr>
        <p:txBody>
          <a:bodyPr>
            <a:normAutofit/>
          </a:bodyPr>
          <a:lstStyle/>
          <a:p>
            <a:pPr>
              <a:spcBef>
                <a:spcPts val="900"/>
              </a:spcBef>
            </a:pPr>
            <a:r>
              <a:rPr lang="cs-CZ" altLang="cs-CZ" sz="2800" b="1" dirty="0">
                <a:latin typeface="Calibri "/>
                <a:cs typeface="Times New Roman" panose="02020603050405020304" pitchFamily="18" charset="0"/>
              </a:rPr>
              <a:t>Výkonnost klastrové iniciativy je v tomto modelu ovlivněna:</a:t>
            </a:r>
          </a:p>
          <a:p>
            <a:pPr lvl="2">
              <a:spcBef>
                <a:spcPts val="900"/>
              </a:spcBef>
            </a:pPr>
            <a:r>
              <a:rPr lang="cs-CZ" altLang="cs-CZ" sz="2000" dirty="0">
                <a:latin typeface="Calibri "/>
                <a:cs typeface="Times New Roman" panose="02020603050405020304" pitchFamily="18" charset="0"/>
              </a:rPr>
              <a:t>Role vlády v podpoře klastrů – národní/regionální/místní</a:t>
            </a:r>
          </a:p>
          <a:p>
            <a:pPr lvl="2">
              <a:spcBef>
                <a:spcPts val="900"/>
              </a:spcBef>
            </a:pPr>
            <a:r>
              <a:rPr lang="cs-CZ" altLang="cs-CZ" sz="2000" dirty="0">
                <a:latin typeface="Calibri "/>
                <a:cs typeface="Times New Roman" panose="02020603050405020304" pitchFamily="18" charset="0"/>
              </a:rPr>
              <a:t>Historie klastru</a:t>
            </a:r>
          </a:p>
          <a:p>
            <a:pPr lvl="2">
              <a:spcBef>
                <a:spcPts val="900"/>
              </a:spcBef>
            </a:pPr>
            <a:r>
              <a:rPr lang="cs-CZ" altLang="cs-CZ" sz="2000" dirty="0">
                <a:latin typeface="Calibri "/>
                <a:cs typeface="Times New Roman" panose="02020603050405020304" pitchFamily="18" charset="0"/>
              </a:rPr>
              <a:t>Úroveň konkurence</a:t>
            </a:r>
          </a:p>
          <a:p>
            <a:pPr lvl="2">
              <a:spcBef>
                <a:spcPts val="900"/>
              </a:spcBef>
            </a:pPr>
            <a:r>
              <a:rPr lang="cs-CZ" altLang="cs-CZ" sz="2000" dirty="0">
                <a:latin typeface="Calibri "/>
                <a:cs typeface="Times New Roman" panose="02020603050405020304" pitchFamily="18" charset="0"/>
              </a:rPr>
              <a:t>Síla odběratelů a dodavatelů</a:t>
            </a:r>
          </a:p>
          <a:p>
            <a:pPr lvl="2">
              <a:spcBef>
                <a:spcPts val="900"/>
              </a:spcBef>
            </a:pPr>
            <a:r>
              <a:rPr lang="cs-CZ" altLang="cs-CZ" sz="2000" dirty="0">
                <a:latin typeface="Calibri "/>
                <a:cs typeface="Times New Roman" panose="02020603050405020304" pitchFamily="18" charset="0"/>
              </a:rPr>
              <a:t>Technologická úroveň</a:t>
            </a:r>
          </a:p>
          <a:p>
            <a:pPr lvl="2">
              <a:spcBef>
                <a:spcPts val="900"/>
              </a:spcBef>
            </a:pPr>
            <a:endParaRPr lang="cs-CZ" altLang="cs-CZ" sz="2000" dirty="0">
              <a:latin typeface="Calibri "/>
              <a:cs typeface="Times New Roman" panose="02020603050405020304" pitchFamily="18" charset="0"/>
            </a:endParaRPr>
          </a:p>
          <a:p>
            <a:pPr lvl="2">
              <a:spcBef>
                <a:spcPts val="900"/>
              </a:spcBef>
            </a:pPr>
            <a:endParaRPr lang="cs-CZ" altLang="cs-CZ" sz="2000" dirty="0">
              <a:latin typeface="Calibri "/>
              <a:cs typeface="Times New Roman" panose="02020603050405020304" pitchFamily="18" charset="0"/>
            </a:endParaRPr>
          </a:p>
        </p:txBody>
      </p:sp>
      <p:sp>
        <p:nvSpPr>
          <p:cNvPr id="6" name="Zástupný symbol pro zápatí 4"/>
          <p:cNvSpPr txBox="1">
            <a:spLocks/>
          </p:cNvSpPr>
          <p:nvPr/>
        </p:nvSpPr>
        <p:spPr>
          <a:xfrm>
            <a:off x="341244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cs-CZ" dirty="0"/>
              <a:t>Malé a střední podnikání</a:t>
            </a:r>
          </a:p>
        </p:txBody>
      </p:sp>
    </p:spTree>
    <p:extLst>
      <p:ext uri="{BB962C8B-B14F-4D97-AF65-F5344CB8AC3E}">
        <p14:creationId xmlns:p14="http://schemas.microsoft.com/office/powerpoint/2010/main" val="2639872353"/>
      </p:ext>
    </p:extLst>
  </p:cSld>
  <p:clrMapOvr>
    <a:masterClrMapping/>
  </p:clrMapOvr>
  <p:transition spd="slow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399032"/>
          </a:xfrm>
        </p:spPr>
        <p:txBody>
          <a:bodyPr>
            <a:normAutofit fontScale="90000"/>
          </a:bodyPr>
          <a:lstStyle/>
          <a:p>
            <a:pPr marL="484632" indent="0" eaLnBrk="1" fontAlgn="auto" hangingPunct="1">
              <a:spcAft>
                <a:spcPts val="0"/>
              </a:spcAft>
              <a:defRPr/>
            </a:pPr>
            <a:r>
              <a:rPr lang="cs-CZ" b="1" dirty="0">
                <a:solidFill>
                  <a:srgbClr val="FF0000"/>
                </a:solidFill>
              </a:rPr>
              <a:t>VIRTUÁLNÍ ORGANIZACE VS. VIRTUÁLNÍ FIRMA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1747" name="Zástupný symbol pro obsah 2"/>
          <p:cNvSpPr>
            <a:spLocks noGrp="1"/>
          </p:cNvSpPr>
          <p:nvPr>
            <p:ph idx="1"/>
          </p:nvPr>
        </p:nvSpPr>
        <p:spPr>
          <a:xfrm>
            <a:off x="0" y="1428750"/>
            <a:ext cx="9144000" cy="5429250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buNone/>
            </a:pPr>
            <a:r>
              <a:rPr lang="cs-CZ" b="1" dirty="0"/>
              <a:t>VIRTUÁLNÍ ORGANIZACE</a:t>
            </a:r>
          </a:p>
          <a:p>
            <a:pPr eaLnBrk="1" hangingPunct="1"/>
            <a:r>
              <a:rPr lang="cs-CZ" dirty="0"/>
              <a:t>TRVALÉ nebo DOČASNÉ spojení </a:t>
            </a:r>
          </a:p>
          <a:p>
            <a:pPr lvl="1" eaLnBrk="1" hangingPunct="1"/>
            <a:r>
              <a:rPr lang="cs-CZ" dirty="0"/>
              <a:t>Osob</a:t>
            </a:r>
          </a:p>
          <a:p>
            <a:pPr lvl="1" eaLnBrk="1" hangingPunct="1"/>
            <a:r>
              <a:rPr lang="cs-CZ" dirty="0"/>
              <a:t>Organizačních jednotek</a:t>
            </a:r>
          </a:p>
          <a:p>
            <a:pPr lvl="1" eaLnBrk="1" hangingPunct="1"/>
            <a:r>
              <a:rPr lang="cs-CZ" dirty="0"/>
              <a:t>Skupin</a:t>
            </a:r>
          </a:p>
          <a:p>
            <a:pPr eaLnBrk="1" hangingPunct="1"/>
            <a:r>
              <a:rPr lang="cs-CZ" dirty="0"/>
              <a:t>GEOGRAFICKY ROZPTÝLENÉ – mohou a nemusí náležet k 1 FIRMĚ</a:t>
            </a:r>
          </a:p>
          <a:p>
            <a:pPr eaLnBrk="1" hangingPunct="1"/>
            <a:r>
              <a:rPr lang="cs-CZ" dirty="0"/>
              <a:t>IT</a:t>
            </a:r>
          </a:p>
          <a:p>
            <a:pPr marL="0" indent="0" eaLnBrk="1" hangingPunct="1">
              <a:buNone/>
            </a:pPr>
            <a:r>
              <a:rPr lang="cs-CZ" b="1" dirty="0"/>
              <a:t>VIRTUÁLNÍ FIRMA</a:t>
            </a:r>
          </a:p>
          <a:p>
            <a:pPr lvl="3" eaLnBrk="1" hangingPunct="1">
              <a:buFontTx/>
              <a:buChar char="-"/>
            </a:pPr>
            <a:r>
              <a:rPr lang="cs-CZ" dirty="0"/>
              <a:t>OUTSOURCING </a:t>
            </a:r>
          </a:p>
          <a:p>
            <a:pPr lvl="3" eaLnBrk="1" hangingPunct="1">
              <a:buFontTx/>
              <a:buChar char="-"/>
            </a:pPr>
            <a:r>
              <a:rPr lang="cs-CZ" dirty="0"/>
              <a:t>VIRTUÁLNÍ TRH</a:t>
            </a:r>
          </a:p>
          <a:p>
            <a:pPr lvl="3" eaLnBrk="1" hangingPunct="1">
              <a:buFontTx/>
              <a:buChar char="-"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77505"/>
            <a:ext cx="9143999" cy="746620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cs-CZ" sz="4800" b="1" dirty="0">
                <a:solidFill>
                  <a:srgbClr val="C00000"/>
                </a:solidFill>
              </a:rPr>
              <a:t>Síťový charakter podnikání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1244" y="1182849"/>
            <a:ext cx="8461512" cy="5538626"/>
          </a:xfrm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900"/>
              </a:spcBef>
            </a:pPr>
            <a:r>
              <a:rPr lang="cs-CZ" altLang="cs-CZ" sz="2800" dirty="0">
                <a:latin typeface="Calibri "/>
                <a:cs typeface="Times New Roman" panose="02020603050405020304" pitchFamily="18" charset="0"/>
              </a:rPr>
              <a:t>Síťové podnikání – umocnil mohutný vývoj v oblasti </a:t>
            </a:r>
            <a:r>
              <a:rPr lang="cs-CZ" altLang="cs-CZ" sz="2800" b="1" dirty="0">
                <a:latin typeface="Calibri "/>
                <a:cs typeface="Times New Roman" panose="02020603050405020304" pitchFamily="18" charset="0"/>
              </a:rPr>
              <a:t>IT</a:t>
            </a:r>
          </a:p>
          <a:p>
            <a:pPr algn="just">
              <a:lnSpc>
                <a:spcPct val="150000"/>
              </a:lnSpc>
              <a:spcBef>
                <a:spcPts val="900"/>
              </a:spcBef>
            </a:pPr>
            <a:r>
              <a:rPr lang="cs-CZ" altLang="cs-CZ" sz="2800" dirty="0">
                <a:latin typeface="Calibri "/>
                <a:cs typeface="Times New Roman" panose="02020603050405020304" pitchFamily="18" charset="0"/>
              </a:rPr>
              <a:t>Tvoří se </a:t>
            </a:r>
            <a:r>
              <a:rPr lang="cs-CZ" altLang="cs-CZ" sz="2800" b="1" dirty="0">
                <a:latin typeface="Calibri "/>
                <a:cs typeface="Times New Roman" panose="02020603050405020304" pitchFamily="18" charset="0"/>
              </a:rPr>
              <a:t>nový druh vazeb na virtuální úrovni </a:t>
            </a:r>
            <a:r>
              <a:rPr lang="cs-CZ" altLang="cs-CZ" sz="2800" dirty="0">
                <a:latin typeface="Calibri "/>
                <a:cs typeface="Times New Roman" panose="02020603050405020304" pitchFamily="18" charset="0"/>
              </a:rPr>
              <a:t>a padají tak tradiční bariéry – výrobci-dodavatelé-konkurence-zákazníci</a:t>
            </a:r>
          </a:p>
          <a:p>
            <a:pPr algn="just">
              <a:lnSpc>
                <a:spcPct val="150000"/>
              </a:lnSpc>
              <a:spcBef>
                <a:spcPts val="900"/>
              </a:spcBef>
            </a:pPr>
            <a:r>
              <a:rPr lang="cs-CZ" altLang="cs-CZ" sz="2800" dirty="0">
                <a:latin typeface="Calibri "/>
                <a:cs typeface="Times New Roman" panose="02020603050405020304" pitchFamily="18" charset="0"/>
              </a:rPr>
              <a:t>Sdílení zdrojů a informací dává možnost vzniku </a:t>
            </a:r>
            <a:r>
              <a:rPr lang="cs-CZ" altLang="cs-CZ" sz="2800" b="1" dirty="0">
                <a:latin typeface="Calibri "/>
                <a:cs typeface="Times New Roman" panose="02020603050405020304" pitchFamily="18" charset="0"/>
              </a:rPr>
              <a:t>externalitám</a:t>
            </a:r>
            <a:r>
              <a:rPr lang="cs-CZ" altLang="cs-CZ" sz="2800" dirty="0">
                <a:latin typeface="Calibri "/>
                <a:cs typeface="Times New Roman" panose="02020603050405020304" pitchFamily="18" charset="0"/>
              </a:rPr>
              <a:t> – snižování nákladů a rozšiřování trhů</a:t>
            </a:r>
          </a:p>
          <a:p>
            <a:pPr algn="just">
              <a:lnSpc>
                <a:spcPct val="150000"/>
              </a:lnSpc>
              <a:spcBef>
                <a:spcPts val="900"/>
              </a:spcBef>
            </a:pPr>
            <a:endParaRPr lang="cs-CZ" altLang="cs-CZ" sz="2800" dirty="0">
              <a:latin typeface="Calibri "/>
              <a:cs typeface="Times New Roman" panose="02020603050405020304" pitchFamily="18" charset="0"/>
            </a:endParaRPr>
          </a:p>
        </p:txBody>
      </p:sp>
      <p:sp>
        <p:nvSpPr>
          <p:cNvPr id="6" name="Zástupný symbol pro zápatí 4"/>
          <p:cNvSpPr txBox="1">
            <a:spLocks/>
          </p:cNvSpPr>
          <p:nvPr/>
        </p:nvSpPr>
        <p:spPr>
          <a:xfrm>
            <a:off x="341244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cs-CZ" dirty="0"/>
              <a:t>Malé a střední podnikání</a:t>
            </a:r>
          </a:p>
        </p:txBody>
      </p:sp>
    </p:spTree>
    <p:extLst>
      <p:ext uri="{BB962C8B-B14F-4D97-AF65-F5344CB8AC3E}">
        <p14:creationId xmlns:p14="http://schemas.microsoft.com/office/powerpoint/2010/main" val="969104321"/>
      </p:ext>
    </p:extLst>
  </p:cSld>
  <p:clrMapOvr>
    <a:masterClrMapping/>
  </p:clrMapOvr>
  <p:transition spd="slow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9473FD-88F1-BA4D-A43E-D1F82B657A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1. </a:t>
            </a:r>
            <a:r>
              <a:rPr lang="en-GB" dirty="0" err="1"/>
              <a:t>Úkol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93ED229-4F18-1446-ABCF-2A4F4AA019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 err="1"/>
              <a:t>Zjistit</a:t>
            </a:r>
            <a:r>
              <a:rPr lang="en-GB" dirty="0"/>
              <a:t>, </a:t>
            </a:r>
            <a:r>
              <a:rPr lang="en-GB" dirty="0" err="1"/>
              <a:t>jaké</a:t>
            </a:r>
            <a:r>
              <a:rPr lang="en-GB" dirty="0"/>
              <a:t> </a:t>
            </a:r>
            <a:r>
              <a:rPr lang="en-GB" dirty="0" err="1"/>
              <a:t>klastry</a:t>
            </a:r>
            <a:r>
              <a:rPr lang="en-GB" dirty="0"/>
              <a:t> </a:t>
            </a:r>
            <a:r>
              <a:rPr lang="en-GB" dirty="0" err="1"/>
              <a:t>existují</a:t>
            </a:r>
            <a:r>
              <a:rPr lang="en-GB" dirty="0"/>
              <a:t> v </a:t>
            </a:r>
            <a:r>
              <a:rPr lang="en-GB" dirty="0" err="1"/>
              <a:t>Olomouckém</a:t>
            </a:r>
            <a:r>
              <a:rPr lang="en-GB" dirty="0"/>
              <a:t> </a:t>
            </a:r>
            <a:r>
              <a:rPr lang="en-GB" dirty="0" err="1"/>
              <a:t>kraji</a:t>
            </a:r>
            <a:r>
              <a:rPr lang="en-GB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err="1"/>
              <a:t>Zjistit</a:t>
            </a:r>
            <a:r>
              <a:rPr lang="en-GB" dirty="0"/>
              <a:t> u </a:t>
            </a:r>
            <a:r>
              <a:rPr lang="en-GB" dirty="0" err="1"/>
              <a:t>každého</a:t>
            </a:r>
            <a:r>
              <a:rPr lang="en-GB" dirty="0"/>
              <a:t> </a:t>
            </a:r>
            <a:r>
              <a:rPr lang="en-GB" dirty="0" err="1"/>
              <a:t>klastru</a:t>
            </a:r>
            <a:r>
              <a:rPr lang="en-GB" dirty="0"/>
              <a:t>, </a:t>
            </a:r>
            <a:r>
              <a:rPr lang="en-GB" dirty="0" err="1"/>
              <a:t>kdo</a:t>
            </a:r>
            <a:r>
              <a:rPr lang="en-GB" dirty="0"/>
              <a:t> je </a:t>
            </a:r>
            <a:r>
              <a:rPr lang="en-GB" dirty="0" err="1"/>
              <a:t>zřizovatelem</a:t>
            </a:r>
            <a:r>
              <a:rPr lang="en-GB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err="1"/>
              <a:t>Jaké</a:t>
            </a:r>
            <a:r>
              <a:rPr lang="en-GB" dirty="0"/>
              <a:t> </a:t>
            </a:r>
            <a:r>
              <a:rPr lang="en-GB" dirty="0" err="1"/>
              <a:t>subjekty</a:t>
            </a:r>
            <a:r>
              <a:rPr lang="en-GB" dirty="0"/>
              <a:t> </a:t>
            </a:r>
            <a:r>
              <a:rPr lang="en-GB" dirty="0" err="1"/>
              <a:t>jsou</a:t>
            </a:r>
            <a:r>
              <a:rPr lang="en-GB" dirty="0"/>
              <a:t> </a:t>
            </a:r>
            <a:r>
              <a:rPr lang="en-GB" dirty="0" err="1"/>
              <a:t>zapojeny</a:t>
            </a:r>
            <a:r>
              <a:rPr lang="en-GB" dirty="0"/>
              <a:t> do </a:t>
            </a:r>
            <a:r>
              <a:rPr lang="en-GB" dirty="0" err="1"/>
              <a:t>konkrétních</a:t>
            </a:r>
            <a:r>
              <a:rPr lang="en-GB" dirty="0"/>
              <a:t> </a:t>
            </a:r>
            <a:r>
              <a:rPr lang="en-GB" dirty="0" err="1"/>
              <a:t>klastrů</a:t>
            </a:r>
            <a:r>
              <a:rPr lang="en-GB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err="1"/>
              <a:t>Zjistit</a:t>
            </a:r>
            <a:r>
              <a:rPr lang="en-GB" dirty="0"/>
              <a:t> </a:t>
            </a:r>
            <a:r>
              <a:rPr lang="en-GB" dirty="0" err="1"/>
              <a:t>cíl</a:t>
            </a:r>
            <a:r>
              <a:rPr lang="en-GB" dirty="0"/>
              <a:t> </a:t>
            </a:r>
            <a:r>
              <a:rPr lang="en-GB" dirty="0" err="1"/>
              <a:t>každého</a:t>
            </a:r>
            <a:r>
              <a:rPr lang="en-GB" dirty="0"/>
              <a:t> </a:t>
            </a:r>
            <a:r>
              <a:rPr lang="en-GB" dirty="0" err="1"/>
              <a:t>klastru</a:t>
            </a:r>
            <a:r>
              <a:rPr lang="en-GB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0585907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CDFAAE-4DC7-C74C-94F6-8525E73F0B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2. </a:t>
            </a:r>
            <a:r>
              <a:rPr lang="en-GB" dirty="0" err="1"/>
              <a:t>Úkol</a:t>
            </a:r>
            <a:r>
              <a:rPr lang="en-GB" dirty="0"/>
              <a:t> pro </a:t>
            </a:r>
            <a:r>
              <a:rPr lang="en-GB" dirty="0" err="1"/>
              <a:t>samostudium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2C944BF-0F35-A14A-9D13-FF2D7D5F0C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GB" dirty="0" err="1"/>
              <a:t>Nastudovat</a:t>
            </a:r>
            <a:r>
              <a:rPr lang="en-GB" dirty="0"/>
              <a:t> 2 </a:t>
            </a:r>
            <a:r>
              <a:rPr lang="en-GB" dirty="0" err="1"/>
              <a:t>kapitoly</a:t>
            </a:r>
            <a:r>
              <a:rPr lang="en-GB" dirty="0"/>
              <a:t> </a:t>
            </a:r>
            <a:r>
              <a:rPr lang="en-GB" dirty="0" err="1"/>
              <a:t>autorů</a:t>
            </a:r>
            <a:r>
              <a:rPr lang="en-GB" dirty="0"/>
              <a:t> </a:t>
            </a:r>
            <a:r>
              <a:rPr lang="en-GB" dirty="0" err="1"/>
              <a:t>Dědina</a:t>
            </a:r>
            <a:r>
              <a:rPr lang="en-GB" dirty="0"/>
              <a:t> a </a:t>
            </a:r>
            <a:r>
              <a:rPr lang="en-GB" dirty="0" err="1"/>
              <a:t>Malý</a:t>
            </a:r>
            <a:r>
              <a:rPr lang="en-GB" dirty="0"/>
              <a:t> (</a:t>
            </a:r>
            <a:r>
              <a:rPr lang="en-GB" dirty="0" err="1"/>
              <a:t>Moderní</a:t>
            </a:r>
            <a:r>
              <a:rPr lang="en-GB" dirty="0"/>
              <a:t> </a:t>
            </a:r>
            <a:r>
              <a:rPr lang="en-GB" dirty="0" err="1"/>
              <a:t>orgaizační</a:t>
            </a:r>
            <a:r>
              <a:rPr lang="en-GB" dirty="0"/>
              <a:t> </a:t>
            </a:r>
            <a:r>
              <a:rPr lang="en-GB" dirty="0" err="1"/>
              <a:t>architektura</a:t>
            </a:r>
            <a:r>
              <a:rPr lang="en-GB" dirty="0"/>
              <a:t>, </a:t>
            </a:r>
            <a:r>
              <a:rPr lang="en-GB" dirty="0" err="1"/>
              <a:t>případně</a:t>
            </a:r>
            <a:r>
              <a:rPr lang="en-GB" dirty="0"/>
              <a:t> </a:t>
            </a:r>
            <a:r>
              <a:rPr lang="en-GB" dirty="0" err="1"/>
              <a:t>jiná</a:t>
            </a:r>
            <a:r>
              <a:rPr lang="en-GB" dirty="0"/>
              <a:t> </a:t>
            </a:r>
            <a:r>
              <a:rPr lang="en-GB" dirty="0" err="1"/>
              <a:t>literatura</a:t>
            </a:r>
            <a:r>
              <a:rPr lang="en-GB" dirty="0"/>
              <a:t> </a:t>
            </a:r>
            <a:r>
              <a:rPr lang="en-GB" dirty="0" err="1"/>
              <a:t>těchto</a:t>
            </a:r>
            <a:r>
              <a:rPr lang="en-GB" dirty="0"/>
              <a:t> </a:t>
            </a:r>
            <a:r>
              <a:rPr lang="en-GB" dirty="0" err="1"/>
              <a:t>autorů</a:t>
            </a:r>
            <a:r>
              <a:rPr lang="en-GB" dirty="0"/>
              <a:t>)</a:t>
            </a:r>
          </a:p>
          <a:p>
            <a:pPr lvl="1">
              <a:lnSpc>
                <a:spcPct val="150000"/>
              </a:lnSpc>
            </a:pPr>
            <a:r>
              <a:rPr lang="en-GB" dirty="0"/>
              <a:t>1. </a:t>
            </a:r>
            <a:r>
              <a:rPr lang="en-GB" dirty="0" err="1"/>
              <a:t>kapitola</a:t>
            </a:r>
            <a:r>
              <a:rPr lang="en-GB" dirty="0"/>
              <a:t>: </a:t>
            </a:r>
            <a:r>
              <a:rPr lang="en-GB" dirty="0" err="1"/>
              <a:t>síťové</a:t>
            </a:r>
            <a:r>
              <a:rPr lang="en-GB" dirty="0"/>
              <a:t> </a:t>
            </a:r>
            <a:r>
              <a:rPr lang="en-GB" dirty="0" err="1"/>
              <a:t>podnikání</a:t>
            </a:r>
            <a:endParaRPr lang="en-GB" dirty="0"/>
          </a:p>
          <a:p>
            <a:pPr lvl="1">
              <a:lnSpc>
                <a:spcPct val="150000"/>
              </a:lnSpc>
            </a:pPr>
            <a:r>
              <a:rPr lang="en-GB" dirty="0"/>
              <a:t>2. </a:t>
            </a:r>
            <a:r>
              <a:rPr lang="en-GB" dirty="0" err="1"/>
              <a:t>kapitola</a:t>
            </a:r>
            <a:r>
              <a:rPr lang="en-GB" dirty="0"/>
              <a:t>: </a:t>
            </a:r>
            <a:r>
              <a:rPr lang="en-GB" dirty="0" err="1"/>
              <a:t>virtuální</a:t>
            </a:r>
            <a:r>
              <a:rPr lang="en-GB" dirty="0"/>
              <a:t> </a:t>
            </a:r>
            <a:r>
              <a:rPr lang="en-GB" dirty="0" err="1"/>
              <a:t>organizace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73780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781C61-FE21-8145-A518-1FDF61C9F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3. </a:t>
            </a:r>
            <a:r>
              <a:rPr lang="en-GB" dirty="0" err="1"/>
              <a:t>Úkol</a:t>
            </a:r>
            <a:r>
              <a:rPr lang="en-GB" dirty="0"/>
              <a:t> pro </a:t>
            </a:r>
            <a:r>
              <a:rPr lang="en-GB" dirty="0" err="1"/>
              <a:t>samostudium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65401ED-8255-6B49-BE14-C8392C85AF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Najděte</a:t>
            </a:r>
            <a:r>
              <a:rPr lang="en-GB" dirty="0"/>
              <a:t> </a:t>
            </a:r>
            <a:r>
              <a:rPr lang="en-GB" dirty="0" err="1"/>
              <a:t>alespoň</a:t>
            </a:r>
            <a:r>
              <a:rPr lang="en-GB" dirty="0"/>
              <a:t> 2 </a:t>
            </a:r>
            <a:r>
              <a:rPr lang="en-GB" dirty="0" err="1"/>
              <a:t>definice</a:t>
            </a:r>
            <a:r>
              <a:rPr lang="en-GB" dirty="0"/>
              <a:t> </a:t>
            </a:r>
            <a:r>
              <a:rPr lang="en-GB" dirty="0" err="1"/>
              <a:t>síťového</a:t>
            </a:r>
            <a:r>
              <a:rPr lang="en-GB" dirty="0"/>
              <a:t> </a:t>
            </a:r>
            <a:r>
              <a:rPr lang="en-GB" dirty="0" err="1"/>
              <a:t>podnikání</a:t>
            </a:r>
            <a:r>
              <a:rPr lang="en-GB" dirty="0"/>
              <a:t>. </a:t>
            </a:r>
            <a:r>
              <a:rPr lang="en-GB" dirty="0" err="1"/>
              <a:t>Uveďte</a:t>
            </a:r>
            <a:r>
              <a:rPr lang="en-GB" dirty="0"/>
              <a:t> </a:t>
            </a:r>
            <a:r>
              <a:rPr lang="en-GB" dirty="0" err="1"/>
              <a:t>zdroj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458994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334DCC-E605-6049-A028-05C137103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Síťový charakter podnikání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342EFC-F669-6C49-A7FD-3A36CF53A9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altLang="cs-CZ" dirty="0">
                <a:latin typeface="Calibri "/>
                <a:cs typeface="Times New Roman" panose="02020603050405020304" pitchFamily="18" charset="0"/>
              </a:rPr>
              <a:t>Síťové podnikání představuje </a:t>
            </a:r>
          </a:p>
          <a:p>
            <a:pPr lvl="1">
              <a:lnSpc>
                <a:spcPct val="150000"/>
              </a:lnSpc>
            </a:pPr>
            <a:r>
              <a:rPr lang="cs-CZ" altLang="cs-CZ" b="1" dirty="0">
                <a:latin typeface="Calibri "/>
                <a:cs typeface="Times New Roman" panose="02020603050405020304" pitchFamily="18" charset="0"/>
              </a:rPr>
              <a:t>vzájemné propojení podniků </a:t>
            </a:r>
            <a:r>
              <a:rPr lang="cs-CZ" altLang="cs-CZ" dirty="0">
                <a:latin typeface="Calibri "/>
                <a:cs typeface="Times New Roman" panose="02020603050405020304" pitchFamily="18" charset="0"/>
              </a:rPr>
              <a:t>– kooperace výzkumu, vývoje, logistiky,  hospodářsky, ale </a:t>
            </a:r>
            <a:r>
              <a:rPr lang="cs-CZ" altLang="cs-CZ" b="1" dirty="0">
                <a:latin typeface="Calibri "/>
                <a:cs typeface="Times New Roman" panose="02020603050405020304" pitchFamily="18" charset="0"/>
              </a:rPr>
              <a:t>zůstávají podniky samostatné</a:t>
            </a:r>
          </a:p>
          <a:p>
            <a:pPr>
              <a:lnSpc>
                <a:spcPct val="150000"/>
              </a:lnSpc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76215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089804"/>
          </a:xfrm>
        </p:spPr>
        <p:txBody>
          <a:bodyPr/>
          <a:lstStyle/>
          <a:p>
            <a:pPr marL="484632" indent="0" eaLnBrk="1" fontAlgn="auto" hangingPunct="1">
              <a:spcAft>
                <a:spcPts val="0"/>
              </a:spcAft>
              <a:defRPr/>
            </a:pPr>
            <a:r>
              <a:rPr lang="cs-CZ" b="1" dirty="0">
                <a:solidFill>
                  <a:srgbClr val="C00000"/>
                </a:solidFill>
              </a:rPr>
              <a:t>SÍTĚ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29699" name="Zástupný symbol pro obsah 2"/>
          <p:cNvSpPr>
            <a:spLocks noGrp="1"/>
          </p:cNvSpPr>
          <p:nvPr>
            <p:ph idx="1"/>
          </p:nvPr>
        </p:nvSpPr>
        <p:spPr>
          <a:xfrm>
            <a:off x="457200" y="1104106"/>
            <a:ext cx="8458200" cy="5486400"/>
          </a:xfrm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</a:pPr>
            <a:r>
              <a:rPr lang="cs-CZ" sz="2800" dirty="0">
                <a:latin typeface="+mj-lt"/>
                <a:cs typeface="Calibri" panose="020F0502020204030204" pitchFamily="34" charset="0"/>
              </a:rPr>
              <a:t>Definice: 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cs-CZ" sz="2400" dirty="0">
                <a:latin typeface="+mj-lt"/>
                <a:cs typeface="Calibri" panose="020F0502020204030204" pitchFamily="34" charset="0"/>
              </a:rPr>
              <a:t>„vzájemně spjaté firmy, které umožňují získat výhody, které nezískají firmy, které do této sítě nepatří“</a:t>
            </a:r>
          </a:p>
          <a:p>
            <a:pPr eaLnBrk="1" hangingPunct="1">
              <a:lnSpc>
                <a:spcPct val="150000"/>
              </a:lnSpc>
            </a:pPr>
            <a:r>
              <a:rPr lang="en-US" sz="2800" dirty="0">
                <a:latin typeface="+mj-lt"/>
              </a:rPr>
              <a:t>OECD </a:t>
            </a:r>
            <a:r>
              <a:rPr lang="en-US" sz="2800" dirty="0" err="1">
                <a:latin typeface="+mj-lt"/>
              </a:rPr>
              <a:t>definice</a:t>
            </a:r>
            <a:r>
              <a:rPr lang="en-US" sz="2800" dirty="0">
                <a:latin typeface="+mj-lt"/>
              </a:rPr>
              <a:t>: 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en-US" sz="2400" dirty="0">
                <a:latin typeface="+mj-lt"/>
              </a:rPr>
              <a:t>“</a:t>
            </a:r>
            <a:r>
              <a:rPr lang="en-US" sz="2400" i="1" dirty="0" err="1">
                <a:latin typeface="+mj-lt"/>
              </a:rPr>
              <a:t>skupina</a:t>
            </a:r>
            <a:r>
              <a:rPr lang="en-US" sz="2400" i="1" dirty="0">
                <a:latin typeface="+mj-lt"/>
              </a:rPr>
              <a:t> </a:t>
            </a:r>
            <a:r>
              <a:rPr lang="en-US" sz="2400" i="1" dirty="0" err="1">
                <a:latin typeface="+mj-lt"/>
              </a:rPr>
              <a:t>firem</a:t>
            </a:r>
            <a:r>
              <a:rPr lang="en-US" sz="2400" i="1" dirty="0">
                <a:latin typeface="+mj-lt"/>
              </a:rPr>
              <a:t>, </a:t>
            </a:r>
            <a:r>
              <a:rPr lang="en-US" sz="2400" i="1" dirty="0" err="1">
                <a:latin typeface="+mj-lt"/>
              </a:rPr>
              <a:t>které</a:t>
            </a:r>
            <a:r>
              <a:rPr lang="en-US" sz="2400" i="1" dirty="0">
                <a:latin typeface="+mj-lt"/>
              </a:rPr>
              <a:t> </a:t>
            </a:r>
            <a:r>
              <a:rPr lang="en-US" sz="2400" i="1" dirty="0" err="1">
                <a:latin typeface="+mj-lt"/>
              </a:rPr>
              <a:t>používají</a:t>
            </a:r>
            <a:r>
              <a:rPr lang="en-US" sz="2400" i="1" dirty="0">
                <a:latin typeface="+mj-lt"/>
              </a:rPr>
              <a:t> </a:t>
            </a:r>
            <a:r>
              <a:rPr lang="en-US" sz="2400" i="1" dirty="0" err="1">
                <a:latin typeface="+mj-lt"/>
              </a:rPr>
              <a:t>společné</a:t>
            </a:r>
            <a:r>
              <a:rPr lang="en-US" sz="2400" i="1" dirty="0">
                <a:latin typeface="+mj-lt"/>
              </a:rPr>
              <a:t> </a:t>
            </a:r>
            <a:r>
              <a:rPr lang="en-US" sz="2400" i="1" dirty="0" err="1">
                <a:latin typeface="+mj-lt"/>
              </a:rPr>
              <a:t>zdroje</a:t>
            </a:r>
            <a:r>
              <a:rPr lang="en-US" sz="2400" i="1" dirty="0">
                <a:latin typeface="+mj-lt"/>
              </a:rPr>
              <a:t> </a:t>
            </a:r>
            <a:r>
              <a:rPr lang="en-US" sz="2400" i="1" dirty="0" err="1">
                <a:latin typeface="+mj-lt"/>
              </a:rPr>
              <a:t>ke</a:t>
            </a:r>
            <a:r>
              <a:rPr lang="en-US" sz="2400" i="1" dirty="0">
                <a:latin typeface="+mj-lt"/>
              </a:rPr>
              <a:t> </a:t>
            </a:r>
            <a:r>
              <a:rPr lang="en-US" sz="2400" i="1" dirty="0" err="1">
                <a:latin typeface="+mj-lt"/>
              </a:rPr>
              <a:t>kooperaci</a:t>
            </a:r>
            <a:r>
              <a:rPr lang="en-US" sz="2400" i="1" dirty="0">
                <a:latin typeface="+mj-lt"/>
              </a:rPr>
              <a:t> </a:t>
            </a:r>
            <a:r>
              <a:rPr lang="en-US" sz="2400" i="1" dirty="0" err="1">
                <a:latin typeface="+mj-lt"/>
              </a:rPr>
              <a:t>na</a:t>
            </a:r>
            <a:r>
              <a:rPr lang="en-US" sz="2400" i="1" dirty="0">
                <a:latin typeface="+mj-lt"/>
              </a:rPr>
              <a:t> </a:t>
            </a:r>
            <a:r>
              <a:rPr lang="en-US" sz="2400" i="1" dirty="0" err="1">
                <a:latin typeface="+mj-lt"/>
              </a:rPr>
              <a:t>společných</a:t>
            </a:r>
            <a:r>
              <a:rPr lang="en-US" sz="2400" i="1" dirty="0">
                <a:latin typeface="+mj-lt"/>
              </a:rPr>
              <a:t> </a:t>
            </a:r>
            <a:r>
              <a:rPr lang="en-US" sz="2400" i="1" dirty="0" err="1">
                <a:latin typeface="+mj-lt"/>
              </a:rPr>
              <a:t>projektech</a:t>
            </a:r>
            <a:r>
              <a:rPr lang="en-US" sz="2400" i="1" dirty="0">
                <a:latin typeface="+mj-lt"/>
              </a:rPr>
              <a:t>”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089804"/>
          </a:xfrm>
        </p:spPr>
        <p:txBody>
          <a:bodyPr/>
          <a:lstStyle/>
          <a:p>
            <a:pPr marL="484632" indent="0" eaLnBrk="1" fontAlgn="auto" hangingPunct="1">
              <a:spcAft>
                <a:spcPts val="0"/>
              </a:spcAft>
              <a:defRPr/>
            </a:pPr>
            <a:r>
              <a:rPr lang="cs-CZ" b="1" dirty="0">
                <a:solidFill>
                  <a:srgbClr val="C00000"/>
                </a:solidFill>
              </a:rPr>
              <a:t>SÍTĚ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29699" name="Zástupný symbol pro obsah 2"/>
          <p:cNvSpPr>
            <a:spLocks noGrp="1"/>
          </p:cNvSpPr>
          <p:nvPr>
            <p:ph idx="1"/>
          </p:nvPr>
        </p:nvSpPr>
        <p:spPr>
          <a:xfrm>
            <a:off x="457200" y="1104106"/>
            <a:ext cx="5440017" cy="548640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FontTx/>
              <a:buNone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Neformální sítě - příklady</a:t>
            </a:r>
          </a:p>
          <a:p>
            <a:pPr>
              <a:lnSpc>
                <a:spcPct val="150000"/>
              </a:lnSpc>
            </a:pPr>
            <a:r>
              <a:rPr lang="cs-CZ" sz="1800" b="1" dirty="0">
                <a:latin typeface="Calibri" panose="020F0502020204030204" pitchFamily="34" charset="0"/>
                <a:cs typeface="Calibri" panose="020F0502020204030204" pitchFamily="34" charset="0"/>
              </a:rPr>
              <a:t>Síť malých provozovatelů autobusové dopravy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- zajištění nárazových objednávek, výpomoc v případě poruch apod.</a:t>
            </a:r>
          </a:p>
          <a:p>
            <a:pPr>
              <a:lnSpc>
                <a:spcPct val="150000"/>
              </a:lnSpc>
            </a:pPr>
            <a:r>
              <a:rPr lang="cs-CZ" sz="1800" b="1" dirty="0">
                <a:latin typeface="Calibri" panose="020F0502020204030204" pitchFamily="34" charset="0"/>
                <a:cs typeface="Calibri" panose="020F0502020204030204" pitchFamily="34" charset="0"/>
              </a:rPr>
              <a:t>Síť provozovatelů malých pivovarů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- vzájemné doporučování malých pivovarů, společné pivní festivaly</a:t>
            </a:r>
          </a:p>
          <a:p>
            <a:pPr>
              <a:lnSpc>
                <a:spcPct val="150000"/>
              </a:lnSpc>
            </a:pPr>
            <a:r>
              <a:rPr lang="cs-CZ" sz="1800" b="1" dirty="0">
                <a:latin typeface="Calibri" panose="020F0502020204030204" pitchFamily="34" charset="0"/>
                <a:cs typeface="Calibri" panose="020F0502020204030204" pitchFamily="34" charset="0"/>
              </a:rPr>
              <a:t>Lokální sítě místních výrobců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- vzájemný prodej výrobků ve svých prodejnách</a:t>
            </a:r>
          </a:p>
          <a:p>
            <a:pPr>
              <a:lnSpc>
                <a:spcPct val="150000"/>
              </a:lnSpc>
            </a:pPr>
            <a:r>
              <a:rPr lang="cs-CZ" sz="1800" b="1" dirty="0">
                <a:latin typeface="Calibri" panose="020F0502020204030204" pitchFamily="34" charset="0"/>
                <a:cs typeface="Calibri" panose="020F0502020204030204" pitchFamily="34" charset="0"/>
              </a:rPr>
              <a:t>Spolupráce malých cestovních kanceláří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- zajištění nárazových objednávek, vzájemná "výměna" klientů</a:t>
            </a:r>
            <a:endParaRPr lang="cs-CZ" dirty="0"/>
          </a:p>
          <a:p>
            <a:pPr eaLnBrk="1" hangingPunct="1">
              <a:lnSpc>
                <a:spcPct val="150000"/>
              </a:lnSpc>
              <a:buFontTx/>
              <a:buNone/>
            </a:pPr>
            <a:endParaRPr lang="en-US" dirty="0"/>
          </a:p>
        </p:txBody>
      </p:sp>
      <p:pic>
        <p:nvPicPr>
          <p:cNvPr id="1026" name="Picture 2" descr="Pivo jinak chce přispět k záchraně minipivovarů | E15.cz">
            <a:extLst>
              <a:ext uri="{FF2B5EF4-FFF2-40B4-BE49-F238E27FC236}">
                <a16:creationId xmlns:a16="http://schemas.microsoft.com/office/drawing/2014/main" id="{BCC3F9FB-CDF9-EE4A-BCEF-21C38269340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88" t="1" r="6492" b="810"/>
          <a:stretch/>
        </p:blipFill>
        <p:spPr bwMode="auto">
          <a:xfrm>
            <a:off x="5787887" y="2757652"/>
            <a:ext cx="3008244" cy="21793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70078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indent="0" eaLnBrk="1" fontAlgn="auto" hangingPunct="1">
              <a:spcAft>
                <a:spcPts val="0"/>
              </a:spcAft>
              <a:defRPr/>
            </a:pPr>
            <a:r>
              <a:rPr lang="cs-CZ" dirty="0">
                <a:solidFill>
                  <a:srgbClr val="FF0000"/>
                </a:solidFill>
              </a:rPr>
              <a:t>SÍŤOVÁ STRUKTURA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0723" name="Zástupný symbol pro obsah 2"/>
          <p:cNvSpPr>
            <a:spLocks noGrp="1"/>
          </p:cNvSpPr>
          <p:nvPr>
            <p:ph idx="1"/>
          </p:nvPr>
        </p:nvSpPr>
        <p:spPr>
          <a:xfrm>
            <a:off x="457201" y="1417638"/>
            <a:ext cx="7894982" cy="4927400"/>
          </a:xfrm>
        </p:spPr>
        <p:txBody>
          <a:bodyPr>
            <a:normAutofit fontScale="92500"/>
          </a:bodyPr>
          <a:lstStyle/>
          <a:p>
            <a:pPr marL="0" indent="0" eaLnBrk="1" hangingPunct="1">
              <a:buNone/>
            </a:pPr>
            <a:r>
              <a:rPr lang="cs-CZ" dirty="0"/>
              <a:t>Výhody síťového podnikání</a:t>
            </a:r>
          </a:p>
          <a:p>
            <a:r>
              <a:rPr lang="cs-CZ" dirty="0"/>
              <a:t>snižování nákladů</a:t>
            </a:r>
          </a:p>
          <a:p>
            <a:pPr lvl="1" eaLnBrk="1" hangingPunct="1"/>
            <a:r>
              <a:rPr lang="cs-CZ" dirty="0"/>
              <a:t>Snižování výrobních nákladů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dirty="0"/>
              <a:t>Společné nákupy</a:t>
            </a:r>
          </a:p>
          <a:p>
            <a:pPr lvl="1" eaLnBrk="1" hangingPunct="1"/>
            <a:r>
              <a:rPr lang="cs-CZ" dirty="0"/>
              <a:t>Snižování transakčních nákladů</a:t>
            </a:r>
          </a:p>
          <a:p>
            <a:pPr lvl="2"/>
            <a:r>
              <a:rPr lang="cs-CZ" dirty="0"/>
              <a:t>zdroje vynaložené za účelem uzavření a vymáhání smluv a transakcí, případně na řízení firem či podobných institucí</a:t>
            </a:r>
          </a:p>
          <a:p>
            <a:pPr lvl="1" eaLnBrk="1" hangingPunct="1"/>
            <a:endParaRPr lang="cs-CZ" dirty="0"/>
          </a:p>
          <a:p>
            <a:pPr eaLnBrk="1" hangingPunct="1"/>
            <a:r>
              <a:rPr lang="cs-CZ" dirty="0"/>
              <a:t>Sdílení zdrojů na společný výzkum a vývoj</a:t>
            </a:r>
          </a:p>
          <a:p>
            <a:pPr eaLnBrk="1" hangingPunct="1"/>
            <a:r>
              <a:rPr lang="cs-CZ" dirty="0"/>
              <a:t>Rozdělení rizika mezi více členů</a:t>
            </a:r>
          </a:p>
          <a:p>
            <a:pPr eaLnBrk="1" hangingPunct="1"/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77505"/>
            <a:ext cx="9143999" cy="746620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cs-CZ" sz="4800" b="1" dirty="0">
                <a:solidFill>
                  <a:srgbClr val="C00000"/>
                </a:solidFill>
              </a:rPr>
              <a:t>Síťový charakter podnikání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29038"/>
            <a:ext cx="8802756" cy="5538626"/>
          </a:xfrm>
          <a:noFill/>
        </p:spPr>
        <p:txBody>
          <a:bodyPr>
            <a:normAutofit/>
          </a:bodyPr>
          <a:lstStyle/>
          <a:p>
            <a:pPr>
              <a:spcBef>
                <a:spcPts val="900"/>
              </a:spcBef>
            </a:pPr>
            <a:r>
              <a:rPr lang="cs-CZ" altLang="cs-CZ" sz="2800" dirty="0">
                <a:latin typeface="Calibri "/>
                <a:cs typeface="Times New Roman" panose="02020603050405020304" pitchFamily="18" charset="0"/>
              </a:rPr>
              <a:t>Podnikové sítě mohou mít různou formu (strukturované, neformální…)</a:t>
            </a:r>
          </a:p>
          <a:p>
            <a:pPr>
              <a:spcBef>
                <a:spcPts val="900"/>
              </a:spcBef>
            </a:pPr>
            <a:r>
              <a:rPr lang="cs-CZ" altLang="cs-CZ" sz="2800" dirty="0">
                <a:latin typeface="Calibri "/>
                <a:cs typeface="Times New Roman" panose="02020603050405020304" pitchFamily="18" charset="0"/>
              </a:rPr>
              <a:t>Mohou sloužit k různým účelům</a:t>
            </a:r>
          </a:p>
          <a:p>
            <a:pPr>
              <a:spcBef>
                <a:spcPts val="900"/>
              </a:spcBef>
            </a:pPr>
            <a:r>
              <a:rPr lang="cs-CZ" altLang="cs-CZ" sz="2800" dirty="0">
                <a:latin typeface="Calibri "/>
                <a:cs typeface="Times New Roman" panose="02020603050405020304" pitchFamily="18" charset="0"/>
              </a:rPr>
              <a:t>sítě mající neformální formu – např. si vyměňují zkušenosti apod.</a:t>
            </a:r>
          </a:p>
          <a:p>
            <a:pPr>
              <a:spcBef>
                <a:spcPts val="900"/>
              </a:spcBef>
            </a:pPr>
            <a:r>
              <a:rPr lang="cs-CZ" altLang="cs-CZ" sz="2800" dirty="0">
                <a:latin typeface="Calibri "/>
                <a:cs typeface="Times New Roman" panose="02020603050405020304" pitchFamily="18" charset="0"/>
              </a:rPr>
              <a:t>Sítě rozšiřují spolupráci mezi výzkumnými centry, podniky, vysokými školami, veřejnou sférou atd.</a:t>
            </a:r>
          </a:p>
          <a:p>
            <a:pPr>
              <a:spcBef>
                <a:spcPts val="900"/>
              </a:spcBef>
            </a:pPr>
            <a:r>
              <a:rPr lang="cs-CZ" altLang="cs-CZ" sz="2800" dirty="0">
                <a:latin typeface="Calibri "/>
                <a:cs typeface="Times New Roman" panose="02020603050405020304" pitchFamily="18" charset="0"/>
              </a:rPr>
              <a:t>Hlavním přínosem je dodatečný přístup k prostředkům, schopnostem, trhům…</a:t>
            </a:r>
          </a:p>
          <a:p>
            <a:pPr>
              <a:spcBef>
                <a:spcPts val="900"/>
              </a:spcBef>
            </a:pPr>
            <a:r>
              <a:rPr lang="cs-CZ" altLang="cs-CZ" sz="2800" dirty="0">
                <a:latin typeface="Calibri "/>
                <a:cs typeface="Times New Roman" panose="02020603050405020304" pitchFamily="18" charset="0"/>
              </a:rPr>
              <a:t>Sítě dokáží urychlovat inovace, poznání, sdílení režijních nákladů…</a:t>
            </a:r>
          </a:p>
        </p:txBody>
      </p:sp>
      <p:sp>
        <p:nvSpPr>
          <p:cNvPr id="6" name="Zástupný symbol pro zápatí 4"/>
          <p:cNvSpPr txBox="1">
            <a:spLocks/>
          </p:cNvSpPr>
          <p:nvPr/>
        </p:nvSpPr>
        <p:spPr>
          <a:xfrm>
            <a:off x="341244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cs-CZ" dirty="0"/>
              <a:t>Malé a střední podnikání</a:t>
            </a:r>
          </a:p>
        </p:txBody>
      </p:sp>
    </p:spTree>
    <p:extLst>
      <p:ext uri="{BB962C8B-B14F-4D97-AF65-F5344CB8AC3E}">
        <p14:creationId xmlns:p14="http://schemas.microsoft.com/office/powerpoint/2010/main" val="1352852878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77505"/>
            <a:ext cx="9143999" cy="746620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cs-CZ" sz="4800" b="1" dirty="0">
                <a:solidFill>
                  <a:srgbClr val="C00000"/>
                </a:solidFill>
              </a:rPr>
              <a:t>Síťový charakter podnikání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98712"/>
            <a:ext cx="8802756" cy="5268951"/>
          </a:xfrm>
          <a:noFill/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900"/>
              </a:spcBef>
            </a:pPr>
            <a:r>
              <a:rPr lang="cs-CZ" altLang="cs-CZ" sz="2800" b="1" dirty="0">
                <a:latin typeface="Calibri "/>
                <a:cs typeface="Times New Roman" panose="02020603050405020304" pitchFamily="18" charset="0"/>
              </a:rPr>
              <a:t>Existuje několik důvodů vzniku podnikatelských sítí:</a:t>
            </a:r>
          </a:p>
          <a:p>
            <a:pPr lvl="1">
              <a:lnSpc>
                <a:spcPct val="150000"/>
              </a:lnSpc>
              <a:spcBef>
                <a:spcPts val="900"/>
              </a:spcBef>
            </a:pPr>
            <a:r>
              <a:rPr lang="cs-CZ" altLang="cs-CZ" sz="2400" dirty="0">
                <a:latin typeface="Calibri "/>
                <a:cs typeface="Times New Roman" panose="02020603050405020304" pitchFamily="18" charset="0"/>
              </a:rPr>
              <a:t>Sdílení nákladů – sdílení služeb (právní)</a:t>
            </a:r>
          </a:p>
          <a:p>
            <a:pPr lvl="1">
              <a:lnSpc>
                <a:spcPct val="150000"/>
              </a:lnSpc>
              <a:spcBef>
                <a:spcPts val="900"/>
              </a:spcBef>
            </a:pPr>
            <a:r>
              <a:rPr lang="cs-CZ" altLang="cs-CZ" sz="2400" dirty="0">
                <a:latin typeface="Calibri "/>
                <a:cs typeface="Times New Roman" panose="02020603050405020304" pitchFamily="18" charset="0"/>
              </a:rPr>
              <a:t>Společné nákupy</a:t>
            </a:r>
          </a:p>
          <a:p>
            <a:pPr lvl="1">
              <a:lnSpc>
                <a:spcPct val="150000"/>
              </a:lnSpc>
              <a:spcBef>
                <a:spcPts val="900"/>
              </a:spcBef>
            </a:pPr>
            <a:r>
              <a:rPr lang="cs-CZ" altLang="cs-CZ" sz="2400" dirty="0">
                <a:latin typeface="Calibri "/>
                <a:cs typeface="Times New Roman" panose="02020603050405020304" pitchFamily="18" charset="0"/>
              </a:rPr>
              <a:t>Redukce konkurenčních střetů – minimalizace rizik a ztrát z případných konkurenčních bojů</a:t>
            </a:r>
          </a:p>
        </p:txBody>
      </p:sp>
      <p:sp>
        <p:nvSpPr>
          <p:cNvPr id="6" name="Zástupný symbol pro zápatí 4"/>
          <p:cNvSpPr txBox="1">
            <a:spLocks/>
          </p:cNvSpPr>
          <p:nvPr/>
        </p:nvSpPr>
        <p:spPr>
          <a:xfrm>
            <a:off x="341244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cs-CZ" dirty="0"/>
              <a:t>Malé a střední podnikání</a:t>
            </a:r>
          </a:p>
        </p:txBody>
      </p:sp>
    </p:spTree>
    <p:extLst>
      <p:ext uri="{BB962C8B-B14F-4D97-AF65-F5344CB8AC3E}">
        <p14:creationId xmlns:p14="http://schemas.microsoft.com/office/powerpoint/2010/main" val="3415664854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77505"/>
            <a:ext cx="9143999" cy="746620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cs-CZ" sz="4800" b="1" dirty="0">
                <a:solidFill>
                  <a:srgbClr val="C00000"/>
                </a:solidFill>
              </a:rPr>
              <a:t>Síťový charakter podnikání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1244" y="1245704"/>
            <a:ext cx="8312426" cy="5321960"/>
          </a:xfrm>
          <a:noFill/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900"/>
              </a:spcBef>
            </a:pPr>
            <a:r>
              <a:rPr lang="cs-CZ" altLang="cs-CZ" sz="2800" b="1" dirty="0">
                <a:latin typeface="Calibri "/>
                <a:cs typeface="Times New Roman" panose="02020603050405020304" pitchFamily="18" charset="0"/>
              </a:rPr>
              <a:t>V souvislosti se síťovým podnikáním se lze setkat s pojmy:</a:t>
            </a:r>
          </a:p>
          <a:p>
            <a:pPr lvl="1">
              <a:lnSpc>
                <a:spcPct val="150000"/>
              </a:lnSpc>
              <a:spcBef>
                <a:spcPts val="900"/>
              </a:spcBef>
            </a:pPr>
            <a:r>
              <a:rPr lang="cs-CZ" altLang="cs-CZ" sz="2000" b="1" dirty="0">
                <a:latin typeface="Calibri "/>
                <a:cs typeface="Times New Roman" panose="02020603050405020304" pitchFamily="18" charset="0"/>
              </a:rPr>
              <a:t>Dutý podnik </a:t>
            </a:r>
            <a:r>
              <a:rPr lang="cs-CZ" altLang="cs-CZ" sz="2000" dirty="0">
                <a:latin typeface="Calibri "/>
                <a:cs typeface="Times New Roman" panose="02020603050405020304" pitchFamily="18" charset="0"/>
              </a:rPr>
              <a:t>– vlastními silami provádí pouze ty procesy a činnosti, které přináší vysokou hodnotu – zbytek outsourcing</a:t>
            </a:r>
          </a:p>
          <a:p>
            <a:pPr lvl="1">
              <a:lnSpc>
                <a:spcPct val="150000"/>
              </a:lnSpc>
              <a:spcBef>
                <a:spcPts val="900"/>
              </a:spcBef>
            </a:pPr>
            <a:r>
              <a:rPr lang="cs-CZ" altLang="cs-CZ" sz="2000" b="1" dirty="0">
                <a:latin typeface="Calibri "/>
                <a:cs typeface="Times New Roman" panose="02020603050405020304" pitchFamily="18" charset="0"/>
              </a:rPr>
              <a:t>Virtuální podnik </a:t>
            </a:r>
          </a:p>
          <a:p>
            <a:pPr lvl="2">
              <a:lnSpc>
                <a:spcPct val="150000"/>
              </a:lnSpc>
              <a:spcBef>
                <a:spcPts val="900"/>
              </a:spcBef>
            </a:pPr>
            <a:r>
              <a:rPr lang="cs-CZ" altLang="cs-CZ" sz="1600" dirty="0">
                <a:latin typeface="Calibri "/>
                <a:cs typeface="Times New Roman" panose="02020603050405020304" pitchFamily="18" charset="0"/>
              </a:rPr>
              <a:t>volná organizace navzájem komplementárních podniků – sdružují se zpravidla na jednu zakázku</a:t>
            </a:r>
          </a:p>
          <a:p>
            <a:pPr lvl="2">
              <a:lnSpc>
                <a:spcPct val="150000"/>
              </a:lnSpc>
              <a:spcBef>
                <a:spcPts val="900"/>
              </a:spcBef>
            </a:pPr>
            <a:r>
              <a:rPr lang="cs-CZ" altLang="cs-CZ" sz="1600" dirty="0">
                <a:latin typeface="Calibri "/>
                <a:cs typeface="Times New Roman" panose="02020603050405020304" pitchFamily="18" charset="0"/>
              </a:rPr>
              <a:t>Dědina/Malý – dočasně vytvořená síť teritoriálně rozptýlených firem, která je založena na intenzivním využívání moderních IT a jejímž účelem je rychle a efektivně využít podnikatelské příležitosti</a:t>
            </a:r>
          </a:p>
          <a:p>
            <a:pPr lvl="1">
              <a:lnSpc>
                <a:spcPct val="150000"/>
              </a:lnSpc>
              <a:spcBef>
                <a:spcPts val="900"/>
              </a:spcBef>
            </a:pPr>
            <a:endParaRPr lang="cs-CZ" altLang="cs-CZ" sz="2000" dirty="0">
              <a:latin typeface="Calibri 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  <a:spcBef>
                <a:spcPts val="900"/>
              </a:spcBef>
            </a:pPr>
            <a:endParaRPr lang="cs-CZ" altLang="cs-CZ" sz="2000" dirty="0">
              <a:latin typeface="Calibri "/>
              <a:cs typeface="Times New Roman" panose="02020603050405020304" pitchFamily="18" charset="0"/>
            </a:endParaRPr>
          </a:p>
        </p:txBody>
      </p:sp>
      <p:sp>
        <p:nvSpPr>
          <p:cNvPr id="6" name="Zástupný symbol pro zápatí 4"/>
          <p:cNvSpPr txBox="1">
            <a:spLocks/>
          </p:cNvSpPr>
          <p:nvPr/>
        </p:nvSpPr>
        <p:spPr>
          <a:xfrm>
            <a:off x="341244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cs-CZ" dirty="0"/>
              <a:t>Malé a střední podnikání</a:t>
            </a:r>
          </a:p>
        </p:txBody>
      </p:sp>
    </p:spTree>
    <p:extLst>
      <p:ext uri="{BB962C8B-B14F-4D97-AF65-F5344CB8AC3E}">
        <p14:creationId xmlns:p14="http://schemas.microsoft.com/office/powerpoint/2010/main" val="3907561448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Prezentace MVŠ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 MVŠO</Template>
  <TotalTime>5517</TotalTime>
  <Words>1014</Words>
  <Application>Microsoft Macintosh PowerPoint</Application>
  <PresentationFormat>Předvádění na obrazovce (4:3)</PresentationFormat>
  <Paragraphs>156</Paragraphs>
  <Slides>22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6" baseType="lpstr">
      <vt:lpstr>Arial</vt:lpstr>
      <vt:lpstr>Calibri</vt:lpstr>
      <vt:lpstr>Calibri </vt:lpstr>
      <vt:lpstr>Prezentace MVŠO</vt:lpstr>
      <vt:lpstr>Síťový charakter podnikání</vt:lpstr>
      <vt:lpstr>Síťový charakter podnikání</vt:lpstr>
      <vt:lpstr>Síťový charakter podnikání</vt:lpstr>
      <vt:lpstr>SÍTĚ</vt:lpstr>
      <vt:lpstr>SÍTĚ</vt:lpstr>
      <vt:lpstr>SÍŤOVÁ STRUKTURA</vt:lpstr>
      <vt:lpstr>Síťový charakter podnikání</vt:lpstr>
      <vt:lpstr>Síťový charakter podnikání</vt:lpstr>
      <vt:lpstr>Síťový charakter podnikání</vt:lpstr>
      <vt:lpstr>Síťový charakter podnikání</vt:lpstr>
      <vt:lpstr>Síťový charakter podnikání</vt:lpstr>
      <vt:lpstr>Síťový charakter podnikání</vt:lpstr>
      <vt:lpstr>Klastry a klastrové iniciativy</vt:lpstr>
      <vt:lpstr>Klastry a klastrové iniciativy</vt:lpstr>
      <vt:lpstr>Klastry a klastrové iniciativy</vt:lpstr>
      <vt:lpstr>Měření výkonnosti klastrů</vt:lpstr>
      <vt:lpstr>Výkonnostní model klastrových iniciativ</vt:lpstr>
      <vt:lpstr>Výkonnostní model klastrových iniciativ</vt:lpstr>
      <vt:lpstr>VIRTUÁLNÍ ORGANIZACE VS. VIRTUÁLNÍ FIRMA</vt:lpstr>
      <vt:lpstr>1. Úkol</vt:lpstr>
      <vt:lpstr>2. Úkol pro samostudium</vt:lpstr>
      <vt:lpstr>3. Úkol pro samostudium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Lorem ipsum dolor  sit amet pellentesque</dc:title>
  <dc:creator>NavratilovaD</dc:creator>
  <cp:lastModifiedBy>Microsoft Office User</cp:lastModifiedBy>
  <cp:revision>282</cp:revision>
  <cp:lastPrinted>2017-09-13T08:43:27Z</cp:lastPrinted>
  <dcterms:created xsi:type="dcterms:W3CDTF">2013-10-07T10:19:46Z</dcterms:created>
  <dcterms:modified xsi:type="dcterms:W3CDTF">2021-11-03T13:26:52Z</dcterms:modified>
</cp:coreProperties>
</file>