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5" r:id="rId3"/>
    <p:sldId id="340" r:id="rId4"/>
    <p:sldId id="291" r:id="rId5"/>
    <p:sldId id="343" r:id="rId6"/>
    <p:sldId id="290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8" r:id="rId19"/>
    <p:sldId id="292" r:id="rId20"/>
    <p:sldId id="339" r:id="rId21"/>
    <p:sldId id="341" r:id="rId22"/>
    <p:sldId id="342" r:id="rId2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b="1"/>
              <a:t>HYUNDAI</a:t>
            </a:r>
          </a:p>
          <a:p>
            <a:pPr eaLnBrk="1" hangingPunct="1"/>
            <a:r>
              <a:rPr lang="cs-CZ" sz="1600"/>
              <a:t>SPONTÁNNÍ SPOJOVÁNÍ SHLUKOVÁNÍ  MSF</a:t>
            </a:r>
          </a:p>
          <a:p>
            <a:pPr eaLnBrk="1" hangingPunct="1"/>
            <a:r>
              <a:rPr lang="cs-CZ" sz="1600"/>
              <a:t>CÍL: VĚTŠÍ VYJEDNÁVACÍ SCHOPNOST</a:t>
            </a:r>
          </a:p>
          <a:p>
            <a:pPr eaLnBrk="1" hangingPunct="1"/>
            <a:r>
              <a:rPr lang="cs-CZ" sz="1600"/>
              <a:t>KLASTRY</a:t>
            </a:r>
            <a:endParaRPr lang="en-US" sz="160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5E59E6-1C62-41AE-8F9E-AEA0D84C73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b="1"/>
              <a:t>HYUNDAI</a:t>
            </a:r>
          </a:p>
          <a:p>
            <a:pPr eaLnBrk="1" hangingPunct="1"/>
            <a:r>
              <a:rPr lang="cs-CZ" sz="1600"/>
              <a:t>SPONTÁNNÍ SPOJOVÁNÍ SHLUKOVÁNÍ  MSF</a:t>
            </a:r>
          </a:p>
          <a:p>
            <a:pPr eaLnBrk="1" hangingPunct="1"/>
            <a:r>
              <a:rPr lang="cs-CZ" sz="1600"/>
              <a:t>CÍL: VĚTŠÍ VYJEDNÁVACÍ SCHOPNOST</a:t>
            </a:r>
          </a:p>
          <a:p>
            <a:pPr eaLnBrk="1" hangingPunct="1"/>
            <a:r>
              <a:rPr lang="cs-CZ" sz="1600"/>
              <a:t>KLASTRY</a:t>
            </a:r>
            <a:endParaRPr lang="en-US" sz="160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5E59E6-1C62-41AE-8F9E-AEA0D84C73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1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b="1" dirty="0"/>
              <a:t>VÝROBNÍ N: </a:t>
            </a:r>
          </a:p>
          <a:p>
            <a:pPr eaLnBrk="1" hangingPunct="1"/>
            <a:r>
              <a:rPr lang="cs-CZ" sz="1600" b="1" dirty="0"/>
              <a:t>TRANSAKČNÍ N:</a:t>
            </a:r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F15FEE-E0B0-4357-B864-1698F833EF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dirty="0"/>
              <a:t>ROZLOŽENY V RŮZNÝCH STÁTECH, ALE:</a:t>
            </a:r>
          </a:p>
          <a:p>
            <a:pPr eaLnBrk="1" hangingPunct="1"/>
            <a:r>
              <a:rPr lang="cs-CZ" sz="1600" dirty="0"/>
              <a:t>	SPOLUPRACUJÍ VELMI ÚZCE</a:t>
            </a:r>
          </a:p>
          <a:p>
            <a:pPr eaLnBrk="1" hangingPunct="1"/>
            <a:r>
              <a:rPr lang="cs-CZ" sz="1600" dirty="0"/>
              <a:t>KAŽDÝ ZAPOJENÝ SUBJEKT MÁ SVOU KONKURENČNÍ SCHOPNOST</a:t>
            </a:r>
          </a:p>
          <a:p>
            <a:pPr eaLnBrk="1" hangingPunct="1"/>
            <a:r>
              <a:rPr lang="cs-CZ" sz="1600" dirty="0"/>
              <a:t>SYNERGICKÝ EFEKT</a:t>
            </a:r>
          </a:p>
          <a:p>
            <a:pPr eaLnBrk="1" hangingPunct="1"/>
            <a:r>
              <a:rPr lang="cs-CZ" sz="1600" dirty="0"/>
              <a:t>CÍL: VYUŽÍT VELKÉ PŘÍLEŽITOSTI (NEDOSÁHLI BY NA NI, POKUD BY BYLI OSAMOSTATNĚNI)</a:t>
            </a:r>
          </a:p>
          <a:p>
            <a:pPr eaLnBrk="1" hangingPunct="1"/>
            <a:r>
              <a:rPr lang="cs-CZ" sz="1600" dirty="0"/>
              <a:t>INTEGRACE KNOW-HOW S CÍLEM ZVÝŠENÍ HODNOTY PRO ZÁKAZNÍKA</a:t>
            </a:r>
            <a:endParaRPr lang="en-US" sz="1600" dirty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D43D1A-D6CD-44E8-AA80-2FFC3A4163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8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8C2E-F009-48C1-A9D5-BD8138DD0C43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4470-3496-491C-BB08-6D197B9D992C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A2FA-0F8C-4E93-AC58-35F3555D8626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7752-E2DF-42A6-8776-7CDFDAFD7BAA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7FE-F7DC-4D39-84E9-D2CD29A380B3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A47-31D6-4113-9E05-DA8DF59C36DC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771D-FFE9-4F71-AA35-13D2F9EC7C30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94A1-5020-46E9-A1BF-422FB284EBE6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EA6-8B40-40AA-BCEA-D6AC68BDA77D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33B-0BF3-4558-A471-8706287D015B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1CA-5E91-4CB9-9377-2D38485B4A94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5725-7AFD-478C-9B86-2174530E63E6}" type="datetime1">
              <a:rPr lang="en-US" smtClean="0"/>
              <a:pPr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2154346"/>
            <a:ext cx="8128322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6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Síťový charakter podnikání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1667" y="673098"/>
            <a:ext cx="6140450" cy="465138"/>
          </a:xfrm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MALÉ A STŘEDNÍ PODNIKÁNÍ</a:t>
            </a:r>
            <a:endParaRPr lang="cs-CZ" altLang="cs-CZ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Ing. Jakub Chlopecký,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325216"/>
            <a:ext cx="8461512" cy="524244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Úspěšnost síťového podniku je podmíněna:</a:t>
            </a:r>
            <a:endParaRPr lang="cs-CZ" altLang="cs-CZ" sz="1600" b="1" dirty="0">
              <a:latin typeface="Calibri 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Spoluprací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Důvěrou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Iniciativou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Flexibilitou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Schopností</a:t>
            </a:r>
          </a:p>
          <a:p>
            <a:pPr marL="457200" lvl="1" indent="0">
              <a:lnSpc>
                <a:spcPct val="150000"/>
              </a:lnSpc>
              <a:spcBef>
                <a:spcPts val="900"/>
              </a:spcBef>
              <a:buNone/>
            </a:pPr>
            <a:endParaRPr lang="cs-CZ" altLang="cs-CZ" sz="24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1869937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8" y="1311964"/>
            <a:ext cx="8564217" cy="5255699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Kritickým faktorem úspěchu může být právě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počet</a:t>
            </a: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 zapojených subjektů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Některé sítě mají malý počet subjektů, některé potřebují velký počet subjektů (stovky)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Sítě by měly být přínosné pro všechny subjekty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Chuť získání dominantní postavení – narušení správného fungování sítě (decentralizovaná)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Síťový charakter podnikání je často pro MSP jedinou cestou k udržení konkurenceschopnosti</a:t>
            </a:r>
          </a:p>
          <a:p>
            <a:pPr>
              <a:spcBef>
                <a:spcPts val="900"/>
              </a:spcBef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44393991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630016"/>
            <a:ext cx="8461512" cy="493764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Konkrétní formy se vyvíjí a mění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Jednou z těchto forem rozvoje je i klastr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44933002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Klastry a klastrové iniciativy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8712"/>
            <a:ext cx="8918713" cy="5268951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Klastry existují již několik staletí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Jejich vznik byl podmíněn přítomností know-how a sdílením zdrojů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Na konci 19. století Alfred Marschall zkoumal územní koncentraci průmyslových odvětví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Definoval, že územně koncentrované průmyslové sektory získávají značné pozitivní přínosy z externalit – přelévání znalostí, úspory z rozsahu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sz="24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48889386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Klastry a klastrové iniciativy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364974"/>
            <a:ext cx="8461512" cy="520269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Klastry představují seskupení propojených průmyslových odvětví a jiných podniků a institucí v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dané lokalitě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Jedná se o geograficky koncentrované a propojené podniky a instituce, hlavním motorem rozvoje regionů a měst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cs-CZ" altLang="cs-CZ" sz="24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74531377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Klastry a klastrové iniciativy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8226"/>
            <a:ext cx="8802756" cy="5189438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Klastrová iniciativa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„Klastrová iniciativa je organizované úsilí zaměřené na zvýšení růstu a konkurenceschopnosti klastrů v regionu za účasti klastrových firem, vlády/výzkumné komunity.“ 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Tato definice upřesňuje, že za klastrovou iniciativu může být považována pouze iniciativa, které se účastní alespoň jedna strana z trojice průmysl-vláda-univerzita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cs-CZ" altLang="cs-CZ" sz="24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52833658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Měření výkonnosti klastrů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0504"/>
            <a:ext cx="8802756" cy="5017160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Co si lze představit pod pojmem úspěšný klastr?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Je to ten co dosahuje vytyčených cílů?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Přispívá ke zlepšení ekonomiky?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Nově vytvořená pracovní místa?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Podíl na trhu?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Image klastru?</a:t>
            </a:r>
          </a:p>
          <a:p>
            <a:pPr lvl="1"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Výkonnost managementu klastru?</a:t>
            </a:r>
          </a:p>
          <a:p>
            <a:pPr lvl="1">
              <a:spcBef>
                <a:spcPts val="900"/>
              </a:spcBef>
            </a:pP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54402754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Výkonnostní model klastrových iniciativ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1964"/>
            <a:ext cx="8802756" cy="5255699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Výkonnostní model klastrových iniciativ navrhuje sledovat výkonnost ve třech rozměrech:</a:t>
            </a:r>
          </a:p>
          <a:p>
            <a:pPr lvl="1">
              <a:spcBef>
                <a:spcPts val="900"/>
              </a:spcBef>
            </a:pPr>
            <a:r>
              <a:rPr lang="cs-CZ" altLang="cs-CZ" sz="2400" b="1" dirty="0">
                <a:latin typeface="Calibri "/>
                <a:cs typeface="Times New Roman" panose="02020603050405020304" pitchFamily="18" charset="0"/>
              </a:rPr>
              <a:t>Inovace a mezinárodní konkurenceschopnost 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zlepšení mezinárodní konkurenceschopnosti, propojení průmyslových odvětví s vědou a výzkumem =&gt; výskyt nových technologií</a:t>
            </a:r>
          </a:p>
          <a:p>
            <a:pPr lvl="1">
              <a:spcBef>
                <a:spcPts val="900"/>
              </a:spcBef>
            </a:pPr>
            <a:r>
              <a:rPr lang="cs-CZ" altLang="cs-CZ" sz="2400" b="1" dirty="0">
                <a:latin typeface="Calibri "/>
                <a:cs typeface="Times New Roman" panose="02020603050405020304" pitchFamily="18" charset="0"/>
              </a:rPr>
              <a:t>Růst klastru 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zakládání nových firem (vnitřní růst)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Přilákání nových zákazníků (vnější růst)</a:t>
            </a:r>
          </a:p>
          <a:p>
            <a:pPr lvl="1">
              <a:spcBef>
                <a:spcPts val="900"/>
              </a:spcBef>
            </a:pPr>
            <a:r>
              <a:rPr lang="cs-CZ" altLang="cs-CZ" sz="2400" b="1" dirty="0">
                <a:latin typeface="Calibri "/>
                <a:cs typeface="Times New Roman" panose="02020603050405020304" pitchFamily="18" charset="0"/>
              </a:rPr>
              <a:t>Plnění cílů </a:t>
            </a: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 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míra plnění cílů a dodržování termínů a také míra informovanosti členů iniciativy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6033904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Výkonnostní model klastrových iniciativ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2452"/>
            <a:ext cx="8802756" cy="5335212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Výkonnost klastrové iniciativy je v tomto modelu ovlivněna: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Role vlády v podpoře klastrů – národní/regionální/místní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Historie klastru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Úroveň konkurence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Síla odběratelů a dodavatelů</a:t>
            </a:r>
          </a:p>
          <a:p>
            <a:pPr lvl="2"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Technologická úroveň</a:t>
            </a:r>
          </a:p>
          <a:p>
            <a:pPr lvl="2">
              <a:spcBef>
                <a:spcPts val="900"/>
              </a:spcBef>
            </a:pP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  <a:p>
            <a:pPr lvl="2">
              <a:spcBef>
                <a:spcPts val="900"/>
              </a:spcBef>
            </a:pP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3987235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VIRTUÁLNÍ ORGANIZACE VS. VIRTUÁLNÍ FIRMA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cs-CZ" b="1" dirty="0"/>
              <a:t>VIRTUÁLNÍ ORGANIZACE</a:t>
            </a:r>
          </a:p>
          <a:p>
            <a:pPr eaLnBrk="1" hangingPunct="1"/>
            <a:r>
              <a:rPr lang="cs-CZ" dirty="0"/>
              <a:t>TRVALÉ nebo DOČASNÉ spojení </a:t>
            </a:r>
          </a:p>
          <a:p>
            <a:pPr lvl="1" eaLnBrk="1" hangingPunct="1"/>
            <a:r>
              <a:rPr lang="cs-CZ" dirty="0"/>
              <a:t>Osob</a:t>
            </a:r>
          </a:p>
          <a:p>
            <a:pPr lvl="1" eaLnBrk="1" hangingPunct="1"/>
            <a:r>
              <a:rPr lang="cs-CZ" dirty="0"/>
              <a:t>Organizačních jednotek</a:t>
            </a:r>
          </a:p>
          <a:p>
            <a:pPr lvl="1" eaLnBrk="1" hangingPunct="1"/>
            <a:r>
              <a:rPr lang="cs-CZ" dirty="0"/>
              <a:t>Skupin</a:t>
            </a:r>
          </a:p>
          <a:p>
            <a:pPr eaLnBrk="1" hangingPunct="1"/>
            <a:r>
              <a:rPr lang="cs-CZ" dirty="0"/>
              <a:t>GEOGRAFICKY ROZPTÝLENÉ – mohou a nemusí náležet k 1 FIRMĚ</a:t>
            </a:r>
          </a:p>
          <a:p>
            <a:pPr eaLnBrk="1" hangingPunct="1"/>
            <a:r>
              <a:rPr lang="cs-CZ" dirty="0"/>
              <a:t>IT</a:t>
            </a:r>
          </a:p>
          <a:p>
            <a:pPr marL="0" indent="0" eaLnBrk="1" hangingPunct="1">
              <a:buNone/>
            </a:pPr>
            <a:r>
              <a:rPr lang="cs-CZ" b="1" dirty="0"/>
              <a:t>VIRTUÁLNÍ FIRMA</a:t>
            </a:r>
          </a:p>
          <a:p>
            <a:pPr lvl="3" eaLnBrk="1" hangingPunct="1">
              <a:buFontTx/>
              <a:buChar char="-"/>
            </a:pPr>
            <a:r>
              <a:rPr lang="cs-CZ" dirty="0"/>
              <a:t>OUTSOURCING </a:t>
            </a:r>
          </a:p>
          <a:p>
            <a:pPr lvl="3" eaLnBrk="1" hangingPunct="1">
              <a:buFontTx/>
              <a:buChar char="-"/>
            </a:pPr>
            <a:r>
              <a:rPr lang="cs-CZ" dirty="0"/>
              <a:t>VIRTUÁLNÍ TRH</a:t>
            </a:r>
          </a:p>
          <a:p>
            <a:pPr lvl="3" eaLnBrk="1" hangingPunct="1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182849"/>
            <a:ext cx="8461512" cy="5538626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Síťové podnikání – umocnil mohutný vývoj v oblasti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IT</a:t>
            </a:r>
          </a:p>
          <a:p>
            <a:pPr algn="just"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Tvoří se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nový druh vazeb na virtuální úrovni </a:t>
            </a: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a padají tak tradiční bariéry – výrobci-dodavatelé-konkurence-zákazníci</a:t>
            </a:r>
          </a:p>
          <a:p>
            <a:pPr algn="just"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Sdílení zdrojů a informací dává možnost vzniku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externalitám</a:t>
            </a: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 – snižování nákladů a rozšiřování trhů</a:t>
            </a:r>
          </a:p>
          <a:p>
            <a:pPr algn="just">
              <a:lnSpc>
                <a:spcPct val="150000"/>
              </a:lnSpc>
              <a:spcBef>
                <a:spcPts val="900"/>
              </a:spcBef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6910432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473FD-88F1-BA4D-A43E-D1F82B65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Úkol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ED229-4F18-1446-ABCF-2A4F4AA0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Zjistit</a:t>
            </a:r>
            <a:r>
              <a:rPr lang="en-GB" dirty="0"/>
              <a:t>, </a:t>
            </a: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klastry</a:t>
            </a:r>
            <a:r>
              <a:rPr lang="en-GB" dirty="0"/>
              <a:t> </a:t>
            </a:r>
            <a:r>
              <a:rPr lang="en-GB" dirty="0" err="1"/>
              <a:t>existují</a:t>
            </a:r>
            <a:r>
              <a:rPr lang="en-GB" dirty="0"/>
              <a:t> v </a:t>
            </a:r>
            <a:r>
              <a:rPr lang="en-GB" dirty="0" err="1"/>
              <a:t>Olomouckém</a:t>
            </a:r>
            <a:r>
              <a:rPr lang="en-GB" dirty="0"/>
              <a:t> </a:t>
            </a:r>
            <a:r>
              <a:rPr lang="en-GB" dirty="0" err="1"/>
              <a:t>kraji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Zjistit</a:t>
            </a:r>
            <a:r>
              <a:rPr lang="en-GB" dirty="0"/>
              <a:t> u </a:t>
            </a:r>
            <a:r>
              <a:rPr lang="en-GB" dirty="0" err="1"/>
              <a:t>každého</a:t>
            </a:r>
            <a:r>
              <a:rPr lang="en-GB" dirty="0"/>
              <a:t> </a:t>
            </a:r>
            <a:r>
              <a:rPr lang="en-GB" dirty="0" err="1"/>
              <a:t>klastru</a:t>
            </a:r>
            <a:r>
              <a:rPr lang="en-GB" dirty="0"/>
              <a:t>, </a:t>
            </a:r>
            <a:r>
              <a:rPr lang="en-GB" dirty="0" err="1"/>
              <a:t>kdo</a:t>
            </a:r>
            <a:r>
              <a:rPr lang="en-GB" dirty="0"/>
              <a:t> je </a:t>
            </a:r>
            <a:r>
              <a:rPr lang="en-GB" dirty="0" err="1"/>
              <a:t>zřizovatelem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subjekty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zapojeny</a:t>
            </a:r>
            <a:r>
              <a:rPr lang="en-GB" dirty="0"/>
              <a:t> do </a:t>
            </a:r>
            <a:r>
              <a:rPr lang="en-GB" dirty="0" err="1"/>
              <a:t>konkrétních</a:t>
            </a:r>
            <a:r>
              <a:rPr lang="en-GB" dirty="0"/>
              <a:t> </a:t>
            </a:r>
            <a:r>
              <a:rPr lang="en-GB" dirty="0" err="1"/>
              <a:t>klastrů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Zjistit</a:t>
            </a:r>
            <a:r>
              <a:rPr lang="en-GB" dirty="0"/>
              <a:t> </a:t>
            </a:r>
            <a:r>
              <a:rPr lang="en-GB" dirty="0" err="1"/>
              <a:t>cíl</a:t>
            </a:r>
            <a:r>
              <a:rPr lang="en-GB" dirty="0"/>
              <a:t> </a:t>
            </a:r>
            <a:r>
              <a:rPr lang="en-GB" dirty="0" err="1"/>
              <a:t>každého</a:t>
            </a:r>
            <a:r>
              <a:rPr lang="en-GB" dirty="0"/>
              <a:t> </a:t>
            </a:r>
            <a:r>
              <a:rPr lang="en-GB" dirty="0" err="1"/>
              <a:t>klastru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8590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DFAAE-4DC7-C74C-94F6-8525E73F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Úkol</a:t>
            </a:r>
            <a:r>
              <a:rPr lang="en-GB" dirty="0"/>
              <a:t> pro </a:t>
            </a:r>
            <a:r>
              <a:rPr lang="en-GB" dirty="0" err="1"/>
              <a:t>samostudium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944BF-0F35-A14A-9D13-FF2D7D5F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Nastudovat</a:t>
            </a:r>
            <a:r>
              <a:rPr lang="en-GB" dirty="0"/>
              <a:t> 2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autorů</a:t>
            </a:r>
            <a:r>
              <a:rPr lang="en-GB" dirty="0"/>
              <a:t> </a:t>
            </a:r>
            <a:r>
              <a:rPr lang="en-GB" dirty="0" err="1"/>
              <a:t>Dědina</a:t>
            </a:r>
            <a:r>
              <a:rPr lang="en-GB" dirty="0"/>
              <a:t> a </a:t>
            </a:r>
            <a:r>
              <a:rPr lang="en-GB" dirty="0" err="1"/>
              <a:t>Malý</a:t>
            </a:r>
            <a:r>
              <a:rPr lang="en-GB" dirty="0"/>
              <a:t> (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orgaizační</a:t>
            </a:r>
            <a:r>
              <a:rPr lang="en-GB" dirty="0"/>
              <a:t> </a:t>
            </a:r>
            <a:r>
              <a:rPr lang="en-GB" dirty="0" err="1"/>
              <a:t>architektura</a:t>
            </a:r>
            <a:r>
              <a:rPr lang="en-GB" dirty="0"/>
              <a:t>, </a:t>
            </a:r>
            <a:r>
              <a:rPr lang="en-GB" dirty="0" err="1"/>
              <a:t>případně</a:t>
            </a:r>
            <a:r>
              <a:rPr lang="en-GB" dirty="0"/>
              <a:t> </a:t>
            </a:r>
            <a:r>
              <a:rPr lang="en-GB" dirty="0" err="1"/>
              <a:t>jiná</a:t>
            </a:r>
            <a:r>
              <a:rPr lang="en-GB" dirty="0"/>
              <a:t> </a:t>
            </a:r>
            <a:r>
              <a:rPr lang="en-GB" dirty="0" err="1"/>
              <a:t>literatura</a:t>
            </a:r>
            <a:r>
              <a:rPr lang="en-GB" dirty="0"/>
              <a:t>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autorů</a:t>
            </a:r>
            <a:r>
              <a:rPr lang="en-GB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1. </a:t>
            </a:r>
            <a:r>
              <a:rPr lang="en-GB" dirty="0" err="1"/>
              <a:t>kapitola</a:t>
            </a:r>
            <a:r>
              <a:rPr lang="en-GB" dirty="0"/>
              <a:t>: </a:t>
            </a:r>
            <a:r>
              <a:rPr lang="en-GB" dirty="0" err="1"/>
              <a:t>síťové</a:t>
            </a:r>
            <a:r>
              <a:rPr lang="en-GB" dirty="0"/>
              <a:t> </a:t>
            </a:r>
            <a:r>
              <a:rPr lang="en-GB" dirty="0" err="1"/>
              <a:t>podnikání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/>
              <a:t>2. </a:t>
            </a:r>
            <a:r>
              <a:rPr lang="en-GB" dirty="0" err="1"/>
              <a:t>kapitola</a:t>
            </a:r>
            <a:r>
              <a:rPr lang="en-GB" dirty="0"/>
              <a:t>: </a:t>
            </a:r>
            <a:r>
              <a:rPr lang="en-GB" dirty="0" err="1"/>
              <a:t>virtuální</a:t>
            </a:r>
            <a:r>
              <a:rPr lang="en-GB" dirty="0"/>
              <a:t> </a:t>
            </a:r>
            <a:r>
              <a:rPr lang="en-GB" dirty="0" err="1"/>
              <a:t>organizace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378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81C61-FE21-8145-A518-1FDF61C9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Úkol</a:t>
            </a:r>
            <a:r>
              <a:rPr lang="en-GB" dirty="0"/>
              <a:t> pro </a:t>
            </a:r>
            <a:r>
              <a:rPr lang="en-GB" dirty="0" err="1"/>
              <a:t>samostudium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401ED-8255-6B49-BE14-C8392C85A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Najděte</a:t>
            </a:r>
            <a:r>
              <a:rPr lang="en-GB" dirty="0"/>
              <a:t> </a:t>
            </a:r>
            <a:r>
              <a:rPr lang="en-GB" dirty="0" err="1"/>
              <a:t>alespoň</a:t>
            </a:r>
            <a:r>
              <a:rPr lang="en-GB" dirty="0"/>
              <a:t> 2 </a:t>
            </a:r>
            <a:r>
              <a:rPr lang="en-GB" dirty="0" err="1"/>
              <a:t>definice</a:t>
            </a:r>
            <a:r>
              <a:rPr lang="en-GB" dirty="0"/>
              <a:t> </a:t>
            </a:r>
            <a:r>
              <a:rPr lang="en-GB" dirty="0" err="1"/>
              <a:t>síťového</a:t>
            </a:r>
            <a:r>
              <a:rPr lang="en-GB" dirty="0"/>
              <a:t> </a:t>
            </a:r>
            <a:r>
              <a:rPr lang="en-GB" dirty="0" err="1"/>
              <a:t>podnikání</a:t>
            </a:r>
            <a:r>
              <a:rPr lang="en-GB" dirty="0"/>
              <a:t>. </a:t>
            </a:r>
            <a:r>
              <a:rPr lang="en-GB" dirty="0" err="1"/>
              <a:t>Uveďte</a:t>
            </a:r>
            <a:r>
              <a:rPr lang="en-GB" dirty="0"/>
              <a:t> </a:t>
            </a:r>
            <a:r>
              <a:rPr lang="en-GB" dirty="0" err="1"/>
              <a:t>zdroj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589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34DCC-E605-6049-A028-05C13710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Síťový charakter podnikání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42EFC-F669-6C49-A7FD-3A36CF53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Síťové podnikání představuje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vzájemné propojení podniků 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– kooperace výzkumu, vývoje, logistiky,  hospodářsky, ale </a:t>
            </a: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zůstávají podniky samostatné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62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</a:rPr>
              <a:t>SÍTĚ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04106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cs-CZ" sz="2800" dirty="0">
                <a:latin typeface="+mj-lt"/>
                <a:cs typeface="Calibri" panose="020F0502020204030204" pitchFamily="34" charset="0"/>
              </a:rPr>
              <a:t>Definice: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sz="2400" dirty="0">
                <a:latin typeface="+mj-lt"/>
                <a:cs typeface="Calibri" panose="020F0502020204030204" pitchFamily="34" charset="0"/>
              </a:rPr>
              <a:t>„vzájemně spjaté firmy, které umožňují získat výhody, které nezískají firmy, které do této sítě nepatří“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>
                <a:latin typeface="+mj-lt"/>
              </a:rPr>
              <a:t>OECD </a:t>
            </a:r>
            <a:r>
              <a:rPr lang="en-US" sz="2800" dirty="0" err="1">
                <a:latin typeface="+mj-lt"/>
              </a:rPr>
              <a:t>definice</a:t>
            </a:r>
            <a:r>
              <a:rPr lang="en-US" sz="2800" dirty="0">
                <a:latin typeface="+mj-lt"/>
              </a:rPr>
              <a:t>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400" dirty="0">
                <a:latin typeface="+mj-lt"/>
              </a:rPr>
              <a:t>“</a:t>
            </a:r>
            <a:r>
              <a:rPr lang="en-US" sz="2400" i="1" dirty="0" err="1">
                <a:latin typeface="+mj-lt"/>
              </a:rPr>
              <a:t>skupina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firem</a:t>
            </a:r>
            <a:r>
              <a:rPr lang="en-US" sz="2400" i="1" dirty="0">
                <a:latin typeface="+mj-lt"/>
              </a:rPr>
              <a:t>, </a:t>
            </a:r>
            <a:r>
              <a:rPr lang="en-US" sz="2400" i="1" dirty="0" err="1">
                <a:latin typeface="+mj-lt"/>
              </a:rPr>
              <a:t>které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používají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společné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zdroje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ke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kooperaci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na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společných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projektech</a:t>
            </a:r>
            <a:r>
              <a:rPr lang="en-US" sz="2400" i="1" dirty="0">
                <a:latin typeface="+mj-lt"/>
              </a:rPr>
              <a:t>”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</a:rPr>
              <a:t>SÍTĚ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04106"/>
            <a:ext cx="5440017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Neformální sítě - příklady</a:t>
            </a:r>
          </a:p>
          <a:p>
            <a:pPr>
              <a:lnSpc>
                <a:spcPct val="150000"/>
              </a:lnSpc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Síť malých provozovatelů autobusové dopravy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- zajištění nárazových objednávek, výpomoc v případě poruch apod.</a:t>
            </a:r>
          </a:p>
          <a:p>
            <a:pPr>
              <a:lnSpc>
                <a:spcPct val="150000"/>
              </a:lnSpc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Síť provozovatelů malých pivovarů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- vzájemné doporučování malých pivovarů, společné pivní festivaly</a:t>
            </a:r>
          </a:p>
          <a:p>
            <a:pPr>
              <a:lnSpc>
                <a:spcPct val="150000"/>
              </a:lnSpc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Lokální sítě místních výrobců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- vzájemný prodej výrobků ve svých prodejnách</a:t>
            </a:r>
          </a:p>
          <a:p>
            <a:pPr>
              <a:lnSpc>
                <a:spcPct val="150000"/>
              </a:lnSpc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Spolupráce malých cestovních kanceláří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- zajištění nárazových objednávek, vzájemná "výměna" klientů</a:t>
            </a:r>
            <a:endParaRPr lang="cs-CZ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/>
          </a:p>
        </p:txBody>
      </p:sp>
      <p:pic>
        <p:nvPicPr>
          <p:cNvPr id="1026" name="Picture 2" descr="Pivo jinak chce přispět k záchraně minipivovarů | E15.cz">
            <a:extLst>
              <a:ext uri="{FF2B5EF4-FFF2-40B4-BE49-F238E27FC236}">
                <a16:creationId xmlns:a16="http://schemas.microsoft.com/office/drawing/2014/main" id="{BCC3F9FB-CDF9-EE4A-BCEF-21C3826934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8" t="1" r="6492" b="810"/>
          <a:stretch/>
        </p:blipFill>
        <p:spPr bwMode="auto">
          <a:xfrm>
            <a:off x="5787887" y="2757652"/>
            <a:ext cx="3008244" cy="217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0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SÍŤOVÁ STRUKTURA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1" y="1417638"/>
            <a:ext cx="7894982" cy="49274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cs-CZ" dirty="0"/>
              <a:t>Výhody síťového podnikání</a:t>
            </a:r>
          </a:p>
          <a:p>
            <a:r>
              <a:rPr lang="cs-CZ" dirty="0"/>
              <a:t>snižování nákladů</a:t>
            </a:r>
          </a:p>
          <a:p>
            <a:pPr lvl="1" eaLnBrk="1" hangingPunct="1"/>
            <a:r>
              <a:rPr lang="cs-CZ" dirty="0"/>
              <a:t>Snižování výrobních nákladů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Společné nákupy</a:t>
            </a:r>
          </a:p>
          <a:p>
            <a:pPr lvl="1" eaLnBrk="1" hangingPunct="1"/>
            <a:r>
              <a:rPr lang="cs-CZ" dirty="0"/>
              <a:t>Snižování transakčních nákladů</a:t>
            </a:r>
          </a:p>
          <a:p>
            <a:pPr lvl="2"/>
            <a:r>
              <a:rPr lang="cs-CZ" dirty="0"/>
              <a:t>zdroje vynaložené za účelem uzavření a vymáhání smluv a transakcí, případně na řízení firem či podobných institucí</a:t>
            </a:r>
          </a:p>
          <a:p>
            <a:pPr lvl="1" eaLnBrk="1" hangingPunct="1"/>
            <a:endParaRPr lang="cs-CZ" dirty="0"/>
          </a:p>
          <a:p>
            <a:pPr eaLnBrk="1" hangingPunct="1"/>
            <a:r>
              <a:rPr lang="cs-CZ" dirty="0"/>
              <a:t>Sdílení zdrojů na společný výzkum a vývoj</a:t>
            </a:r>
          </a:p>
          <a:p>
            <a:pPr eaLnBrk="1" hangingPunct="1"/>
            <a:r>
              <a:rPr lang="cs-CZ" dirty="0"/>
              <a:t>Rozdělení rizika mezi více členů</a:t>
            </a: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29038"/>
            <a:ext cx="8802756" cy="5538626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Podnikové sítě mohou mít různou formu (strukturované, neformální…)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Mohou sloužit k různým účelům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sítě mající neformální formu – např. si vyměňují zkušenosti apod.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Sítě rozšiřují spolupráci mezi výzkumnými centry, podniky, vysokými školami, veřejnou sférou atd.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Hlavním přínosem je dodatečný přístup k prostředkům, schopnostem, trhům…</a:t>
            </a:r>
          </a:p>
          <a:p>
            <a:pPr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Sítě dokáží urychlovat inovace, poznání, sdílení režijních nákladů…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35285287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8712"/>
            <a:ext cx="8802756" cy="5268951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Existuje několik důvodů vzniku podnikatelských sítí: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Sdílení nákladů – sdílení služeb (právní)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Společné nákupy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Redukce konkurenčních střetů – minimalizace rizik a ztrát z případných konkurenčních bojů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41566485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Síťový charakter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245704"/>
            <a:ext cx="8312426" cy="532196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V souvislosti se síťovým podnikáním se lze setkat s pojmy: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b="1" dirty="0">
                <a:latin typeface="Calibri "/>
                <a:cs typeface="Times New Roman" panose="02020603050405020304" pitchFamily="18" charset="0"/>
              </a:rPr>
              <a:t>Dutý podnik </a:t>
            </a: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– vlastními silami provádí pouze ty procesy a činnosti, které přináší vysokou hodnotu – zbytek outsourcing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b="1" dirty="0">
                <a:latin typeface="Calibri "/>
                <a:cs typeface="Times New Roman" panose="02020603050405020304" pitchFamily="18" charset="0"/>
              </a:rPr>
              <a:t>Virtuální podnik </a:t>
            </a:r>
          </a:p>
          <a:p>
            <a:pPr lvl="2">
              <a:lnSpc>
                <a:spcPct val="150000"/>
              </a:lnSpc>
              <a:spcBef>
                <a:spcPts val="900"/>
              </a:spcBef>
            </a:pPr>
            <a:r>
              <a:rPr lang="cs-CZ" altLang="cs-CZ" sz="1600" dirty="0">
                <a:latin typeface="Calibri "/>
                <a:cs typeface="Times New Roman" panose="02020603050405020304" pitchFamily="18" charset="0"/>
              </a:rPr>
              <a:t>volná organizace navzájem komplementárních podniků – sdružují se zpravidla na jednu zakázku</a:t>
            </a:r>
          </a:p>
          <a:p>
            <a:pPr lvl="2">
              <a:lnSpc>
                <a:spcPct val="150000"/>
              </a:lnSpc>
              <a:spcBef>
                <a:spcPts val="900"/>
              </a:spcBef>
            </a:pPr>
            <a:r>
              <a:rPr lang="cs-CZ" altLang="cs-CZ" sz="1600" dirty="0">
                <a:latin typeface="Calibri "/>
                <a:cs typeface="Times New Roman" panose="02020603050405020304" pitchFamily="18" charset="0"/>
              </a:rPr>
              <a:t>Dědina/Malý – dočasně vytvořená síť teritoriálně rozptýlených firem, která je založena na intenzivním využívání moderních IT a jejímž účelem je rychle a efektivně využít podnikatelské příležitosti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90756144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5517</TotalTime>
  <Words>1014</Words>
  <Application>Microsoft Macintosh PowerPoint</Application>
  <PresentationFormat>Předvádění na obrazovce (4:3)</PresentationFormat>
  <Paragraphs>156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</vt:lpstr>
      <vt:lpstr>Prezentace MVŠO</vt:lpstr>
      <vt:lpstr>Síťový charakter podnikání</vt:lpstr>
      <vt:lpstr>Síťový charakter podnikání</vt:lpstr>
      <vt:lpstr>Síťový charakter podnikání</vt:lpstr>
      <vt:lpstr>SÍTĚ</vt:lpstr>
      <vt:lpstr>SÍTĚ</vt:lpstr>
      <vt:lpstr>SÍŤOVÁ STRUKTURA</vt:lpstr>
      <vt:lpstr>Síťový charakter podnikání</vt:lpstr>
      <vt:lpstr>Síťový charakter podnikání</vt:lpstr>
      <vt:lpstr>Síťový charakter podnikání</vt:lpstr>
      <vt:lpstr>Síťový charakter podnikání</vt:lpstr>
      <vt:lpstr>Síťový charakter podnikání</vt:lpstr>
      <vt:lpstr>Síťový charakter podnikání</vt:lpstr>
      <vt:lpstr>Klastry a klastrové iniciativy</vt:lpstr>
      <vt:lpstr>Klastry a klastrové iniciativy</vt:lpstr>
      <vt:lpstr>Klastry a klastrové iniciativy</vt:lpstr>
      <vt:lpstr>Měření výkonnosti klastrů</vt:lpstr>
      <vt:lpstr>Výkonnostní model klastrových iniciativ</vt:lpstr>
      <vt:lpstr>Výkonnostní model klastrových iniciativ</vt:lpstr>
      <vt:lpstr>VIRTUÁLNÍ ORGANIZACE VS. VIRTUÁLNÍ FIRMA</vt:lpstr>
      <vt:lpstr>1. Úkol</vt:lpstr>
      <vt:lpstr>2. Úkol pro samostudium</vt:lpstr>
      <vt:lpstr>3. Úkol pro samostudium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 pellentesque</dc:title>
  <dc:creator>NavratilovaD</dc:creator>
  <cp:lastModifiedBy>Microsoft Office User</cp:lastModifiedBy>
  <cp:revision>282</cp:revision>
  <cp:lastPrinted>2017-09-13T08:43:27Z</cp:lastPrinted>
  <dcterms:created xsi:type="dcterms:W3CDTF">2013-10-07T10:19:46Z</dcterms:created>
  <dcterms:modified xsi:type="dcterms:W3CDTF">2021-11-03T13:26:52Z</dcterms:modified>
</cp:coreProperties>
</file>