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1"/>
  </p:notesMasterIdLst>
  <p:sldIdLst>
    <p:sldId id="256" r:id="rId2"/>
    <p:sldId id="448" r:id="rId3"/>
    <p:sldId id="324" r:id="rId4"/>
    <p:sldId id="357" r:id="rId5"/>
    <p:sldId id="358" r:id="rId6"/>
    <p:sldId id="359" r:id="rId7"/>
    <p:sldId id="360" r:id="rId8"/>
    <p:sldId id="361" r:id="rId9"/>
    <p:sldId id="362" r:id="rId10"/>
    <p:sldId id="440" r:id="rId11"/>
    <p:sldId id="275" r:id="rId12"/>
    <p:sldId id="327" r:id="rId13"/>
    <p:sldId id="277" r:id="rId14"/>
    <p:sldId id="328" r:id="rId15"/>
    <p:sldId id="446" r:id="rId16"/>
    <p:sldId id="447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5" r:id="rId28"/>
    <p:sldId id="376" r:id="rId29"/>
    <p:sldId id="377" r:id="rId30"/>
    <p:sldId id="378" r:id="rId31"/>
    <p:sldId id="379" r:id="rId32"/>
    <p:sldId id="380" r:id="rId33"/>
    <p:sldId id="381" r:id="rId34"/>
    <p:sldId id="382" r:id="rId35"/>
    <p:sldId id="383" r:id="rId36"/>
    <p:sldId id="384" r:id="rId37"/>
    <p:sldId id="385" r:id="rId38"/>
    <p:sldId id="386" r:id="rId39"/>
    <p:sldId id="387" r:id="rId40"/>
    <p:sldId id="389" r:id="rId41"/>
    <p:sldId id="390" r:id="rId42"/>
    <p:sldId id="391" r:id="rId43"/>
    <p:sldId id="392" r:id="rId44"/>
    <p:sldId id="393" r:id="rId45"/>
    <p:sldId id="394" r:id="rId46"/>
    <p:sldId id="395" r:id="rId47"/>
    <p:sldId id="396" r:id="rId48"/>
    <p:sldId id="397" r:id="rId49"/>
    <p:sldId id="398" r:id="rId5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52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FB70DD-D8F2-4B44-8F9A-6BF6B477687B}" type="doc">
      <dgm:prSet loTypeId="urn:microsoft.com/office/officeart/2005/8/layout/hierarchy2" loCatId="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399CBCC-66DF-AB48-AC65-83CB247CDD99}">
      <dgm:prSet phldrT="[Text]"/>
      <dgm:spPr/>
      <dgm:t>
        <a:bodyPr/>
        <a:lstStyle/>
        <a:p>
          <a:r>
            <a:rPr lang="cs-CZ" dirty="0"/>
            <a:t>živnosti</a:t>
          </a:r>
        </a:p>
      </dgm:t>
    </dgm:pt>
    <dgm:pt modelId="{8FD4DBAE-ED05-3248-990B-240898B6BDE2}" type="parTrans" cxnId="{819B905F-1F7F-034F-A664-2E2B0192CD38}">
      <dgm:prSet/>
      <dgm:spPr/>
      <dgm:t>
        <a:bodyPr/>
        <a:lstStyle/>
        <a:p>
          <a:endParaRPr lang="cs-CZ"/>
        </a:p>
      </dgm:t>
    </dgm:pt>
    <dgm:pt modelId="{6132E9C1-6E21-8349-A3B8-8D469D97CB8F}" type="sibTrans" cxnId="{819B905F-1F7F-034F-A664-2E2B0192CD38}">
      <dgm:prSet/>
      <dgm:spPr/>
      <dgm:t>
        <a:bodyPr/>
        <a:lstStyle/>
        <a:p>
          <a:endParaRPr lang="cs-CZ"/>
        </a:p>
      </dgm:t>
    </dgm:pt>
    <dgm:pt modelId="{A22D16E3-3171-0E46-8409-146EC716B3D7}">
      <dgm:prSet phldrT="[Text]"/>
      <dgm:spPr/>
      <dgm:t>
        <a:bodyPr/>
        <a:lstStyle/>
        <a:p>
          <a:r>
            <a:rPr lang="cs-CZ" dirty="0"/>
            <a:t>ohlašovací</a:t>
          </a:r>
        </a:p>
      </dgm:t>
    </dgm:pt>
    <dgm:pt modelId="{F778C2A0-5E42-3843-9D11-4ABF3C8CE172}" type="parTrans" cxnId="{0902BDA0-8FB1-9340-9A6D-BE89DC247201}">
      <dgm:prSet/>
      <dgm:spPr/>
      <dgm:t>
        <a:bodyPr/>
        <a:lstStyle/>
        <a:p>
          <a:endParaRPr lang="cs-CZ"/>
        </a:p>
      </dgm:t>
    </dgm:pt>
    <dgm:pt modelId="{3978DBFE-9D25-9F41-9E10-1DDB1B4F81DB}" type="sibTrans" cxnId="{0902BDA0-8FB1-9340-9A6D-BE89DC247201}">
      <dgm:prSet/>
      <dgm:spPr/>
      <dgm:t>
        <a:bodyPr/>
        <a:lstStyle/>
        <a:p>
          <a:endParaRPr lang="cs-CZ"/>
        </a:p>
      </dgm:t>
    </dgm:pt>
    <dgm:pt modelId="{B0BBCD6E-FB2D-3046-A5B7-7994A0752EAD}">
      <dgm:prSet phldrT="[Text]"/>
      <dgm:spPr/>
      <dgm:t>
        <a:bodyPr/>
        <a:lstStyle/>
        <a:p>
          <a:r>
            <a:rPr lang="cs-CZ" dirty="0"/>
            <a:t>volné</a:t>
          </a:r>
        </a:p>
      </dgm:t>
    </dgm:pt>
    <dgm:pt modelId="{366D7120-5002-FF4A-9A9E-5C5E4CAF17B0}" type="parTrans" cxnId="{74102C35-3ACB-3A49-B2CB-495AC2C501B4}">
      <dgm:prSet/>
      <dgm:spPr/>
      <dgm:t>
        <a:bodyPr/>
        <a:lstStyle/>
        <a:p>
          <a:endParaRPr lang="cs-CZ"/>
        </a:p>
      </dgm:t>
    </dgm:pt>
    <dgm:pt modelId="{61730FC9-CC26-5249-9E2A-0FD448D596A6}" type="sibTrans" cxnId="{74102C35-3ACB-3A49-B2CB-495AC2C501B4}">
      <dgm:prSet/>
      <dgm:spPr/>
      <dgm:t>
        <a:bodyPr/>
        <a:lstStyle/>
        <a:p>
          <a:endParaRPr lang="cs-CZ"/>
        </a:p>
      </dgm:t>
    </dgm:pt>
    <dgm:pt modelId="{667E14A0-8DA9-034B-B54B-36F43FD49FA6}">
      <dgm:prSet phldrT="[Text]"/>
      <dgm:spPr/>
      <dgm:t>
        <a:bodyPr/>
        <a:lstStyle/>
        <a:p>
          <a:r>
            <a:rPr lang="cs-CZ" dirty="0"/>
            <a:t>řemeslné</a:t>
          </a:r>
        </a:p>
      </dgm:t>
    </dgm:pt>
    <dgm:pt modelId="{8265EB6F-5A69-0647-A8FB-F8A2754CF311}" type="parTrans" cxnId="{93C39A39-17A9-C145-A763-E95CFB856827}">
      <dgm:prSet/>
      <dgm:spPr/>
      <dgm:t>
        <a:bodyPr/>
        <a:lstStyle/>
        <a:p>
          <a:endParaRPr lang="cs-CZ"/>
        </a:p>
      </dgm:t>
    </dgm:pt>
    <dgm:pt modelId="{6953454D-8ABD-CB4B-B7EA-E960B932A83A}" type="sibTrans" cxnId="{93C39A39-17A9-C145-A763-E95CFB856827}">
      <dgm:prSet/>
      <dgm:spPr/>
      <dgm:t>
        <a:bodyPr/>
        <a:lstStyle/>
        <a:p>
          <a:endParaRPr lang="cs-CZ"/>
        </a:p>
      </dgm:t>
    </dgm:pt>
    <dgm:pt modelId="{9DA2E0AE-ABF2-1043-BCE7-7CFE9A660187}">
      <dgm:prSet phldrT="[Text]"/>
      <dgm:spPr/>
      <dgm:t>
        <a:bodyPr/>
        <a:lstStyle/>
        <a:p>
          <a:r>
            <a:rPr lang="cs-CZ" dirty="0"/>
            <a:t>koncesované</a:t>
          </a:r>
        </a:p>
      </dgm:t>
    </dgm:pt>
    <dgm:pt modelId="{6ACFB372-CB92-9D49-9FEB-652EA5154F7D}" type="parTrans" cxnId="{9353361E-84F9-FE4A-9706-69EFC3C80223}">
      <dgm:prSet/>
      <dgm:spPr/>
      <dgm:t>
        <a:bodyPr/>
        <a:lstStyle/>
        <a:p>
          <a:endParaRPr lang="cs-CZ"/>
        </a:p>
      </dgm:t>
    </dgm:pt>
    <dgm:pt modelId="{F135FC85-A2E6-FD40-91DE-034486262E34}" type="sibTrans" cxnId="{9353361E-84F9-FE4A-9706-69EFC3C80223}">
      <dgm:prSet/>
      <dgm:spPr/>
      <dgm:t>
        <a:bodyPr/>
        <a:lstStyle/>
        <a:p>
          <a:endParaRPr lang="cs-CZ"/>
        </a:p>
      </dgm:t>
    </dgm:pt>
    <dgm:pt modelId="{FA24E0D6-57C2-9F44-BDFC-3D764981F244}">
      <dgm:prSet/>
      <dgm:spPr/>
      <dgm:t>
        <a:bodyPr/>
        <a:lstStyle/>
        <a:p>
          <a:r>
            <a:rPr lang="cs-CZ" dirty="0"/>
            <a:t>vázané</a:t>
          </a:r>
        </a:p>
      </dgm:t>
    </dgm:pt>
    <dgm:pt modelId="{3EED5C26-49DD-BD49-9595-2B0655428647}" type="parTrans" cxnId="{6DE46740-D09B-0B46-9027-C8DF774D4E8A}">
      <dgm:prSet/>
      <dgm:spPr/>
      <dgm:t>
        <a:bodyPr/>
        <a:lstStyle/>
        <a:p>
          <a:endParaRPr lang="cs-CZ"/>
        </a:p>
      </dgm:t>
    </dgm:pt>
    <dgm:pt modelId="{950BE6BB-CC76-3643-A984-29B0686FB540}" type="sibTrans" cxnId="{6DE46740-D09B-0B46-9027-C8DF774D4E8A}">
      <dgm:prSet/>
      <dgm:spPr/>
      <dgm:t>
        <a:bodyPr/>
        <a:lstStyle/>
        <a:p>
          <a:endParaRPr lang="cs-CZ"/>
        </a:p>
      </dgm:t>
    </dgm:pt>
    <dgm:pt modelId="{92C987FD-07C1-4E42-A3C4-C415E6248484}" type="pres">
      <dgm:prSet presAssocID="{43FB70DD-D8F2-4B44-8F9A-6BF6B47768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4536D22-EC38-0840-8186-6FB53B7F9564}" type="pres">
      <dgm:prSet presAssocID="{4399CBCC-66DF-AB48-AC65-83CB247CDD99}" presName="root1" presStyleCnt="0"/>
      <dgm:spPr/>
    </dgm:pt>
    <dgm:pt modelId="{F15902B3-ED24-2D4E-90E5-8797987E94D1}" type="pres">
      <dgm:prSet presAssocID="{4399CBCC-66DF-AB48-AC65-83CB247CDD99}" presName="LevelOneTextNode" presStyleLbl="node0" presStyleIdx="0" presStyleCnt="1">
        <dgm:presLayoutVars>
          <dgm:chPref val="3"/>
        </dgm:presLayoutVars>
      </dgm:prSet>
      <dgm:spPr/>
    </dgm:pt>
    <dgm:pt modelId="{261B85E4-6D73-CC41-8EE8-B8CC7BF25C5B}" type="pres">
      <dgm:prSet presAssocID="{4399CBCC-66DF-AB48-AC65-83CB247CDD99}" presName="level2hierChild" presStyleCnt="0"/>
      <dgm:spPr/>
    </dgm:pt>
    <dgm:pt modelId="{8E246FD9-24B4-BD4D-BF43-E3C4ECE4F320}" type="pres">
      <dgm:prSet presAssocID="{F778C2A0-5E42-3843-9D11-4ABF3C8CE172}" presName="conn2-1" presStyleLbl="parChTrans1D2" presStyleIdx="0" presStyleCnt="2"/>
      <dgm:spPr/>
    </dgm:pt>
    <dgm:pt modelId="{D1751DC7-31A9-C241-834E-68B0DD59DE48}" type="pres">
      <dgm:prSet presAssocID="{F778C2A0-5E42-3843-9D11-4ABF3C8CE172}" presName="connTx" presStyleLbl="parChTrans1D2" presStyleIdx="0" presStyleCnt="2"/>
      <dgm:spPr/>
    </dgm:pt>
    <dgm:pt modelId="{402059D2-E648-2C41-AE3B-98BB0BA97957}" type="pres">
      <dgm:prSet presAssocID="{A22D16E3-3171-0E46-8409-146EC716B3D7}" presName="root2" presStyleCnt="0"/>
      <dgm:spPr/>
    </dgm:pt>
    <dgm:pt modelId="{58078A75-53B4-E84D-A4E5-D6AF5573C398}" type="pres">
      <dgm:prSet presAssocID="{A22D16E3-3171-0E46-8409-146EC716B3D7}" presName="LevelTwoTextNode" presStyleLbl="node2" presStyleIdx="0" presStyleCnt="2">
        <dgm:presLayoutVars>
          <dgm:chPref val="3"/>
        </dgm:presLayoutVars>
      </dgm:prSet>
      <dgm:spPr/>
    </dgm:pt>
    <dgm:pt modelId="{808E0856-E3AD-2F43-AC29-B0591EB60D49}" type="pres">
      <dgm:prSet presAssocID="{A22D16E3-3171-0E46-8409-146EC716B3D7}" presName="level3hierChild" presStyleCnt="0"/>
      <dgm:spPr/>
    </dgm:pt>
    <dgm:pt modelId="{F63402FC-E1D7-604C-A171-0FEB4E5161EF}" type="pres">
      <dgm:prSet presAssocID="{366D7120-5002-FF4A-9A9E-5C5E4CAF17B0}" presName="conn2-1" presStyleLbl="parChTrans1D3" presStyleIdx="0" presStyleCnt="3"/>
      <dgm:spPr/>
    </dgm:pt>
    <dgm:pt modelId="{9871A9AF-78BB-A040-B2B8-9A8647873F45}" type="pres">
      <dgm:prSet presAssocID="{366D7120-5002-FF4A-9A9E-5C5E4CAF17B0}" presName="connTx" presStyleLbl="parChTrans1D3" presStyleIdx="0" presStyleCnt="3"/>
      <dgm:spPr/>
    </dgm:pt>
    <dgm:pt modelId="{6929D23F-7A0C-7847-A058-08D6CDE395BF}" type="pres">
      <dgm:prSet presAssocID="{B0BBCD6E-FB2D-3046-A5B7-7994A0752EAD}" presName="root2" presStyleCnt="0"/>
      <dgm:spPr/>
    </dgm:pt>
    <dgm:pt modelId="{89513A9D-5061-D646-9070-6EBF0855F1EB}" type="pres">
      <dgm:prSet presAssocID="{B0BBCD6E-FB2D-3046-A5B7-7994A0752EAD}" presName="LevelTwoTextNode" presStyleLbl="node3" presStyleIdx="0" presStyleCnt="3" custScaleY="90130" custLinFactNeighborX="50923" custLinFactNeighborY="-161">
        <dgm:presLayoutVars>
          <dgm:chPref val="3"/>
        </dgm:presLayoutVars>
      </dgm:prSet>
      <dgm:spPr/>
    </dgm:pt>
    <dgm:pt modelId="{1B5FE02C-1F03-8944-8982-8828D21E807E}" type="pres">
      <dgm:prSet presAssocID="{B0BBCD6E-FB2D-3046-A5B7-7994A0752EAD}" presName="level3hierChild" presStyleCnt="0"/>
      <dgm:spPr/>
    </dgm:pt>
    <dgm:pt modelId="{194285A8-B9F5-CE4A-B7BF-6D8642C22C0F}" type="pres">
      <dgm:prSet presAssocID="{8265EB6F-5A69-0647-A8FB-F8A2754CF311}" presName="conn2-1" presStyleLbl="parChTrans1D3" presStyleIdx="1" presStyleCnt="3"/>
      <dgm:spPr/>
    </dgm:pt>
    <dgm:pt modelId="{26BE47B3-4FC2-A945-ACDA-2B234BB5A55B}" type="pres">
      <dgm:prSet presAssocID="{8265EB6F-5A69-0647-A8FB-F8A2754CF311}" presName="connTx" presStyleLbl="parChTrans1D3" presStyleIdx="1" presStyleCnt="3"/>
      <dgm:spPr/>
    </dgm:pt>
    <dgm:pt modelId="{54C381DD-1309-6E45-BEAD-46AFB2E661DD}" type="pres">
      <dgm:prSet presAssocID="{667E14A0-8DA9-034B-B54B-36F43FD49FA6}" presName="root2" presStyleCnt="0"/>
      <dgm:spPr/>
    </dgm:pt>
    <dgm:pt modelId="{7C9C3876-7EAC-6B42-8699-93D985825130}" type="pres">
      <dgm:prSet presAssocID="{667E14A0-8DA9-034B-B54B-36F43FD49FA6}" presName="LevelTwoTextNode" presStyleLbl="node3" presStyleIdx="1" presStyleCnt="3" custScaleY="88990" custLinFactNeighborX="33427" custLinFactNeighborY="-5147">
        <dgm:presLayoutVars>
          <dgm:chPref val="3"/>
        </dgm:presLayoutVars>
      </dgm:prSet>
      <dgm:spPr/>
    </dgm:pt>
    <dgm:pt modelId="{F1FB0227-9E35-D24F-A926-C6C7D942F973}" type="pres">
      <dgm:prSet presAssocID="{667E14A0-8DA9-034B-B54B-36F43FD49FA6}" presName="level3hierChild" presStyleCnt="0"/>
      <dgm:spPr/>
    </dgm:pt>
    <dgm:pt modelId="{EEBB2552-0BCC-9F4F-8B40-4D26B88EA613}" type="pres">
      <dgm:prSet presAssocID="{3EED5C26-49DD-BD49-9595-2B0655428647}" presName="conn2-1" presStyleLbl="parChTrans1D3" presStyleIdx="2" presStyleCnt="3"/>
      <dgm:spPr/>
    </dgm:pt>
    <dgm:pt modelId="{03FFFC14-B8C0-3A40-BD44-FC66643460B7}" type="pres">
      <dgm:prSet presAssocID="{3EED5C26-49DD-BD49-9595-2B0655428647}" presName="connTx" presStyleLbl="parChTrans1D3" presStyleIdx="2" presStyleCnt="3"/>
      <dgm:spPr/>
    </dgm:pt>
    <dgm:pt modelId="{D42EDAA0-FB49-E84F-AFC3-D2CD5C8DE8E1}" type="pres">
      <dgm:prSet presAssocID="{FA24E0D6-57C2-9F44-BDFC-3D764981F244}" presName="root2" presStyleCnt="0"/>
      <dgm:spPr/>
    </dgm:pt>
    <dgm:pt modelId="{2D33B5CB-50E1-A144-8FDB-D1334490C831}" type="pres">
      <dgm:prSet presAssocID="{FA24E0D6-57C2-9F44-BDFC-3D764981F244}" presName="LevelTwoTextNode" presStyleLbl="node3" presStyleIdx="2" presStyleCnt="3" custScaleY="77550" custLinFactNeighborX="34971" custLinFactNeighborY="-6199">
        <dgm:presLayoutVars>
          <dgm:chPref val="3"/>
        </dgm:presLayoutVars>
      </dgm:prSet>
      <dgm:spPr/>
    </dgm:pt>
    <dgm:pt modelId="{2E947A11-1B2C-2240-B7BA-006AFC414867}" type="pres">
      <dgm:prSet presAssocID="{FA24E0D6-57C2-9F44-BDFC-3D764981F244}" presName="level3hierChild" presStyleCnt="0"/>
      <dgm:spPr/>
    </dgm:pt>
    <dgm:pt modelId="{8264C56D-563D-624E-9B1F-065A6481A35D}" type="pres">
      <dgm:prSet presAssocID="{6ACFB372-CB92-9D49-9FEB-652EA5154F7D}" presName="conn2-1" presStyleLbl="parChTrans1D2" presStyleIdx="1" presStyleCnt="2"/>
      <dgm:spPr/>
    </dgm:pt>
    <dgm:pt modelId="{C83D9207-2EE6-FF43-9F00-2DF58FC0B591}" type="pres">
      <dgm:prSet presAssocID="{6ACFB372-CB92-9D49-9FEB-652EA5154F7D}" presName="connTx" presStyleLbl="parChTrans1D2" presStyleIdx="1" presStyleCnt="2"/>
      <dgm:spPr/>
    </dgm:pt>
    <dgm:pt modelId="{F0CCD15C-80C4-1A47-AFD3-7FC9E973D208}" type="pres">
      <dgm:prSet presAssocID="{9DA2E0AE-ABF2-1043-BCE7-7CFE9A660187}" presName="root2" presStyleCnt="0"/>
      <dgm:spPr/>
    </dgm:pt>
    <dgm:pt modelId="{CF75AA05-EC62-7C41-9DE2-11F416BAAE1C}" type="pres">
      <dgm:prSet presAssocID="{9DA2E0AE-ABF2-1043-BCE7-7CFE9A660187}" presName="LevelTwoTextNode" presStyleLbl="node2" presStyleIdx="1" presStyleCnt="2">
        <dgm:presLayoutVars>
          <dgm:chPref val="3"/>
        </dgm:presLayoutVars>
      </dgm:prSet>
      <dgm:spPr/>
    </dgm:pt>
    <dgm:pt modelId="{AD8296BD-EA21-F544-9B18-FE6F741E9193}" type="pres">
      <dgm:prSet presAssocID="{9DA2E0AE-ABF2-1043-BCE7-7CFE9A660187}" presName="level3hierChild" presStyleCnt="0"/>
      <dgm:spPr/>
    </dgm:pt>
  </dgm:ptLst>
  <dgm:cxnLst>
    <dgm:cxn modelId="{B7CB340A-FE7F-AF44-801D-F1ECD50BC227}" type="presOf" srcId="{3EED5C26-49DD-BD49-9595-2B0655428647}" destId="{03FFFC14-B8C0-3A40-BD44-FC66643460B7}" srcOrd="1" destOrd="0" presId="urn:microsoft.com/office/officeart/2005/8/layout/hierarchy2"/>
    <dgm:cxn modelId="{58C8041A-7D8A-5F49-A060-77435ED6792A}" type="presOf" srcId="{6ACFB372-CB92-9D49-9FEB-652EA5154F7D}" destId="{C83D9207-2EE6-FF43-9F00-2DF58FC0B591}" srcOrd="1" destOrd="0" presId="urn:microsoft.com/office/officeart/2005/8/layout/hierarchy2"/>
    <dgm:cxn modelId="{9353361E-84F9-FE4A-9706-69EFC3C80223}" srcId="{4399CBCC-66DF-AB48-AC65-83CB247CDD99}" destId="{9DA2E0AE-ABF2-1043-BCE7-7CFE9A660187}" srcOrd="1" destOrd="0" parTransId="{6ACFB372-CB92-9D49-9FEB-652EA5154F7D}" sibTransId="{F135FC85-A2E6-FD40-91DE-034486262E34}"/>
    <dgm:cxn modelId="{74102C35-3ACB-3A49-B2CB-495AC2C501B4}" srcId="{A22D16E3-3171-0E46-8409-146EC716B3D7}" destId="{B0BBCD6E-FB2D-3046-A5B7-7994A0752EAD}" srcOrd="0" destOrd="0" parTransId="{366D7120-5002-FF4A-9A9E-5C5E4CAF17B0}" sibTransId="{61730FC9-CC26-5249-9E2A-0FD448D596A6}"/>
    <dgm:cxn modelId="{93C39A39-17A9-C145-A763-E95CFB856827}" srcId="{A22D16E3-3171-0E46-8409-146EC716B3D7}" destId="{667E14A0-8DA9-034B-B54B-36F43FD49FA6}" srcOrd="1" destOrd="0" parTransId="{8265EB6F-5A69-0647-A8FB-F8A2754CF311}" sibTransId="{6953454D-8ABD-CB4B-B7EA-E960B932A83A}"/>
    <dgm:cxn modelId="{6DE46740-D09B-0B46-9027-C8DF774D4E8A}" srcId="{A22D16E3-3171-0E46-8409-146EC716B3D7}" destId="{FA24E0D6-57C2-9F44-BDFC-3D764981F244}" srcOrd="2" destOrd="0" parTransId="{3EED5C26-49DD-BD49-9595-2B0655428647}" sibTransId="{950BE6BB-CC76-3643-A984-29B0686FB540}"/>
    <dgm:cxn modelId="{4306B157-34C0-8448-A1E9-85222FAA2C87}" type="presOf" srcId="{6ACFB372-CB92-9D49-9FEB-652EA5154F7D}" destId="{8264C56D-563D-624E-9B1F-065A6481A35D}" srcOrd="0" destOrd="0" presId="urn:microsoft.com/office/officeart/2005/8/layout/hierarchy2"/>
    <dgm:cxn modelId="{E59B8D5C-CC87-2740-BA13-9C67890D7071}" type="presOf" srcId="{9DA2E0AE-ABF2-1043-BCE7-7CFE9A660187}" destId="{CF75AA05-EC62-7C41-9DE2-11F416BAAE1C}" srcOrd="0" destOrd="0" presId="urn:microsoft.com/office/officeart/2005/8/layout/hierarchy2"/>
    <dgm:cxn modelId="{819B905F-1F7F-034F-A664-2E2B0192CD38}" srcId="{43FB70DD-D8F2-4B44-8F9A-6BF6B477687B}" destId="{4399CBCC-66DF-AB48-AC65-83CB247CDD99}" srcOrd="0" destOrd="0" parTransId="{8FD4DBAE-ED05-3248-990B-240898B6BDE2}" sibTransId="{6132E9C1-6E21-8349-A3B8-8D469D97CB8F}"/>
    <dgm:cxn modelId="{1211EE5F-B14B-1843-A620-FA046BDFCA54}" type="presOf" srcId="{3EED5C26-49DD-BD49-9595-2B0655428647}" destId="{EEBB2552-0BCC-9F4F-8B40-4D26B88EA613}" srcOrd="0" destOrd="0" presId="urn:microsoft.com/office/officeart/2005/8/layout/hierarchy2"/>
    <dgm:cxn modelId="{24112964-545D-E840-9BEC-666D286B238D}" type="presOf" srcId="{F778C2A0-5E42-3843-9D11-4ABF3C8CE172}" destId="{D1751DC7-31A9-C241-834E-68B0DD59DE48}" srcOrd="1" destOrd="0" presId="urn:microsoft.com/office/officeart/2005/8/layout/hierarchy2"/>
    <dgm:cxn modelId="{822F9F6B-7E84-124F-B445-F3C4AAB82C73}" type="presOf" srcId="{366D7120-5002-FF4A-9A9E-5C5E4CAF17B0}" destId="{9871A9AF-78BB-A040-B2B8-9A8647873F45}" srcOrd="1" destOrd="0" presId="urn:microsoft.com/office/officeart/2005/8/layout/hierarchy2"/>
    <dgm:cxn modelId="{EC74A398-DFD7-5347-B538-890C803CDC1F}" type="presOf" srcId="{4399CBCC-66DF-AB48-AC65-83CB247CDD99}" destId="{F15902B3-ED24-2D4E-90E5-8797987E94D1}" srcOrd="0" destOrd="0" presId="urn:microsoft.com/office/officeart/2005/8/layout/hierarchy2"/>
    <dgm:cxn modelId="{16FE9D9A-82C6-614F-892C-FFF364AA4FC4}" type="presOf" srcId="{667E14A0-8DA9-034B-B54B-36F43FD49FA6}" destId="{7C9C3876-7EAC-6B42-8699-93D985825130}" srcOrd="0" destOrd="0" presId="urn:microsoft.com/office/officeart/2005/8/layout/hierarchy2"/>
    <dgm:cxn modelId="{0902BDA0-8FB1-9340-9A6D-BE89DC247201}" srcId="{4399CBCC-66DF-AB48-AC65-83CB247CDD99}" destId="{A22D16E3-3171-0E46-8409-146EC716B3D7}" srcOrd="0" destOrd="0" parTransId="{F778C2A0-5E42-3843-9D11-4ABF3C8CE172}" sibTransId="{3978DBFE-9D25-9F41-9E10-1DDB1B4F81DB}"/>
    <dgm:cxn modelId="{D28435A1-086E-A14A-87E5-85FA94331F71}" type="presOf" srcId="{8265EB6F-5A69-0647-A8FB-F8A2754CF311}" destId="{194285A8-B9F5-CE4A-B7BF-6D8642C22C0F}" srcOrd="0" destOrd="0" presId="urn:microsoft.com/office/officeart/2005/8/layout/hierarchy2"/>
    <dgm:cxn modelId="{D7BC26AD-E60F-2D45-ACC6-D0E6AE1C0781}" type="presOf" srcId="{FA24E0D6-57C2-9F44-BDFC-3D764981F244}" destId="{2D33B5CB-50E1-A144-8FDB-D1334490C831}" srcOrd="0" destOrd="0" presId="urn:microsoft.com/office/officeart/2005/8/layout/hierarchy2"/>
    <dgm:cxn modelId="{6E87E5D8-236C-754C-BCDC-245FF3D1438F}" type="presOf" srcId="{A22D16E3-3171-0E46-8409-146EC716B3D7}" destId="{58078A75-53B4-E84D-A4E5-D6AF5573C398}" srcOrd="0" destOrd="0" presId="urn:microsoft.com/office/officeart/2005/8/layout/hierarchy2"/>
    <dgm:cxn modelId="{C2A2E7DB-61E8-464C-AC54-2F45F9287B2F}" type="presOf" srcId="{8265EB6F-5A69-0647-A8FB-F8A2754CF311}" destId="{26BE47B3-4FC2-A945-ACDA-2B234BB5A55B}" srcOrd="1" destOrd="0" presId="urn:microsoft.com/office/officeart/2005/8/layout/hierarchy2"/>
    <dgm:cxn modelId="{F3877FE1-3B9F-9849-A7D3-0D578C8BFE63}" type="presOf" srcId="{F778C2A0-5E42-3843-9D11-4ABF3C8CE172}" destId="{8E246FD9-24B4-BD4D-BF43-E3C4ECE4F320}" srcOrd="0" destOrd="0" presId="urn:microsoft.com/office/officeart/2005/8/layout/hierarchy2"/>
    <dgm:cxn modelId="{D377E3E3-2D5F-2A42-9F34-9B327AC6989A}" type="presOf" srcId="{366D7120-5002-FF4A-9A9E-5C5E4CAF17B0}" destId="{F63402FC-E1D7-604C-A171-0FEB4E5161EF}" srcOrd="0" destOrd="0" presId="urn:microsoft.com/office/officeart/2005/8/layout/hierarchy2"/>
    <dgm:cxn modelId="{6B3310F0-8325-7F43-832C-B08BBA0DA93B}" type="presOf" srcId="{43FB70DD-D8F2-4B44-8F9A-6BF6B477687B}" destId="{92C987FD-07C1-4E42-A3C4-C415E6248484}" srcOrd="0" destOrd="0" presId="urn:microsoft.com/office/officeart/2005/8/layout/hierarchy2"/>
    <dgm:cxn modelId="{511C25FB-3700-084F-ACB7-6C987BD46296}" type="presOf" srcId="{B0BBCD6E-FB2D-3046-A5B7-7994A0752EAD}" destId="{89513A9D-5061-D646-9070-6EBF0855F1EB}" srcOrd="0" destOrd="0" presId="urn:microsoft.com/office/officeart/2005/8/layout/hierarchy2"/>
    <dgm:cxn modelId="{9997603B-C9B1-B441-8A52-6500AACED9E3}" type="presParOf" srcId="{92C987FD-07C1-4E42-A3C4-C415E6248484}" destId="{14536D22-EC38-0840-8186-6FB53B7F9564}" srcOrd="0" destOrd="0" presId="urn:microsoft.com/office/officeart/2005/8/layout/hierarchy2"/>
    <dgm:cxn modelId="{9EE405C4-52C8-AA44-9F32-158A4D03DCF1}" type="presParOf" srcId="{14536D22-EC38-0840-8186-6FB53B7F9564}" destId="{F15902B3-ED24-2D4E-90E5-8797987E94D1}" srcOrd="0" destOrd="0" presId="urn:microsoft.com/office/officeart/2005/8/layout/hierarchy2"/>
    <dgm:cxn modelId="{8083A6E5-35E2-5B48-BAD3-C59DA8F48F8F}" type="presParOf" srcId="{14536D22-EC38-0840-8186-6FB53B7F9564}" destId="{261B85E4-6D73-CC41-8EE8-B8CC7BF25C5B}" srcOrd="1" destOrd="0" presId="urn:microsoft.com/office/officeart/2005/8/layout/hierarchy2"/>
    <dgm:cxn modelId="{53BF2E57-5F9C-0E46-AFD1-EA63619529EA}" type="presParOf" srcId="{261B85E4-6D73-CC41-8EE8-B8CC7BF25C5B}" destId="{8E246FD9-24B4-BD4D-BF43-E3C4ECE4F320}" srcOrd="0" destOrd="0" presId="urn:microsoft.com/office/officeart/2005/8/layout/hierarchy2"/>
    <dgm:cxn modelId="{2E4611C1-43F0-C74E-8DC1-84625F61C638}" type="presParOf" srcId="{8E246FD9-24B4-BD4D-BF43-E3C4ECE4F320}" destId="{D1751DC7-31A9-C241-834E-68B0DD59DE48}" srcOrd="0" destOrd="0" presId="urn:microsoft.com/office/officeart/2005/8/layout/hierarchy2"/>
    <dgm:cxn modelId="{B2567F48-3620-AD49-9FCD-B6022F4740F4}" type="presParOf" srcId="{261B85E4-6D73-CC41-8EE8-B8CC7BF25C5B}" destId="{402059D2-E648-2C41-AE3B-98BB0BA97957}" srcOrd="1" destOrd="0" presId="urn:microsoft.com/office/officeart/2005/8/layout/hierarchy2"/>
    <dgm:cxn modelId="{1CBDBF81-CD64-0C4A-8A7C-AE5E74470E8E}" type="presParOf" srcId="{402059D2-E648-2C41-AE3B-98BB0BA97957}" destId="{58078A75-53B4-E84D-A4E5-D6AF5573C398}" srcOrd="0" destOrd="0" presId="urn:microsoft.com/office/officeart/2005/8/layout/hierarchy2"/>
    <dgm:cxn modelId="{547C5E78-7F11-B14F-A041-7C4EFDE67517}" type="presParOf" srcId="{402059D2-E648-2C41-AE3B-98BB0BA97957}" destId="{808E0856-E3AD-2F43-AC29-B0591EB60D49}" srcOrd="1" destOrd="0" presId="urn:microsoft.com/office/officeart/2005/8/layout/hierarchy2"/>
    <dgm:cxn modelId="{BF5DE925-ADD9-C345-894D-93250B3BC979}" type="presParOf" srcId="{808E0856-E3AD-2F43-AC29-B0591EB60D49}" destId="{F63402FC-E1D7-604C-A171-0FEB4E5161EF}" srcOrd="0" destOrd="0" presId="urn:microsoft.com/office/officeart/2005/8/layout/hierarchy2"/>
    <dgm:cxn modelId="{8AE8F351-03E3-2140-AF44-61DA5CC39950}" type="presParOf" srcId="{F63402FC-E1D7-604C-A171-0FEB4E5161EF}" destId="{9871A9AF-78BB-A040-B2B8-9A8647873F45}" srcOrd="0" destOrd="0" presId="urn:microsoft.com/office/officeart/2005/8/layout/hierarchy2"/>
    <dgm:cxn modelId="{31B3D77A-A748-8E43-9EB1-F40D2ACEB7B8}" type="presParOf" srcId="{808E0856-E3AD-2F43-AC29-B0591EB60D49}" destId="{6929D23F-7A0C-7847-A058-08D6CDE395BF}" srcOrd="1" destOrd="0" presId="urn:microsoft.com/office/officeart/2005/8/layout/hierarchy2"/>
    <dgm:cxn modelId="{C12DBA7A-1FBD-E245-BA42-7DFE4A389E1D}" type="presParOf" srcId="{6929D23F-7A0C-7847-A058-08D6CDE395BF}" destId="{89513A9D-5061-D646-9070-6EBF0855F1EB}" srcOrd="0" destOrd="0" presId="urn:microsoft.com/office/officeart/2005/8/layout/hierarchy2"/>
    <dgm:cxn modelId="{78285DEE-0E53-9F4B-ADA8-F905B3C53F8D}" type="presParOf" srcId="{6929D23F-7A0C-7847-A058-08D6CDE395BF}" destId="{1B5FE02C-1F03-8944-8982-8828D21E807E}" srcOrd="1" destOrd="0" presId="urn:microsoft.com/office/officeart/2005/8/layout/hierarchy2"/>
    <dgm:cxn modelId="{10BB9E59-518E-7947-AE07-9BAC6F48B9B1}" type="presParOf" srcId="{808E0856-E3AD-2F43-AC29-B0591EB60D49}" destId="{194285A8-B9F5-CE4A-B7BF-6D8642C22C0F}" srcOrd="2" destOrd="0" presId="urn:microsoft.com/office/officeart/2005/8/layout/hierarchy2"/>
    <dgm:cxn modelId="{AADE49DA-8067-6540-B870-14FA3E45BE4F}" type="presParOf" srcId="{194285A8-B9F5-CE4A-B7BF-6D8642C22C0F}" destId="{26BE47B3-4FC2-A945-ACDA-2B234BB5A55B}" srcOrd="0" destOrd="0" presId="urn:microsoft.com/office/officeart/2005/8/layout/hierarchy2"/>
    <dgm:cxn modelId="{EDC2F755-EAB4-8743-BEE8-C59E136230B7}" type="presParOf" srcId="{808E0856-E3AD-2F43-AC29-B0591EB60D49}" destId="{54C381DD-1309-6E45-BEAD-46AFB2E661DD}" srcOrd="3" destOrd="0" presId="urn:microsoft.com/office/officeart/2005/8/layout/hierarchy2"/>
    <dgm:cxn modelId="{DE7D1F52-1CB4-2544-840E-6D07899AD090}" type="presParOf" srcId="{54C381DD-1309-6E45-BEAD-46AFB2E661DD}" destId="{7C9C3876-7EAC-6B42-8699-93D985825130}" srcOrd="0" destOrd="0" presId="urn:microsoft.com/office/officeart/2005/8/layout/hierarchy2"/>
    <dgm:cxn modelId="{11C0FD53-6BA9-0E46-BB9D-6F606F4D55C4}" type="presParOf" srcId="{54C381DD-1309-6E45-BEAD-46AFB2E661DD}" destId="{F1FB0227-9E35-D24F-A926-C6C7D942F973}" srcOrd="1" destOrd="0" presId="urn:microsoft.com/office/officeart/2005/8/layout/hierarchy2"/>
    <dgm:cxn modelId="{09717170-44F2-1A4A-8B93-FFA6C7390F2C}" type="presParOf" srcId="{808E0856-E3AD-2F43-AC29-B0591EB60D49}" destId="{EEBB2552-0BCC-9F4F-8B40-4D26B88EA613}" srcOrd="4" destOrd="0" presId="urn:microsoft.com/office/officeart/2005/8/layout/hierarchy2"/>
    <dgm:cxn modelId="{5EAE78CF-C077-5241-BB35-314231408622}" type="presParOf" srcId="{EEBB2552-0BCC-9F4F-8B40-4D26B88EA613}" destId="{03FFFC14-B8C0-3A40-BD44-FC66643460B7}" srcOrd="0" destOrd="0" presId="urn:microsoft.com/office/officeart/2005/8/layout/hierarchy2"/>
    <dgm:cxn modelId="{B05B49B0-AAFD-AC40-A75A-DBE525A377A2}" type="presParOf" srcId="{808E0856-E3AD-2F43-AC29-B0591EB60D49}" destId="{D42EDAA0-FB49-E84F-AFC3-D2CD5C8DE8E1}" srcOrd="5" destOrd="0" presId="urn:microsoft.com/office/officeart/2005/8/layout/hierarchy2"/>
    <dgm:cxn modelId="{3E71CE29-B7B2-974B-88C6-AE905FAD945D}" type="presParOf" srcId="{D42EDAA0-FB49-E84F-AFC3-D2CD5C8DE8E1}" destId="{2D33B5CB-50E1-A144-8FDB-D1334490C831}" srcOrd="0" destOrd="0" presId="urn:microsoft.com/office/officeart/2005/8/layout/hierarchy2"/>
    <dgm:cxn modelId="{B6E35827-7E92-434B-91E7-4DD8D8CF9D04}" type="presParOf" srcId="{D42EDAA0-FB49-E84F-AFC3-D2CD5C8DE8E1}" destId="{2E947A11-1B2C-2240-B7BA-006AFC414867}" srcOrd="1" destOrd="0" presId="urn:microsoft.com/office/officeart/2005/8/layout/hierarchy2"/>
    <dgm:cxn modelId="{4F00BDDA-D0B6-884B-84EE-1FFDE5F694B0}" type="presParOf" srcId="{261B85E4-6D73-CC41-8EE8-B8CC7BF25C5B}" destId="{8264C56D-563D-624E-9B1F-065A6481A35D}" srcOrd="2" destOrd="0" presId="urn:microsoft.com/office/officeart/2005/8/layout/hierarchy2"/>
    <dgm:cxn modelId="{23DA7BE2-1B56-D94D-B645-34D6C3D4F5AF}" type="presParOf" srcId="{8264C56D-563D-624E-9B1F-065A6481A35D}" destId="{C83D9207-2EE6-FF43-9F00-2DF58FC0B591}" srcOrd="0" destOrd="0" presId="urn:microsoft.com/office/officeart/2005/8/layout/hierarchy2"/>
    <dgm:cxn modelId="{420B6107-599F-F241-BB26-9F556A0EDB99}" type="presParOf" srcId="{261B85E4-6D73-CC41-8EE8-B8CC7BF25C5B}" destId="{F0CCD15C-80C4-1A47-AFD3-7FC9E973D208}" srcOrd="3" destOrd="0" presId="urn:microsoft.com/office/officeart/2005/8/layout/hierarchy2"/>
    <dgm:cxn modelId="{550299C8-CE14-F74E-A7CB-DB3DFE2B489B}" type="presParOf" srcId="{F0CCD15C-80C4-1A47-AFD3-7FC9E973D208}" destId="{CF75AA05-EC62-7C41-9DE2-11F416BAAE1C}" srcOrd="0" destOrd="0" presId="urn:microsoft.com/office/officeart/2005/8/layout/hierarchy2"/>
    <dgm:cxn modelId="{44196DDB-B931-9546-B090-4EB4322E8611}" type="presParOf" srcId="{F0CCD15C-80C4-1A47-AFD3-7FC9E973D208}" destId="{AD8296BD-EA21-F544-9B18-FE6F741E919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76E625-F77B-4E29-A4CB-54A93CAC408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E467870-798E-4DF7-8A85-7714F8A10EB7}">
      <dgm:prSet phldrT="[Text]" custT="1"/>
      <dgm:spPr/>
      <dgm:t>
        <a:bodyPr/>
        <a:lstStyle/>
        <a:p>
          <a:r>
            <a:rPr lang="cs-CZ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Finanční manažer</a:t>
          </a:r>
        </a:p>
      </dgm:t>
    </dgm:pt>
    <dgm:pt modelId="{B41D3CBD-8ECA-4EFC-B2DC-10599822B063}" type="parTrans" cxnId="{5BE59318-3411-44CF-9730-76CC52DF52C4}">
      <dgm:prSet/>
      <dgm:spPr/>
      <dgm:t>
        <a:bodyPr/>
        <a:lstStyle/>
        <a:p>
          <a:endParaRPr lang="cs-CZ"/>
        </a:p>
      </dgm:t>
    </dgm:pt>
    <dgm:pt modelId="{1CE0C9C6-82E0-4943-AE81-052735F6BD65}" type="sibTrans" cxnId="{5BE59318-3411-44CF-9730-76CC52DF52C4}">
      <dgm:prSet/>
      <dgm:spPr/>
      <dgm:t>
        <a:bodyPr/>
        <a:lstStyle/>
        <a:p>
          <a:endParaRPr lang="cs-CZ"/>
        </a:p>
      </dgm:t>
    </dgm:pt>
    <dgm:pt modelId="{1420C64C-65CE-4639-B48B-44644634D322}">
      <dgm:prSet phldrT="[Text]"/>
      <dgm:spPr/>
      <dgm:t>
        <a:bodyPr/>
        <a:lstStyle/>
        <a:p>
          <a:r>
            <a: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Zajišťování finančních zdrojů pro chod a rozvoj firmy</a:t>
          </a:r>
        </a:p>
      </dgm:t>
    </dgm:pt>
    <dgm:pt modelId="{145629A7-3BCD-452A-9EA5-985568A8C184}" type="parTrans" cxnId="{9DF405A3-B3FF-4CFF-A107-65D94CA462BC}">
      <dgm:prSet/>
      <dgm:spPr/>
      <dgm:t>
        <a:bodyPr/>
        <a:lstStyle/>
        <a:p>
          <a:endParaRPr lang="cs-C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7ACDF-018D-4B13-B0D2-E3736E902A36}" type="sibTrans" cxnId="{9DF405A3-B3FF-4CFF-A107-65D94CA462BC}">
      <dgm:prSet/>
      <dgm:spPr/>
      <dgm:t>
        <a:bodyPr/>
        <a:lstStyle/>
        <a:p>
          <a:endParaRPr lang="cs-CZ"/>
        </a:p>
      </dgm:t>
    </dgm:pt>
    <dgm:pt modelId="{8E80B05A-6748-441E-A969-8A6D1A8B858F}">
      <dgm:prSet phldrT="[Text]"/>
      <dgm:spPr/>
      <dgm:t>
        <a:bodyPr/>
        <a:lstStyle/>
        <a:p>
          <a:r>
            <a: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Volba optimální kapitálové struktury s ohledem na strukturu majetku</a:t>
          </a:r>
        </a:p>
      </dgm:t>
    </dgm:pt>
    <dgm:pt modelId="{817FA330-8F4B-4763-B9AD-014E7768EBB2}" type="parTrans" cxnId="{C6FF6033-D8CA-47BA-9E15-1A839AD02210}">
      <dgm:prSet/>
      <dgm:spPr/>
      <dgm:t>
        <a:bodyPr/>
        <a:lstStyle/>
        <a:p>
          <a:endParaRPr lang="cs-C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1A6921-3EB9-44D9-B98D-0E083A621572}" type="sibTrans" cxnId="{C6FF6033-D8CA-47BA-9E15-1A839AD02210}">
      <dgm:prSet/>
      <dgm:spPr/>
      <dgm:t>
        <a:bodyPr/>
        <a:lstStyle/>
        <a:p>
          <a:endParaRPr lang="cs-CZ"/>
        </a:p>
      </dgm:t>
    </dgm:pt>
    <dgm:pt modelId="{5EFDAB39-0F3E-4FAF-9EE1-3D73686701C4}">
      <dgm:prSet phldrT="[Text]"/>
      <dgm:spPr/>
      <dgm:t>
        <a:bodyPr/>
        <a:lstStyle/>
        <a:p>
          <a:r>
            <a: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Řízení a financování oběžného majetku</a:t>
          </a:r>
        </a:p>
      </dgm:t>
    </dgm:pt>
    <dgm:pt modelId="{A6F3DCC0-1AB8-4046-8317-03C29050EE4D}" type="parTrans" cxnId="{39F2096F-52BD-4A53-9093-095F1F3CAE8C}">
      <dgm:prSet/>
      <dgm:spPr/>
      <dgm:t>
        <a:bodyPr/>
        <a:lstStyle/>
        <a:p>
          <a:endParaRPr lang="cs-C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DA0D62-889D-40BE-83C7-0107ADEE1C85}" type="sibTrans" cxnId="{39F2096F-52BD-4A53-9093-095F1F3CAE8C}">
      <dgm:prSet/>
      <dgm:spPr/>
      <dgm:t>
        <a:bodyPr/>
        <a:lstStyle/>
        <a:p>
          <a:endParaRPr lang="cs-CZ"/>
        </a:p>
      </dgm:t>
    </dgm:pt>
    <dgm:pt modelId="{2BF3FCFC-8D1B-4385-80CD-D486FF98389C}">
      <dgm:prSet phldrT="[Text]"/>
      <dgm:spPr/>
      <dgm:t>
        <a:bodyPr/>
        <a:lstStyle/>
        <a:p>
          <a:r>
            <a: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Investice do dlouhodobého  majetku</a:t>
          </a:r>
        </a:p>
      </dgm:t>
    </dgm:pt>
    <dgm:pt modelId="{35CF4193-6DBB-4D50-AF52-5CC51D758C99}" type="parTrans" cxnId="{6DD80267-6D48-4C28-93BA-3DDC5CD6BD48}">
      <dgm:prSet/>
      <dgm:spPr/>
      <dgm:t>
        <a:bodyPr/>
        <a:lstStyle/>
        <a:p>
          <a:endParaRPr lang="cs-C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E90B46-30E5-4260-8187-653F87C257DC}" type="sibTrans" cxnId="{6DD80267-6D48-4C28-93BA-3DDC5CD6BD48}">
      <dgm:prSet/>
      <dgm:spPr/>
      <dgm:t>
        <a:bodyPr/>
        <a:lstStyle/>
        <a:p>
          <a:endParaRPr lang="cs-CZ"/>
        </a:p>
      </dgm:t>
    </dgm:pt>
    <dgm:pt modelId="{CF532560-C48B-4745-8E5B-67B030EB425B}">
      <dgm:prSet phldrT="[Text]"/>
      <dgm:spPr/>
      <dgm:t>
        <a:bodyPr/>
        <a:lstStyle/>
        <a:p>
          <a:r>
            <a: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Finanční plánování</a:t>
          </a:r>
        </a:p>
      </dgm:t>
    </dgm:pt>
    <dgm:pt modelId="{9A2A8845-FE93-4F7D-B058-EDAEF7817D4B}" type="parTrans" cxnId="{9782465B-3F4D-4841-9930-2836B01D89AE}">
      <dgm:prSet/>
      <dgm:spPr/>
      <dgm:t>
        <a:bodyPr/>
        <a:lstStyle/>
        <a:p>
          <a:endParaRPr lang="cs-C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08E35B-73FC-4676-AACA-8AA08C451CFB}" type="sibTrans" cxnId="{9782465B-3F4D-4841-9930-2836B01D89AE}">
      <dgm:prSet/>
      <dgm:spPr/>
      <dgm:t>
        <a:bodyPr/>
        <a:lstStyle/>
        <a:p>
          <a:endParaRPr lang="cs-CZ"/>
        </a:p>
      </dgm:t>
    </dgm:pt>
    <dgm:pt modelId="{3F7A94E1-F82E-484E-B76B-33A59D0FDA96}">
      <dgm:prSet phldrT="[Text]"/>
      <dgm:spPr/>
      <dgm:t>
        <a:bodyPr/>
        <a:lstStyle/>
        <a:p>
          <a:r>
            <a: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Pravidelné posuzování finančního zdraví firmy</a:t>
          </a:r>
        </a:p>
      </dgm:t>
    </dgm:pt>
    <dgm:pt modelId="{4F19AB91-25D1-49C3-A1A1-8C482084C23F}" type="parTrans" cxnId="{6ED904EB-849D-4CDC-803F-BEDD323987F9}">
      <dgm:prSet/>
      <dgm:spPr/>
      <dgm:t>
        <a:bodyPr/>
        <a:lstStyle/>
        <a:p>
          <a:endParaRPr lang="cs-C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9BDB66-806C-43C7-B6A2-E1313F489BA1}" type="sibTrans" cxnId="{6ED904EB-849D-4CDC-803F-BEDD323987F9}">
      <dgm:prSet/>
      <dgm:spPr/>
      <dgm:t>
        <a:bodyPr/>
        <a:lstStyle/>
        <a:p>
          <a:endParaRPr lang="cs-CZ"/>
        </a:p>
      </dgm:t>
    </dgm:pt>
    <dgm:pt modelId="{A7AC9D3B-ED8F-4BCF-8FAE-2DDC587231AC}" type="pres">
      <dgm:prSet presAssocID="{E776E625-F77B-4E29-A4CB-54A93CAC408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1518CD9-32BE-4477-993F-891210A2E5D9}" type="pres">
      <dgm:prSet presAssocID="{5E467870-798E-4DF7-8A85-7714F8A10EB7}" presName="root1" presStyleCnt="0"/>
      <dgm:spPr/>
    </dgm:pt>
    <dgm:pt modelId="{2CBD6F64-9E96-4A24-AB94-AD0B2AE2CBB6}" type="pres">
      <dgm:prSet presAssocID="{5E467870-798E-4DF7-8A85-7714F8A10EB7}" presName="LevelOneTextNode" presStyleLbl="node0" presStyleIdx="0" presStyleCnt="1">
        <dgm:presLayoutVars>
          <dgm:chPref val="3"/>
        </dgm:presLayoutVars>
      </dgm:prSet>
      <dgm:spPr/>
    </dgm:pt>
    <dgm:pt modelId="{285F1FD2-5E1F-4841-A90F-A14DA2FE6BDD}" type="pres">
      <dgm:prSet presAssocID="{5E467870-798E-4DF7-8A85-7714F8A10EB7}" presName="level2hierChild" presStyleCnt="0"/>
      <dgm:spPr/>
    </dgm:pt>
    <dgm:pt modelId="{461A872A-94E3-4937-87BF-CCA9B2385449}" type="pres">
      <dgm:prSet presAssocID="{145629A7-3BCD-452A-9EA5-985568A8C184}" presName="conn2-1" presStyleLbl="parChTrans1D2" presStyleIdx="0" presStyleCnt="6"/>
      <dgm:spPr/>
    </dgm:pt>
    <dgm:pt modelId="{F6A6B2DC-6DC0-40F6-94C4-BA2CE0105A10}" type="pres">
      <dgm:prSet presAssocID="{145629A7-3BCD-452A-9EA5-985568A8C184}" presName="connTx" presStyleLbl="parChTrans1D2" presStyleIdx="0" presStyleCnt="6"/>
      <dgm:spPr/>
    </dgm:pt>
    <dgm:pt modelId="{0E300C28-93B9-4259-9CE3-DDC65D870800}" type="pres">
      <dgm:prSet presAssocID="{1420C64C-65CE-4639-B48B-44644634D322}" presName="root2" presStyleCnt="0"/>
      <dgm:spPr/>
    </dgm:pt>
    <dgm:pt modelId="{D193FEEF-5434-4D8C-B576-AF77654573A3}" type="pres">
      <dgm:prSet presAssocID="{1420C64C-65CE-4639-B48B-44644634D322}" presName="LevelTwoTextNode" presStyleLbl="node2" presStyleIdx="0" presStyleCnt="6">
        <dgm:presLayoutVars>
          <dgm:chPref val="3"/>
        </dgm:presLayoutVars>
      </dgm:prSet>
      <dgm:spPr/>
    </dgm:pt>
    <dgm:pt modelId="{ABC26948-F3C6-48CC-A905-0875843353FA}" type="pres">
      <dgm:prSet presAssocID="{1420C64C-65CE-4639-B48B-44644634D322}" presName="level3hierChild" presStyleCnt="0"/>
      <dgm:spPr/>
    </dgm:pt>
    <dgm:pt modelId="{7097B9EE-AB68-4131-9E60-7557DB84166A}" type="pres">
      <dgm:prSet presAssocID="{817FA330-8F4B-4763-B9AD-014E7768EBB2}" presName="conn2-1" presStyleLbl="parChTrans1D2" presStyleIdx="1" presStyleCnt="6"/>
      <dgm:spPr/>
    </dgm:pt>
    <dgm:pt modelId="{DB7B384B-148B-46A5-9A89-935EA9A066AD}" type="pres">
      <dgm:prSet presAssocID="{817FA330-8F4B-4763-B9AD-014E7768EBB2}" presName="connTx" presStyleLbl="parChTrans1D2" presStyleIdx="1" presStyleCnt="6"/>
      <dgm:spPr/>
    </dgm:pt>
    <dgm:pt modelId="{9A05CAC9-0837-4D77-A6AB-412715FADD6A}" type="pres">
      <dgm:prSet presAssocID="{8E80B05A-6748-441E-A969-8A6D1A8B858F}" presName="root2" presStyleCnt="0"/>
      <dgm:spPr/>
    </dgm:pt>
    <dgm:pt modelId="{E0D7B26C-E0F4-4564-806D-C9E85CED47AB}" type="pres">
      <dgm:prSet presAssocID="{8E80B05A-6748-441E-A969-8A6D1A8B858F}" presName="LevelTwoTextNode" presStyleLbl="node2" presStyleIdx="1" presStyleCnt="6">
        <dgm:presLayoutVars>
          <dgm:chPref val="3"/>
        </dgm:presLayoutVars>
      </dgm:prSet>
      <dgm:spPr/>
    </dgm:pt>
    <dgm:pt modelId="{3E601E77-9EB2-4683-BD26-23C3C0F0C0FA}" type="pres">
      <dgm:prSet presAssocID="{8E80B05A-6748-441E-A969-8A6D1A8B858F}" presName="level3hierChild" presStyleCnt="0"/>
      <dgm:spPr/>
    </dgm:pt>
    <dgm:pt modelId="{6C7ADB14-55E1-4054-A7D9-BF49CB528234}" type="pres">
      <dgm:prSet presAssocID="{A6F3DCC0-1AB8-4046-8317-03C29050EE4D}" presName="conn2-1" presStyleLbl="parChTrans1D2" presStyleIdx="2" presStyleCnt="6"/>
      <dgm:spPr/>
    </dgm:pt>
    <dgm:pt modelId="{ED2E84E4-2923-4BCA-89B6-0DA3158439AC}" type="pres">
      <dgm:prSet presAssocID="{A6F3DCC0-1AB8-4046-8317-03C29050EE4D}" presName="connTx" presStyleLbl="parChTrans1D2" presStyleIdx="2" presStyleCnt="6"/>
      <dgm:spPr/>
    </dgm:pt>
    <dgm:pt modelId="{C3F2743F-B075-456C-BBB7-82D17014BAF4}" type="pres">
      <dgm:prSet presAssocID="{5EFDAB39-0F3E-4FAF-9EE1-3D73686701C4}" presName="root2" presStyleCnt="0"/>
      <dgm:spPr/>
    </dgm:pt>
    <dgm:pt modelId="{A8E592D2-629C-4F96-B10C-D23449640A4F}" type="pres">
      <dgm:prSet presAssocID="{5EFDAB39-0F3E-4FAF-9EE1-3D73686701C4}" presName="LevelTwoTextNode" presStyleLbl="node2" presStyleIdx="2" presStyleCnt="6">
        <dgm:presLayoutVars>
          <dgm:chPref val="3"/>
        </dgm:presLayoutVars>
      </dgm:prSet>
      <dgm:spPr/>
    </dgm:pt>
    <dgm:pt modelId="{300DE61C-E757-4887-8D48-DDA1B0931A92}" type="pres">
      <dgm:prSet presAssocID="{5EFDAB39-0F3E-4FAF-9EE1-3D73686701C4}" presName="level3hierChild" presStyleCnt="0"/>
      <dgm:spPr/>
    </dgm:pt>
    <dgm:pt modelId="{FB7C6CB2-5650-45A3-BC62-F076D6E2BBA9}" type="pres">
      <dgm:prSet presAssocID="{35CF4193-6DBB-4D50-AF52-5CC51D758C99}" presName="conn2-1" presStyleLbl="parChTrans1D2" presStyleIdx="3" presStyleCnt="6"/>
      <dgm:spPr/>
    </dgm:pt>
    <dgm:pt modelId="{968B86EE-DCFF-4908-8904-2A33F2BB185D}" type="pres">
      <dgm:prSet presAssocID="{35CF4193-6DBB-4D50-AF52-5CC51D758C99}" presName="connTx" presStyleLbl="parChTrans1D2" presStyleIdx="3" presStyleCnt="6"/>
      <dgm:spPr/>
    </dgm:pt>
    <dgm:pt modelId="{AC854594-D981-427F-A2A3-234339590097}" type="pres">
      <dgm:prSet presAssocID="{2BF3FCFC-8D1B-4385-80CD-D486FF98389C}" presName="root2" presStyleCnt="0"/>
      <dgm:spPr/>
    </dgm:pt>
    <dgm:pt modelId="{4409BE0A-A914-4DC5-ADB9-DEFDB647D5B5}" type="pres">
      <dgm:prSet presAssocID="{2BF3FCFC-8D1B-4385-80CD-D486FF98389C}" presName="LevelTwoTextNode" presStyleLbl="node2" presStyleIdx="3" presStyleCnt="6">
        <dgm:presLayoutVars>
          <dgm:chPref val="3"/>
        </dgm:presLayoutVars>
      </dgm:prSet>
      <dgm:spPr/>
    </dgm:pt>
    <dgm:pt modelId="{6EEA928E-5779-4CD0-AFCB-56DF69BDBF56}" type="pres">
      <dgm:prSet presAssocID="{2BF3FCFC-8D1B-4385-80CD-D486FF98389C}" presName="level3hierChild" presStyleCnt="0"/>
      <dgm:spPr/>
    </dgm:pt>
    <dgm:pt modelId="{EAC17EB5-AB76-4E93-B188-54D4BCAEE7D7}" type="pres">
      <dgm:prSet presAssocID="{9A2A8845-FE93-4F7D-B058-EDAEF7817D4B}" presName="conn2-1" presStyleLbl="parChTrans1D2" presStyleIdx="4" presStyleCnt="6"/>
      <dgm:spPr/>
    </dgm:pt>
    <dgm:pt modelId="{C8AEB93D-6D51-4711-9499-68403FEDF051}" type="pres">
      <dgm:prSet presAssocID="{9A2A8845-FE93-4F7D-B058-EDAEF7817D4B}" presName="connTx" presStyleLbl="parChTrans1D2" presStyleIdx="4" presStyleCnt="6"/>
      <dgm:spPr/>
    </dgm:pt>
    <dgm:pt modelId="{A43DF737-862A-41B6-916E-A144EA5B9D53}" type="pres">
      <dgm:prSet presAssocID="{CF532560-C48B-4745-8E5B-67B030EB425B}" presName="root2" presStyleCnt="0"/>
      <dgm:spPr/>
    </dgm:pt>
    <dgm:pt modelId="{88E53989-0443-4A2D-B774-2DAB0E33E6CB}" type="pres">
      <dgm:prSet presAssocID="{CF532560-C48B-4745-8E5B-67B030EB425B}" presName="LevelTwoTextNode" presStyleLbl="node2" presStyleIdx="4" presStyleCnt="6">
        <dgm:presLayoutVars>
          <dgm:chPref val="3"/>
        </dgm:presLayoutVars>
      </dgm:prSet>
      <dgm:spPr/>
    </dgm:pt>
    <dgm:pt modelId="{415953D9-A03A-424E-B12C-B61E636A59AB}" type="pres">
      <dgm:prSet presAssocID="{CF532560-C48B-4745-8E5B-67B030EB425B}" presName="level3hierChild" presStyleCnt="0"/>
      <dgm:spPr/>
    </dgm:pt>
    <dgm:pt modelId="{258BD32E-F2BD-4745-B4E3-B6A4BD3CAF9C}" type="pres">
      <dgm:prSet presAssocID="{4F19AB91-25D1-49C3-A1A1-8C482084C23F}" presName="conn2-1" presStyleLbl="parChTrans1D2" presStyleIdx="5" presStyleCnt="6"/>
      <dgm:spPr/>
    </dgm:pt>
    <dgm:pt modelId="{411DDC2B-2108-44A6-9AE7-B262E82EC60C}" type="pres">
      <dgm:prSet presAssocID="{4F19AB91-25D1-49C3-A1A1-8C482084C23F}" presName="connTx" presStyleLbl="parChTrans1D2" presStyleIdx="5" presStyleCnt="6"/>
      <dgm:spPr/>
    </dgm:pt>
    <dgm:pt modelId="{27D7E613-2C93-4326-816B-BBCCF282C517}" type="pres">
      <dgm:prSet presAssocID="{3F7A94E1-F82E-484E-B76B-33A59D0FDA96}" presName="root2" presStyleCnt="0"/>
      <dgm:spPr/>
    </dgm:pt>
    <dgm:pt modelId="{542F3ED0-76F6-40B1-9F36-579D57BA2B51}" type="pres">
      <dgm:prSet presAssocID="{3F7A94E1-F82E-484E-B76B-33A59D0FDA96}" presName="LevelTwoTextNode" presStyleLbl="node2" presStyleIdx="5" presStyleCnt="6">
        <dgm:presLayoutVars>
          <dgm:chPref val="3"/>
        </dgm:presLayoutVars>
      </dgm:prSet>
      <dgm:spPr/>
    </dgm:pt>
    <dgm:pt modelId="{0DF7FBDC-A32D-4508-8414-8F562DD6058A}" type="pres">
      <dgm:prSet presAssocID="{3F7A94E1-F82E-484E-B76B-33A59D0FDA96}" presName="level3hierChild" presStyleCnt="0"/>
      <dgm:spPr/>
    </dgm:pt>
  </dgm:ptLst>
  <dgm:cxnLst>
    <dgm:cxn modelId="{CEBBD00C-8E41-4726-BA5A-CA7D908F20F1}" type="presOf" srcId="{4F19AB91-25D1-49C3-A1A1-8C482084C23F}" destId="{411DDC2B-2108-44A6-9AE7-B262E82EC60C}" srcOrd="1" destOrd="0" presId="urn:microsoft.com/office/officeart/2008/layout/HorizontalMultiLevelHierarchy"/>
    <dgm:cxn modelId="{5BE59318-3411-44CF-9730-76CC52DF52C4}" srcId="{E776E625-F77B-4E29-A4CB-54A93CAC408B}" destId="{5E467870-798E-4DF7-8A85-7714F8A10EB7}" srcOrd="0" destOrd="0" parTransId="{B41D3CBD-8ECA-4EFC-B2DC-10599822B063}" sibTransId="{1CE0C9C6-82E0-4943-AE81-052735F6BD65}"/>
    <dgm:cxn modelId="{46133026-31F2-4680-83B3-77D993B51065}" type="presOf" srcId="{E776E625-F77B-4E29-A4CB-54A93CAC408B}" destId="{A7AC9D3B-ED8F-4BCF-8FAE-2DDC587231AC}" srcOrd="0" destOrd="0" presId="urn:microsoft.com/office/officeart/2008/layout/HorizontalMultiLevelHierarchy"/>
    <dgm:cxn modelId="{C6FF6033-D8CA-47BA-9E15-1A839AD02210}" srcId="{5E467870-798E-4DF7-8A85-7714F8A10EB7}" destId="{8E80B05A-6748-441E-A969-8A6D1A8B858F}" srcOrd="1" destOrd="0" parTransId="{817FA330-8F4B-4763-B9AD-014E7768EBB2}" sibTransId="{411A6921-3EB9-44D9-B98D-0E083A621572}"/>
    <dgm:cxn modelId="{F53F183C-3346-45E9-8ADB-427ABE90C4CC}" type="presOf" srcId="{9A2A8845-FE93-4F7D-B058-EDAEF7817D4B}" destId="{C8AEB93D-6D51-4711-9499-68403FEDF051}" srcOrd="1" destOrd="0" presId="urn:microsoft.com/office/officeart/2008/layout/HorizontalMultiLevelHierarchy"/>
    <dgm:cxn modelId="{071E924E-24EB-468F-8390-F84C1E3AD980}" type="presOf" srcId="{1420C64C-65CE-4639-B48B-44644634D322}" destId="{D193FEEF-5434-4D8C-B576-AF77654573A3}" srcOrd="0" destOrd="0" presId="urn:microsoft.com/office/officeart/2008/layout/HorizontalMultiLevelHierarchy"/>
    <dgm:cxn modelId="{9782465B-3F4D-4841-9930-2836B01D89AE}" srcId="{5E467870-798E-4DF7-8A85-7714F8A10EB7}" destId="{CF532560-C48B-4745-8E5B-67B030EB425B}" srcOrd="4" destOrd="0" parTransId="{9A2A8845-FE93-4F7D-B058-EDAEF7817D4B}" sibTransId="{7508E35B-73FC-4676-AACA-8AA08C451CFB}"/>
    <dgm:cxn modelId="{F6385262-2ED9-42DF-B9FA-76F53B2B90A5}" type="presOf" srcId="{817FA330-8F4B-4763-B9AD-014E7768EBB2}" destId="{7097B9EE-AB68-4131-9E60-7557DB84166A}" srcOrd="0" destOrd="0" presId="urn:microsoft.com/office/officeart/2008/layout/HorizontalMultiLevelHierarchy"/>
    <dgm:cxn modelId="{6DD80267-6D48-4C28-93BA-3DDC5CD6BD48}" srcId="{5E467870-798E-4DF7-8A85-7714F8A10EB7}" destId="{2BF3FCFC-8D1B-4385-80CD-D486FF98389C}" srcOrd="3" destOrd="0" parTransId="{35CF4193-6DBB-4D50-AF52-5CC51D758C99}" sibTransId="{58E90B46-30E5-4260-8187-653F87C257DC}"/>
    <dgm:cxn modelId="{A1B1C469-A12E-4B85-B7CA-E9F560365B3D}" type="presOf" srcId="{35CF4193-6DBB-4D50-AF52-5CC51D758C99}" destId="{FB7C6CB2-5650-45A3-BC62-F076D6E2BBA9}" srcOrd="0" destOrd="0" presId="urn:microsoft.com/office/officeart/2008/layout/HorizontalMultiLevelHierarchy"/>
    <dgm:cxn modelId="{39F2096F-52BD-4A53-9093-095F1F3CAE8C}" srcId="{5E467870-798E-4DF7-8A85-7714F8A10EB7}" destId="{5EFDAB39-0F3E-4FAF-9EE1-3D73686701C4}" srcOrd="2" destOrd="0" parTransId="{A6F3DCC0-1AB8-4046-8317-03C29050EE4D}" sibTransId="{9DDA0D62-889D-40BE-83C7-0107ADEE1C85}"/>
    <dgm:cxn modelId="{C7ECB397-4E88-4A7C-AD2F-CE768888F039}" type="presOf" srcId="{5E467870-798E-4DF7-8A85-7714F8A10EB7}" destId="{2CBD6F64-9E96-4A24-AB94-AD0B2AE2CBB6}" srcOrd="0" destOrd="0" presId="urn:microsoft.com/office/officeart/2008/layout/HorizontalMultiLevelHierarchy"/>
    <dgm:cxn modelId="{C1E9E4A2-E5DB-41E5-AF0D-731D255F7B3A}" type="presOf" srcId="{145629A7-3BCD-452A-9EA5-985568A8C184}" destId="{F6A6B2DC-6DC0-40F6-94C4-BA2CE0105A10}" srcOrd="1" destOrd="0" presId="urn:microsoft.com/office/officeart/2008/layout/HorizontalMultiLevelHierarchy"/>
    <dgm:cxn modelId="{9DF405A3-B3FF-4CFF-A107-65D94CA462BC}" srcId="{5E467870-798E-4DF7-8A85-7714F8A10EB7}" destId="{1420C64C-65CE-4639-B48B-44644634D322}" srcOrd="0" destOrd="0" parTransId="{145629A7-3BCD-452A-9EA5-985568A8C184}" sibTransId="{B6A7ACDF-018D-4B13-B0D2-E3736E902A36}"/>
    <dgm:cxn modelId="{2F7363A3-9024-43F0-8E98-9FFB116E1627}" type="presOf" srcId="{CF532560-C48B-4745-8E5B-67B030EB425B}" destId="{88E53989-0443-4A2D-B774-2DAB0E33E6CB}" srcOrd="0" destOrd="0" presId="urn:microsoft.com/office/officeart/2008/layout/HorizontalMultiLevelHierarchy"/>
    <dgm:cxn modelId="{42C19AA9-25E7-4C64-8E10-253E5C3B1D96}" type="presOf" srcId="{4F19AB91-25D1-49C3-A1A1-8C482084C23F}" destId="{258BD32E-F2BD-4745-B4E3-B6A4BD3CAF9C}" srcOrd="0" destOrd="0" presId="urn:microsoft.com/office/officeart/2008/layout/HorizontalMultiLevelHierarchy"/>
    <dgm:cxn modelId="{FBC170AE-7A81-4C96-A0E1-C354B1C6BE2F}" type="presOf" srcId="{8E80B05A-6748-441E-A969-8A6D1A8B858F}" destId="{E0D7B26C-E0F4-4564-806D-C9E85CED47AB}" srcOrd="0" destOrd="0" presId="urn:microsoft.com/office/officeart/2008/layout/HorizontalMultiLevelHierarchy"/>
    <dgm:cxn modelId="{2D4FB9AF-29C4-45EC-A1BB-6D29731853EF}" type="presOf" srcId="{A6F3DCC0-1AB8-4046-8317-03C29050EE4D}" destId="{ED2E84E4-2923-4BCA-89B6-0DA3158439AC}" srcOrd="1" destOrd="0" presId="urn:microsoft.com/office/officeart/2008/layout/HorizontalMultiLevelHierarchy"/>
    <dgm:cxn modelId="{3C279FB6-6026-4F8B-9DDF-EAD83D187C55}" type="presOf" srcId="{35CF4193-6DBB-4D50-AF52-5CC51D758C99}" destId="{968B86EE-DCFF-4908-8904-2A33F2BB185D}" srcOrd="1" destOrd="0" presId="urn:microsoft.com/office/officeart/2008/layout/HorizontalMultiLevelHierarchy"/>
    <dgm:cxn modelId="{240C0FCE-6987-42D8-A4D4-90212D2CAD19}" type="presOf" srcId="{9A2A8845-FE93-4F7D-B058-EDAEF7817D4B}" destId="{EAC17EB5-AB76-4E93-B188-54D4BCAEE7D7}" srcOrd="0" destOrd="0" presId="urn:microsoft.com/office/officeart/2008/layout/HorizontalMultiLevelHierarchy"/>
    <dgm:cxn modelId="{AE49DAD1-85A9-48B3-9D11-D987A3DEDDD4}" type="presOf" srcId="{2BF3FCFC-8D1B-4385-80CD-D486FF98389C}" destId="{4409BE0A-A914-4DC5-ADB9-DEFDB647D5B5}" srcOrd="0" destOrd="0" presId="urn:microsoft.com/office/officeart/2008/layout/HorizontalMultiLevelHierarchy"/>
    <dgm:cxn modelId="{B4BA3AD7-1339-4318-87CD-998DAFA8997C}" type="presOf" srcId="{3F7A94E1-F82E-484E-B76B-33A59D0FDA96}" destId="{542F3ED0-76F6-40B1-9F36-579D57BA2B51}" srcOrd="0" destOrd="0" presId="urn:microsoft.com/office/officeart/2008/layout/HorizontalMultiLevelHierarchy"/>
    <dgm:cxn modelId="{03AD76E5-AF10-4E98-968A-182C7176ED8F}" type="presOf" srcId="{817FA330-8F4B-4763-B9AD-014E7768EBB2}" destId="{DB7B384B-148B-46A5-9A89-935EA9A066AD}" srcOrd="1" destOrd="0" presId="urn:microsoft.com/office/officeart/2008/layout/HorizontalMultiLevelHierarchy"/>
    <dgm:cxn modelId="{6ED904EB-849D-4CDC-803F-BEDD323987F9}" srcId="{5E467870-798E-4DF7-8A85-7714F8A10EB7}" destId="{3F7A94E1-F82E-484E-B76B-33A59D0FDA96}" srcOrd="5" destOrd="0" parTransId="{4F19AB91-25D1-49C3-A1A1-8C482084C23F}" sibTransId="{B99BDB66-806C-43C7-B6A2-E1313F489BA1}"/>
    <dgm:cxn modelId="{186483F1-14BF-4213-BAE7-A97F8C7E7663}" type="presOf" srcId="{5EFDAB39-0F3E-4FAF-9EE1-3D73686701C4}" destId="{A8E592D2-629C-4F96-B10C-D23449640A4F}" srcOrd="0" destOrd="0" presId="urn:microsoft.com/office/officeart/2008/layout/HorizontalMultiLevelHierarchy"/>
    <dgm:cxn modelId="{A0495EF8-18BD-4EFB-AA52-F0B3BE59C1B0}" type="presOf" srcId="{145629A7-3BCD-452A-9EA5-985568A8C184}" destId="{461A872A-94E3-4937-87BF-CCA9B2385449}" srcOrd="0" destOrd="0" presId="urn:microsoft.com/office/officeart/2008/layout/HorizontalMultiLevelHierarchy"/>
    <dgm:cxn modelId="{47DEB0F9-24AF-43D1-88C0-A1AEB92BE888}" type="presOf" srcId="{A6F3DCC0-1AB8-4046-8317-03C29050EE4D}" destId="{6C7ADB14-55E1-4054-A7D9-BF49CB528234}" srcOrd="0" destOrd="0" presId="urn:microsoft.com/office/officeart/2008/layout/HorizontalMultiLevelHierarchy"/>
    <dgm:cxn modelId="{EE1E1AB0-5CD3-4060-A02F-FCE503830849}" type="presParOf" srcId="{A7AC9D3B-ED8F-4BCF-8FAE-2DDC587231AC}" destId="{11518CD9-32BE-4477-993F-891210A2E5D9}" srcOrd="0" destOrd="0" presId="urn:microsoft.com/office/officeart/2008/layout/HorizontalMultiLevelHierarchy"/>
    <dgm:cxn modelId="{B8218565-0769-4A54-BD9E-324565E05018}" type="presParOf" srcId="{11518CD9-32BE-4477-993F-891210A2E5D9}" destId="{2CBD6F64-9E96-4A24-AB94-AD0B2AE2CBB6}" srcOrd="0" destOrd="0" presId="urn:microsoft.com/office/officeart/2008/layout/HorizontalMultiLevelHierarchy"/>
    <dgm:cxn modelId="{C6CBDCEF-D5AB-495C-83B7-16F3280BF0FB}" type="presParOf" srcId="{11518CD9-32BE-4477-993F-891210A2E5D9}" destId="{285F1FD2-5E1F-4841-A90F-A14DA2FE6BDD}" srcOrd="1" destOrd="0" presId="urn:microsoft.com/office/officeart/2008/layout/HorizontalMultiLevelHierarchy"/>
    <dgm:cxn modelId="{5E6C8C11-2D3B-4CCB-B78B-2038F7785ECA}" type="presParOf" srcId="{285F1FD2-5E1F-4841-A90F-A14DA2FE6BDD}" destId="{461A872A-94E3-4937-87BF-CCA9B2385449}" srcOrd="0" destOrd="0" presId="urn:microsoft.com/office/officeart/2008/layout/HorizontalMultiLevelHierarchy"/>
    <dgm:cxn modelId="{5904EF21-D5CE-4656-8D89-DF4CECE7E7BE}" type="presParOf" srcId="{461A872A-94E3-4937-87BF-CCA9B2385449}" destId="{F6A6B2DC-6DC0-40F6-94C4-BA2CE0105A10}" srcOrd="0" destOrd="0" presId="urn:microsoft.com/office/officeart/2008/layout/HorizontalMultiLevelHierarchy"/>
    <dgm:cxn modelId="{9936A284-EF59-4BBB-9136-5A660FBAB5EC}" type="presParOf" srcId="{285F1FD2-5E1F-4841-A90F-A14DA2FE6BDD}" destId="{0E300C28-93B9-4259-9CE3-DDC65D870800}" srcOrd="1" destOrd="0" presId="urn:microsoft.com/office/officeart/2008/layout/HorizontalMultiLevelHierarchy"/>
    <dgm:cxn modelId="{DFA7E959-1DF3-4405-B68B-C98F423283AD}" type="presParOf" srcId="{0E300C28-93B9-4259-9CE3-DDC65D870800}" destId="{D193FEEF-5434-4D8C-B576-AF77654573A3}" srcOrd="0" destOrd="0" presId="urn:microsoft.com/office/officeart/2008/layout/HorizontalMultiLevelHierarchy"/>
    <dgm:cxn modelId="{6D22181C-8F57-47E0-9232-B94102D33D17}" type="presParOf" srcId="{0E300C28-93B9-4259-9CE3-DDC65D870800}" destId="{ABC26948-F3C6-48CC-A905-0875843353FA}" srcOrd="1" destOrd="0" presId="urn:microsoft.com/office/officeart/2008/layout/HorizontalMultiLevelHierarchy"/>
    <dgm:cxn modelId="{A5CB60A6-B998-413D-883D-F120989B8409}" type="presParOf" srcId="{285F1FD2-5E1F-4841-A90F-A14DA2FE6BDD}" destId="{7097B9EE-AB68-4131-9E60-7557DB84166A}" srcOrd="2" destOrd="0" presId="urn:microsoft.com/office/officeart/2008/layout/HorizontalMultiLevelHierarchy"/>
    <dgm:cxn modelId="{DFBA58AF-0143-40F3-AE49-B5028D5B4038}" type="presParOf" srcId="{7097B9EE-AB68-4131-9E60-7557DB84166A}" destId="{DB7B384B-148B-46A5-9A89-935EA9A066AD}" srcOrd="0" destOrd="0" presId="urn:microsoft.com/office/officeart/2008/layout/HorizontalMultiLevelHierarchy"/>
    <dgm:cxn modelId="{DAE6337A-FBA7-480E-A429-C7AA1FA662B6}" type="presParOf" srcId="{285F1FD2-5E1F-4841-A90F-A14DA2FE6BDD}" destId="{9A05CAC9-0837-4D77-A6AB-412715FADD6A}" srcOrd="3" destOrd="0" presId="urn:microsoft.com/office/officeart/2008/layout/HorizontalMultiLevelHierarchy"/>
    <dgm:cxn modelId="{0762B371-A689-472D-B68A-6B7FF60188C9}" type="presParOf" srcId="{9A05CAC9-0837-4D77-A6AB-412715FADD6A}" destId="{E0D7B26C-E0F4-4564-806D-C9E85CED47AB}" srcOrd="0" destOrd="0" presId="urn:microsoft.com/office/officeart/2008/layout/HorizontalMultiLevelHierarchy"/>
    <dgm:cxn modelId="{282A68E7-2703-4484-A4A5-3AD09E6BD566}" type="presParOf" srcId="{9A05CAC9-0837-4D77-A6AB-412715FADD6A}" destId="{3E601E77-9EB2-4683-BD26-23C3C0F0C0FA}" srcOrd="1" destOrd="0" presId="urn:microsoft.com/office/officeart/2008/layout/HorizontalMultiLevelHierarchy"/>
    <dgm:cxn modelId="{3C618873-A011-4B7D-8069-465FDD9EFA55}" type="presParOf" srcId="{285F1FD2-5E1F-4841-A90F-A14DA2FE6BDD}" destId="{6C7ADB14-55E1-4054-A7D9-BF49CB528234}" srcOrd="4" destOrd="0" presId="urn:microsoft.com/office/officeart/2008/layout/HorizontalMultiLevelHierarchy"/>
    <dgm:cxn modelId="{0AA2A896-50BD-4477-B38F-691B0BA33156}" type="presParOf" srcId="{6C7ADB14-55E1-4054-A7D9-BF49CB528234}" destId="{ED2E84E4-2923-4BCA-89B6-0DA3158439AC}" srcOrd="0" destOrd="0" presId="urn:microsoft.com/office/officeart/2008/layout/HorizontalMultiLevelHierarchy"/>
    <dgm:cxn modelId="{7E573D14-C845-4576-B155-9CB3A0D33639}" type="presParOf" srcId="{285F1FD2-5E1F-4841-A90F-A14DA2FE6BDD}" destId="{C3F2743F-B075-456C-BBB7-82D17014BAF4}" srcOrd="5" destOrd="0" presId="urn:microsoft.com/office/officeart/2008/layout/HorizontalMultiLevelHierarchy"/>
    <dgm:cxn modelId="{A19081AA-CFBF-4CEC-AFB8-4F1E7388E490}" type="presParOf" srcId="{C3F2743F-B075-456C-BBB7-82D17014BAF4}" destId="{A8E592D2-629C-4F96-B10C-D23449640A4F}" srcOrd="0" destOrd="0" presId="urn:microsoft.com/office/officeart/2008/layout/HorizontalMultiLevelHierarchy"/>
    <dgm:cxn modelId="{F226FC81-6E58-4E56-8911-F15B1BFC1F9C}" type="presParOf" srcId="{C3F2743F-B075-456C-BBB7-82D17014BAF4}" destId="{300DE61C-E757-4887-8D48-DDA1B0931A92}" srcOrd="1" destOrd="0" presId="urn:microsoft.com/office/officeart/2008/layout/HorizontalMultiLevelHierarchy"/>
    <dgm:cxn modelId="{72E590C6-B53C-4BAD-9FDA-C488E963D605}" type="presParOf" srcId="{285F1FD2-5E1F-4841-A90F-A14DA2FE6BDD}" destId="{FB7C6CB2-5650-45A3-BC62-F076D6E2BBA9}" srcOrd="6" destOrd="0" presId="urn:microsoft.com/office/officeart/2008/layout/HorizontalMultiLevelHierarchy"/>
    <dgm:cxn modelId="{FCFA6195-E0AB-4EC3-A4E5-CA2FC0C10196}" type="presParOf" srcId="{FB7C6CB2-5650-45A3-BC62-F076D6E2BBA9}" destId="{968B86EE-DCFF-4908-8904-2A33F2BB185D}" srcOrd="0" destOrd="0" presId="urn:microsoft.com/office/officeart/2008/layout/HorizontalMultiLevelHierarchy"/>
    <dgm:cxn modelId="{9688598F-EECD-4AC1-A0C6-5DBC47D6CBDF}" type="presParOf" srcId="{285F1FD2-5E1F-4841-A90F-A14DA2FE6BDD}" destId="{AC854594-D981-427F-A2A3-234339590097}" srcOrd="7" destOrd="0" presId="urn:microsoft.com/office/officeart/2008/layout/HorizontalMultiLevelHierarchy"/>
    <dgm:cxn modelId="{177FBF3A-2661-43A7-8C73-B7EC8DCEE2D7}" type="presParOf" srcId="{AC854594-D981-427F-A2A3-234339590097}" destId="{4409BE0A-A914-4DC5-ADB9-DEFDB647D5B5}" srcOrd="0" destOrd="0" presId="urn:microsoft.com/office/officeart/2008/layout/HorizontalMultiLevelHierarchy"/>
    <dgm:cxn modelId="{6DBA3790-DBE6-428E-B486-8CAE7EA61B77}" type="presParOf" srcId="{AC854594-D981-427F-A2A3-234339590097}" destId="{6EEA928E-5779-4CD0-AFCB-56DF69BDBF56}" srcOrd="1" destOrd="0" presId="urn:microsoft.com/office/officeart/2008/layout/HorizontalMultiLevelHierarchy"/>
    <dgm:cxn modelId="{CD909CC3-6AB0-4338-9C89-321FD3BAFFDC}" type="presParOf" srcId="{285F1FD2-5E1F-4841-A90F-A14DA2FE6BDD}" destId="{EAC17EB5-AB76-4E93-B188-54D4BCAEE7D7}" srcOrd="8" destOrd="0" presId="urn:microsoft.com/office/officeart/2008/layout/HorizontalMultiLevelHierarchy"/>
    <dgm:cxn modelId="{30C53DDE-4326-462C-B9A4-5FBFA95EE125}" type="presParOf" srcId="{EAC17EB5-AB76-4E93-B188-54D4BCAEE7D7}" destId="{C8AEB93D-6D51-4711-9499-68403FEDF051}" srcOrd="0" destOrd="0" presId="urn:microsoft.com/office/officeart/2008/layout/HorizontalMultiLevelHierarchy"/>
    <dgm:cxn modelId="{6BC66D3A-39CA-4604-AB17-D971086E325C}" type="presParOf" srcId="{285F1FD2-5E1F-4841-A90F-A14DA2FE6BDD}" destId="{A43DF737-862A-41B6-916E-A144EA5B9D53}" srcOrd="9" destOrd="0" presId="urn:microsoft.com/office/officeart/2008/layout/HorizontalMultiLevelHierarchy"/>
    <dgm:cxn modelId="{D89140E4-CD42-46FE-9DFC-10B76FBF79DC}" type="presParOf" srcId="{A43DF737-862A-41B6-916E-A144EA5B9D53}" destId="{88E53989-0443-4A2D-B774-2DAB0E33E6CB}" srcOrd="0" destOrd="0" presId="urn:microsoft.com/office/officeart/2008/layout/HorizontalMultiLevelHierarchy"/>
    <dgm:cxn modelId="{DA365D08-B833-48CE-AAEB-5B516BF75FAF}" type="presParOf" srcId="{A43DF737-862A-41B6-916E-A144EA5B9D53}" destId="{415953D9-A03A-424E-B12C-B61E636A59AB}" srcOrd="1" destOrd="0" presId="urn:microsoft.com/office/officeart/2008/layout/HorizontalMultiLevelHierarchy"/>
    <dgm:cxn modelId="{574D05E7-BD48-42BF-9B01-3F918235E68F}" type="presParOf" srcId="{285F1FD2-5E1F-4841-A90F-A14DA2FE6BDD}" destId="{258BD32E-F2BD-4745-B4E3-B6A4BD3CAF9C}" srcOrd="10" destOrd="0" presId="urn:microsoft.com/office/officeart/2008/layout/HorizontalMultiLevelHierarchy"/>
    <dgm:cxn modelId="{4C70D7E4-B2C6-4CFE-971F-04B07CF5DE3D}" type="presParOf" srcId="{258BD32E-F2BD-4745-B4E3-B6A4BD3CAF9C}" destId="{411DDC2B-2108-44A6-9AE7-B262E82EC60C}" srcOrd="0" destOrd="0" presId="urn:microsoft.com/office/officeart/2008/layout/HorizontalMultiLevelHierarchy"/>
    <dgm:cxn modelId="{1204C554-0F17-4C7D-B591-F03127EA70CA}" type="presParOf" srcId="{285F1FD2-5E1F-4841-A90F-A14DA2FE6BDD}" destId="{27D7E613-2C93-4326-816B-BBCCF282C517}" srcOrd="11" destOrd="0" presId="urn:microsoft.com/office/officeart/2008/layout/HorizontalMultiLevelHierarchy"/>
    <dgm:cxn modelId="{27FCE0B1-88D7-41F9-BDF0-A0F93DBE4FD5}" type="presParOf" srcId="{27D7E613-2C93-4326-816B-BBCCF282C517}" destId="{542F3ED0-76F6-40B1-9F36-579D57BA2B51}" srcOrd="0" destOrd="0" presId="urn:microsoft.com/office/officeart/2008/layout/HorizontalMultiLevelHierarchy"/>
    <dgm:cxn modelId="{C719B105-B263-47ED-A890-692F60D1DC4D}" type="presParOf" srcId="{27D7E613-2C93-4326-816B-BBCCF282C517}" destId="{0DF7FBDC-A32D-4508-8414-8F562DD6058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902B3-ED24-2D4E-90E5-8797987E94D1}">
      <dsp:nvSpPr>
        <dsp:cNvPr id="0" name=""/>
        <dsp:cNvSpPr/>
      </dsp:nvSpPr>
      <dsp:spPr>
        <a:xfrm>
          <a:off x="604173" y="1303361"/>
          <a:ext cx="1727629" cy="86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živnosti</a:t>
          </a:r>
        </a:p>
      </dsp:txBody>
      <dsp:txXfrm>
        <a:off x="629473" y="1328661"/>
        <a:ext cx="1677029" cy="813214"/>
      </dsp:txXfrm>
    </dsp:sp>
    <dsp:sp modelId="{8E246FD9-24B4-BD4D-BF43-E3C4ECE4F320}">
      <dsp:nvSpPr>
        <dsp:cNvPr id="0" name=""/>
        <dsp:cNvSpPr/>
      </dsp:nvSpPr>
      <dsp:spPr>
        <a:xfrm rot="19457599">
          <a:off x="2251811" y="1457742"/>
          <a:ext cx="851032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851032" y="29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56052" y="1465646"/>
        <a:ext cx="42551" cy="42551"/>
      </dsp:txXfrm>
    </dsp:sp>
    <dsp:sp modelId="{58078A75-53B4-E84D-A4E5-D6AF5573C398}">
      <dsp:nvSpPr>
        <dsp:cNvPr id="0" name=""/>
        <dsp:cNvSpPr/>
      </dsp:nvSpPr>
      <dsp:spPr>
        <a:xfrm>
          <a:off x="3022854" y="806667"/>
          <a:ext cx="1727629" cy="86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ohlašovací</a:t>
          </a:r>
        </a:p>
      </dsp:txBody>
      <dsp:txXfrm>
        <a:off x="3048154" y="831967"/>
        <a:ext cx="1677029" cy="813214"/>
      </dsp:txXfrm>
    </dsp:sp>
    <dsp:sp modelId="{F63402FC-E1D7-604C-A171-0FEB4E5161EF}">
      <dsp:nvSpPr>
        <dsp:cNvPr id="0" name=""/>
        <dsp:cNvSpPr/>
      </dsp:nvSpPr>
      <dsp:spPr>
        <a:xfrm rot="19604795">
          <a:off x="4623674" y="784746"/>
          <a:ext cx="1548842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1548842" y="29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359375" y="775205"/>
        <a:ext cx="77442" cy="77442"/>
      </dsp:txXfrm>
    </dsp:sp>
    <dsp:sp modelId="{89513A9D-5061-D646-9070-6EBF0855F1EB}">
      <dsp:nvSpPr>
        <dsp:cNvPr id="0" name=""/>
        <dsp:cNvSpPr/>
      </dsp:nvSpPr>
      <dsp:spPr>
        <a:xfrm>
          <a:off x="6045708" y="0"/>
          <a:ext cx="1727629" cy="7785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volné</a:t>
          </a:r>
        </a:p>
      </dsp:txBody>
      <dsp:txXfrm>
        <a:off x="6068511" y="22803"/>
        <a:ext cx="1682023" cy="732950"/>
      </dsp:txXfrm>
    </dsp:sp>
    <dsp:sp modelId="{194285A8-B9F5-CE4A-B7BF-6D8642C22C0F}">
      <dsp:nvSpPr>
        <dsp:cNvPr id="0" name=""/>
        <dsp:cNvSpPr/>
      </dsp:nvSpPr>
      <dsp:spPr>
        <a:xfrm rot="26756">
          <a:off x="4750464" y="1214332"/>
          <a:ext cx="1268584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1268584" y="29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353042" y="1211797"/>
        <a:ext cx="63429" cy="63429"/>
      </dsp:txXfrm>
    </dsp:sp>
    <dsp:sp modelId="{7C9C3876-7EAC-6B42-8699-93D985825130}">
      <dsp:nvSpPr>
        <dsp:cNvPr id="0" name=""/>
        <dsp:cNvSpPr/>
      </dsp:nvSpPr>
      <dsp:spPr>
        <a:xfrm>
          <a:off x="6019030" y="864094"/>
          <a:ext cx="1727629" cy="768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řemeslné</a:t>
          </a:r>
        </a:p>
      </dsp:txBody>
      <dsp:txXfrm>
        <a:off x="6041545" y="886609"/>
        <a:ext cx="1682599" cy="723678"/>
      </dsp:txXfrm>
    </dsp:sp>
    <dsp:sp modelId="{EEBB2552-0BCC-9F4F-8B40-4D26B88EA613}">
      <dsp:nvSpPr>
        <dsp:cNvPr id="0" name=""/>
        <dsp:cNvSpPr/>
      </dsp:nvSpPr>
      <dsp:spPr>
        <a:xfrm rot="1995877">
          <a:off x="4623575" y="1634223"/>
          <a:ext cx="1549036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1549036" y="29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359368" y="1624677"/>
        <a:ext cx="77451" cy="77451"/>
      </dsp:txXfrm>
    </dsp:sp>
    <dsp:sp modelId="{2D33B5CB-50E1-A144-8FDB-D1334490C831}">
      <dsp:nvSpPr>
        <dsp:cNvPr id="0" name=""/>
        <dsp:cNvSpPr/>
      </dsp:nvSpPr>
      <dsp:spPr>
        <a:xfrm>
          <a:off x="6045704" y="1753287"/>
          <a:ext cx="1727629" cy="669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vázané</a:t>
          </a:r>
        </a:p>
      </dsp:txBody>
      <dsp:txXfrm>
        <a:off x="6065324" y="1772907"/>
        <a:ext cx="1688389" cy="630648"/>
      </dsp:txXfrm>
    </dsp:sp>
    <dsp:sp modelId="{8264C56D-563D-624E-9B1F-065A6481A35D}">
      <dsp:nvSpPr>
        <dsp:cNvPr id="0" name=""/>
        <dsp:cNvSpPr/>
      </dsp:nvSpPr>
      <dsp:spPr>
        <a:xfrm rot="2142401">
          <a:off x="2251811" y="1954435"/>
          <a:ext cx="851032" cy="58359"/>
        </a:xfrm>
        <a:custGeom>
          <a:avLst/>
          <a:gdLst/>
          <a:ahLst/>
          <a:cxnLst/>
          <a:rect l="0" t="0" r="0" b="0"/>
          <a:pathLst>
            <a:path>
              <a:moveTo>
                <a:pt x="0" y="29179"/>
              </a:moveTo>
              <a:lnTo>
                <a:pt x="851032" y="29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56052" y="1962339"/>
        <a:ext cx="42551" cy="42551"/>
      </dsp:txXfrm>
    </dsp:sp>
    <dsp:sp modelId="{CF75AA05-EC62-7C41-9DE2-11F416BAAE1C}">
      <dsp:nvSpPr>
        <dsp:cNvPr id="0" name=""/>
        <dsp:cNvSpPr/>
      </dsp:nvSpPr>
      <dsp:spPr>
        <a:xfrm>
          <a:off x="3022854" y="1800054"/>
          <a:ext cx="1727629" cy="86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koncesované</a:t>
          </a:r>
        </a:p>
      </dsp:txBody>
      <dsp:txXfrm>
        <a:off x="3048154" y="1825354"/>
        <a:ext cx="1677029" cy="8132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BD32E-F2BD-4745-B4E3-B6A4BD3CAF9C}">
      <dsp:nvSpPr>
        <dsp:cNvPr id="0" name=""/>
        <dsp:cNvSpPr/>
      </dsp:nvSpPr>
      <dsp:spPr>
        <a:xfrm>
          <a:off x="2809711" y="2541747"/>
          <a:ext cx="459736" cy="21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868" y="0"/>
              </a:lnTo>
              <a:lnTo>
                <a:pt x="229868" y="2190054"/>
              </a:lnTo>
              <a:lnTo>
                <a:pt x="459736" y="21900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3634" y="3580829"/>
        <a:ext cx="111889" cy="111889"/>
      </dsp:txXfrm>
    </dsp:sp>
    <dsp:sp modelId="{EAC17EB5-AB76-4E93-B188-54D4BCAEE7D7}">
      <dsp:nvSpPr>
        <dsp:cNvPr id="0" name=""/>
        <dsp:cNvSpPr/>
      </dsp:nvSpPr>
      <dsp:spPr>
        <a:xfrm>
          <a:off x="2809711" y="2541747"/>
          <a:ext cx="459736" cy="1314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868" y="0"/>
              </a:lnTo>
              <a:lnTo>
                <a:pt x="229868" y="1314032"/>
              </a:lnTo>
              <a:lnTo>
                <a:pt x="459736" y="13140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04775" y="3163960"/>
        <a:ext cx="69606" cy="69606"/>
      </dsp:txXfrm>
    </dsp:sp>
    <dsp:sp modelId="{FB7C6CB2-5650-45A3-BC62-F076D6E2BBA9}">
      <dsp:nvSpPr>
        <dsp:cNvPr id="0" name=""/>
        <dsp:cNvSpPr/>
      </dsp:nvSpPr>
      <dsp:spPr>
        <a:xfrm>
          <a:off x="2809711" y="2541747"/>
          <a:ext cx="459736" cy="438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868" y="0"/>
              </a:lnTo>
              <a:lnTo>
                <a:pt x="229868" y="438010"/>
              </a:lnTo>
              <a:lnTo>
                <a:pt x="459736" y="438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3704" y="2744878"/>
        <a:ext cx="31749" cy="31749"/>
      </dsp:txXfrm>
    </dsp:sp>
    <dsp:sp modelId="{6C7ADB14-55E1-4054-A7D9-BF49CB528234}">
      <dsp:nvSpPr>
        <dsp:cNvPr id="0" name=""/>
        <dsp:cNvSpPr/>
      </dsp:nvSpPr>
      <dsp:spPr>
        <a:xfrm>
          <a:off x="2809711" y="2103736"/>
          <a:ext cx="459736" cy="438010"/>
        </a:xfrm>
        <a:custGeom>
          <a:avLst/>
          <a:gdLst/>
          <a:ahLst/>
          <a:cxnLst/>
          <a:rect l="0" t="0" r="0" b="0"/>
          <a:pathLst>
            <a:path>
              <a:moveTo>
                <a:pt x="0" y="438010"/>
              </a:moveTo>
              <a:lnTo>
                <a:pt x="229868" y="438010"/>
              </a:lnTo>
              <a:lnTo>
                <a:pt x="229868" y="0"/>
              </a:lnTo>
              <a:lnTo>
                <a:pt x="4597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3704" y="2306867"/>
        <a:ext cx="31749" cy="31749"/>
      </dsp:txXfrm>
    </dsp:sp>
    <dsp:sp modelId="{7097B9EE-AB68-4131-9E60-7557DB84166A}">
      <dsp:nvSpPr>
        <dsp:cNvPr id="0" name=""/>
        <dsp:cNvSpPr/>
      </dsp:nvSpPr>
      <dsp:spPr>
        <a:xfrm>
          <a:off x="2809711" y="1227714"/>
          <a:ext cx="459736" cy="1314032"/>
        </a:xfrm>
        <a:custGeom>
          <a:avLst/>
          <a:gdLst/>
          <a:ahLst/>
          <a:cxnLst/>
          <a:rect l="0" t="0" r="0" b="0"/>
          <a:pathLst>
            <a:path>
              <a:moveTo>
                <a:pt x="0" y="1314032"/>
              </a:moveTo>
              <a:lnTo>
                <a:pt x="229868" y="1314032"/>
              </a:lnTo>
              <a:lnTo>
                <a:pt x="229868" y="0"/>
              </a:lnTo>
              <a:lnTo>
                <a:pt x="4597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04775" y="1849927"/>
        <a:ext cx="69606" cy="69606"/>
      </dsp:txXfrm>
    </dsp:sp>
    <dsp:sp modelId="{461A872A-94E3-4937-87BF-CCA9B2385449}">
      <dsp:nvSpPr>
        <dsp:cNvPr id="0" name=""/>
        <dsp:cNvSpPr/>
      </dsp:nvSpPr>
      <dsp:spPr>
        <a:xfrm>
          <a:off x="2809711" y="351693"/>
          <a:ext cx="459736" cy="2190054"/>
        </a:xfrm>
        <a:custGeom>
          <a:avLst/>
          <a:gdLst/>
          <a:ahLst/>
          <a:cxnLst/>
          <a:rect l="0" t="0" r="0" b="0"/>
          <a:pathLst>
            <a:path>
              <a:moveTo>
                <a:pt x="0" y="2190054"/>
              </a:moveTo>
              <a:lnTo>
                <a:pt x="229868" y="2190054"/>
              </a:lnTo>
              <a:lnTo>
                <a:pt x="229868" y="0"/>
              </a:lnTo>
              <a:lnTo>
                <a:pt x="4597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3634" y="1390775"/>
        <a:ext cx="111889" cy="111889"/>
      </dsp:txXfrm>
    </dsp:sp>
    <dsp:sp modelId="{2CBD6F64-9E96-4A24-AB94-AD0B2AE2CBB6}">
      <dsp:nvSpPr>
        <dsp:cNvPr id="0" name=""/>
        <dsp:cNvSpPr/>
      </dsp:nvSpPr>
      <dsp:spPr>
        <a:xfrm rot="16200000">
          <a:off x="615046" y="2191338"/>
          <a:ext cx="3688512" cy="700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Finanční manažer</a:t>
          </a:r>
        </a:p>
      </dsp:txBody>
      <dsp:txXfrm>
        <a:off x="615046" y="2191338"/>
        <a:ext cx="3688512" cy="700817"/>
      </dsp:txXfrm>
    </dsp:sp>
    <dsp:sp modelId="{D193FEEF-5434-4D8C-B576-AF77654573A3}">
      <dsp:nvSpPr>
        <dsp:cNvPr id="0" name=""/>
        <dsp:cNvSpPr/>
      </dsp:nvSpPr>
      <dsp:spPr>
        <a:xfrm>
          <a:off x="3269447" y="1284"/>
          <a:ext cx="2298680" cy="700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Zajišťování finančních zdrojů pro chod a rozvoj firmy</a:t>
          </a:r>
        </a:p>
      </dsp:txBody>
      <dsp:txXfrm>
        <a:off x="3269447" y="1284"/>
        <a:ext cx="2298680" cy="700817"/>
      </dsp:txXfrm>
    </dsp:sp>
    <dsp:sp modelId="{E0D7B26C-E0F4-4564-806D-C9E85CED47AB}">
      <dsp:nvSpPr>
        <dsp:cNvPr id="0" name=""/>
        <dsp:cNvSpPr/>
      </dsp:nvSpPr>
      <dsp:spPr>
        <a:xfrm>
          <a:off x="3269447" y="877306"/>
          <a:ext cx="2298680" cy="700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Volba optimální kapitálové struktury s ohledem na strukturu majetku</a:t>
          </a:r>
        </a:p>
      </dsp:txBody>
      <dsp:txXfrm>
        <a:off x="3269447" y="877306"/>
        <a:ext cx="2298680" cy="700817"/>
      </dsp:txXfrm>
    </dsp:sp>
    <dsp:sp modelId="{A8E592D2-629C-4F96-B10C-D23449640A4F}">
      <dsp:nvSpPr>
        <dsp:cNvPr id="0" name=""/>
        <dsp:cNvSpPr/>
      </dsp:nvSpPr>
      <dsp:spPr>
        <a:xfrm>
          <a:off x="3269447" y="1753327"/>
          <a:ext cx="2298680" cy="700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Řízení a financování oběžného majetku</a:t>
          </a:r>
        </a:p>
      </dsp:txBody>
      <dsp:txXfrm>
        <a:off x="3269447" y="1753327"/>
        <a:ext cx="2298680" cy="700817"/>
      </dsp:txXfrm>
    </dsp:sp>
    <dsp:sp modelId="{4409BE0A-A914-4DC5-ADB9-DEFDB647D5B5}">
      <dsp:nvSpPr>
        <dsp:cNvPr id="0" name=""/>
        <dsp:cNvSpPr/>
      </dsp:nvSpPr>
      <dsp:spPr>
        <a:xfrm>
          <a:off x="3269447" y="2629349"/>
          <a:ext cx="2298680" cy="700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Investice do dlouhodobého  majetku</a:t>
          </a:r>
        </a:p>
      </dsp:txBody>
      <dsp:txXfrm>
        <a:off x="3269447" y="2629349"/>
        <a:ext cx="2298680" cy="700817"/>
      </dsp:txXfrm>
    </dsp:sp>
    <dsp:sp modelId="{88E53989-0443-4A2D-B774-2DAB0E33E6CB}">
      <dsp:nvSpPr>
        <dsp:cNvPr id="0" name=""/>
        <dsp:cNvSpPr/>
      </dsp:nvSpPr>
      <dsp:spPr>
        <a:xfrm>
          <a:off x="3269447" y="3505371"/>
          <a:ext cx="2298680" cy="700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Finanční plánování</a:t>
          </a:r>
        </a:p>
      </dsp:txBody>
      <dsp:txXfrm>
        <a:off x="3269447" y="3505371"/>
        <a:ext cx="2298680" cy="700817"/>
      </dsp:txXfrm>
    </dsp:sp>
    <dsp:sp modelId="{542F3ED0-76F6-40B1-9F36-579D57BA2B51}">
      <dsp:nvSpPr>
        <dsp:cNvPr id="0" name=""/>
        <dsp:cNvSpPr/>
      </dsp:nvSpPr>
      <dsp:spPr>
        <a:xfrm>
          <a:off x="3269447" y="4381393"/>
          <a:ext cx="2298680" cy="700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Pravidelné posuzování finančního zdraví firmy</a:t>
          </a:r>
        </a:p>
      </dsp:txBody>
      <dsp:txXfrm>
        <a:off x="3269447" y="4381393"/>
        <a:ext cx="2298680" cy="700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27.10.2021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8C2E-F009-48C1-A9D5-BD8138DD0C43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4470-3496-491C-BB08-6D197B9D992C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A2FA-0F8C-4E93-AC58-35F3555D8626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7752-E2DF-42A6-8776-7CDFDAFD7BAA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07FE-F7DC-4D39-84E9-D2CD29A380B3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A47-31D6-4113-9E05-DA8DF59C36DC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771D-FFE9-4F71-AA35-13D2F9EC7C30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94A1-5020-46E9-A1BF-422FB284EBE6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DEA6-8B40-40AA-BCEA-D6AC68BDA77D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33B-0BF3-4558-A471-8706287D015B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51CA-5E91-4CB9-9377-2D38485B4A94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F5725-7AFD-478C-9B86-2174530E63E6}" type="datetime1">
              <a:rPr lang="en-US" smtClean="0"/>
              <a:pPr/>
              <a:t>10/27/21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2154345"/>
            <a:ext cx="8128322" cy="2470663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5400" b="1" dirty="0">
                <a:solidFill>
                  <a:srgbClr val="FF0000"/>
                </a:solidFill>
                <a:latin typeface="Calibri "/>
                <a:cs typeface="Times New Roman" panose="02020603050405020304" pitchFamily="18" charset="0"/>
              </a:rPr>
              <a:t>Podnikání malých a středních podniků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1667" y="673098"/>
            <a:ext cx="6140450" cy="465138"/>
          </a:xfrm>
        </p:spPr>
        <p:txBody>
          <a:bodyPr>
            <a:noAutofit/>
          </a:bodyPr>
          <a:lstStyle/>
          <a:p>
            <a:pPr algn="r" eaLnBrk="1" hangingPunct="1"/>
            <a:r>
              <a:rPr lang="cs-CZ" altLang="cs-CZ" sz="4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MALÉ A STŘEDNÍ PODNIKÁNÍ</a:t>
            </a:r>
            <a:endParaRPr lang="cs-CZ" altLang="cs-CZ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Ing. Jakub Chlopecký,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86449" y="1081609"/>
            <a:ext cx="7773338" cy="936104"/>
          </a:xfrm>
        </p:spPr>
        <p:txBody>
          <a:bodyPr/>
          <a:lstStyle/>
          <a:p>
            <a:r>
              <a:rPr lang="cs-CZ" altLang="cs-CZ" dirty="0"/>
              <a:t>Výběr právní formy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2017713"/>
            <a:ext cx="8270875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cs-CZ" sz="2800" dirty="0"/>
              <a:t>Kritéria pro volbu právní formy podnikání:</a:t>
            </a:r>
          </a:p>
          <a:p>
            <a:pPr lvl="2">
              <a:lnSpc>
                <a:spcPct val="150000"/>
              </a:lnSpc>
              <a:defRPr/>
            </a:pPr>
            <a:r>
              <a:rPr lang="cs-CZ" sz="2000" dirty="0"/>
              <a:t>Počet zakladatelů</a:t>
            </a:r>
          </a:p>
          <a:p>
            <a:pPr lvl="2">
              <a:lnSpc>
                <a:spcPct val="150000"/>
              </a:lnSpc>
              <a:defRPr/>
            </a:pPr>
            <a:r>
              <a:rPr lang="cs-CZ" sz="2000" dirty="0"/>
              <a:t>Základní kapitál</a:t>
            </a:r>
          </a:p>
          <a:p>
            <a:pPr lvl="2">
              <a:lnSpc>
                <a:spcPct val="150000"/>
              </a:lnSpc>
              <a:defRPr/>
            </a:pPr>
            <a:r>
              <a:rPr lang="cs-CZ" sz="2000" dirty="0"/>
              <a:t>Ručení</a:t>
            </a:r>
          </a:p>
          <a:p>
            <a:pPr lvl="2">
              <a:lnSpc>
                <a:spcPct val="150000"/>
              </a:lnSpc>
              <a:defRPr/>
            </a:pPr>
            <a:r>
              <a:rPr lang="cs-CZ" sz="2000" dirty="0"/>
              <a:t>Administrativní zatížení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A7299A0-62B2-A041-88FA-0F20BC9F94C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77505"/>
            <a:ext cx="9143999" cy="746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4800" b="1">
                <a:solidFill>
                  <a:srgbClr val="C00000"/>
                </a:solidFill>
              </a:rPr>
              <a:t>Preinkubační fáze</a:t>
            </a:r>
            <a:endParaRPr lang="cs-CZ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2" y="618519"/>
            <a:ext cx="7773338" cy="1010282"/>
          </a:xfrm>
        </p:spPr>
        <p:txBody>
          <a:bodyPr/>
          <a:lstStyle/>
          <a:p>
            <a:pPr eaLnBrk="1" hangingPunct="1"/>
            <a:r>
              <a:rPr lang="cs-CZ" altLang="zh-CN" sz="2800" b="1" dirty="0"/>
              <a:t>1. Všeobecné podmínky pro získání živnostenského oprávnění</a:t>
            </a:r>
            <a:r>
              <a:rPr lang="cs-CZ" altLang="zh-CN" sz="2800" dirty="0"/>
              <a:t> </a:t>
            </a:r>
            <a:endParaRPr lang="cs-CZ" altLang="cs-CZ" sz="28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6270" y="1916832"/>
            <a:ext cx="7772400" cy="45069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br>
              <a:rPr lang="cs-CZ" altLang="zh-CN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altLang="zh-CN" sz="2400" b="1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cs-CZ" altLang="zh-CN" sz="2400" dirty="0">
                <a:latin typeface="Times New Roman" pitchFamily="18" charset="0"/>
                <a:cs typeface="Times New Roman" pitchFamily="18" charset="0"/>
              </a:rPr>
              <a:t> dosažení věku 18 let</a:t>
            </a:r>
            <a:br>
              <a:rPr lang="cs-CZ" altLang="zh-CN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altLang="zh-CN" sz="2400" b="1" dirty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cs-CZ" altLang="zh-CN" sz="2400" dirty="0">
                <a:latin typeface="Times New Roman" pitchFamily="18" charset="0"/>
                <a:cs typeface="Times New Roman" pitchFamily="18" charset="0"/>
              </a:rPr>
              <a:t> svéprávnost</a:t>
            </a:r>
            <a:br>
              <a:rPr lang="cs-CZ" altLang="zh-CN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altLang="zh-CN" sz="2400" b="1" dirty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cs-CZ" altLang="zh-CN" sz="2400" dirty="0">
                <a:latin typeface="Times New Roman" pitchFamily="18" charset="0"/>
                <a:cs typeface="Times New Roman" pitchFamily="18" charset="0"/>
              </a:rPr>
              <a:t> bezúhonnost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cs-CZ" altLang="zh-CN" sz="2400" dirty="0">
                <a:latin typeface="Times New Roman" pitchFamily="18" charset="0"/>
                <a:cs typeface="Times New Roman" pitchFamily="18" charset="0"/>
              </a:rPr>
              <a:t>		(čistý? výpis v Rejstříku trestů)</a:t>
            </a:r>
            <a:br>
              <a:rPr lang="cs-CZ" altLang="zh-CN" sz="2400" dirty="0">
                <a:latin typeface="Times New Roman" pitchFamily="18" charset="0"/>
                <a:cs typeface="Times New Roman" pitchFamily="18" charset="0"/>
              </a:rPr>
            </a:br>
            <a:endParaRPr lang="cs-CZ" alt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0" y="598383"/>
            <a:ext cx="7773338" cy="1102425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Zvláštní podmínky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9627" y="1844824"/>
            <a:ext cx="7272808" cy="4114800"/>
          </a:xfrm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cs-CZ" altLang="cs-CZ" dirty="0"/>
              <a:t>	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U některých živností musí osoba, která chce provozovat živnost, splňovat i zvláštní podmínky: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endParaRPr lang="cs-CZ" altLang="cs-CZ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	a) předepsaná odborná způsobilost,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	b) jiná než odborná způsobilost k úkonům.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1" y="260648"/>
            <a:ext cx="7773338" cy="938274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2. Volba živnosti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3717032"/>
            <a:ext cx="8277225" cy="3140968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ohlašovací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	- na základě </a:t>
            </a:r>
            <a:r>
              <a:rPr lang="cs-CZ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ohlášení</a:t>
            </a: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podnikatele živnostenskému úřadu.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	- Dokladem je </a:t>
            </a:r>
            <a:r>
              <a:rPr lang="cs-CZ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výpis</a:t>
            </a: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ze živnostenského rejstříku.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	- Právo provozovat živnost vzniká datem </a:t>
            </a:r>
            <a:r>
              <a:rPr lang="cs-CZ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ohlášení</a:t>
            </a: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cs-CZ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koncesované </a:t>
            </a:r>
          </a:p>
          <a:p>
            <a:pPr marL="0" indent="0" eaLnBrk="1" hangingPunct="1">
              <a:buNone/>
            </a:pP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	- na základě </a:t>
            </a:r>
            <a:r>
              <a:rPr lang="cs-CZ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koncese</a:t>
            </a: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udělené živnostenským úřadem, </a:t>
            </a:r>
          </a:p>
          <a:p>
            <a:pPr marL="0" indent="0" eaLnBrk="1" hangingPunct="1">
              <a:buNone/>
            </a:pPr>
            <a:r>
              <a:rPr lang="cs-CZ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	- nejdříve však dnem nabytí právní moci o udělení koncese.</a:t>
            </a:r>
            <a:br>
              <a:rPr lang="cs-CZ" altLang="zh-CN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879070A-75E3-0C4E-BB1A-41734E26D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2299288"/>
              </p:ext>
            </p:extLst>
          </p:nvPr>
        </p:nvGraphicFramePr>
        <p:xfrm>
          <a:off x="685331" y="764704"/>
          <a:ext cx="7773338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33737" y="319937"/>
            <a:ext cx="7773338" cy="1164848"/>
          </a:xfrm>
        </p:spPr>
        <p:txBody>
          <a:bodyPr/>
          <a:lstStyle/>
          <a:p>
            <a:r>
              <a:rPr lang="cs-CZ" altLang="cs-CZ" b="1" dirty="0"/>
              <a:t>2. Volba živnosti</a:t>
            </a:r>
            <a:endParaRPr lang="cs-CZ" alt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6839" y="1628801"/>
            <a:ext cx="6851425" cy="52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Živnosti volné </a:t>
            </a:r>
          </a:p>
          <a:p>
            <a:pPr lvl="1">
              <a:lnSpc>
                <a:spcPct val="150000"/>
              </a:lnSpc>
            </a:pPr>
            <a:r>
              <a:rPr lang="cs-CZ" altLang="cs-CZ" sz="2200" dirty="0">
                <a:latin typeface="Times New Roman" pitchFamily="18" charset="0"/>
                <a:cs typeface="Times New Roman" pitchFamily="18" charset="0"/>
              </a:rPr>
              <a:t>pouze všeobecné podmínky dané ŽZ 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Živnosti řemeslné</a:t>
            </a:r>
          </a:p>
          <a:p>
            <a:pPr lvl="1">
              <a:lnSpc>
                <a:spcPct val="150000"/>
              </a:lnSpc>
            </a:pPr>
            <a:r>
              <a:rPr lang="cs-CZ" altLang="cs-CZ" sz="2200" dirty="0">
                <a:latin typeface="Times New Roman" pitchFamily="18" charset="0"/>
                <a:cs typeface="Times New Roman" pitchFamily="18" charset="0"/>
              </a:rPr>
              <a:t>všeobecné podmínky a </a:t>
            </a:r>
          </a:p>
          <a:p>
            <a:pPr lvl="1">
              <a:lnSpc>
                <a:spcPct val="150000"/>
              </a:lnSpc>
            </a:pPr>
            <a:r>
              <a:rPr lang="cs-CZ" altLang="cs-CZ" sz="2200" dirty="0">
                <a:latin typeface="Times New Roman" pitchFamily="18" charset="0"/>
                <a:cs typeface="Times New Roman" pitchFamily="18" charset="0"/>
              </a:rPr>
              <a:t>zvláštní podmínky odborné způsobilosti.</a:t>
            </a:r>
            <a:endParaRPr lang="cs-CZ" altLang="cs-CZ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sz="2400" b="1" dirty="0">
                <a:latin typeface="Times New Roman" pitchFamily="18" charset="0"/>
                <a:cs typeface="Times New Roman" pitchFamily="18" charset="0"/>
              </a:rPr>
              <a:t>Živnosti vázané</a:t>
            </a:r>
          </a:p>
          <a:p>
            <a:pPr lvl="1">
              <a:lnSpc>
                <a:spcPct val="150000"/>
              </a:lnSpc>
            </a:pPr>
            <a:r>
              <a:rPr lang="cs-CZ" altLang="cs-CZ" sz="2200" dirty="0">
                <a:latin typeface="Times New Roman" pitchFamily="18" charset="0"/>
                <a:cs typeface="Times New Roman" pitchFamily="18" charset="0"/>
              </a:rPr>
              <a:t>pro každý obor těchto živností jsou vyžadovány jiné podmínky pro splnění odborné způsobilosti.  </a:t>
            </a:r>
          </a:p>
        </p:txBody>
      </p:sp>
      <p:sp>
        <p:nvSpPr>
          <p:cNvPr id="2" name="Zaoblený obdélník 1">
            <a:extLst>
              <a:ext uri="{FF2B5EF4-FFF2-40B4-BE49-F238E27FC236}">
                <a16:creationId xmlns:a16="http://schemas.microsoft.com/office/drawing/2014/main" id="{EAFFF195-AC5F-2E4E-AF84-8B518F1710C1}"/>
              </a:ext>
            </a:extLst>
          </p:cNvPr>
          <p:cNvSpPr/>
          <p:nvPr/>
        </p:nvSpPr>
        <p:spPr>
          <a:xfrm>
            <a:off x="6804248" y="1484785"/>
            <a:ext cx="2160240" cy="489654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vázané: </a:t>
            </a:r>
          </a:p>
          <a:p>
            <a:pPr algn="ctr">
              <a:lnSpc>
                <a:spcPct val="15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Geologická činnost – osvědčení o odborné způsobilosti vydané Ministerstvem životního prostředí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1" y="332656"/>
            <a:ext cx="7773338" cy="794258"/>
          </a:xfrm>
        </p:spPr>
        <p:txBody>
          <a:bodyPr/>
          <a:lstStyle/>
          <a:p>
            <a:r>
              <a:rPr lang="cs-CZ" dirty="0"/>
              <a:t>Příklady živností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7"/>
            <a:ext cx="8964488" cy="5229199"/>
          </a:xfrm>
        </p:spPr>
        <p:txBody>
          <a:bodyPr>
            <a:normAutofit/>
          </a:bodyPr>
          <a:lstStyle/>
          <a:p>
            <a:r>
              <a:rPr lang="cs-CZ" sz="2000" b="1" dirty="0"/>
              <a:t>Volné: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Vydavatelské činnosti, polygrafická výroba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Výroba hnojiv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Výroba a zpracování skla</a:t>
            </a:r>
          </a:p>
          <a:p>
            <a:r>
              <a:rPr lang="cs-CZ" sz="2000" b="1" dirty="0"/>
              <a:t>Řemeslné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Řeznictví a uzenářství</a:t>
            </a:r>
            <a:br>
              <a:rPr lang="cs-CZ" sz="1800" dirty="0"/>
            </a:b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Mlynářství</a:t>
            </a:r>
            <a:br>
              <a:rPr lang="cs-CZ" sz="1800" dirty="0"/>
            </a:b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Pekařství, cukrářství</a:t>
            </a:r>
            <a:br>
              <a:rPr lang="cs-CZ" sz="1800" dirty="0"/>
            </a:b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Pivovarnictví a sladovnictví</a:t>
            </a:r>
            <a:br>
              <a:rPr lang="cs-CZ" sz="1800" dirty="0"/>
            </a:b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Zpracování kůží a kožešin</a:t>
            </a:r>
            <a:br>
              <a:rPr lang="cs-CZ" sz="1800" dirty="0"/>
            </a:b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Aplikace, výroba a opravy ortopedické obuvi</a:t>
            </a:r>
            <a:br>
              <a:rPr lang="cs-CZ" sz="1800" dirty="0"/>
            </a:b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Broušení a leptání skla</a:t>
            </a:r>
          </a:p>
          <a:p>
            <a:r>
              <a:rPr lang="cs-CZ" sz="2100" b="1" dirty="0"/>
              <a:t>Vázané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Geologické práce (osvědčení o odborné způsobilosti vydané Ministerstvem životního prostředí)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Výroba nebezpečných chemických látek (VŠ, VOŠ chemie, …)</a:t>
            </a:r>
            <a:endParaRPr lang="cs-CZ" sz="1800" dirty="0"/>
          </a:p>
        </p:txBody>
      </p:sp>
      <p:pic>
        <p:nvPicPr>
          <p:cNvPr id="2050" name="Picture 2" descr="Práce na živnostenský list">
            <a:extLst>
              <a:ext uri="{FF2B5EF4-FFF2-40B4-BE49-F238E27FC236}">
                <a16:creationId xmlns:a16="http://schemas.microsoft.com/office/drawing/2014/main" id="{8BAE2BE5-8231-154E-93C0-DA55A7BA7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000250"/>
            <a:ext cx="2489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6480720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/>
              <a:t>Koncese – neexistuje právní nárok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+mn-lt"/>
                <a:cs typeface="+mn-cs"/>
              </a:rPr>
              <a:t>Výroba a úprava kvasného lihu, konzumního lihu </a:t>
            </a:r>
          </a:p>
          <a:p>
            <a:pPr lvl="2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vyjadřuje se Ministerstvo zemědělství</a:t>
            </a:r>
          </a:p>
          <a:p>
            <a:pPr lvl="1"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+mn-lt"/>
                <a:cs typeface="+mn-cs"/>
              </a:rPr>
              <a:t>Výzkum, vývoj, výroba, ničení, zneškodňování, zpracování, nákup a prodej výbušnin </a:t>
            </a:r>
          </a:p>
          <a:p>
            <a:pPr lvl="2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VŠ, SŠ … vyjadřuje se Český báňský úřad)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CK </a:t>
            </a:r>
          </a:p>
          <a:p>
            <a:pPr lvl="2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latin typeface="+mn-lt"/>
                <a:cs typeface="+mn-cs"/>
              </a:rPr>
              <a:t>Ministerstvo pro místní rozvoj</a:t>
            </a:r>
            <a:endParaRPr lang="cs-CZ" sz="1800" dirty="0"/>
          </a:p>
        </p:txBody>
      </p:sp>
      <p:pic>
        <p:nvPicPr>
          <p:cNvPr id="1026" name="Picture 2" descr="Konzumní lih 0,2 l alternativy - Heureka.cz">
            <a:extLst>
              <a:ext uri="{FF2B5EF4-FFF2-40B4-BE49-F238E27FC236}">
                <a16:creationId xmlns:a16="http://schemas.microsoft.com/office/drawing/2014/main" id="{3331AE6B-DC7C-B445-A645-E58596825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935" y="1850366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estovní kanceláře budou klientům za zrušené zájezdy vystavovat poukazy -  Podnikatel.cz">
            <a:extLst>
              <a:ext uri="{FF2B5EF4-FFF2-40B4-BE49-F238E27FC236}">
                <a16:creationId xmlns:a16="http://schemas.microsoft.com/office/drawing/2014/main" id="{887A6029-23C9-454A-BF4B-693182661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41169"/>
            <a:ext cx="2987824" cy="168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939F0414-DC97-1042-A351-AA88360FD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24125"/>
            <a:ext cx="9143998" cy="5042451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sz="2800" b="1" dirty="0"/>
              <a:t>Další povinnosti podnikatele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Podnikatel na sebe přebírá odpovědnost, kterou běžný občan – zaměstnanec vnímá jen minimálně</a:t>
            </a:r>
          </a:p>
          <a:p>
            <a:pPr lvl="2"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Např. odvod sociálního a zdravotního pojištění</a:t>
            </a:r>
          </a:p>
          <a:p>
            <a:pPr lvl="2"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Komunikace se ZP, ČSSZ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Další povinnosti vyplývají z konkrétního oborového zaměření</a:t>
            </a:r>
          </a:p>
          <a:p>
            <a:pPr marL="914400" lvl="2" indent="0">
              <a:lnSpc>
                <a:spcPct val="150000"/>
              </a:lnSpc>
              <a:spcBef>
                <a:spcPts val="900"/>
              </a:spcBef>
              <a:buNone/>
            </a:pPr>
            <a:endParaRPr lang="cs-CZ" altLang="cs-CZ" sz="2800" dirty="0">
              <a:latin typeface="Calibri 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  <a:spcBef>
                <a:spcPts val="900"/>
              </a:spcBef>
            </a:pPr>
            <a:endParaRPr lang="cs-CZ" altLang="cs-CZ" sz="28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34523617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Zahájení podnikání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31178"/>
            <a:ext cx="9143998" cy="5926821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b="1" dirty="0"/>
              <a:t>Lze rozdělit do několika základních kroků</a:t>
            </a:r>
          </a:p>
          <a:p>
            <a:pPr lvl="1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Naplánování</a:t>
            </a:r>
          </a:p>
          <a:p>
            <a:pPr lvl="2"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Co, jak a komu </a:t>
            </a:r>
          </a:p>
          <a:p>
            <a:pPr marL="914400" lvl="2" indent="0">
              <a:spcBef>
                <a:spcPts val="900"/>
              </a:spcBef>
              <a:buNone/>
            </a:pPr>
            <a:endParaRPr lang="cs-CZ" altLang="cs-CZ" sz="2800" b="1" dirty="0">
              <a:latin typeface="Calibri 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900"/>
              </a:spcBef>
              <a:buNone/>
            </a:pP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Na základě přesné rozvahy jsou ujasněny:</a:t>
            </a:r>
          </a:p>
          <a:p>
            <a:pPr lvl="2"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Postupy</a:t>
            </a:r>
          </a:p>
          <a:p>
            <a:pPr lvl="2"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Rizika</a:t>
            </a:r>
          </a:p>
          <a:p>
            <a:pPr lvl="2"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Kroky k získání podnikatelského oprávnění</a:t>
            </a:r>
          </a:p>
          <a:p>
            <a:pPr lvl="2"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Zahájení podnikatelské činnosti</a:t>
            </a:r>
          </a:p>
          <a:p>
            <a:pPr marL="914400" lvl="2" indent="0">
              <a:spcBef>
                <a:spcPts val="900"/>
              </a:spcBef>
              <a:buNone/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	</a:t>
            </a:r>
          </a:p>
          <a:p>
            <a:pPr lvl="1">
              <a:spcBef>
                <a:spcPts val="900"/>
              </a:spcBef>
            </a:pPr>
            <a:endParaRPr lang="cs-CZ" altLang="cs-CZ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78740881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Základy managementu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4125"/>
            <a:ext cx="9143998" cy="5926821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b="1" dirty="0"/>
              <a:t>Hlavním úkolem managementu je skloubení všech činností tak, aby bylo dosaženo vytyčených cílů</a:t>
            </a:r>
          </a:p>
          <a:p>
            <a:pPr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Mezi stěžejní činnosti managementu podniku se řadí:</a:t>
            </a:r>
          </a:p>
          <a:p>
            <a:pPr lvl="1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Stanovení cílů</a:t>
            </a:r>
          </a:p>
          <a:p>
            <a:pPr lvl="1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Plánování</a:t>
            </a:r>
          </a:p>
          <a:p>
            <a:pPr lvl="1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Rozhodování</a:t>
            </a:r>
          </a:p>
          <a:p>
            <a:pPr lvl="1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Realizování</a:t>
            </a:r>
          </a:p>
          <a:p>
            <a:pPr lvl="1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Ovlivňování</a:t>
            </a:r>
          </a:p>
          <a:p>
            <a:pPr lvl="1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Kontrolování</a:t>
            </a:r>
          </a:p>
          <a:p>
            <a:pPr marL="457200" lvl="1" indent="0">
              <a:spcBef>
                <a:spcPts val="900"/>
              </a:spcBef>
              <a:buNone/>
            </a:pPr>
            <a:endParaRPr lang="cs-CZ" altLang="cs-CZ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pic>
        <p:nvPicPr>
          <p:cNvPr id="2050" name="Picture 2" descr="efektivní management:vedení a řízení lidí">
            <a:extLst>
              <a:ext uri="{FF2B5EF4-FFF2-40B4-BE49-F238E27FC236}">
                <a16:creationId xmlns:a16="http://schemas.microsoft.com/office/drawing/2014/main" id="{396CF74D-70D0-C54C-8CED-6091A5AC1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339" y="2609215"/>
            <a:ext cx="4733959" cy="32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09138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908CF-800D-9643-80EE-83B4429B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>
                <a:solidFill>
                  <a:srgbClr val="FF0000"/>
                </a:solidFill>
              </a:rPr>
              <a:t>Podnikání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malých</a:t>
            </a:r>
            <a:r>
              <a:rPr lang="en-GB" b="1" dirty="0">
                <a:solidFill>
                  <a:srgbClr val="FF0000"/>
                </a:solidFill>
              </a:rPr>
              <a:t> a </a:t>
            </a:r>
            <a:r>
              <a:rPr lang="en-GB" b="1" dirty="0" err="1">
                <a:solidFill>
                  <a:srgbClr val="FF0000"/>
                </a:solidFill>
              </a:rPr>
              <a:t>středních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podniků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E2FEB4-CF78-D04A-B492-3E186E35C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6539948" cy="4525963"/>
          </a:xfrm>
        </p:spPr>
        <p:txBody>
          <a:bodyPr/>
          <a:lstStyle/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GB" dirty="0" err="1"/>
              <a:t>Preinkubační</a:t>
            </a:r>
            <a:r>
              <a:rPr lang="en-GB" dirty="0"/>
              <a:t> faze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GB" dirty="0" err="1"/>
              <a:t>Zahájení</a:t>
            </a:r>
            <a:r>
              <a:rPr lang="en-GB" dirty="0"/>
              <a:t> </a:t>
            </a:r>
            <a:r>
              <a:rPr lang="en-GB" dirty="0" err="1"/>
              <a:t>podnikání</a:t>
            </a:r>
            <a:endParaRPr lang="en-GB" dirty="0"/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GB" dirty="0" err="1"/>
              <a:t>Provozování</a:t>
            </a:r>
            <a:r>
              <a:rPr lang="en-GB" dirty="0"/>
              <a:t> </a:t>
            </a:r>
            <a:r>
              <a:rPr lang="en-GB" dirty="0" err="1"/>
              <a:t>podnikatelské</a:t>
            </a:r>
            <a:r>
              <a:rPr lang="en-GB" dirty="0"/>
              <a:t> </a:t>
            </a:r>
            <a:r>
              <a:rPr lang="en-GB" dirty="0" err="1"/>
              <a:t>činnosti</a:t>
            </a:r>
            <a:endParaRPr lang="en-GB" dirty="0"/>
          </a:p>
        </p:txBody>
      </p:sp>
      <p:pic>
        <p:nvPicPr>
          <p:cNvPr id="1026" name="Picture 2" descr="Jak Nový občanský zákoník definuje podnikání - iPodnikatel.cz">
            <a:extLst>
              <a:ext uri="{FF2B5EF4-FFF2-40B4-BE49-F238E27FC236}">
                <a16:creationId xmlns:a16="http://schemas.microsoft.com/office/drawing/2014/main" id="{688189F1-BAD2-9A46-9DE6-A2C01D02E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34" y="3679738"/>
            <a:ext cx="3843131" cy="255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442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Základy managementu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0504"/>
            <a:ext cx="9143998" cy="5500442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b="1" dirty="0"/>
              <a:t>Řízení se dělí podle doby, o které rozhoduje, a to na řízení:</a:t>
            </a:r>
          </a:p>
          <a:p>
            <a:pPr lvl="1">
              <a:spcBef>
                <a:spcPts val="900"/>
              </a:spcBef>
            </a:pP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Strategické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Dlouhodobé období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Základní důvod existence podniku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Základní funkce pro společnost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Strategie jak dosáhnout daných cílů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61807564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Základy managementu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96278"/>
            <a:ext cx="9143998" cy="5354668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b="1" dirty="0"/>
              <a:t>Řízení se dělí podle doby, o které rozhoduje, a to na řízení:</a:t>
            </a:r>
          </a:p>
          <a:p>
            <a:pPr lvl="1">
              <a:spcBef>
                <a:spcPts val="900"/>
              </a:spcBef>
            </a:pP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Taktické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Směřuje k naplnění strategických cílů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Řízení v období jednoho roku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Tvorba rozpočtů, investic, zaměstnanci apod.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710341087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Základy managementu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7983"/>
            <a:ext cx="9143998" cy="5632963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b="1" dirty="0"/>
              <a:t>Řízení se dělí podle doby, o které rozhoduje, a to na řízení:</a:t>
            </a:r>
          </a:p>
          <a:p>
            <a:pPr lvl="1">
              <a:spcBef>
                <a:spcPts val="900"/>
              </a:spcBef>
            </a:pP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Operativní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Realizují se jim taktické záměry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Orientuje se podle operativního plánu</a:t>
            </a:r>
          </a:p>
          <a:p>
            <a:pPr lvl="2"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Časové rozmezí – týdny/měsíce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741846656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Management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4125"/>
            <a:ext cx="9143998" cy="5926821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sz="2800" b="1" dirty="0"/>
              <a:t>Manažera zde zastupuje vlastník podniku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Na své riziko ovlivňuje chod firmy na rozdíl od větších podniků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Odráží se zde osobnost podnikatele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Může být zdrženlivý v rámci investic, zaměstnanců apod.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sz="2400" dirty="0">
                <a:latin typeface="Calibri "/>
                <a:cs typeface="Times New Roman" panose="02020603050405020304" pitchFamily="18" charset="0"/>
              </a:rPr>
              <a:t>Může být, ale více motivovaný k efektivitě procesů v rámci podniku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endParaRPr lang="cs-CZ" altLang="cs-CZ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965014701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471678"/>
            <a:ext cx="9143999" cy="64595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Řízení výroby v MSP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" y="958240"/>
                <a:ext cx="9143998" cy="5926821"/>
              </a:xfrm>
              <a:noFill/>
            </p:spPr>
            <p:txBody>
              <a:bodyPr>
                <a:normAutofit/>
              </a:bodyPr>
              <a:lstStyle/>
              <a:p>
                <a:pPr>
                  <a:spcBef>
                    <a:spcPts val="900"/>
                  </a:spcBef>
                </a:pPr>
                <a:r>
                  <a:rPr lang="cs-CZ" sz="2800" dirty="0"/>
                  <a:t>Výroba statků nebo služeb je stěžejní náplní podniků</a:t>
                </a:r>
              </a:p>
              <a:p>
                <a:pPr>
                  <a:spcBef>
                    <a:spcPts val="900"/>
                  </a:spcBef>
                </a:pPr>
                <a:r>
                  <a:rPr lang="cs-CZ" altLang="cs-CZ" sz="2800" dirty="0">
                    <a:latin typeface="Calibri "/>
                    <a:cs typeface="Times New Roman" panose="02020603050405020304" pitchFamily="18" charset="0"/>
                  </a:rPr>
                  <a:t>Přeměňuje vstupy na výstupy</a:t>
                </a:r>
              </a:p>
              <a:p>
                <a:pPr>
                  <a:spcBef>
                    <a:spcPts val="900"/>
                  </a:spcBef>
                </a:pPr>
                <a:r>
                  <a:rPr lang="cs-CZ" altLang="cs-CZ" sz="2800" dirty="0">
                    <a:latin typeface="Calibri "/>
                    <a:cs typeface="Times New Roman" panose="02020603050405020304" pitchFamily="18" charset="0"/>
                  </a:rPr>
                  <a:t>Produktivita by měla být maximalizována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altLang="cs-CZ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𝑴𝒏𝒐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ž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𝒔𝒕𝒗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í 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𝒗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ý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𝒔𝒕𝒖𝒑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ů</m:t>
                            </m:r>
                          </m:num>
                          <m:den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𝑴𝒏𝒐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ž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𝒔𝒕𝒗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í 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𝒗𝒔𝒕𝒖𝒑</m:t>
                            </m:r>
                            <m:r>
                              <a:rPr lang="cs-CZ" altLang="cs-CZ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ů</m:t>
                            </m:r>
                          </m:den>
                        </m:f>
                      </m:e>
                    </m:d>
                  </m:oMath>
                </a14:m>
                <a:r>
                  <a:rPr lang="cs-CZ" altLang="cs-CZ" sz="2800" dirty="0">
                    <a:latin typeface="Calibri "/>
                    <a:cs typeface="Times New Roman" panose="02020603050405020304" pitchFamily="18" charset="0"/>
                  </a:rPr>
                  <a:t>, efektivita výroby</a:t>
                </a:r>
              </a:p>
              <a:p>
                <a:pPr>
                  <a:spcBef>
                    <a:spcPts val="900"/>
                  </a:spcBef>
                </a:pPr>
                <a:r>
                  <a:rPr lang="cs-CZ" altLang="cs-CZ" sz="2800" b="1" dirty="0">
                    <a:latin typeface="Calibri "/>
                    <a:cs typeface="Times New Roman" panose="02020603050405020304" pitchFamily="18" charset="0"/>
                  </a:rPr>
                  <a:t>Produktivitu lze ovlivnit:</a:t>
                </a:r>
              </a:p>
              <a:p>
                <a:pPr lvl="1">
                  <a:spcBef>
                    <a:spcPts val="900"/>
                  </a:spcBef>
                </a:pPr>
                <a:r>
                  <a:rPr lang="cs-CZ" altLang="cs-CZ" sz="2400" dirty="0">
                    <a:latin typeface="Calibri "/>
                    <a:cs typeface="Times New Roman" panose="02020603050405020304" pitchFamily="18" charset="0"/>
                  </a:rPr>
                  <a:t>Správnými pracovními postupy</a:t>
                </a:r>
              </a:p>
              <a:p>
                <a:pPr lvl="1">
                  <a:spcBef>
                    <a:spcPts val="900"/>
                  </a:spcBef>
                </a:pPr>
                <a:r>
                  <a:rPr lang="cs-CZ" altLang="cs-CZ" sz="2400" dirty="0">
                    <a:latin typeface="Calibri "/>
                    <a:cs typeface="Times New Roman" panose="02020603050405020304" pitchFamily="18" charset="0"/>
                  </a:rPr>
                  <a:t>Kvalitou strojů</a:t>
                </a:r>
              </a:p>
              <a:p>
                <a:pPr lvl="1">
                  <a:spcBef>
                    <a:spcPts val="900"/>
                  </a:spcBef>
                </a:pPr>
                <a:r>
                  <a:rPr lang="cs-CZ" altLang="cs-CZ" sz="2400" dirty="0">
                    <a:latin typeface="Calibri "/>
                    <a:cs typeface="Times New Roman" panose="02020603050405020304" pitchFamily="18" charset="0"/>
                  </a:rPr>
                  <a:t>Využitím kapitálu</a:t>
                </a:r>
              </a:p>
              <a:p>
                <a:pPr lvl="1">
                  <a:spcBef>
                    <a:spcPts val="900"/>
                  </a:spcBef>
                </a:pPr>
                <a:r>
                  <a:rPr lang="cs-CZ" altLang="cs-CZ" sz="2400" dirty="0">
                    <a:latin typeface="Calibri "/>
                    <a:cs typeface="Times New Roman" panose="02020603050405020304" pitchFamily="18" charset="0"/>
                  </a:rPr>
                  <a:t>Hodnocení, odměňování</a:t>
                </a:r>
              </a:p>
              <a:p>
                <a:pPr lvl="1">
                  <a:spcBef>
                    <a:spcPts val="900"/>
                  </a:spcBef>
                </a:pPr>
                <a:r>
                  <a:rPr lang="cs-CZ" altLang="cs-CZ" sz="2400" dirty="0">
                    <a:latin typeface="Calibri "/>
                    <a:cs typeface="Times New Roman" panose="02020603050405020304" pitchFamily="18" charset="0"/>
                  </a:rPr>
                  <a:t>Infrastruktura, řízení apod.</a:t>
                </a:r>
              </a:p>
              <a:p>
                <a:pPr>
                  <a:spcBef>
                    <a:spcPts val="900"/>
                  </a:spcBef>
                </a:pPr>
                <a:endParaRPr lang="cs-CZ" altLang="cs-CZ" sz="2800" dirty="0">
                  <a:latin typeface="Calibri "/>
                  <a:cs typeface="Times New Roman" panose="02020603050405020304" pitchFamily="18" charset="0"/>
                </a:endParaRPr>
              </a:p>
              <a:p>
                <a:pPr>
                  <a:spcBef>
                    <a:spcPts val="900"/>
                  </a:spcBef>
                </a:pPr>
                <a:endParaRPr lang="cs-CZ" altLang="cs-CZ" sz="2800" b="1" i="1" dirty="0">
                  <a:latin typeface="Calibri 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38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" y="958240"/>
                <a:ext cx="9143998" cy="5926821"/>
              </a:xfrm>
              <a:blipFill>
                <a:blip r:embed="rId2"/>
                <a:stretch>
                  <a:fillRect l="-1200" t="-926" r="-21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077236831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Řízení výroby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b="1" dirty="0"/>
              <a:t>Výrobní proces ve strojírenském podniku:</a:t>
            </a:r>
          </a:p>
          <a:p>
            <a:pPr lvl="1">
              <a:spcBef>
                <a:spcPts val="900"/>
              </a:spcBef>
            </a:pPr>
            <a:r>
              <a:rPr lang="cs-CZ" dirty="0"/>
              <a:t>předvýrobní etapa</a:t>
            </a:r>
          </a:p>
          <a:p>
            <a:pPr lvl="2">
              <a:spcBef>
                <a:spcPts val="900"/>
              </a:spcBef>
            </a:pPr>
            <a:r>
              <a:rPr lang="cs-CZ" dirty="0"/>
              <a:t>Vývoj</a:t>
            </a:r>
          </a:p>
          <a:p>
            <a:pPr lvl="2">
              <a:spcBef>
                <a:spcPts val="900"/>
              </a:spcBef>
            </a:pPr>
            <a:r>
              <a:rPr lang="cs-CZ" dirty="0"/>
              <a:t>konstrukční a technologická příprava výrobku a výroby</a:t>
            </a:r>
          </a:p>
          <a:p>
            <a:pPr lvl="2">
              <a:spcBef>
                <a:spcPts val="900"/>
              </a:spcBef>
            </a:pPr>
            <a:r>
              <a:rPr lang="cs-CZ" dirty="0"/>
              <a:t>zajištění materiálů</a:t>
            </a:r>
          </a:p>
          <a:p>
            <a:pPr lvl="2">
              <a:spcBef>
                <a:spcPts val="900"/>
              </a:spcBef>
            </a:pPr>
            <a:r>
              <a:rPr lang="cs-CZ" dirty="0"/>
              <a:t>přípravků </a:t>
            </a:r>
          </a:p>
          <a:p>
            <a:pPr lvl="1">
              <a:spcBef>
                <a:spcPts val="900"/>
              </a:spcBef>
            </a:pPr>
            <a:r>
              <a:rPr lang="cs-CZ" dirty="0"/>
              <a:t>výrobní etapa </a:t>
            </a:r>
          </a:p>
          <a:p>
            <a:pPr lvl="1">
              <a:spcBef>
                <a:spcPts val="900"/>
              </a:spcBef>
            </a:pPr>
            <a:r>
              <a:rPr lang="cs-CZ" dirty="0"/>
              <a:t>odbytová etapa </a:t>
            </a:r>
          </a:p>
          <a:p>
            <a:pPr lvl="1">
              <a:spcBef>
                <a:spcPts val="900"/>
              </a:spcBef>
            </a:pPr>
            <a:endParaRPr lang="cs-CZ" altLang="cs-CZ" sz="2400" b="1" i="1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99878040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Řízení výroby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577009"/>
            <a:ext cx="9143998" cy="5465548"/>
          </a:xfrm>
          <a:noFill/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cs-CZ" sz="2800" b="1" dirty="0"/>
              <a:t>Výrobní postup se skládá z operací, rozlišují se tři typy výroby podle množství výrobků:</a:t>
            </a:r>
          </a:p>
          <a:p>
            <a:pPr lvl="1">
              <a:spcBef>
                <a:spcPts val="900"/>
              </a:spcBef>
            </a:pPr>
            <a:r>
              <a:rPr lang="cs-CZ" altLang="cs-CZ" dirty="0"/>
              <a:t>Kusová</a:t>
            </a:r>
          </a:p>
          <a:p>
            <a:pPr lvl="1">
              <a:spcBef>
                <a:spcPts val="900"/>
              </a:spcBef>
            </a:pPr>
            <a:r>
              <a:rPr lang="cs-CZ" altLang="cs-CZ" dirty="0"/>
              <a:t>Sériová</a:t>
            </a:r>
          </a:p>
          <a:p>
            <a:pPr lvl="1">
              <a:spcBef>
                <a:spcPts val="900"/>
              </a:spcBef>
            </a:pPr>
            <a:r>
              <a:rPr lang="cs-CZ" altLang="cs-CZ" dirty="0"/>
              <a:t>hromadná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992778664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Řízení výroby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Kusová výroba:</a:t>
            </a:r>
          </a:p>
          <a:p>
            <a:pPr lvl="1"/>
            <a:r>
              <a:rPr lang="cs-CZ" dirty="0"/>
              <a:t>Univerzální stroje, kvalifikace pracovníků</a:t>
            </a:r>
          </a:p>
          <a:p>
            <a:pPr lvl="1"/>
            <a:r>
              <a:rPr lang="cs-CZ" dirty="0"/>
              <a:t>Většinou se jedná o zakázkovou výrobu</a:t>
            </a:r>
          </a:p>
          <a:p>
            <a:pPr lvl="1"/>
            <a:r>
              <a:rPr lang="cs-CZ" dirty="0"/>
              <a:t>Je závislá na objednávkách</a:t>
            </a:r>
          </a:p>
          <a:p>
            <a:pPr lvl="1"/>
            <a:r>
              <a:rPr lang="cs-CZ" dirty="0"/>
              <a:t>Nevyrábí se na sklad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034388512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Řízení výroby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Sériová výroba:</a:t>
            </a:r>
          </a:p>
          <a:p>
            <a:pPr lvl="1"/>
            <a:r>
              <a:rPr lang="cs-CZ" dirty="0"/>
              <a:t>Vyrábí menší/větší množství uceleného výrobku</a:t>
            </a:r>
          </a:p>
          <a:p>
            <a:pPr lvl="1"/>
            <a:r>
              <a:rPr lang="cs-CZ" dirty="0"/>
              <a:t>Poté se přechází k výrobě dalšího výrobku</a:t>
            </a:r>
          </a:p>
          <a:p>
            <a:pPr lvl="1"/>
            <a:r>
              <a:rPr lang="cs-CZ" dirty="0"/>
              <a:t>Proměnlivý výrobní proces, ale stabilnější než u kusové výroby</a:t>
            </a:r>
          </a:p>
          <a:p>
            <a:pPr lvl="1"/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79463869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Řízení výroby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Hromadná výroba:</a:t>
            </a:r>
          </a:p>
          <a:p>
            <a:pPr lvl="1"/>
            <a:r>
              <a:rPr lang="cs-CZ" dirty="0"/>
              <a:t>Zahrnuje v sobě výrobu ve velkém množství stejných výrobků</a:t>
            </a:r>
          </a:p>
          <a:p>
            <a:pPr lvl="1"/>
            <a:r>
              <a:rPr lang="cs-CZ" dirty="0"/>
              <a:t>Výrobní proces se pravidelně opakuje a je stabilizován</a:t>
            </a:r>
          </a:p>
          <a:p>
            <a:pPr lvl="1"/>
            <a:r>
              <a:rPr lang="cs-CZ" dirty="0"/>
              <a:t>Nejvyšším stupněm hromadné výroby je proudový typ výroby, kde dochází k plynulé návaznosti výrobních stupňů</a:t>
            </a:r>
          </a:p>
          <a:p>
            <a:pPr lvl="1"/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5762721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270" y="1003802"/>
            <a:ext cx="8683486" cy="5538626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Doporučeným východiskem je vytvoření </a:t>
            </a: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podnikatelského plánu </a:t>
            </a:r>
            <a:r>
              <a:rPr lang="cs-CZ" altLang="cs-CZ" sz="2800" dirty="0">
                <a:latin typeface="Calibri "/>
                <a:cs typeface="Times New Roman" panose="02020603050405020304" pitchFamily="18" charset="0"/>
              </a:rPr>
              <a:t>a správná volba </a:t>
            </a: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právní formy podnikání</a:t>
            </a:r>
          </a:p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Otázky na začátku podnikání: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Která forma podnikání je nejvhodnější?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Jak postupovat při zřizování živnosti?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Jak se vyhnout zbytečným chybám?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Na jaké kroky nezapomenout?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endParaRPr lang="cs-CZ" altLang="cs-CZ" dirty="0">
              <a:latin typeface="Calibri 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ts val="900"/>
              </a:spcBef>
            </a:pPr>
            <a:endParaRPr lang="cs-CZ" altLang="cs-CZ" dirty="0">
              <a:latin typeface="Calibri 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900"/>
              </a:spcBef>
            </a:pPr>
            <a:endParaRPr lang="cs-CZ" altLang="cs-CZ" sz="2800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323444894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Současnost výroby a její výhody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dirty="0"/>
              <a:t>Mnoho podniků působí na trzích, kde převažuje nabídka nad poptávkou</a:t>
            </a:r>
          </a:p>
          <a:p>
            <a:r>
              <a:rPr lang="cs-CZ" b="1" dirty="0"/>
              <a:t>Zákazník si může vybírat podle:</a:t>
            </a:r>
          </a:p>
          <a:p>
            <a:pPr lvl="1"/>
            <a:r>
              <a:rPr lang="cs-CZ" dirty="0"/>
              <a:t>ceny</a:t>
            </a:r>
          </a:p>
          <a:p>
            <a:pPr lvl="1"/>
            <a:r>
              <a:rPr lang="cs-CZ" dirty="0"/>
              <a:t>Kvality</a:t>
            </a:r>
          </a:p>
          <a:p>
            <a:pPr lvl="1"/>
            <a:r>
              <a:rPr lang="cs-CZ" dirty="0"/>
              <a:t>Dodací lhůty</a:t>
            </a:r>
          </a:p>
          <a:p>
            <a:pPr lvl="1"/>
            <a:r>
              <a:rPr lang="cs-CZ" dirty="0"/>
              <a:t>Servisu</a:t>
            </a:r>
          </a:p>
          <a:p>
            <a:pPr lvl="1"/>
            <a:r>
              <a:rPr lang="cs-CZ" dirty="0"/>
              <a:t>apod.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012038114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Současnost výroby a její výhody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510748"/>
            <a:ext cx="7871789" cy="5531809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Příklady k zefektivnění výroby se řadí:</a:t>
            </a:r>
          </a:p>
          <a:p>
            <a:pPr lvl="1"/>
            <a:r>
              <a:rPr lang="cs-CZ" dirty="0"/>
              <a:t>Štíhlá výroba</a:t>
            </a:r>
          </a:p>
          <a:p>
            <a:pPr lvl="1"/>
            <a:r>
              <a:rPr lang="cs-CZ" dirty="0"/>
              <a:t>Procesní řízení</a:t>
            </a:r>
          </a:p>
          <a:p>
            <a:pPr lvl="1"/>
            <a:r>
              <a:rPr lang="cs-CZ" dirty="0" err="1"/>
              <a:t>Six</a:t>
            </a:r>
            <a:r>
              <a:rPr lang="cs-CZ" dirty="0"/>
              <a:t> sigma</a:t>
            </a:r>
          </a:p>
          <a:p>
            <a:pPr lvl="1"/>
            <a:r>
              <a:rPr lang="cs-CZ" dirty="0" err="1"/>
              <a:t>Benchmarking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pic>
        <p:nvPicPr>
          <p:cNvPr id="3074" name="Picture 2" descr="Back to Basics: Six Sigma | 2018-01-01 | Quality Magazine">
            <a:extLst>
              <a:ext uri="{FF2B5EF4-FFF2-40B4-BE49-F238E27FC236}">
                <a16:creationId xmlns:a16="http://schemas.microsoft.com/office/drawing/2014/main" id="{2464E363-17C6-BF49-9D49-ACBE2EC59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010" y="2092871"/>
            <a:ext cx="4030877" cy="245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730797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Základy řízení lidských zdrojů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Kompetence majitele-ředitele-manažera spadá velmi často i personální řízení </a:t>
            </a:r>
            <a:r>
              <a:rPr lang="cs-CZ" b="1" dirty="0">
                <a:solidFill>
                  <a:srgbClr val="FF0000"/>
                </a:solidFill>
              </a:rPr>
              <a:t>Proč?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Personální oddělení by z hlediska malého počtu zaměstnanců bylo více nákladné než přínosné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O to důležitější je spokojenost zaměstnanců, chyby mohou mít fatální důsledky pro celý podnik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Outsourcing pro jednotlivé personální úkony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7631997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Řízení lidských zdrojů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338470"/>
            <a:ext cx="9143998" cy="5704087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Potlačena anonymita – až rodinná atmosféra</a:t>
            </a:r>
          </a:p>
          <a:p>
            <a:pPr>
              <a:lnSpc>
                <a:spcPct val="150000"/>
              </a:lnSpc>
            </a:pPr>
            <a:r>
              <a:rPr lang="cs-CZ" dirty="0"/>
              <a:t>Osobní přístup vedení k zaměstnancům – neformálnější vztahy se zaměstnanci místo formálních</a:t>
            </a:r>
          </a:p>
          <a:p>
            <a:pPr>
              <a:lnSpc>
                <a:spcPct val="150000"/>
              </a:lnSpc>
            </a:pPr>
            <a:r>
              <a:rPr lang="cs-CZ" dirty="0"/>
              <a:t>Rodinné podniky - jiný princip v hodnocení a odměňování zaměstnanců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303764115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Řízení lidských zdrojů v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364974"/>
            <a:ext cx="9143998" cy="5677583"/>
          </a:xfrm>
          <a:noFill/>
        </p:spPr>
        <p:txBody>
          <a:bodyPr>
            <a:normAutofit/>
          </a:bodyPr>
          <a:lstStyle/>
          <a:p>
            <a:r>
              <a:rPr lang="cs-CZ" dirty="0"/>
              <a:t>Vysoké nároky zaměstnanců na odborné požadavky a flexibilitu</a:t>
            </a:r>
          </a:p>
          <a:p>
            <a:r>
              <a:rPr lang="cs-CZ" dirty="0"/>
              <a:t>Zaměstnanci jsou univerzálnější pro různé činnosti</a:t>
            </a:r>
          </a:p>
          <a:p>
            <a:r>
              <a:rPr lang="cs-CZ" dirty="0"/>
              <a:t>Nejsou zde vymezeny přesné pracovní úkoly pro jednotlivá místa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726805505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Získávání a výběr zaměstnanců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dirty="0"/>
              <a:t>MSP jsou méně stabilním zaměstnavatelem – proč?</a:t>
            </a:r>
          </a:p>
          <a:p>
            <a:pPr lvl="1"/>
            <a:r>
              <a:rPr lang="cs-CZ" dirty="0"/>
              <a:t>Kvůli finančním zdrojům</a:t>
            </a:r>
          </a:p>
          <a:p>
            <a:pPr lvl="1"/>
            <a:r>
              <a:rPr lang="cs-CZ" dirty="0"/>
              <a:t>Závislosti na odběratelích - lepší jsou dlouhodobé smlouvy</a:t>
            </a:r>
          </a:p>
          <a:p>
            <a:pPr lvl="1"/>
            <a:r>
              <a:rPr lang="cs-CZ" dirty="0"/>
              <a:t>MSP potřebuje mít všechny zaměstnance spolehlivé</a:t>
            </a:r>
          </a:p>
          <a:p>
            <a:pPr lvl="1"/>
            <a:r>
              <a:rPr lang="cs-CZ" dirty="0"/>
              <a:t>Přijetím špatného pracovníka se zvyšují dodatečné náklady – někdy až fatální důsledky</a:t>
            </a:r>
          </a:p>
          <a:p>
            <a:pPr lvl="1"/>
            <a:r>
              <a:rPr lang="cs-CZ" dirty="0"/>
              <a:t>Výběr nových pracovníků probíhá pomocí referencí, nebo ÚP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2510446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Odměňování zaměstnanců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338470"/>
            <a:ext cx="9143998" cy="5704087"/>
          </a:xfrm>
          <a:noFill/>
        </p:spPr>
        <p:txBody>
          <a:bodyPr>
            <a:normAutofit/>
          </a:bodyPr>
          <a:lstStyle/>
          <a:p>
            <a:r>
              <a:rPr lang="cs-CZ" dirty="0"/>
              <a:t>Odráží se zde přátelské vztahy na pracovišti</a:t>
            </a:r>
          </a:p>
          <a:p>
            <a:r>
              <a:rPr lang="cs-CZ" dirty="0"/>
              <a:t>Zaměstnanec přesně ví, jak bude odměněn</a:t>
            </a:r>
          </a:p>
          <a:p>
            <a:r>
              <a:rPr lang="cs-CZ" dirty="0"/>
              <a:t>Systém odměňování musí být promyšlen</a:t>
            </a:r>
          </a:p>
          <a:p>
            <a:r>
              <a:rPr lang="cs-CZ" dirty="0"/>
              <a:t>MSP nemohou v odměňování konkurovat velkým podnikům</a:t>
            </a:r>
          </a:p>
          <a:p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926750744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Vzdělávání zaměstnanců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311965"/>
            <a:ext cx="8931963" cy="5730592"/>
          </a:xfrm>
          <a:noFill/>
        </p:spPr>
        <p:txBody>
          <a:bodyPr>
            <a:normAutofit/>
          </a:bodyPr>
          <a:lstStyle/>
          <a:p>
            <a:r>
              <a:rPr lang="cs-CZ" dirty="0"/>
              <a:t>Důležitý atribut, umožňuje rozvíjet odbornost, a tím i flexibilitu pracovníků – v MSP je obtížně dosažitelný vzhledem k vyšším nákladům</a:t>
            </a:r>
          </a:p>
          <a:p>
            <a:r>
              <a:rPr lang="cs-CZ" dirty="0"/>
              <a:t>Majitel si uvědomuje, že náklady na vzdělání mohou poté odejít se zaměstnancem</a:t>
            </a:r>
          </a:p>
          <a:p>
            <a:r>
              <a:rPr lang="cs-CZ" dirty="0"/>
              <a:t>Zaměstnance může především motivovat kariérní růst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505526003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Základy finančního řízení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311965"/>
            <a:ext cx="9143998" cy="5730592"/>
          </a:xfrm>
          <a:noFill/>
        </p:spPr>
        <p:txBody>
          <a:bodyPr>
            <a:normAutofit/>
          </a:bodyPr>
          <a:lstStyle/>
          <a:p>
            <a:r>
              <a:rPr lang="cs-CZ" dirty="0"/>
              <a:t>Nedílná součást každé firmy</a:t>
            </a:r>
          </a:p>
          <a:p>
            <a:r>
              <a:rPr lang="cs-CZ" dirty="0"/>
              <a:t>Velké firmy pro finanční řízení zřizují pracovní pozici nebo celý útvar</a:t>
            </a:r>
          </a:p>
          <a:p>
            <a:r>
              <a:rPr lang="cs-CZ" dirty="0"/>
              <a:t>V MSP se většinou financím věnují majitelé, účetní nebo nikdo</a:t>
            </a:r>
          </a:p>
          <a:p>
            <a:r>
              <a:rPr lang="cs-CZ" dirty="0"/>
              <a:t>Pokud se ve firmě věnuje financím jen majitel, většinou se omezuje na výkaznictví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670662227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Základy finančního řízení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dirty="0"/>
              <a:t>Náplň práce finančního manažera ve firmě tvoří:</a:t>
            </a:r>
          </a:p>
          <a:p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E45DF8E-E9F3-4CEA-8134-35475FD890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9234068"/>
              </p:ext>
            </p:extLst>
          </p:nvPr>
        </p:nvGraphicFramePr>
        <p:xfrm>
          <a:off x="685100" y="1637980"/>
          <a:ext cx="7677022" cy="5083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198439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ACBC3AF-3BF9-4ED2-B750-27362B127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" y="109537"/>
            <a:ext cx="9077325" cy="6638925"/>
          </a:xfrm>
          <a:prstGeom prst="rect">
            <a:avLst/>
          </a:prstGeom>
        </p:spPr>
      </p:pic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515232982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C00000"/>
                </a:solidFill>
              </a:rPr>
              <a:t>Základy finančního řízení pro MSP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Snížení rizika je možné dosáhnout např. diverzifikací výroby a investic, respektování faktoru rizika spočívá v dodržování následujících pravidel: </a:t>
            </a:r>
            <a:endParaRPr lang="cs-CZ" dirty="0"/>
          </a:p>
          <a:p>
            <a:pPr lvl="1"/>
            <a:r>
              <a:rPr lang="cs-CZ" dirty="0"/>
              <a:t>při stejném riziku je třeba preferovat menší riziko oproti většímu </a:t>
            </a:r>
          </a:p>
          <a:p>
            <a:pPr lvl="1"/>
            <a:r>
              <a:rPr lang="cs-CZ" dirty="0"/>
              <a:t>při stejném výnosu je třeba preferovat vždy menší riziko oproti většímu </a:t>
            </a:r>
          </a:p>
          <a:p>
            <a:pPr lvl="1"/>
            <a:r>
              <a:rPr lang="cs-CZ" dirty="0"/>
              <a:t>větší výnos je považován za rizikovější </a:t>
            </a:r>
          </a:p>
          <a:p>
            <a:pPr lvl="1"/>
            <a:r>
              <a:rPr lang="cs-CZ" dirty="0"/>
              <a:t>je potřeba preferovat peníze, které podnikatel obdrží dříve 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960740102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C00000"/>
                </a:solidFill>
              </a:rPr>
              <a:t>Řízení majetkové a kapitálové struktury firmy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Majetkem firmy se rozumí veškerý majetek, který je určen k podnikání:</a:t>
            </a:r>
          </a:p>
          <a:p>
            <a:pPr lvl="1"/>
            <a:r>
              <a:rPr lang="cs-CZ" dirty="0"/>
              <a:t>Dlouhodobý majetek</a:t>
            </a:r>
          </a:p>
          <a:p>
            <a:pPr lvl="1"/>
            <a:r>
              <a:rPr lang="cs-CZ" dirty="0"/>
              <a:t>Oběžný majetek</a:t>
            </a:r>
          </a:p>
          <a:p>
            <a:pPr marL="342900" lvl="1" indent="-342900">
              <a:buFont typeface="Arial"/>
              <a:buChar char="•"/>
            </a:pPr>
            <a:r>
              <a:rPr lang="cs-CZ" sz="3200" b="1" dirty="0"/>
              <a:t>Majetek podniku v účetnictví je označován:</a:t>
            </a:r>
          </a:p>
          <a:p>
            <a:pPr marL="742950" lvl="2" indent="-342900"/>
            <a:r>
              <a:rPr lang="cs-CZ" sz="2800" dirty="0"/>
              <a:t>aktiva, </a:t>
            </a:r>
          </a:p>
          <a:p>
            <a:pPr marL="742950" lvl="2" indent="-342900"/>
            <a:r>
              <a:rPr lang="cs-CZ" sz="2800" dirty="0"/>
              <a:t>a zdroje, ze kterých byl tento majetek pořízen, jako pasiva</a:t>
            </a:r>
          </a:p>
          <a:p>
            <a:pPr marL="342900" lvl="1" indent="-342900">
              <a:buFont typeface="Arial"/>
              <a:buChar char="•"/>
            </a:pPr>
            <a:r>
              <a:rPr lang="cs-CZ" dirty="0"/>
              <a:t>Je tedy zřejmé, že každý druh majetku, s nímž společnost hospodaří, musel být financován z určitého finančního zdroje 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80427371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C00000"/>
                </a:solidFill>
              </a:rPr>
              <a:t>Řízení majetkové a kapitálové struktury firmy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285461"/>
            <a:ext cx="9143998" cy="5757096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Aktiva lze třídit podle jejich funkce a doby vázanosti v podniku:</a:t>
            </a:r>
          </a:p>
          <a:p>
            <a:pPr lvl="1"/>
            <a:r>
              <a:rPr lang="cs-CZ" dirty="0"/>
              <a:t>Stálá aktiva (dlouhodobý majetek)</a:t>
            </a:r>
          </a:p>
          <a:p>
            <a:pPr lvl="1"/>
            <a:r>
              <a:rPr lang="cs-CZ" dirty="0"/>
              <a:t>Oběžná aktiva (oběžný majetek)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128704248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dirty="0"/>
              <a:t>Struktura aktiv</a:t>
            </a:r>
          </a:p>
          <a:p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58DC2D9-AA3D-4440-B0FF-99A3F28F2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750815"/>
            <a:ext cx="9170158" cy="5494789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1D61EF00-5C45-4726-8F34-DF3747CC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455473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C00000"/>
                </a:solidFill>
              </a:rPr>
              <a:t>Řízení majetkové a kapitálové struktury firmy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Pohledávky za upsaný kapitál:</a:t>
            </a:r>
          </a:p>
          <a:p>
            <a:pPr lvl="1"/>
            <a:r>
              <a:rPr lang="cs-CZ" dirty="0"/>
              <a:t>Nesplacený stav majetkových podílů nebo akcií</a:t>
            </a:r>
          </a:p>
          <a:p>
            <a:pPr marL="342900" lvl="1" indent="-342900">
              <a:buFont typeface="Arial"/>
              <a:buChar char="•"/>
            </a:pPr>
            <a:r>
              <a:rPr lang="cs-CZ" sz="3200" b="1" dirty="0"/>
              <a:t>Dlouhodobý majetek se člení na:</a:t>
            </a:r>
          </a:p>
          <a:p>
            <a:pPr marL="742950" lvl="2" indent="-342900"/>
            <a:r>
              <a:rPr lang="cs-CZ" sz="2800" dirty="0"/>
              <a:t>DNM – nehmotné výsledky výzkumu, zřizovací výdaje, SW …</a:t>
            </a:r>
          </a:p>
          <a:p>
            <a:pPr marL="742950" lvl="2" indent="-342900"/>
            <a:r>
              <a:rPr lang="cs-CZ" sz="2800" dirty="0"/>
              <a:t>DHM – samostatné movité věci, budovy, stroje, zařízení</a:t>
            </a:r>
          </a:p>
          <a:p>
            <a:pPr marL="742950" lvl="2" indent="-342900"/>
            <a:r>
              <a:rPr lang="cs-CZ" sz="2800" dirty="0"/>
              <a:t>DFM – zřízen v podniku k obchodování, cenné papíry, 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752318920"/>
      </p:ext>
    </p:ext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C00000"/>
                </a:solidFill>
              </a:rPr>
              <a:t>Řízení majetkové a kapitálové struktury firmy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dirty="0"/>
              <a:t>Oběžná aktiva:</a:t>
            </a:r>
          </a:p>
          <a:p>
            <a:pPr lvl="1"/>
            <a:r>
              <a:rPr lang="cs-CZ" sz="2400" dirty="0"/>
              <a:t>Majetek je velmi likvidní, zásoby, pohledávky, KFM …</a:t>
            </a:r>
          </a:p>
          <a:p>
            <a:pPr lvl="1"/>
            <a:r>
              <a:rPr lang="cs-CZ" sz="2400" dirty="0"/>
              <a:t>Pohledávky</a:t>
            </a:r>
          </a:p>
          <a:p>
            <a:pPr lvl="2"/>
            <a:r>
              <a:rPr lang="cs-CZ" sz="2000" dirty="0"/>
              <a:t>Představují právo subjektu vůči jinému - krátkodobé, dlouhodobé</a:t>
            </a:r>
          </a:p>
          <a:p>
            <a:pPr lvl="1"/>
            <a:r>
              <a:rPr lang="cs-CZ" sz="2400" dirty="0"/>
              <a:t>KFM </a:t>
            </a:r>
          </a:p>
          <a:p>
            <a:pPr lvl="2"/>
            <a:r>
              <a:rPr lang="cs-CZ" sz="2000" dirty="0"/>
              <a:t>Vysoce likvidní, jedná se o majetek se kterým podnik obchoduje</a:t>
            </a:r>
          </a:p>
          <a:p>
            <a:pPr lvl="1"/>
            <a:r>
              <a:rPr lang="cs-CZ" sz="2400" dirty="0"/>
              <a:t>Ostatní aktiva</a:t>
            </a:r>
          </a:p>
          <a:p>
            <a:pPr lvl="2"/>
            <a:r>
              <a:rPr lang="cs-CZ" sz="2000" dirty="0"/>
              <a:t>Zahrnují např. časové rozlišení</a:t>
            </a:r>
          </a:p>
          <a:p>
            <a:pPr marL="914400" lvl="2" indent="0">
              <a:buNone/>
            </a:pPr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92773224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883B8A-B889-4B5F-9385-0C7EAADA9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96F2F19-D58D-4538-9EF5-0D914C722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A55E1D3-7505-43B4-9F50-D07559B68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44" y="922789"/>
            <a:ext cx="8345556" cy="482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329689"/>
      </p:ext>
    </p:extLst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C00000"/>
                </a:solidFill>
              </a:rPr>
              <a:t>Řízení majetkové a kapitálové struktury firmy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Vlastní kapitál</a:t>
            </a:r>
          </a:p>
          <a:p>
            <a:pPr lvl="1"/>
            <a:r>
              <a:rPr lang="cs-CZ" dirty="0"/>
              <a:t>Základní kapitál – vklady společníků, peněžité nebo nepeněžité</a:t>
            </a:r>
          </a:p>
          <a:p>
            <a:pPr lvl="1"/>
            <a:r>
              <a:rPr lang="cs-CZ" dirty="0"/>
              <a:t>Kapitálové fondy – emisní ážio</a:t>
            </a:r>
          </a:p>
          <a:p>
            <a:pPr lvl="1"/>
            <a:r>
              <a:rPr lang="cs-CZ" dirty="0"/>
              <a:t>Fondy ze zisku – pojistka pro případ nepředvídatelných rizik, slouží ke krytí ztrát</a:t>
            </a:r>
          </a:p>
          <a:p>
            <a:pPr lvl="1"/>
            <a:r>
              <a:rPr lang="cs-CZ" dirty="0"/>
              <a:t>Výsledek hospodaření minulých let – zisk/ztráta</a:t>
            </a:r>
          </a:p>
          <a:p>
            <a:pPr lvl="1"/>
            <a:r>
              <a:rPr lang="cs-CZ" dirty="0"/>
              <a:t>Výsledek hospodaření běžného účetního období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36128580"/>
      </p:ext>
    </p:ext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C00000"/>
                </a:solidFill>
              </a:rPr>
              <a:t>Řízení majetkové a kapitálové struktury firmy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" y="1115736"/>
            <a:ext cx="9143998" cy="5926821"/>
          </a:xfrm>
          <a:noFill/>
        </p:spPr>
        <p:txBody>
          <a:bodyPr>
            <a:normAutofit/>
          </a:bodyPr>
          <a:lstStyle/>
          <a:p>
            <a:r>
              <a:rPr lang="cs-CZ" b="1" dirty="0"/>
              <a:t>Cizí zdroje</a:t>
            </a:r>
          </a:p>
          <a:p>
            <a:pPr lvl="1"/>
            <a:r>
              <a:rPr lang="cs-CZ" dirty="0"/>
              <a:t>Představují dluh podniku a je jedním ze zdrojů financování podniku</a:t>
            </a:r>
          </a:p>
          <a:p>
            <a:pPr lvl="1"/>
            <a:r>
              <a:rPr lang="cs-CZ" dirty="0"/>
              <a:t>Krátkodobé položky cizích zdrojů</a:t>
            </a:r>
          </a:p>
          <a:p>
            <a:pPr lvl="2"/>
            <a:r>
              <a:rPr lang="cs-CZ" sz="2000" dirty="0"/>
              <a:t>Krátkodobé bankovní úvěry</a:t>
            </a:r>
          </a:p>
          <a:p>
            <a:pPr lvl="2"/>
            <a:r>
              <a:rPr lang="cs-CZ" sz="2000" dirty="0"/>
              <a:t>Půjčky</a:t>
            </a:r>
          </a:p>
          <a:p>
            <a:pPr lvl="2"/>
            <a:r>
              <a:rPr lang="cs-CZ" sz="2000" dirty="0"/>
              <a:t>Zálohy přijaté od odběratelů</a:t>
            </a:r>
          </a:p>
          <a:p>
            <a:pPr lvl="2"/>
            <a:r>
              <a:rPr lang="cs-CZ" sz="2000" dirty="0"/>
              <a:t>Nesplacené daně</a:t>
            </a:r>
          </a:p>
          <a:p>
            <a:pPr lvl="1"/>
            <a:r>
              <a:rPr lang="cs-CZ" dirty="0"/>
              <a:t>Dlouhodobé položky cizích zdrojů</a:t>
            </a:r>
          </a:p>
          <a:p>
            <a:pPr lvl="2"/>
            <a:r>
              <a:rPr lang="cs-CZ" sz="2000" dirty="0"/>
              <a:t>Dlouhodobé bankovní úvěry</a:t>
            </a:r>
          </a:p>
          <a:p>
            <a:pPr lvl="2"/>
            <a:r>
              <a:rPr lang="cs-CZ" sz="2000" dirty="0"/>
              <a:t>Leasingové dluhy</a:t>
            </a:r>
          </a:p>
          <a:p>
            <a:pPr lvl="2"/>
            <a:r>
              <a:rPr lang="cs-CZ" sz="2000" dirty="0"/>
              <a:t>Terminované půjčky</a:t>
            </a:r>
          </a:p>
          <a:p>
            <a:pPr lvl="2"/>
            <a:endParaRPr lang="cs-CZ" dirty="0"/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1406211275"/>
      </p:ext>
    </p:extLst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C00000"/>
                </a:solidFill>
              </a:rPr>
              <a:t>Řízení majetkové a kapitálové struktury firmy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" y="1115736"/>
                <a:ext cx="9143998" cy="5926821"/>
              </a:xfrm>
              <a:noFill/>
            </p:spPr>
            <p:txBody>
              <a:bodyPr>
                <a:normAutofit/>
              </a:bodyPr>
              <a:lstStyle/>
              <a:p>
                <a:r>
                  <a:rPr lang="cs-CZ" dirty="0"/>
                  <a:t>Aktiva a pasiva tvoří tzv. rozvahu podniku</a:t>
                </a:r>
              </a:p>
              <a:p>
                <a:r>
                  <a:rPr lang="cs-CZ" dirty="0"/>
                  <a:t>Musí platit tzv. bilanční pravidlo</a:t>
                </a:r>
              </a:p>
              <a:p>
                <a:pPr marL="0" indent="0" algn="ctr">
                  <a:buNone/>
                </a:pPr>
                <a:r>
                  <a:rPr lang="cs-CZ" b="1" dirty="0">
                    <a:solidFill>
                      <a:srgbClr val="FF0000"/>
                    </a:solidFill>
                  </a:rPr>
                  <a:t>Majetek = kapitál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𝒂𝒌𝒕𝒊𝒗</m:t>
                          </m:r>
                        </m:e>
                      </m:nary>
                      <m:r>
                        <a:rPr lang="cs-CZ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cs-CZ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𝒑𝒂𝒔𝒊𝒗</m:t>
                          </m:r>
                        </m:e>
                      </m:nary>
                    </m:oMath>
                  </m:oMathPara>
                </a14:m>
                <a:endParaRPr lang="cs-CZ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38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" y="1115736"/>
                <a:ext cx="9143998" cy="5926821"/>
              </a:xfrm>
              <a:blipFill>
                <a:blip r:embed="rId2"/>
                <a:stretch>
                  <a:fillRect l="-1533" t="-13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81614708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11061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244" y="1378226"/>
            <a:ext cx="8461511" cy="5479774"/>
          </a:xfrm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900"/>
              </a:spcBef>
              <a:buNone/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1. Od nápadu k promyšlenému plánu</a:t>
            </a:r>
          </a:p>
          <a:p>
            <a:pPr marL="457200" lvl="1" indent="0" algn="just">
              <a:lnSpc>
                <a:spcPct val="150000"/>
              </a:lnSpc>
              <a:spcBef>
                <a:spcPts val="900"/>
              </a:spcBef>
              <a:buNone/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Pokud si podnikatel svůj záměr dostatečně nepromyslí, může si způsobit zbytečné a </a:t>
            </a: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nepříjemné komplikace </a:t>
            </a: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– ideální situací je před zahájením podnikání si sepsat </a:t>
            </a: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podnikatelský plán</a:t>
            </a: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333545879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6561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057" y="1470991"/>
            <a:ext cx="8693699" cy="5250484"/>
          </a:xfrm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900"/>
              </a:spcBef>
              <a:buNone/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2. Přesné vymezení podnikatelské činnosti</a:t>
            </a:r>
          </a:p>
          <a:p>
            <a:pPr marL="457200" lvl="1" indent="0" algn="just">
              <a:lnSpc>
                <a:spcPct val="150000"/>
              </a:lnSpc>
              <a:spcBef>
                <a:spcPts val="900"/>
              </a:spcBef>
              <a:buNone/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Většina preferovaných druhů výdělečné činnosti je provozována podle </a:t>
            </a: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živnostenského zákona</a:t>
            </a: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.</a:t>
            </a:r>
          </a:p>
          <a:p>
            <a:pPr marL="457200" lvl="1" indent="0" algn="just">
              <a:lnSpc>
                <a:spcPct val="150000"/>
              </a:lnSpc>
              <a:spcBef>
                <a:spcPts val="900"/>
              </a:spcBef>
              <a:buNone/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Pro některé činnosti nepotřebuje podnikatel téměř </a:t>
            </a:r>
            <a:r>
              <a:rPr lang="cs-CZ" altLang="cs-CZ" b="1" dirty="0">
                <a:latin typeface="Calibri "/>
                <a:cs typeface="Times New Roman" panose="02020603050405020304" pitchFamily="18" charset="0"/>
              </a:rPr>
              <a:t>žádné povolení</a:t>
            </a: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94948272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5952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E56BE1A-073A-4FC5-8DFE-97DAA0F71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44" y="233277"/>
            <a:ext cx="8421092" cy="648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2474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04730"/>
            <a:ext cx="9143998" cy="5453269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Přesné vymezení podnikatelské činnosti</a:t>
            </a:r>
          </a:p>
          <a:p>
            <a:pPr marL="457200" lvl="1" indent="0">
              <a:lnSpc>
                <a:spcPct val="150000"/>
              </a:lnSpc>
              <a:spcBef>
                <a:spcPts val="900"/>
              </a:spcBef>
              <a:buNone/>
            </a:pPr>
            <a:r>
              <a:rPr lang="cs-CZ" dirty="0"/>
              <a:t>Pro jiné naopak potřebujete zvláštní povolení např. od České národní banky, od Ministerstva zdravotnictví apod. </a:t>
            </a: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409398873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7505"/>
            <a:ext cx="9143999" cy="7466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4800" b="1" dirty="0">
                <a:solidFill>
                  <a:srgbClr val="C00000"/>
                </a:solidFill>
              </a:rPr>
              <a:t>Preinkubační fáze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90261"/>
            <a:ext cx="9143998" cy="5267738"/>
          </a:xfrm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</a:pPr>
            <a:r>
              <a:rPr lang="cs-CZ" altLang="cs-CZ" sz="2800" b="1" dirty="0">
                <a:latin typeface="Calibri "/>
                <a:cs typeface="Times New Roman" panose="02020603050405020304" pitchFamily="18" charset="0"/>
              </a:rPr>
              <a:t>Výběr vhodné formy podnikání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b="1" dirty="0">
                <a:solidFill>
                  <a:srgbClr val="FF0000"/>
                </a:solidFill>
                <a:latin typeface="Calibri "/>
                <a:cs typeface="Times New Roman" panose="02020603050405020304" pitchFamily="18" charset="0"/>
              </a:rPr>
              <a:t>Neexistuje</a:t>
            </a: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 žádná univerzální cesta nebo návod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Pro některé formy podnikání je vhodná forma např. živnostenské podnikání (účetnictví, kadeřnictví…)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r>
              <a:rPr lang="cs-CZ" altLang="cs-CZ" dirty="0">
                <a:latin typeface="Calibri "/>
                <a:cs typeface="Times New Roman" panose="02020603050405020304" pitchFamily="18" charset="0"/>
              </a:rPr>
              <a:t>Pro velké podniky je např. vhodná forma akciové společnosti</a:t>
            </a:r>
          </a:p>
          <a:p>
            <a:pPr lvl="1">
              <a:lnSpc>
                <a:spcPct val="150000"/>
              </a:lnSpc>
              <a:spcBef>
                <a:spcPts val="900"/>
              </a:spcBef>
            </a:pPr>
            <a:endParaRPr lang="cs-CZ" altLang="cs-CZ" dirty="0">
              <a:latin typeface="Calibri "/>
              <a:cs typeface="Times New Roman" panose="02020603050405020304" pitchFamily="18" charset="0"/>
            </a:endParaRPr>
          </a:p>
        </p:txBody>
      </p:sp>
      <p:sp>
        <p:nvSpPr>
          <p:cNvPr id="6" name="Zástupný symbol pro zápatí 4"/>
          <p:cNvSpPr txBox="1">
            <a:spLocks/>
          </p:cNvSpPr>
          <p:nvPr/>
        </p:nvSpPr>
        <p:spPr>
          <a:xfrm>
            <a:off x="34124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s-CZ" dirty="0"/>
              <a:t>Malé a střední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427571785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5894</TotalTime>
  <Words>1893</Words>
  <Application>Microsoft Macintosh PowerPoint</Application>
  <PresentationFormat>Předvádění na obrazovce (4:3)</PresentationFormat>
  <Paragraphs>336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6" baseType="lpstr">
      <vt:lpstr>Arial</vt:lpstr>
      <vt:lpstr>Calibri</vt:lpstr>
      <vt:lpstr>Calibri </vt:lpstr>
      <vt:lpstr>Cambria Math</vt:lpstr>
      <vt:lpstr>Times New Roman</vt:lpstr>
      <vt:lpstr>Wingdings</vt:lpstr>
      <vt:lpstr>Prezentace MVŠO</vt:lpstr>
      <vt:lpstr>Podnikání malých a středních podniků</vt:lpstr>
      <vt:lpstr>Podnikání malých a středních podniků</vt:lpstr>
      <vt:lpstr>Preinkubační fáze</vt:lpstr>
      <vt:lpstr>Preinkubační fáze</vt:lpstr>
      <vt:lpstr>Preinkubační fáze</vt:lpstr>
      <vt:lpstr>Preinkubační fáze</vt:lpstr>
      <vt:lpstr>Preinkubační fáze</vt:lpstr>
      <vt:lpstr>Preinkubační fáze</vt:lpstr>
      <vt:lpstr>Preinkubační fáze</vt:lpstr>
      <vt:lpstr>Výběr právní formy podnikání</vt:lpstr>
      <vt:lpstr>1. Všeobecné podmínky pro získání živnostenského oprávnění </vt:lpstr>
      <vt:lpstr>Zvláštní podmínky</vt:lpstr>
      <vt:lpstr>2. Volba živnosti</vt:lpstr>
      <vt:lpstr>2. Volba živnosti</vt:lpstr>
      <vt:lpstr>Příklady živností</vt:lpstr>
      <vt:lpstr>Preinkubační fáze</vt:lpstr>
      <vt:lpstr>Preinkubační fáze</vt:lpstr>
      <vt:lpstr>Zahájení podnikání</vt:lpstr>
      <vt:lpstr>Základy managementu pro MSP</vt:lpstr>
      <vt:lpstr>Základy managementu pro MSP</vt:lpstr>
      <vt:lpstr>Základy managementu pro MSP</vt:lpstr>
      <vt:lpstr>Základy managementu pro MSP</vt:lpstr>
      <vt:lpstr>Management v MSP</vt:lpstr>
      <vt:lpstr>Řízení výroby v MSP</vt:lpstr>
      <vt:lpstr>Řízení výroby v MSP</vt:lpstr>
      <vt:lpstr>Řízení výroby v MSP</vt:lpstr>
      <vt:lpstr>Řízení výroby v MSP</vt:lpstr>
      <vt:lpstr>Řízení výroby v MSP</vt:lpstr>
      <vt:lpstr>Řízení výroby v MSP</vt:lpstr>
      <vt:lpstr>Současnost výroby a její výhody pro MSP</vt:lpstr>
      <vt:lpstr>Současnost výroby a její výhody pro MSP</vt:lpstr>
      <vt:lpstr>Základy řízení lidských zdrojů v MSP</vt:lpstr>
      <vt:lpstr>Řízení lidských zdrojů v MSP</vt:lpstr>
      <vt:lpstr>Řízení lidských zdrojů v MSP</vt:lpstr>
      <vt:lpstr>Získávání a výběr zaměstnanců</vt:lpstr>
      <vt:lpstr>Odměňování zaměstnanců</vt:lpstr>
      <vt:lpstr>Vzdělávání zaměstnanců</vt:lpstr>
      <vt:lpstr>Základy finančního řízení pro MSP</vt:lpstr>
      <vt:lpstr>Základy finančního řízení pro MSP</vt:lpstr>
      <vt:lpstr>Základy finančního řízení pro MSP</vt:lpstr>
      <vt:lpstr>Řízení majetkové a kapitálové struktury firmy</vt:lpstr>
      <vt:lpstr>Řízení majetkové a kapitálové struktury firmy</vt:lpstr>
      <vt:lpstr>Prezentace aplikace PowerPoint</vt:lpstr>
      <vt:lpstr>Řízení majetkové a kapitálové struktury firmy</vt:lpstr>
      <vt:lpstr>Řízení majetkové a kapitálové struktury firmy</vt:lpstr>
      <vt:lpstr>Prezentace aplikace PowerPoint</vt:lpstr>
      <vt:lpstr>Řízení majetkové a kapitálové struktury firmy</vt:lpstr>
      <vt:lpstr>Řízení majetkové a kapitálové struktury firmy</vt:lpstr>
      <vt:lpstr>Řízení majetkové a kapitálové struktury firmy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Microsoft Office User</cp:lastModifiedBy>
  <cp:revision>267</cp:revision>
  <cp:lastPrinted>2017-09-13T08:43:27Z</cp:lastPrinted>
  <dcterms:created xsi:type="dcterms:W3CDTF">2013-10-07T10:19:46Z</dcterms:created>
  <dcterms:modified xsi:type="dcterms:W3CDTF">2021-10-28T05:54:23Z</dcterms:modified>
</cp:coreProperties>
</file>