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42"/>
  </p:notesMasterIdLst>
  <p:sldIdLst>
    <p:sldId id="256" r:id="rId2"/>
    <p:sldId id="257" r:id="rId3"/>
    <p:sldId id="259" r:id="rId4"/>
    <p:sldId id="305" r:id="rId5"/>
    <p:sldId id="260" r:id="rId6"/>
    <p:sldId id="262" r:id="rId7"/>
    <p:sldId id="263" r:id="rId8"/>
    <p:sldId id="265" r:id="rId9"/>
    <p:sldId id="266" r:id="rId10"/>
    <p:sldId id="267" r:id="rId11"/>
    <p:sldId id="268" r:id="rId12"/>
    <p:sldId id="304" r:id="rId13"/>
    <p:sldId id="269" r:id="rId14"/>
    <p:sldId id="270" r:id="rId15"/>
    <p:sldId id="278" r:id="rId16"/>
    <p:sldId id="306" r:id="rId17"/>
    <p:sldId id="279" r:id="rId18"/>
    <p:sldId id="307" r:id="rId19"/>
    <p:sldId id="281" r:id="rId20"/>
    <p:sldId id="283" r:id="rId21"/>
    <p:sldId id="285" r:id="rId22"/>
    <p:sldId id="286" r:id="rId23"/>
    <p:sldId id="287" r:id="rId24"/>
    <p:sldId id="308" r:id="rId25"/>
    <p:sldId id="288" r:id="rId26"/>
    <p:sldId id="309" r:id="rId27"/>
    <p:sldId id="289" r:id="rId28"/>
    <p:sldId id="435" r:id="rId29"/>
    <p:sldId id="436" r:id="rId30"/>
    <p:sldId id="437" r:id="rId31"/>
    <p:sldId id="438" r:id="rId32"/>
    <p:sldId id="439" r:id="rId33"/>
    <p:sldId id="291" r:id="rId34"/>
    <p:sldId id="292" r:id="rId35"/>
    <p:sldId id="440" r:id="rId36"/>
    <p:sldId id="293" r:id="rId37"/>
    <p:sldId id="294" r:id="rId38"/>
    <p:sldId id="295" r:id="rId39"/>
    <p:sldId id="296" r:id="rId40"/>
    <p:sldId id="302" r:id="rId41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81" autoAdjust="0"/>
    <p:restoredTop sz="94737"/>
  </p:normalViewPr>
  <p:slideViewPr>
    <p:cSldViewPr snapToGrid="0" snapToObjects="1">
      <p:cViewPr varScale="1">
        <p:scale>
          <a:sx n="92" d="100"/>
          <a:sy n="92" d="100"/>
        </p:scale>
        <p:origin x="672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863C9E-6383-4CC2-8393-47C4D1E8A408}" type="datetimeFigureOut">
              <a:rPr lang="cs-CZ" smtClean="0"/>
              <a:pPr/>
              <a:t>20.10.2021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A3E3B7-5112-44D2-8974-0B2B09F2775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0920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A844A-5018-4ED4-A990-470714FDF812}" type="datetime1">
              <a:rPr lang="en-US" smtClean="0"/>
              <a:pPr/>
              <a:t>10/20/21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7DD62-1D39-4025-AD06-5D937752F0D7}" type="datetime1">
              <a:rPr lang="en-US" smtClean="0"/>
              <a:pPr/>
              <a:t>10/20/21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01B3E-B9E8-4F0E-ABAE-FEBE6F3DE70F}" type="datetime1">
              <a:rPr lang="en-US" smtClean="0"/>
              <a:pPr/>
              <a:t>10/20/21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AC157-F299-40C4-AC90-6F408E5B5A87}" type="datetime1">
              <a:rPr lang="en-US" smtClean="0"/>
              <a:pPr/>
              <a:t>10/20/21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DF5EF-284F-438A-A1C5-CAD56CB73475}" type="datetime1">
              <a:rPr lang="en-US" smtClean="0"/>
              <a:pPr/>
              <a:t>10/20/21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A4DEA-1707-477A-AED3-CEAFF620A72D}" type="datetime1">
              <a:rPr lang="en-US" smtClean="0"/>
              <a:pPr/>
              <a:t>10/20/21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BE440-C081-4EE5-9B98-2D804D04A044}" type="datetime1">
              <a:rPr lang="en-US" smtClean="0"/>
              <a:pPr/>
              <a:t>10/20/21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8EA8B-E900-47DE-9C82-7AE22AB9AEC6}" type="datetime1">
              <a:rPr lang="en-US" smtClean="0"/>
              <a:pPr/>
              <a:t>10/20/21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8825A-FE3D-4A43-9560-7A60F3D26427}" type="datetime1">
              <a:rPr lang="en-US" smtClean="0"/>
              <a:pPr/>
              <a:t>10/20/21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7070B-4562-4774-AB5D-5268194F28AC}" type="datetime1">
              <a:rPr lang="en-US" smtClean="0"/>
              <a:pPr/>
              <a:t>10/20/21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85166-59FF-4FAE-9C0B-7277F655552A}" type="datetime1">
              <a:rPr lang="en-US" smtClean="0"/>
              <a:pPr/>
              <a:t>10/20/21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2395E2-2A89-4958-AF32-532736FFFDE4}" type="datetime1">
              <a:rPr lang="en-US" smtClean="0"/>
              <a:pPr/>
              <a:t>10/20/21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Management 2 - cvičení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7886" y="3462449"/>
            <a:ext cx="8128322" cy="1071686"/>
          </a:xfrm>
        </p:spPr>
        <p:txBody>
          <a:bodyPr lIns="0" tIns="0" rIns="0" bIns="0" anchor="t" anchorCtr="0">
            <a:normAutofit fontScale="90000"/>
          </a:bodyPr>
          <a:lstStyle/>
          <a:p>
            <a:pPr algn="l"/>
            <a:r>
              <a:rPr lang="cs-CZ" sz="6600" b="1" dirty="0">
                <a:solidFill>
                  <a:srgbClr val="D10202"/>
                </a:solidFill>
                <a:latin typeface="Arial"/>
                <a:cs typeface="Arial"/>
              </a:rPr>
              <a:t>Malé a střední podnikání</a:t>
            </a:r>
            <a:endParaRPr lang="en-US" sz="6600" b="1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21667" y="673098"/>
            <a:ext cx="6140450" cy="465138"/>
          </a:xfrm>
        </p:spPr>
        <p:txBody>
          <a:bodyPr>
            <a:noAutofit/>
          </a:bodyPr>
          <a:lstStyle/>
          <a:p>
            <a:pPr algn="r" eaLnBrk="1" hangingPunct="1"/>
            <a:r>
              <a:rPr lang="cs-CZ" altLang="cs-CZ" sz="4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Malé a střední podnikání</a:t>
            </a:r>
            <a:endParaRPr lang="cs-CZ" altLang="cs-CZ" sz="24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4B7E8E-70A6-4977-B96A-881D1C252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Úvod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D780B1B-FE40-497E-AE02-0CF57E8427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73728"/>
            <a:ext cx="8229600" cy="301336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b="1" dirty="0"/>
              <a:t>Interní bariéry (tři skupiny):</a:t>
            </a:r>
            <a:endParaRPr lang="cs-CZ" dirty="0"/>
          </a:p>
          <a:p>
            <a:pPr lvl="1">
              <a:lnSpc>
                <a:spcPct val="150000"/>
              </a:lnSpc>
            </a:pPr>
            <a:r>
              <a:rPr lang="cs-CZ" dirty="0"/>
              <a:t>Člověk </a:t>
            </a:r>
            <a:r>
              <a:rPr lang="cs-CZ" b="1" dirty="0"/>
              <a:t>nechce</a:t>
            </a:r>
            <a:r>
              <a:rPr lang="cs-CZ" dirty="0"/>
              <a:t> podnikat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Člověk </a:t>
            </a:r>
            <a:r>
              <a:rPr lang="cs-CZ" b="1" dirty="0"/>
              <a:t>neumí</a:t>
            </a:r>
            <a:r>
              <a:rPr lang="cs-CZ" dirty="0"/>
              <a:t> podnikat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Člověk </a:t>
            </a:r>
            <a:r>
              <a:rPr lang="cs-CZ" b="1" dirty="0"/>
              <a:t>nemůže</a:t>
            </a:r>
            <a:r>
              <a:rPr lang="cs-CZ" dirty="0"/>
              <a:t> podnikat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E6A4B22-10D1-43B8-AE02-DC4A82849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0B2DF32-C50C-4A52-8A4A-068A517B9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3074" name="Picture 2" descr="Neúspěšný rok 2019? Počet bankrotů po šesti letech vzrostl - Podnikatel.cz">
            <a:extLst>
              <a:ext uri="{FF2B5EF4-FFF2-40B4-BE49-F238E27FC236}">
                <a16:creationId xmlns:a16="http://schemas.microsoft.com/office/drawing/2014/main" id="{8FE2245F-C6CA-AF4E-B7D2-CC699DE49C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3350" y="4087092"/>
            <a:ext cx="3797300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748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4B7E8E-70A6-4977-B96A-881D1C252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Úvod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D780B1B-FE40-497E-AE02-0CF57E8427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532" y="1109710"/>
            <a:ext cx="9037468" cy="5246640"/>
          </a:xfrm>
        </p:spPr>
        <p:txBody>
          <a:bodyPr>
            <a:normAutofit fontScale="70000" lnSpcReduction="20000"/>
          </a:bodyPr>
          <a:lstStyle/>
          <a:p>
            <a:pPr lvl="0">
              <a:lnSpc>
                <a:spcPct val="150000"/>
              </a:lnSpc>
            </a:pPr>
            <a:r>
              <a:rPr lang="cs-CZ" b="1" dirty="0"/>
              <a:t>Člověk nechce podnikat:</a:t>
            </a:r>
            <a:endParaRPr lang="cs-CZ" dirty="0"/>
          </a:p>
          <a:p>
            <a:pPr lvl="1">
              <a:lnSpc>
                <a:spcPct val="150000"/>
              </a:lnSpc>
            </a:pPr>
            <a:r>
              <a:rPr lang="cs-CZ" dirty="0"/>
              <a:t>nemá motiv k podnikání (dobré zaměstnání)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má obavy z rizik podnikání (nedostatek sebedůvěry)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osobní vlastnosti (nedostatek cílevědomosti, výdrže, preferování jistoty, nechuť vést lidi, řešit konflikty apod.) </a:t>
            </a:r>
          </a:p>
          <a:p>
            <a:pPr lvl="0">
              <a:lnSpc>
                <a:spcPct val="150000"/>
              </a:lnSpc>
            </a:pPr>
            <a:r>
              <a:rPr lang="cs-CZ" b="1" dirty="0"/>
              <a:t>Člověk neumí podnikat:</a:t>
            </a:r>
            <a:endParaRPr lang="cs-CZ" dirty="0"/>
          </a:p>
          <a:p>
            <a:pPr lvl="1">
              <a:lnSpc>
                <a:spcPct val="150000"/>
              </a:lnSpc>
            </a:pPr>
            <a:r>
              <a:rPr lang="cs-CZ" dirty="0"/>
              <a:t>chybí předmět podnikání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nedostatečná identifikace, hodnocení a využití příležitosti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neznalost základních požadavků souvisejících s podnikáním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nedostatečné předpoklady pro výkon role podnikatele (sebeřízení, manažerské schopnosti, jednání s lidmi)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0B2DF32-C50C-4A52-8A4A-068A517B9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52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4B7E8E-70A6-4977-B96A-881D1C252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Úvod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D780B1B-FE40-497E-AE02-0CF57E8427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532" y="1109710"/>
            <a:ext cx="9037468" cy="3282182"/>
          </a:xfrm>
        </p:spPr>
        <p:txBody>
          <a:bodyPr>
            <a:normAutofit fontScale="85000" lnSpcReduction="20000"/>
          </a:bodyPr>
          <a:lstStyle/>
          <a:p>
            <a:pPr lvl="0">
              <a:lnSpc>
                <a:spcPct val="150000"/>
              </a:lnSpc>
            </a:pPr>
            <a:r>
              <a:rPr lang="cs-CZ" b="1" dirty="0"/>
              <a:t>Člověk nemůže podnikat:</a:t>
            </a:r>
            <a:endParaRPr lang="cs-CZ" dirty="0"/>
          </a:p>
          <a:p>
            <a:pPr lvl="1">
              <a:lnSpc>
                <a:spcPct val="150000"/>
              </a:lnSpc>
            </a:pPr>
            <a:r>
              <a:rPr lang="cs-CZ" dirty="0"/>
              <a:t>nedisponuje potřebnými zdroji – zakladatelským a zejména podnikatelským kapitálem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nedisponuje vhodnými prostory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chybí podpora relevantního okolí – důvěra rodiny, potencionálních společníků, bank atd.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0B2DF32-C50C-4A52-8A4A-068A517B9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4098" name="Picture 2" descr="Rodinná firma s více než 30letou tradicí - GRUND">
            <a:extLst>
              <a:ext uri="{FF2B5EF4-FFF2-40B4-BE49-F238E27FC236}">
                <a16:creationId xmlns:a16="http://schemas.microsoft.com/office/drawing/2014/main" id="{12833464-9639-6041-995C-3A6189AE4C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1" y="4298950"/>
            <a:ext cx="3949700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9616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4B7E8E-70A6-4977-B96A-881D1C252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Úvod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D780B1B-FE40-497E-AE02-0CF57E8427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532" y="1109710"/>
            <a:ext cx="9037468" cy="524664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b="1" dirty="0"/>
              <a:t>Externí bariéry</a:t>
            </a:r>
            <a:endParaRPr lang="cs-CZ" dirty="0"/>
          </a:p>
          <a:p>
            <a:pPr lvl="1">
              <a:lnSpc>
                <a:spcPct val="150000"/>
              </a:lnSpc>
            </a:pPr>
            <a:r>
              <a:rPr lang="cs-CZ" b="1" dirty="0"/>
              <a:t>vnější podmínky, které jsou nezávislé na podnikateli:</a:t>
            </a:r>
            <a:endParaRPr lang="cs-CZ" dirty="0"/>
          </a:p>
          <a:p>
            <a:pPr lvl="2">
              <a:lnSpc>
                <a:spcPct val="150000"/>
              </a:lnSpc>
            </a:pPr>
            <a:r>
              <a:rPr lang="cs-CZ" dirty="0"/>
              <a:t>Právní prostředí</a:t>
            </a:r>
          </a:p>
          <a:p>
            <a:pPr lvl="2">
              <a:lnSpc>
                <a:spcPct val="150000"/>
              </a:lnSpc>
            </a:pPr>
            <a:r>
              <a:rPr lang="cs-CZ" dirty="0"/>
              <a:t>Ekonomické prostředí</a:t>
            </a:r>
          </a:p>
          <a:p>
            <a:pPr lvl="2">
              <a:lnSpc>
                <a:spcPct val="150000"/>
              </a:lnSpc>
            </a:pPr>
            <a:r>
              <a:rPr lang="cs-CZ" dirty="0"/>
              <a:t>Podnikatelská infrastruktura</a:t>
            </a:r>
          </a:p>
          <a:p>
            <a:pPr lvl="2">
              <a:lnSpc>
                <a:spcPct val="150000"/>
              </a:lnSpc>
            </a:pPr>
            <a:r>
              <a:rPr lang="cs-CZ" dirty="0"/>
              <a:t>Veřejné mínění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0B2DF32-C50C-4A52-8A4A-068A517B9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176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4B7E8E-70A6-4977-B96A-881D1C252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Úvod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D780B1B-FE40-497E-AE02-0CF57E8427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532" y="1109710"/>
            <a:ext cx="9037468" cy="5246640"/>
          </a:xfrm>
        </p:spPr>
        <p:txBody>
          <a:bodyPr>
            <a:normAutofit/>
          </a:bodyPr>
          <a:lstStyle/>
          <a:p>
            <a:r>
              <a:rPr lang="cs-CZ" sz="2400" b="1" dirty="0"/>
              <a:t>Externí bariéry</a:t>
            </a:r>
            <a:endParaRPr lang="cs-CZ" sz="2400" dirty="0"/>
          </a:p>
          <a:p>
            <a:pPr lvl="1"/>
            <a:r>
              <a:rPr lang="cs-CZ" sz="2400" b="1" dirty="0"/>
              <a:t>Právní prostředí</a:t>
            </a:r>
            <a:endParaRPr lang="cs-CZ" sz="2400" dirty="0"/>
          </a:p>
          <a:p>
            <a:pPr lvl="2"/>
            <a:r>
              <a:rPr lang="cs-CZ" dirty="0"/>
              <a:t>zákon o ŽP, NOZ</a:t>
            </a:r>
          </a:p>
          <a:p>
            <a:pPr lvl="2"/>
            <a:r>
              <a:rPr lang="cs-CZ" dirty="0"/>
              <a:t>obchodní a pracovněprávní vztahy, ekologické požadavky</a:t>
            </a:r>
          </a:p>
          <a:p>
            <a:pPr lvl="0"/>
            <a:r>
              <a:rPr lang="cs-CZ" sz="2400" b="1" dirty="0"/>
              <a:t>Ekonomické prostředí</a:t>
            </a:r>
            <a:endParaRPr lang="cs-CZ" sz="2400" dirty="0"/>
          </a:p>
          <a:p>
            <a:pPr lvl="2"/>
            <a:r>
              <a:rPr lang="cs-CZ" dirty="0"/>
              <a:t>účetní, daňové, celní…</a:t>
            </a:r>
          </a:p>
          <a:p>
            <a:pPr lvl="0"/>
            <a:r>
              <a:rPr lang="cs-CZ" sz="2400" b="1" dirty="0"/>
              <a:t>Podnikatelská infrastruktura</a:t>
            </a:r>
            <a:endParaRPr lang="cs-CZ" sz="2400" dirty="0"/>
          </a:p>
          <a:p>
            <a:pPr lvl="2"/>
            <a:r>
              <a:rPr lang="cs-CZ" dirty="0"/>
              <a:t>bankovní, pojišťovací, komunikační… služby</a:t>
            </a:r>
          </a:p>
          <a:p>
            <a:pPr lvl="0"/>
            <a:r>
              <a:rPr lang="cs-CZ" sz="2400" b="1" dirty="0"/>
              <a:t>Veřejné mínění</a:t>
            </a:r>
            <a:endParaRPr lang="cs-CZ" sz="2400" dirty="0"/>
          </a:p>
          <a:p>
            <a:pPr lvl="2"/>
            <a:r>
              <a:rPr lang="cs-CZ" dirty="0"/>
              <a:t>obecná atmosféra a názory na podnikání a podnikatele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0B2DF32-C50C-4A52-8A4A-068A517B9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113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4B7E8E-70A6-4977-B96A-881D1C252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62653"/>
            <a:ext cx="9144000" cy="511545"/>
          </a:xfrm>
        </p:spPr>
        <p:txBody>
          <a:bodyPr>
            <a:noAutofit/>
          </a:bodyPr>
          <a:lstStyle/>
          <a:p>
            <a:r>
              <a:rPr lang="cs-CZ" sz="3600" b="1" dirty="0">
                <a:solidFill>
                  <a:srgbClr val="FF0000"/>
                </a:solidFill>
              </a:rPr>
              <a:t>Společenské přínosy malých a středních firem</a:t>
            </a:r>
            <a:endParaRPr lang="cs-CZ" sz="36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D780B1B-FE40-497E-AE02-0CF57E8427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3952" y="1417675"/>
            <a:ext cx="8452848" cy="263943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cs-CZ" b="1" dirty="0"/>
              <a:t>Garance svobody a stabilizace společnosti</a:t>
            </a:r>
            <a:endParaRPr lang="cs-CZ" dirty="0"/>
          </a:p>
          <a:p>
            <a:pPr lvl="1">
              <a:lnSpc>
                <a:spcPct val="150000"/>
              </a:lnSpc>
            </a:pPr>
            <a:r>
              <a:rPr lang="cs-CZ" dirty="0"/>
              <a:t>Dávají šanci k svobodnému uplatnění občanů – podnikatelů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Dávají také šanci k vlastní seberealizaci lidí v produktivním věku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0B2DF32-C50C-4A52-8A4A-068A517B9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5122" name="Picture 2" descr="Kdo jsou podnikatelky století? Odpovídají ženy, které jsou s byznysem  spojené - Podnikatel.cz">
            <a:extLst>
              <a:ext uri="{FF2B5EF4-FFF2-40B4-BE49-F238E27FC236}">
                <a16:creationId xmlns:a16="http://schemas.microsoft.com/office/drawing/2014/main" id="{E231CED6-E9BD-9B4C-BB21-3834F16325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3350" y="4057105"/>
            <a:ext cx="3797300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6096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4B7E8E-70A6-4977-B96A-881D1C252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62653"/>
            <a:ext cx="9144000" cy="511545"/>
          </a:xfrm>
        </p:spPr>
        <p:txBody>
          <a:bodyPr>
            <a:noAutofit/>
          </a:bodyPr>
          <a:lstStyle/>
          <a:p>
            <a:r>
              <a:rPr lang="cs-CZ" sz="3600" b="1" dirty="0">
                <a:solidFill>
                  <a:srgbClr val="FF0000"/>
                </a:solidFill>
              </a:rPr>
              <a:t>Společenské přínosy malých a středních firem</a:t>
            </a:r>
            <a:endParaRPr lang="cs-CZ" sz="36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D780B1B-FE40-497E-AE02-0CF57E8427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532" y="1524000"/>
            <a:ext cx="9037468" cy="4814594"/>
          </a:xfrm>
        </p:spPr>
        <p:txBody>
          <a:bodyPr>
            <a:normAutofit/>
          </a:bodyPr>
          <a:lstStyle/>
          <a:p>
            <a:pPr lvl="1">
              <a:lnSpc>
                <a:spcPct val="150000"/>
              </a:lnSpc>
            </a:pPr>
            <a:r>
              <a:rPr lang="cs-CZ" dirty="0"/>
              <a:t>Malí a střední podnikatelé na sebe nemohou strhnout moc a nemohou se stát monopolní společností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Jsou vlastně jakýmsi protipólem ekonomické a politické moci. 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Malé a střední podniky učí lidi přežití, zodpovědnosti, protože jakýkoliv omyl pro ně může mít katastrofální následky 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0B2DF32-C50C-4A52-8A4A-068A517B9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319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4B7E8E-70A6-4977-B96A-881D1C252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797"/>
            <a:ext cx="9144000" cy="1143000"/>
          </a:xfrm>
        </p:spPr>
        <p:txBody>
          <a:bodyPr>
            <a:noAutofit/>
          </a:bodyPr>
          <a:lstStyle/>
          <a:p>
            <a:r>
              <a:rPr lang="cs-CZ" sz="3600" b="1" dirty="0">
                <a:solidFill>
                  <a:srgbClr val="FF0000"/>
                </a:solidFill>
              </a:rPr>
              <a:t>Společenské přínosy malých a středních firem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D780B1B-FE40-497E-AE02-0CF57E8427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532" y="1474835"/>
            <a:ext cx="9037468" cy="524664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b="1" dirty="0"/>
              <a:t>Reprezentace místního kapitálu</a:t>
            </a:r>
          </a:p>
          <a:p>
            <a:pPr lvl="1">
              <a:lnSpc>
                <a:spcPct val="150000"/>
              </a:lnSpc>
            </a:pPr>
            <a:r>
              <a:rPr lang="cs-CZ" sz="2400" dirty="0"/>
              <a:t>Malé a střední podniky nejsou typickými příjemci zahraničního kapitálu</a:t>
            </a:r>
          </a:p>
          <a:p>
            <a:pPr lvl="1">
              <a:lnSpc>
                <a:spcPct val="150000"/>
              </a:lnSpc>
            </a:pPr>
            <a:r>
              <a:rPr lang="cs-CZ" sz="2400" dirty="0"/>
              <a:t>Firmy tohoto typu reprezentují místní kapitál, místní vlastnické poměry</a:t>
            </a:r>
          </a:p>
          <a:p>
            <a:pPr lvl="1">
              <a:lnSpc>
                <a:spcPct val="150000"/>
              </a:lnSpc>
            </a:pPr>
            <a:r>
              <a:rPr lang="cs-CZ" sz="2400" dirty="0"/>
              <a:t>Přidaná hodnota a efekty podnikání zůstávají v daném regionu či státě v místě podnikání 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0B2DF32-C50C-4A52-8A4A-068A517B9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834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4B7E8E-70A6-4977-B96A-881D1C252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797"/>
            <a:ext cx="9144000" cy="1143000"/>
          </a:xfrm>
        </p:spPr>
        <p:txBody>
          <a:bodyPr>
            <a:noAutofit/>
          </a:bodyPr>
          <a:lstStyle/>
          <a:p>
            <a:r>
              <a:rPr lang="cs-CZ" sz="3600" b="1" dirty="0">
                <a:solidFill>
                  <a:srgbClr val="FF0000"/>
                </a:solidFill>
              </a:rPr>
              <a:t>Společenské přínosy malých a středních firem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D780B1B-FE40-497E-AE02-0CF57E8427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466" y="1286451"/>
            <a:ext cx="9037468" cy="2695383"/>
          </a:xfrm>
        </p:spPr>
        <p:txBody>
          <a:bodyPr>
            <a:normAutofit lnSpcReduction="10000"/>
          </a:bodyPr>
          <a:lstStyle/>
          <a:p>
            <a:pPr lvl="1" algn="just">
              <a:lnSpc>
                <a:spcPct val="150000"/>
              </a:lnSpc>
            </a:pPr>
            <a:r>
              <a:rPr lang="cs-CZ" sz="2400" dirty="0"/>
              <a:t>Malé a střední podniky jsou většinou pevně spjati s daným regionem, podnikatel zde zpravidla bydlí. </a:t>
            </a:r>
          </a:p>
          <a:p>
            <a:pPr lvl="1" algn="just">
              <a:lnSpc>
                <a:spcPct val="150000"/>
              </a:lnSpc>
            </a:pPr>
            <a:r>
              <a:rPr lang="cs-CZ" sz="2400" dirty="0"/>
              <a:t>Podnikatelé nejen, že dávají regionu zaměstnanost a ekonomické přínosy, ale mnohdy jsou také sponzorem kulturních a charitativních akcí a spolků 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0B2DF32-C50C-4A52-8A4A-068A517B9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6146" name="Picture 2" descr="Narozeniny sociálního podniku se ponesou v rytmu regionálních produktů -  Novinky.cz">
            <a:extLst>
              <a:ext uri="{FF2B5EF4-FFF2-40B4-BE49-F238E27FC236}">
                <a16:creationId xmlns:a16="http://schemas.microsoft.com/office/drawing/2014/main" id="{5313CF1E-F5CC-E346-A327-28686F2491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981834"/>
            <a:ext cx="3810000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SVĚT NA DLANI nejen cestovatelský deník - Fotoalbum - JIŽNÍ MORAVA - Vinný  sklípek">
            <a:extLst>
              <a:ext uri="{FF2B5EF4-FFF2-40B4-BE49-F238E27FC236}">
                <a16:creationId xmlns:a16="http://schemas.microsoft.com/office/drawing/2014/main" id="{83577506-E298-A942-9B1E-F68D36BBB2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7747" y="3952718"/>
            <a:ext cx="3228107" cy="2148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9158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4B7E8E-70A6-4977-B96A-881D1C252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41541"/>
            <a:ext cx="9144000" cy="933294"/>
          </a:xfrm>
        </p:spPr>
        <p:txBody>
          <a:bodyPr>
            <a:noAutofit/>
          </a:bodyPr>
          <a:lstStyle/>
          <a:p>
            <a:r>
              <a:rPr lang="cs-CZ" sz="3600" b="1" dirty="0">
                <a:solidFill>
                  <a:srgbClr val="FF0000"/>
                </a:solidFill>
              </a:rPr>
              <a:t>Ekonomické přínosy malých a středních podniků</a:t>
            </a:r>
            <a:endParaRPr lang="cs-CZ" sz="36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D780B1B-FE40-497E-AE02-0CF57E8427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97654" y="1322773"/>
            <a:ext cx="9241654" cy="539870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cs-CZ" sz="2800" b="1" dirty="0"/>
              <a:t>Protipól monopolům</a:t>
            </a:r>
            <a:endParaRPr lang="cs-CZ" sz="2800" dirty="0"/>
          </a:p>
          <a:p>
            <a:pPr lvl="1" algn="just">
              <a:lnSpc>
                <a:spcPct val="150000"/>
              </a:lnSpc>
            </a:pPr>
            <a:r>
              <a:rPr lang="cs-CZ" sz="2600" dirty="0"/>
              <a:t>S prohlubujícími se globalizačními tendencemi, dochází k nástupu multinárodních holdingů, korporací a řetězců, Příkladem mohou být automobilky, které nakupují až 60 % komponentů nejen od malých firem</a:t>
            </a:r>
          </a:p>
          <a:p>
            <a:pPr lvl="1" algn="just">
              <a:lnSpc>
                <a:spcPct val="150000"/>
              </a:lnSpc>
            </a:pPr>
            <a:r>
              <a:rPr lang="cs-CZ" sz="2600" dirty="0"/>
              <a:t>Sektor stavebnictví - nedisponuje všemi profesemi a ve stále větším rozsahu jsou využíváni jako subdodavatelé specializovaných stavebních prací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0B2DF32-C50C-4A52-8A4A-068A517B9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988AB19-9DFA-5149-B5A7-89AF79578156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764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F0E284-6BF9-4384-9867-6A1133F13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Úvod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17238E2-7B2C-4320-B4DF-1988E29F1D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Co by měl podnikatel vědět?</a:t>
            </a:r>
          </a:p>
          <a:p>
            <a:pPr lvl="1"/>
            <a:r>
              <a:rPr lang="cs-CZ" dirty="0"/>
              <a:t>Podnikatel by se měl orientovat v základních pojmech podnikání, existence, významu a omezení malého a středního podnikání</a:t>
            </a:r>
          </a:p>
          <a:p>
            <a:pPr lvl="1"/>
            <a:r>
              <a:rPr lang="cs-CZ" dirty="0"/>
              <a:t>Pojem podnikatel pochází z francouzštiny – znamenal prostředník nebo zprostředkovatel</a:t>
            </a:r>
          </a:p>
          <a:p>
            <a:pPr lvl="1"/>
            <a:r>
              <a:rPr lang="cs-CZ" dirty="0"/>
              <a:t>Rozdíl mezi podnikatelem a rentiérem?</a:t>
            </a:r>
          </a:p>
          <a:p>
            <a:pPr lvl="1"/>
            <a:r>
              <a:rPr lang="cs-CZ" dirty="0"/>
              <a:t>Ve 20. století se podnikateli přisuzuje další rys – rys inovátora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9D4F101-B496-4E6B-B5AB-61F8C2339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406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4B7E8E-70A6-4977-B96A-881D1C252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08364"/>
            <a:ext cx="9144000" cy="933294"/>
          </a:xfrm>
        </p:spPr>
        <p:txBody>
          <a:bodyPr>
            <a:noAutofit/>
          </a:bodyPr>
          <a:lstStyle/>
          <a:p>
            <a:pPr algn="l"/>
            <a:r>
              <a:rPr lang="cs-CZ" sz="3600" b="1" dirty="0">
                <a:solidFill>
                  <a:srgbClr val="FF0000"/>
                </a:solidFill>
              </a:rPr>
              <a:t>Ekonomické přínosy malých a středních podniků</a:t>
            </a:r>
            <a:endParaRPr lang="cs-CZ" sz="36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D780B1B-FE40-497E-AE02-0CF57E8427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532" y="1884217"/>
            <a:ext cx="8580268" cy="4837257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cs-CZ" b="1" dirty="0"/>
              <a:t>Nedílná součást ekonomiky</a:t>
            </a:r>
            <a:endParaRPr lang="cs-CZ" dirty="0"/>
          </a:p>
          <a:p>
            <a:pPr lvl="1" algn="just">
              <a:lnSpc>
                <a:spcPct val="150000"/>
              </a:lnSpc>
            </a:pPr>
            <a:r>
              <a:rPr lang="cs-CZ" dirty="0"/>
              <a:t>Sektor malých a středních firem často absorbuje pracovní síly </a:t>
            </a:r>
            <a:r>
              <a:rPr lang="cs-CZ" b="1" dirty="0"/>
              <a:t>uvolněné velkými firmami </a:t>
            </a:r>
            <a:r>
              <a:rPr lang="cs-CZ" dirty="0"/>
              <a:t>a jeho rozvoj je v řade regionů nositelem zaměstnanosti. </a:t>
            </a:r>
          </a:p>
          <a:p>
            <a:pPr marL="457200" lvl="1" indent="0" algn="just">
              <a:lnSpc>
                <a:spcPct val="150000"/>
              </a:lnSpc>
              <a:buNone/>
            </a:pPr>
            <a:endParaRPr lang="cs-CZ" dirty="0"/>
          </a:p>
          <a:p>
            <a:pPr lvl="1" algn="just">
              <a:lnSpc>
                <a:spcPct val="150000"/>
              </a:lnSpc>
            </a:pPr>
            <a:r>
              <a:rPr lang="cs-CZ" dirty="0"/>
              <a:t>Aktuálně: „</a:t>
            </a:r>
            <a:r>
              <a:rPr lang="cs-CZ" i="1" dirty="0"/>
              <a:t>Panasonic končí s výrobou televizí v Plzni</a:t>
            </a:r>
            <a:r>
              <a:rPr lang="cs-CZ" dirty="0"/>
              <a:t>“ (materiál)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0B2DF32-C50C-4A52-8A4A-068A517B9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7170" name="Picture 2" descr="LCD televize Panasonic s úhlopříčkou 50&quot; | Slevomat.cz">
            <a:extLst>
              <a:ext uri="{FF2B5EF4-FFF2-40B4-BE49-F238E27FC236}">
                <a16:creationId xmlns:a16="http://schemas.microsoft.com/office/drawing/2014/main" id="{246C1B73-B350-4D48-B631-08A3AA4840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0649" y="975011"/>
            <a:ext cx="3636819" cy="1818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3698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4B7E8E-70A6-4977-B96A-881D1C252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80222"/>
            <a:ext cx="9144000" cy="933294"/>
          </a:xfrm>
        </p:spPr>
        <p:txBody>
          <a:bodyPr>
            <a:noAutofit/>
          </a:bodyPr>
          <a:lstStyle/>
          <a:p>
            <a:r>
              <a:rPr lang="cs-CZ" sz="3600" b="1" dirty="0">
                <a:solidFill>
                  <a:srgbClr val="FF0000"/>
                </a:solidFill>
              </a:rPr>
              <a:t>Podnikání a jeho rizika</a:t>
            </a:r>
            <a:endParaRPr lang="cs-CZ" sz="36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D780B1B-FE40-497E-AE02-0CF57E8427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10852"/>
            <a:ext cx="9144000" cy="524664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cs-CZ" dirty="0"/>
              <a:t>Podnikatelská rizika = všechna rizika, která VÝZNAMNĚ ovlivňují podnikání</a:t>
            </a:r>
          </a:p>
          <a:p>
            <a:pPr>
              <a:lnSpc>
                <a:spcPct val="150000"/>
              </a:lnSpc>
            </a:pPr>
            <a:r>
              <a:rPr lang="cs-CZ" dirty="0"/>
              <a:t>1. RIZIKO - o samotném rozhodnutí o podnikání (jak podnikat, v čem podnikat, kde podnikat), </a:t>
            </a:r>
          </a:p>
          <a:p>
            <a:pPr>
              <a:lnSpc>
                <a:spcPct val="150000"/>
              </a:lnSpc>
            </a:pPr>
            <a:r>
              <a:rPr lang="cs-CZ" dirty="0"/>
              <a:t>2. RIZIKO - rozhodnutí o vzniku podniku (jakou obchodní společnost založit) </a:t>
            </a:r>
          </a:p>
          <a:p>
            <a:pPr>
              <a:lnSpc>
                <a:spcPct val="150000"/>
              </a:lnSpc>
            </a:pPr>
            <a:r>
              <a:rPr lang="cs-CZ" dirty="0"/>
              <a:t>3. RIZIKO - průběhu podnikání = rozhodnutí o vývoji a zavedení nových výrobků nebo služeb na trh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0B2DF32-C50C-4A52-8A4A-068A517B9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18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4B7E8E-70A6-4977-B96A-881D1C252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41541"/>
            <a:ext cx="9144000" cy="933294"/>
          </a:xfrm>
        </p:spPr>
        <p:txBody>
          <a:bodyPr>
            <a:noAutofit/>
          </a:bodyPr>
          <a:lstStyle/>
          <a:p>
            <a:r>
              <a:rPr lang="cs-CZ" sz="3600" b="1" dirty="0">
                <a:solidFill>
                  <a:srgbClr val="FF0000"/>
                </a:solidFill>
              </a:rPr>
              <a:t>Podnikání a jeho rizika</a:t>
            </a:r>
            <a:endParaRPr lang="cs-CZ" sz="36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D780B1B-FE40-497E-AE02-0CF57E8427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07127"/>
            <a:ext cx="9144000" cy="306185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dirty="0"/>
              <a:t>Rozhodování do budoucna ve většině případů vychází z určitých předpokladů, které se mohou, ale také nemusí vyplnit</a:t>
            </a:r>
          </a:p>
          <a:p>
            <a:pPr>
              <a:lnSpc>
                <a:spcPct val="150000"/>
              </a:lnSpc>
            </a:pPr>
            <a:r>
              <a:rPr lang="cs-CZ" dirty="0"/>
              <a:t>Podnikání je vysoce rizikové 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0B2DF32-C50C-4A52-8A4A-068A517B9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8194" name="Picture 2" descr="Největší rizika v podnikání a jejich prevence - Český franchising">
            <a:extLst>
              <a:ext uri="{FF2B5EF4-FFF2-40B4-BE49-F238E27FC236}">
                <a16:creationId xmlns:a16="http://schemas.microsoft.com/office/drawing/2014/main" id="{F6E62A12-CDFA-A742-9E6D-E557659414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0036" y="3117273"/>
            <a:ext cx="3872346" cy="2168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1475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4B7E8E-70A6-4977-B96A-881D1C252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98359"/>
            <a:ext cx="9144000" cy="933294"/>
          </a:xfrm>
        </p:spPr>
        <p:txBody>
          <a:bodyPr>
            <a:noAutofit/>
          </a:bodyPr>
          <a:lstStyle/>
          <a:p>
            <a:r>
              <a:rPr lang="cs-CZ" sz="3600" b="1" dirty="0">
                <a:solidFill>
                  <a:srgbClr val="FF0000"/>
                </a:solidFill>
              </a:rPr>
              <a:t>Podnikání a jeho rizika</a:t>
            </a:r>
            <a:endParaRPr lang="cs-CZ" sz="36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D780B1B-FE40-497E-AE02-0CF57E8427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05017"/>
            <a:ext cx="9144000" cy="541645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70000"/>
              </a:lnSpc>
            </a:pPr>
            <a:r>
              <a:rPr lang="cs-CZ" dirty="0"/>
              <a:t>Rozhodnutí o podnikání a financování vývoje a zavádění nových výrobků =  největší podnikatelské riziko  </a:t>
            </a:r>
          </a:p>
          <a:p>
            <a:pPr lvl="1">
              <a:lnSpc>
                <a:spcPct val="170000"/>
              </a:lnSpc>
            </a:pPr>
            <a:r>
              <a:rPr lang="cs-CZ" dirty="0"/>
              <a:t>při neúspěchu jsou vynaložené náklady ztracené (utopené náklady), </a:t>
            </a:r>
          </a:p>
          <a:p>
            <a:pPr lvl="1">
              <a:lnSpc>
                <a:spcPct val="170000"/>
              </a:lnSpc>
            </a:pPr>
            <a:r>
              <a:rPr lang="cs-CZ" dirty="0"/>
              <a:t>při úspěchu může mít podnik velký zisk, což kompenzuje  podstoupené riziko. </a:t>
            </a:r>
          </a:p>
          <a:p>
            <a:pPr lvl="1">
              <a:lnSpc>
                <a:spcPct val="170000"/>
              </a:lnSpc>
            </a:pPr>
            <a:r>
              <a:rPr lang="cs-CZ" dirty="0"/>
              <a:t>Podnikatelské riziko je o to větší, pokud je na rozvoj nového produktu použit cizí kapitál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0B2DF32-C50C-4A52-8A4A-068A517B9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370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4B7E8E-70A6-4977-B96A-881D1C252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98359"/>
            <a:ext cx="9144000" cy="933294"/>
          </a:xfrm>
        </p:spPr>
        <p:txBody>
          <a:bodyPr>
            <a:noAutofit/>
          </a:bodyPr>
          <a:lstStyle/>
          <a:p>
            <a:r>
              <a:rPr lang="cs-CZ" sz="3600" b="1" dirty="0">
                <a:solidFill>
                  <a:srgbClr val="FF0000"/>
                </a:solidFill>
              </a:rPr>
              <a:t>Podnikání a jeho rizika</a:t>
            </a:r>
            <a:endParaRPr lang="cs-CZ" sz="36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D780B1B-FE40-497E-AE02-0CF57E8427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28461"/>
            <a:ext cx="8977745" cy="2563091"/>
          </a:xfrm>
        </p:spPr>
        <p:txBody>
          <a:bodyPr>
            <a:normAutofit/>
          </a:bodyPr>
          <a:lstStyle/>
          <a:p>
            <a:r>
              <a:rPr lang="cs-CZ" dirty="0"/>
              <a:t>Jak snížit podnikatelská rizika?</a:t>
            </a:r>
          </a:p>
          <a:p>
            <a:pPr lvl="1"/>
            <a:r>
              <a:rPr lang="cs-CZ" dirty="0"/>
              <a:t>dobře sestavený podnikatelský plán, </a:t>
            </a:r>
          </a:p>
          <a:p>
            <a:pPr lvl="1"/>
            <a:r>
              <a:rPr lang="cs-CZ" dirty="0"/>
              <a:t>dobré informace o stavu organizace a o situaci v tržním prostředí</a:t>
            </a:r>
          </a:p>
          <a:p>
            <a:pPr lvl="1"/>
            <a:r>
              <a:rPr lang="cs-CZ" dirty="0"/>
              <a:t>intuice podnikatele nebo manažera. 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0B2DF32-C50C-4A52-8A4A-068A517B9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9218" name="Picture 2" descr="Jak rozeznat intuici od běžných myšlenek a pocitů? - Flowee">
            <a:extLst>
              <a:ext uri="{FF2B5EF4-FFF2-40B4-BE49-F238E27FC236}">
                <a16:creationId xmlns:a16="http://schemas.microsoft.com/office/drawing/2014/main" id="{2CC19142-1D07-B448-BB91-23AC62CE9D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0872" y="3991552"/>
            <a:ext cx="35560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0726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4B7E8E-70A6-4977-B96A-881D1C252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98359"/>
            <a:ext cx="9144000" cy="933294"/>
          </a:xfrm>
        </p:spPr>
        <p:txBody>
          <a:bodyPr>
            <a:noAutofit/>
          </a:bodyPr>
          <a:lstStyle/>
          <a:p>
            <a:r>
              <a:rPr lang="cs-CZ" sz="3600" b="1" dirty="0">
                <a:solidFill>
                  <a:srgbClr val="FF0000"/>
                </a:solidFill>
              </a:rPr>
              <a:t>Podnikání a jeho rizika</a:t>
            </a:r>
            <a:endParaRPr lang="cs-CZ" sz="36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D780B1B-FE40-497E-AE02-0CF57E8427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05017"/>
            <a:ext cx="9144000" cy="541645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b="1" dirty="0"/>
              <a:t>Rizika lze charakterizovat jako interní a externí:</a:t>
            </a:r>
            <a:endParaRPr lang="cs-CZ" dirty="0"/>
          </a:p>
          <a:p>
            <a:pPr lvl="1">
              <a:lnSpc>
                <a:spcPct val="150000"/>
              </a:lnSpc>
            </a:pPr>
            <a:r>
              <a:rPr lang="cs-CZ" b="1" dirty="0"/>
              <a:t>Interní rizika</a:t>
            </a:r>
            <a:r>
              <a:rPr lang="cs-CZ" dirty="0"/>
              <a:t> – se projevují uvnitř firmy a podnikatel je víceméně schopen je řídit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Mezi interní rizika lze zahrnout </a:t>
            </a:r>
          </a:p>
          <a:p>
            <a:pPr lvl="2">
              <a:lnSpc>
                <a:spcPct val="150000"/>
              </a:lnSpc>
            </a:pPr>
            <a:r>
              <a:rPr lang="cs-CZ" dirty="0"/>
              <a:t>finanční síla podniku, </a:t>
            </a:r>
          </a:p>
          <a:p>
            <a:pPr lvl="2">
              <a:lnSpc>
                <a:spcPct val="150000"/>
              </a:lnSpc>
            </a:pPr>
            <a:r>
              <a:rPr lang="cs-CZ" dirty="0"/>
              <a:t>personální management 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0B2DF32-C50C-4A52-8A4A-068A517B9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38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4B7E8E-70A6-4977-B96A-881D1C252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98359"/>
            <a:ext cx="9144000" cy="933294"/>
          </a:xfrm>
        </p:spPr>
        <p:txBody>
          <a:bodyPr>
            <a:noAutofit/>
          </a:bodyPr>
          <a:lstStyle/>
          <a:p>
            <a:r>
              <a:rPr lang="cs-CZ" sz="3600" b="1" dirty="0">
                <a:solidFill>
                  <a:srgbClr val="FF0000"/>
                </a:solidFill>
              </a:rPr>
              <a:t>Podnikání a jeho rizika</a:t>
            </a:r>
            <a:endParaRPr lang="cs-CZ" sz="36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D780B1B-FE40-497E-AE02-0CF57E8427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05017"/>
            <a:ext cx="9144000" cy="3350110"/>
          </a:xfrm>
        </p:spPr>
        <p:txBody>
          <a:bodyPr>
            <a:normAutofit/>
          </a:bodyPr>
          <a:lstStyle/>
          <a:p>
            <a:pPr lvl="1">
              <a:lnSpc>
                <a:spcPct val="150000"/>
              </a:lnSpc>
            </a:pPr>
            <a:r>
              <a:rPr lang="cs-CZ" b="1" dirty="0"/>
              <a:t>Externí rizika</a:t>
            </a:r>
            <a:r>
              <a:rPr lang="cs-CZ" dirty="0"/>
              <a:t> – vztahují se k faktorům podnikatelského prostředí a podnikatel je obvykle musí respektovat nebo se před nimi chránit 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V této oblasti rizik má podnikatel omezené možnosti k jejich ovlivňování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0B2DF32-C50C-4A52-8A4A-068A517B9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26</a:t>
            </a:fld>
            <a:endParaRPr lang="en-US"/>
          </a:p>
        </p:txBody>
      </p:sp>
      <p:pic>
        <p:nvPicPr>
          <p:cNvPr id="10242" name="Picture 2" descr="Riziko protistrany - kreditní (úvěrové) riziko - Finanční vzdělávání">
            <a:extLst>
              <a:ext uri="{FF2B5EF4-FFF2-40B4-BE49-F238E27FC236}">
                <a16:creationId xmlns:a16="http://schemas.microsoft.com/office/drawing/2014/main" id="{CE79474D-10B4-8644-842D-E2BCB2B162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860223"/>
            <a:ext cx="3492500" cy="2324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3309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4B7E8E-70A6-4977-B96A-881D1C252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98359"/>
            <a:ext cx="9144000" cy="933294"/>
          </a:xfrm>
        </p:spPr>
        <p:txBody>
          <a:bodyPr>
            <a:noAutofit/>
          </a:bodyPr>
          <a:lstStyle/>
          <a:p>
            <a:r>
              <a:rPr lang="cs-CZ" sz="3600" b="1" dirty="0">
                <a:solidFill>
                  <a:srgbClr val="FF0000"/>
                </a:solidFill>
              </a:rPr>
              <a:t>Zahájení podnikatelské činnosti</a:t>
            </a:r>
            <a:endParaRPr lang="cs-CZ" sz="36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D780B1B-FE40-497E-AE02-0CF57E8427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05017"/>
            <a:ext cx="9144000" cy="5416458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Podnikání je právně upraveno v České republice pomocí </a:t>
            </a:r>
            <a:r>
              <a:rPr lang="cs-CZ" b="1" dirty="0"/>
              <a:t>Listiny základních práv a svobod</a:t>
            </a:r>
            <a:r>
              <a:rPr lang="cs-CZ" dirty="0"/>
              <a:t>, kde je zakotveno právo každého občana České republiky podnikat a provozovat jinou hospodářskou činnost a také právo vlastnit majetek.</a:t>
            </a:r>
          </a:p>
          <a:p>
            <a:pPr algn="just"/>
            <a:r>
              <a:rPr lang="cs-CZ" dirty="0"/>
              <a:t>Konkrétní legislativní vymezení je dána 89 a 90/2012 Sb., živnostenským zákonem a dalšími zákony upravující podnikatelské podmínky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0B2DF32-C50C-4A52-8A4A-068A517B9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751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509156" y="554183"/>
            <a:ext cx="6977846" cy="649700"/>
          </a:xfrm>
        </p:spPr>
        <p:txBody>
          <a:bodyPr>
            <a:normAutofit fontScale="90000"/>
          </a:bodyPr>
          <a:lstStyle/>
          <a:p>
            <a:r>
              <a:rPr lang="cs-CZ" altLang="cs-CZ" dirty="0"/>
              <a:t>Právní úprava podnikání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509156" y="1203884"/>
            <a:ext cx="8440880" cy="5099934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cs-CZ" altLang="cs-CZ" sz="2800" dirty="0"/>
              <a:t>1. ledna 2014</a:t>
            </a:r>
          </a:p>
          <a:p>
            <a:pPr lvl="1">
              <a:lnSpc>
                <a:spcPct val="150000"/>
              </a:lnSpc>
            </a:pPr>
            <a:r>
              <a:rPr lang="cs-CZ" altLang="cs-CZ" sz="2400" dirty="0"/>
              <a:t>Úplné zrušení mnoha zákonů</a:t>
            </a:r>
          </a:p>
          <a:p>
            <a:pPr lvl="3">
              <a:lnSpc>
                <a:spcPct val="150000"/>
              </a:lnSpc>
            </a:pPr>
            <a:r>
              <a:rPr lang="cs-CZ" altLang="cs-CZ" sz="1600" dirty="0"/>
              <a:t>Obchodního zákoníku, </a:t>
            </a:r>
          </a:p>
          <a:p>
            <a:pPr lvl="3">
              <a:lnSpc>
                <a:spcPct val="150000"/>
              </a:lnSpc>
            </a:pPr>
            <a:r>
              <a:rPr lang="cs-CZ" altLang="cs-CZ" sz="1600" dirty="0"/>
              <a:t>občanského zákoníku, </a:t>
            </a:r>
          </a:p>
          <a:p>
            <a:pPr lvl="3">
              <a:lnSpc>
                <a:spcPct val="150000"/>
              </a:lnSpc>
            </a:pPr>
            <a:r>
              <a:rPr lang="cs-CZ" altLang="cs-CZ" sz="1600" dirty="0"/>
              <a:t>zákona o cenných papírech, </a:t>
            </a:r>
          </a:p>
          <a:p>
            <a:pPr lvl="3">
              <a:lnSpc>
                <a:spcPct val="150000"/>
              </a:lnSpc>
            </a:pPr>
            <a:r>
              <a:rPr lang="cs-CZ" altLang="cs-CZ" sz="1600" dirty="0"/>
              <a:t>zákona o rodině, </a:t>
            </a:r>
          </a:p>
          <a:p>
            <a:pPr lvl="3">
              <a:lnSpc>
                <a:spcPct val="150000"/>
              </a:lnSpc>
            </a:pPr>
            <a:r>
              <a:rPr lang="cs-CZ" altLang="cs-CZ" sz="1600" dirty="0"/>
              <a:t>o nájmu nebytových prostor, </a:t>
            </a:r>
          </a:p>
          <a:p>
            <a:pPr lvl="3">
              <a:lnSpc>
                <a:spcPct val="150000"/>
              </a:lnSpc>
            </a:pPr>
            <a:r>
              <a:rPr lang="cs-CZ" altLang="cs-CZ" sz="1600" dirty="0"/>
              <a:t>zákona o pojistné smlouvě, </a:t>
            </a:r>
          </a:p>
          <a:p>
            <a:pPr lvl="3">
              <a:lnSpc>
                <a:spcPct val="150000"/>
              </a:lnSpc>
            </a:pPr>
            <a:r>
              <a:rPr lang="cs-CZ" altLang="cs-CZ" sz="1600" dirty="0"/>
              <a:t>zákona o sdružování občanů apod. </a:t>
            </a:r>
          </a:p>
          <a:p>
            <a:pPr lvl="1">
              <a:lnSpc>
                <a:spcPct val="150000"/>
              </a:lnSpc>
            </a:pPr>
            <a:r>
              <a:rPr lang="cs-CZ" altLang="cs-CZ" sz="2400" dirty="0"/>
              <a:t>Drtivá většina úpravy se přesunula do: </a:t>
            </a:r>
          </a:p>
          <a:p>
            <a:pPr lvl="2">
              <a:lnSpc>
                <a:spcPct val="150000"/>
              </a:lnSpc>
            </a:pPr>
            <a:r>
              <a:rPr lang="cs-CZ" altLang="cs-CZ" sz="1800" dirty="0"/>
              <a:t>nového občanského zákoníku (zák. č. 89/2012) a</a:t>
            </a:r>
          </a:p>
          <a:p>
            <a:pPr lvl="2">
              <a:lnSpc>
                <a:spcPct val="150000"/>
              </a:lnSpc>
            </a:pPr>
            <a:r>
              <a:rPr lang="cs-CZ" altLang="cs-CZ" sz="1800" dirty="0"/>
              <a:t>zákona o obchodních korporacích (zák. č. 90/2012)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Právní úprava podnikání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508001" y="1537855"/>
            <a:ext cx="7860144" cy="3918780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</a:pPr>
            <a:r>
              <a:rPr lang="cs-CZ" altLang="cs-CZ" sz="2400" dirty="0"/>
              <a:t>Informační zdroje pro vyhledávání nových zákonů:</a:t>
            </a:r>
          </a:p>
          <a:p>
            <a:pPr lvl="1">
              <a:lnSpc>
                <a:spcPct val="160000"/>
              </a:lnSpc>
            </a:pPr>
            <a:r>
              <a:rPr lang="cs-CZ" altLang="cs-CZ" sz="2000" dirty="0" err="1"/>
              <a:t>obcanskyzakonik.justice.cz</a:t>
            </a:r>
            <a:r>
              <a:rPr lang="cs-CZ" altLang="cs-CZ" sz="2000" dirty="0"/>
              <a:t> </a:t>
            </a:r>
          </a:p>
          <a:p>
            <a:pPr lvl="3">
              <a:lnSpc>
                <a:spcPct val="160000"/>
              </a:lnSpc>
            </a:pPr>
            <a:r>
              <a:rPr lang="cs-CZ" altLang="cs-CZ" sz="1400" dirty="0"/>
              <a:t>Oficiální informační portál, kde jsou vymezeny jednotlivé sekce právní úpravy</a:t>
            </a:r>
          </a:p>
          <a:p>
            <a:pPr lvl="1">
              <a:lnSpc>
                <a:spcPct val="160000"/>
              </a:lnSpc>
            </a:pPr>
            <a:r>
              <a:rPr lang="cs-CZ" altLang="cs-CZ" sz="2000" dirty="0" err="1"/>
              <a:t>obcanskyzakonik.justice.cz</a:t>
            </a:r>
            <a:r>
              <a:rPr lang="cs-CZ" altLang="cs-CZ" sz="2000" dirty="0"/>
              <a:t>/infocentrum/</a:t>
            </a:r>
            <a:r>
              <a:rPr lang="cs-CZ" altLang="cs-CZ" sz="2000" dirty="0" err="1"/>
              <a:t>informacnibrozury</a:t>
            </a:r>
            <a:endParaRPr lang="cs-CZ" altLang="cs-CZ" sz="2000" dirty="0"/>
          </a:p>
          <a:p>
            <a:pPr lvl="3">
              <a:lnSpc>
                <a:spcPct val="160000"/>
              </a:lnSpc>
            </a:pPr>
            <a:r>
              <a:rPr lang="cs-CZ" altLang="cs-CZ" sz="1400" dirty="0"/>
              <a:t>Informační brožury dle jednotlivých témat</a:t>
            </a:r>
          </a:p>
          <a:p>
            <a:pPr lvl="1">
              <a:lnSpc>
                <a:spcPct val="160000"/>
              </a:lnSpc>
            </a:pPr>
            <a:r>
              <a:rPr lang="cs-CZ" altLang="cs-CZ" sz="2000" dirty="0" err="1"/>
              <a:t>zakonyprolidi.cz</a:t>
            </a:r>
            <a:endParaRPr lang="cs-CZ" altLang="cs-CZ" sz="2000" dirty="0"/>
          </a:p>
          <a:p>
            <a:pPr lvl="1">
              <a:lnSpc>
                <a:spcPct val="160000"/>
              </a:lnSpc>
            </a:pPr>
            <a:endParaRPr lang="cs-CZ" altLang="cs-CZ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F0E284-6BF9-4384-9867-6A1133F13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6525"/>
            <a:ext cx="8229600" cy="1143000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Úvod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17238E2-7B2C-4320-B4DF-1988E29F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74198"/>
            <a:ext cx="9144000" cy="5282152"/>
          </a:xfrm>
        </p:spPr>
        <p:txBody>
          <a:bodyPr>
            <a:normAutofit/>
          </a:bodyPr>
          <a:lstStyle/>
          <a:p>
            <a:r>
              <a:rPr lang="cs-CZ" dirty="0"/>
              <a:t>Pojem podnikání:</a:t>
            </a:r>
          </a:p>
          <a:p>
            <a:pPr lvl="1"/>
            <a:r>
              <a:rPr lang="cs-CZ" dirty="0"/>
              <a:t> </a:t>
            </a:r>
            <a:r>
              <a:rPr lang="cs-CZ" b="1" dirty="0"/>
              <a:t>ekonomické pojetí</a:t>
            </a:r>
            <a:r>
              <a:rPr lang="cs-CZ" dirty="0"/>
              <a:t> – podnikání je zapojení ekonomických zdrojů a jiných aktivit tak, aby se zvýšila jejich původní hodnota</a:t>
            </a:r>
          </a:p>
          <a:p>
            <a:pPr lvl="1"/>
            <a:r>
              <a:rPr lang="cs-CZ" b="1" dirty="0"/>
              <a:t>psychologické pojetí</a:t>
            </a:r>
            <a:r>
              <a:rPr lang="cs-CZ" dirty="0"/>
              <a:t> – podnikání je činnost motivovaná potřebou něco získat, něčeho dosáhnout, vyzkoušet si něco, splnit si něco</a:t>
            </a:r>
          </a:p>
          <a:p>
            <a:pPr lvl="1"/>
            <a:r>
              <a:rPr lang="cs-CZ" b="1" dirty="0"/>
              <a:t>sociologické pojetí</a:t>
            </a:r>
            <a:r>
              <a:rPr lang="cs-CZ" dirty="0"/>
              <a:t> – podnikání je vytváření blahobytu pro všechny zainteresované, hledání cesty k dokonalejšímu využívání zdrojů, vytváření pracovních míst a příležitostí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9D4F101-B496-4E6B-B5AB-61F8C2339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222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>
          <a:xfrm>
            <a:off x="483177" y="634645"/>
            <a:ext cx="8177645" cy="566738"/>
          </a:xfrm>
        </p:spPr>
        <p:txBody>
          <a:bodyPr>
            <a:normAutofit fontScale="90000"/>
          </a:bodyPr>
          <a:lstStyle/>
          <a:p>
            <a:r>
              <a:rPr lang="cs-CZ" altLang="cs-CZ" dirty="0"/>
              <a:t>Právní úprava podnikání - terminologie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4215846"/>
              </p:ext>
            </p:extLst>
          </p:nvPr>
        </p:nvGraphicFramePr>
        <p:xfrm>
          <a:off x="483177" y="1330036"/>
          <a:ext cx="8177646" cy="53310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5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717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310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cs-CZ" sz="2800" b="1"/>
                        <a:t>Nová právní úprava</a:t>
                      </a:r>
                    </a:p>
                  </a:txBody>
                  <a:tcPr marL="51428" marR="51428" marT="25712" marB="25712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cs-CZ" sz="2800" b="1"/>
                        <a:t>Předchozí právní úprava</a:t>
                      </a:r>
                    </a:p>
                  </a:txBody>
                  <a:tcPr marL="51428" marR="51428" marT="25712" marB="2571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646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cs-CZ" sz="2000" b="1"/>
                        <a:t>Právní jednání</a:t>
                      </a:r>
                    </a:p>
                  </a:txBody>
                  <a:tcPr marL="51428" marR="51428" marT="25712" marB="25712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cs-CZ" sz="2000" b="0"/>
                        <a:t>Právní úkon</a:t>
                      </a:r>
                    </a:p>
                  </a:txBody>
                  <a:tcPr marL="51428" marR="51428" marT="25712" marB="2571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117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cs-CZ" sz="2000" b="1"/>
                        <a:t>Svéprávnost</a:t>
                      </a:r>
                    </a:p>
                  </a:txBody>
                  <a:tcPr marL="51428" marR="51428" marT="25712" marB="2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/>
                        <a:t>Způsobilost</a:t>
                      </a:r>
                      <a:r>
                        <a:rPr lang="cs-CZ" sz="2000" b="0" baseline="0"/>
                        <a:t> k právním úkonům</a:t>
                      </a:r>
                      <a:endParaRPr lang="cs-CZ" sz="2000" b="0"/>
                    </a:p>
                  </a:txBody>
                  <a:tcPr marL="51428" marR="51428" marT="25712" marB="2571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11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/>
                        <a:t>Obchodní závod</a:t>
                      </a:r>
                    </a:p>
                  </a:txBody>
                  <a:tcPr marL="51428" marR="51428" marT="25712" marB="25712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cs-CZ" sz="2000" b="0"/>
                        <a:t>Podnik</a:t>
                      </a:r>
                    </a:p>
                  </a:txBody>
                  <a:tcPr marL="51428" marR="51428" marT="25712" marB="25712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263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cs-CZ" sz="2000" b="1"/>
                        <a:t>Obchodní korporace</a:t>
                      </a:r>
                    </a:p>
                  </a:txBody>
                  <a:tcPr marL="51428" marR="51428" marT="25712" marB="25712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cs-CZ" sz="2000" b="0"/>
                        <a:t>Obchodní společnosti + družstva</a:t>
                      </a:r>
                    </a:p>
                  </a:txBody>
                  <a:tcPr marL="51428" marR="51428" marT="25712" marB="25712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263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cs-CZ" sz="2000" b="1"/>
                        <a:t>fundace</a:t>
                      </a:r>
                    </a:p>
                  </a:txBody>
                  <a:tcPr marL="51428" marR="51428" marT="25712" marB="25712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cs-CZ" sz="2000" b="0"/>
                        <a:t>Nadace a nadační fondy</a:t>
                      </a:r>
                    </a:p>
                  </a:txBody>
                  <a:tcPr marL="51428" marR="51428" marT="25712" marB="25712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263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cs-CZ" sz="2000" b="1"/>
                        <a:t>(za)půjčka</a:t>
                      </a:r>
                    </a:p>
                  </a:txBody>
                  <a:tcPr marL="51428" marR="51428" marT="25712" marB="25712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cs-CZ" sz="2000" b="0"/>
                        <a:t>Výpůjčka</a:t>
                      </a:r>
                    </a:p>
                  </a:txBody>
                  <a:tcPr marL="51428" marR="51428" marT="25712" marB="25712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263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cs-CZ" sz="2000" b="1"/>
                        <a:t>Nájem</a:t>
                      </a:r>
                    </a:p>
                  </a:txBody>
                  <a:tcPr marL="51428" marR="51428" marT="25712" marB="25712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cs-CZ" sz="2000" b="0"/>
                        <a:t>Přenechání k úplatnému užívání</a:t>
                      </a:r>
                    </a:p>
                  </a:txBody>
                  <a:tcPr marL="51428" marR="51428" marT="25712" marB="25712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7263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cs-CZ" sz="2000" b="1"/>
                        <a:t>Pacht</a:t>
                      </a:r>
                    </a:p>
                  </a:txBody>
                  <a:tcPr marL="51428" marR="51428" marT="25712" marB="25712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cs-CZ" sz="2000" b="0" dirty="0"/>
                        <a:t>Úplatné užívání + používání (včetně plodů a užitků)</a:t>
                      </a:r>
                    </a:p>
                  </a:txBody>
                  <a:tcPr marL="51428" marR="51428" marT="25712" marB="25712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" y="616195"/>
            <a:ext cx="5957578" cy="590883"/>
          </a:xfrm>
        </p:spPr>
        <p:txBody>
          <a:bodyPr>
            <a:normAutofit/>
          </a:bodyPr>
          <a:lstStyle/>
          <a:p>
            <a:r>
              <a:rPr lang="cs-CZ" altLang="cs-CZ" sz="2100" dirty="0"/>
              <a:t>Právní úprava podnikání - terminologie</a:t>
            </a:r>
            <a:endParaRPr lang="cs-CZ" altLang="cs-CZ" sz="1500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05246" y="1207079"/>
            <a:ext cx="8641772" cy="5166012"/>
          </a:xfrm>
        </p:spPr>
        <p:txBody>
          <a:bodyPr>
            <a:normAutofit lnSpcReduction="10000"/>
          </a:bodyPr>
          <a:lstStyle/>
          <a:p>
            <a:pPr algn="just" eaLnBrk="1" hangingPunct="1">
              <a:lnSpc>
                <a:spcPct val="150000"/>
              </a:lnSpc>
              <a:defRPr/>
            </a:pPr>
            <a:r>
              <a:rPr lang="cs-CZ" sz="2000" b="1" dirty="0"/>
              <a:t>Obchodní závod – definice: </a:t>
            </a:r>
          </a:p>
          <a:p>
            <a:pPr lvl="1" algn="just" eaLnBrk="1" hangingPunct="1">
              <a:lnSpc>
                <a:spcPct val="150000"/>
              </a:lnSpc>
              <a:defRPr/>
            </a:pPr>
            <a:r>
              <a:rPr lang="cs-CZ" sz="1800" dirty="0"/>
              <a:t>Zákoník namísto dosavadního pojmu </a:t>
            </a:r>
            <a:r>
              <a:rPr lang="cs-CZ" sz="1800" b="1" dirty="0">
                <a:solidFill>
                  <a:srgbClr val="FF0000"/>
                </a:solidFill>
              </a:rPr>
              <a:t>podnik</a:t>
            </a:r>
            <a:r>
              <a:rPr lang="cs-CZ" sz="1800" dirty="0"/>
              <a:t> přináší nový pojem </a:t>
            </a:r>
            <a:r>
              <a:rPr lang="cs-CZ" sz="1800" b="1" dirty="0">
                <a:solidFill>
                  <a:srgbClr val="FF0000"/>
                </a:solidFill>
              </a:rPr>
              <a:t>obchodní závod</a:t>
            </a:r>
            <a:r>
              <a:rPr lang="cs-CZ" sz="1800" dirty="0"/>
              <a:t>. Definuje jej jako organizovaný soubor jmění, který podnikatel vytvořil a který z jeho vůle slouží k provozování jeho činnosti. </a:t>
            </a:r>
          </a:p>
          <a:p>
            <a:pPr lvl="1" algn="just" eaLnBrk="1" hangingPunct="1">
              <a:lnSpc>
                <a:spcPct val="150000"/>
              </a:lnSpc>
              <a:defRPr/>
            </a:pPr>
            <a:r>
              <a:rPr lang="cs-CZ" sz="1800" dirty="0"/>
              <a:t>Závod může mít i </a:t>
            </a:r>
            <a:r>
              <a:rPr lang="cs-CZ" sz="1800" b="1" dirty="0">
                <a:solidFill>
                  <a:srgbClr val="FF0000"/>
                </a:solidFill>
              </a:rPr>
              <a:t>pobočku</a:t>
            </a:r>
            <a:r>
              <a:rPr lang="cs-CZ" sz="1800" dirty="0"/>
              <a:t>, která je definována jako </a:t>
            </a:r>
            <a:r>
              <a:rPr lang="cs-CZ" sz="1800" b="1" dirty="0">
                <a:solidFill>
                  <a:srgbClr val="FF0000"/>
                </a:solidFill>
              </a:rPr>
              <a:t>část závodu</a:t>
            </a:r>
            <a:r>
              <a:rPr lang="cs-CZ" sz="1800" dirty="0"/>
              <a:t>, která vykazuje hospodářskou a funkční samostatnost a o které podnikatel rozhodl, že bude pobočkou. </a:t>
            </a:r>
          </a:p>
          <a:p>
            <a:pPr lvl="1" algn="just" eaLnBrk="1" hangingPunct="1">
              <a:lnSpc>
                <a:spcPct val="150000"/>
              </a:lnSpc>
              <a:defRPr/>
            </a:pPr>
            <a:r>
              <a:rPr lang="cs-CZ" sz="1800" b="1" dirty="0">
                <a:solidFill>
                  <a:srgbClr val="FF0000"/>
                </a:solidFill>
              </a:rPr>
              <a:t>Rodinný závod </a:t>
            </a:r>
            <a:r>
              <a:rPr lang="cs-CZ" sz="1800" dirty="0"/>
              <a:t>je definován jako závod, ve kterém společně pracují manželé nebo alespoň s jedním z manželů i jejich příbuzní až do třetího stupně nebo osoby s manžely </a:t>
            </a:r>
            <a:r>
              <a:rPr lang="cs-CZ" sz="1800" dirty="0" err="1"/>
              <a:t>sešvagřené</a:t>
            </a:r>
            <a:r>
              <a:rPr lang="cs-CZ" sz="1800" dirty="0"/>
              <a:t> až do druhého stupně a který je ve vlastnictví některé z těchto osob. Přitom na ty z nich, kteří trvale pracují pro rodinu nebo pro rodinný závod, se hledí jako na členy rodiny zúčastněné na provozu rodinného závodu.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477983" y="730934"/>
            <a:ext cx="6912162" cy="657334"/>
          </a:xfrm>
        </p:spPr>
        <p:txBody>
          <a:bodyPr>
            <a:normAutofit/>
          </a:bodyPr>
          <a:lstStyle/>
          <a:p>
            <a:r>
              <a:rPr lang="cs-CZ" altLang="cs-CZ" sz="2100" dirty="0"/>
              <a:t>Právní úprava podnikání - terminologie</a:t>
            </a:r>
            <a:endParaRPr lang="cs-CZ" altLang="cs-CZ" sz="1500" dirty="0"/>
          </a:p>
        </p:txBody>
      </p:sp>
      <p:sp>
        <p:nvSpPr>
          <p:cNvPr id="10242" name="Rectangle 3"/>
          <p:cNvSpPr>
            <a:spLocks noGrp="1" noChangeArrowheads="1"/>
          </p:cNvSpPr>
          <p:nvPr>
            <p:ph idx="1"/>
          </p:nvPr>
        </p:nvSpPr>
        <p:spPr>
          <a:xfrm>
            <a:off x="477983" y="1690255"/>
            <a:ext cx="6670962" cy="4184072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150000"/>
              </a:lnSpc>
              <a:defRPr/>
            </a:pPr>
            <a:r>
              <a:rPr lang="cs-CZ" sz="2800" b="1" dirty="0"/>
              <a:t>Podnikání</a:t>
            </a:r>
          </a:p>
          <a:p>
            <a:pPr lvl="1" algn="just" eaLnBrk="1" hangingPunct="1">
              <a:lnSpc>
                <a:spcPct val="150000"/>
              </a:lnSpc>
              <a:defRPr/>
            </a:pPr>
            <a:r>
              <a:rPr lang="cs-CZ" sz="2000" dirty="0"/>
              <a:t>samostatná výdělečná činnost vykonávaná na vlastní účet a </a:t>
            </a:r>
            <a:r>
              <a:rPr lang="cs-CZ" sz="2000" b="1" dirty="0"/>
              <a:t>odpovědnost</a:t>
            </a:r>
            <a:r>
              <a:rPr lang="cs-CZ" sz="2000" dirty="0"/>
              <a:t> živnostenským nebo obdobným způsobem se záměrem činit tak soustavně za účelem dosažení </a:t>
            </a:r>
            <a:r>
              <a:rPr lang="cs-CZ" sz="2000" b="1" dirty="0"/>
              <a:t>zisku</a:t>
            </a:r>
            <a:r>
              <a:rPr lang="cs-CZ" sz="2000" dirty="0"/>
              <a:t>. </a:t>
            </a:r>
          </a:p>
          <a:p>
            <a:pPr lvl="1" algn="just" eaLnBrk="1" hangingPunct="1">
              <a:lnSpc>
                <a:spcPct val="150000"/>
              </a:lnSpc>
              <a:defRPr/>
            </a:pPr>
            <a:r>
              <a:rPr lang="cs-CZ" sz="2000" dirty="0"/>
              <a:t>Osoba, která takovou činnost vykonává, je považována se zřetelem k této činnosti za </a:t>
            </a:r>
            <a:r>
              <a:rPr lang="cs-CZ" sz="2000" b="1" dirty="0"/>
              <a:t>podnikatele</a:t>
            </a:r>
            <a:r>
              <a:rPr lang="cs-CZ" sz="2000" dirty="0"/>
              <a:t> (§ 420 odst. 1 NOZ).</a:t>
            </a:r>
          </a:p>
        </p:txBody>
      </p:sp>
      <p:pic>
        <p:nvPicPr>
          <p:cNvPr id="1026" name="Picture 2" descr="Manikérka a nehtová designérka - profesní kurz - Beauty School - Praha">
            <a:extLst>
              <a:ext uri="{FF2B5EF4-FFF2-40B4-BE49-F238E27FC236}">
                <a16:creationId xmlns:a16="http://schemas.microsoft.com/office/drawing/2014/main" id="{736BEFAD-1CDD-0F48-967D-3790F72B392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41" t="15605" r="13974" b="14171"/>
          <a:stretch/>
        </p:blipFill>
        <p:spPr bwMode="auto">
          <a:xfrm>
            <a:off x="7315980" y="2563492"/>
            <a:ext cx="1314146" cy="1971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4B7E8E-70A6-4977-B96A-881D1C252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98359"/>
            <a:ext cx="9144000" cy="933294"/>
          </a:xfrm>
        </p:spPr>
        <p:txBody>
          <a:bodyPr>
            <a:noAutofit/>
          </a:bodyPr>
          <a:lstStyle/>
          <a:p>
            <a:r>
              <a:rPr lang="cs-CZ" sz="3600" b="1" dirty="0">
                <a:solidFill>
                  <a:srgbClr val="FF0000"/>
                </a:solidFill>
              </a:rPr>
              <a:t>Zahájení podnikatelské činnosti</a:t>
            </a:r>
            <a:endParaRPr lang="cs-CZ" sz="36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D780B1B-FE40-497E-AE02-0CF57E8427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31652"/>
            <a:ext cx="9144000" cy="5154621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cs-CZ" b="1" dirty="0"/>
              <a:t>Živnostenský zákon </a:t>
            </a:r>
            <a:endParaRPr lang="cs-CZ" dirty="0"/>
          </a:p>
          <a:p>
            <a:pPr lvl="1" algn="just">
              <a:lnSpc>
                <a:spcPct val="150000"/>
              </a:lnSpc>
            </a:pPr>
            <a:r>
              <a:rPr lang="cs-CZ" dirty="0"/>
              <a:t>Vymezuje pojem živnost, stanovuje všechny specifické pro získávání živnostenských oprávnění. Vyjmenovává také činnosti, které nejsou živnostmi</a:t>
            </a:r>
          </a:p>
          <a:p>
            <a:pPr lvl="1" algn="just">
              <a:lnSpc>
                <a:spcPct val="150000"/>
              </a:lnSpc>
            </a:pPr>
            <a:r>
              <a:rPr lang="cs-CZ" dirty="0"/>
              <a:t>Upravuje podnikatelské prostředí pro cizince, překážky v provozování živnosti, případné sankce apod. 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0B2DF32-C50C-4A52-8A4A-068A517B9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910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4B7E8E-70A6-4977-B96A-881D1C252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98359"/>
            <a:ext cx="9144000" cy="933294"/>
          </a:xfrm>
        </p:spPr>
        <p:txBody>
          <a:bodyPr>
            <a:noAutofit/>
          </a:bodyPr>
          <a:lstStyle/>
          <a:p>
            <a:r>
              <a:rPr lang="cs-CZ" sz="3600" b="1" dirty="0">
                <a:solidFill>
                  <a:srgbClr val="FF0000"/>
                </a:solidFill>
              </a:rPr>
              <a:t>Právní formy podnikání</a:t>
            </a:r>
            <a:endParaRPr lang="cs-CZ" sz="36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D780B1B-FE40-497E-AE02-0CF57E8427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217392"/>
            <a:ext cx="8686800" cy="525321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cs-CZ" dirty="0"/>
              <a:t>Typ a název lze v průběhu podnikání upravit. Lze tedy zvolený typ právní formy transformovat v jiný i s jiným názvem</a:t>
            </a:r>
          </a:p>
          <a:p>
            <a:pPr algn="just">
              <a:lnSpc>
                <a:spcPct val="150000"/>
              </a:lnSpc>
            </a:pPr>
            <a:r>
              <a:rPr lang="cs-CZ" dirty="0"/>
              <a:t>Jakákoliv změna přináší zvýšení nákladů, právě proto je vhodné volit ze začátku takový typ a název pro podnikání, aby mohl být užíván v delším časovém úseku 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0B2DF32-C50C-4A52-8A4A-068A517B9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47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9EBCD2-FEAD-9347-BB1E-45F51E0B0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C633AB-1F9E-2643-986F-E31910976A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Materiál</a:t>
            </a:r>
            <a:r>
              <a:rPr lang="en-GB" dirty="0"/>
              <a:t>: “</a:t>
            </a:r>
            <a:r>
              <a:rPr lang="en-GB" i="1" dirty="0" err="1"/>
              <a:t>Podniky</a:t>
            </a:r>
            <a:r>
              <a:rPr lang="en-GB" i="1" dirty="0"/>
              <a:t> s </a:t>
            </a:r>
            <a:r>
              <a:rPr lang="en-GB" i="1" dirty="0" err="1"/>
              <a:t>vtipnými</a:t>
            </a:r>
            <a:r>
              <a:rPr lang="en-GB" i="1" dirty="0"/>
              <a:t> </a:t>
            </a:r>
            <a:r>
              <a:rPr lang="en-GB" i="1" dirty="0" err="1"/>
              <a:t>názvy</a:t>
            </a:r>
            <a:r>
              <a:rPr lang="en-GB" dirty="0"/>
              <a:t>”</a:t>
            </a:r>
          </a:p>
          <a:p>
            <a:endParaRPr lang="en-GB" dirty="0"/>
          </a:p>
          <a:p>
            <a:r>
              <a:rPr lang="en-GB" dirty="0" err="1"/>
              <a:t>Úkol</a:t>
            </a:r>
            <a:r>
              <a:rPr lang="en-GB" dirty="0"/>
              <a:t>: </a:t>
            </a:r>
            <a:r>
              <a:rPr lang="en-GB" dirty="0" err="1"/>
              <a:t>Jaký</a:t>
            </a:r>
            <a:r>
              <a:rPr lang="en-GB" dirty="0"/>
              <a:t> </a:t>
            </a:r>
            <a:r>
              <a:rPr lang="en-GB" dirty="0" err="1"/>
              <a:t>název</a:t>
            </a:r>
            <a:r>
              <a:rPr lang="en-GB" dirty="0"/>
              <a:t> </a:t>
            </a:r>
            <a:r>
              <a:rPr lang="en-GB" dirty="0" err="1"/>
              <a:t>byste</a:t>
            </a:r>
            <a:r>
              <a:rPr lang="en-GB" dirty="0"/>
              <a:t> </a:t>
            </a:r>
            <a:r>
              <a:rPr lang="en-GB" dirty="0" err="1"/>
              <a:t>dali</a:t>
            </a:r>
            <a:r>
              <a:rPr lang="en-GB" dirty="0"/>
              <a:t> </a:t>
            </a:r>
            <a:r>
              <a:rPr lang="en-GB" dirty="0" err="1"/>
              <a:t>nově</a:t>
            </a:r>
            <a:r>
              <a:rPr lang="en-GB" dirty="0"/>
              <a:t> </a:t>
            </a:r>
            <a:r>
              <a:rPr lang="en-GB" dirty="0" err="1"/>
              <a:t>otevřené</a:t>
            </a:r>
            <a:r>
              <a:rPr lang="en-GB" dirty="0"/>
              <a:t> </a:t>
            </a:r>
            <a:r>
              <a:rPr lang="en-GB" dirty="0" err="1"/>
              <a:t>restauraci</a:t>
            </a:r>
            <a:r>
              <a:rPr lang="en-GB" dirty="0"/>
              <a:t>?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C5E52FF-E0E6-AD46-8A07-3457AA0C0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4957AFF-80A2-114F-BA78-B2B06BEF3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88355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4B7E8E-70A6-4977-B96A-881D1C252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98359"/>
            <a:ext cx="9144000" cy="933294"/>
          </a:xfrm>
        </p:spPr>
        <p:txBody>
          <a:bodyPr>
            <a:noAutofit/>
          </a:bodyPr>
          <a:lstStyle/>
          <a:p>
            <a:r>
              <a:rPr lang="cs-CZ" sz="3600" b="1" dirty="0">
                <a:solidFill>
                  <a:srgbClr val="FF0000"/>
                </a:solidFill>
              </a:rPr>
              <a:t>Právní formy podnikání</a:t>
            </a:r>
            <a:endParaRPr lang="cs-CZ" sz="36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D780B1B-FE40-497E-AE02-0CF57E8427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31652"/>
            <a:ext cx="9144000" cy="5154621"/>
          </a:xfrm>
        </p:spPr>
        <p:txBody>
          <a:bodyPr>
            <a:normAutofit fontScale="92500" lnSpcReduction="10000"/>
          </a:bodyPr>
          <a:lstStyle/>
          <a:p>
            <a:pPr lvl="1">
              <a:lnSpc>
                <a:spcPct val="150000"/>
              </a:lnSpc>
            </a:pPr>
            <a:r>
              <a:rPr lang="cs-CZ" b="1" dirty="0"/>
              <a:t>podnikání fyzických osob</a:t>
            </a:r>
            <a:r>
              <a:rPr lang="cs-CZ" dirty="0"/>
              <a:t> – jedná se o samostatné podnikání jednotlivců pod jejich vlastním jménem a na svou vlastní zodpovědnost;</a:t>
            </a:r>
          </a:p>
          <a:p>
            <a:pPr lvl="1">
              <a:lnSpc>
                <a:spcPct val="150000"/>
              </a:lnSpc>
            </a:pPr>
            <a:r>
              <a:rPr lang="cs-CZ" b="1" dirty="0"/>
              <a:t>podnikání právnických osob</a:t>
            </a:r>
            <a:r>
              <a:rPr lang="cs-CZ" dirty="0"/>
              <a:t> – vznikne nový právní subjekt, a to ať už osobní či kapitálová společnost.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dirty="0"/>
              <a:t>Fyzická a právnická osoba, patří mezi základní právní formy podnikání. Z nichž obě možnosti skýtají několik dalších variant, ze kterých lze vybírat.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0B2DF32-C50C-4A52-8A4A-068A517B9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740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4B7E8E-70A6-4977-B96A-881D1C252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38561"/>
            <a:ext cx="9144000" cy="933294"/>
          </a:xfrm>
        </p:spPr>
        <p:txBody>
          <a:bodyPr>
            <a:noAutofit/>
          </a:bodyPr>
          <a:lstStyle/>
          <a:p>
            <a:r>
              <a:rPr lang="cs-CZ" sz="3600" b="1" dirty="0">
                <a:solidFill>
                  <a:srgbClr val="FF0000"/>
                </a:solidFill>
              </a:rPr>
              <a:t>Právní formy podnikání</a:t>
            </a:r>
            <a:endParaRPr lang="cs-CZ" sz="36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D780B1B-FE40-497E-AE02-0CF57E8427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67666"/>
            <a:ext cx="9144000" cy="5518608"/>
          </a:xfrm>
        </p:spPr>
        <p:txBody>
          <a:bodyPr>
            <a:normAutofit/>
          </a:bodyPr>
          <a:lstStyle/>
          <a:p>
            <a:r>
              <a:rPr lang="cs-CZ" b="1" dirty="0"/>
              <a:t>Podnikání fyzických osob</a:t>
            </a:r>
          </a:p>
          <a:p>
            <a:pPr lvl="1"/>
            <a:r>
              <a:rPr lang="cs-CZ" b="1" dirty="0"/>
              <a:t>Podnikatelem se dle obchodního zákoníku rozumí</a:t>
            </a:r>
            <a:r>
              <a:rPr lang="cs-CZ" dirty="0"/>
              <a:t>:</a:t>
            </a:r>
          </a:p>
          <a:p>
            <a:pPr lvl="2"/>
            <a:r>
              <a:rPr lang="cs-CZ" dirty="0"/>
              <a:t>osoba podnikající na základě živnostenského oprávnění nebo koncesi</a:t>
            </a:r>
          </a:p>
          <a:p>
            <a:pPr lvl="2"/>
            <a:r>
              <a:rPr lang="cs-CZ" dirty="0"/>
              <a:t>osoba zapsaná v obchodním rejstříku;</a:t>
            </a:r>
          </a:p>
          <a:p>
            <a:pPr lvl="2"/>
            <a:r>
              <a:rPr lang="cs-CZ" dirty="0"/>
              <a:t>osoba podnikající na základě jiného oprávnění podle zvláštního předpisu;</a:t>
            </a:r>
          </a:p>
          <a:p>
            <a:pPr lvl="2"/>
            <a:r>
              <a:rPr lang="cs-CZ" dirty="0"/>
              <a:t>osoba, která provozuje zemědělskou výrobu a je zapsána do evidence dle zvláštního předpisu</a:t>
            </a:r>
            <a:endParaRPr lang="cs-CZ" sz="3200" b="1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0B2DF32-C50C-4A52-8A4A-068A517B9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402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4B7E8E-70A6-4977-B96A-881D1C252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38561"/>
            <a:ext cx="9144000" cy="933294"/>
          </a:xfrm>
        </p:spPr>
        <p:txBody>
          <a:bodyPr>
            <a:noAutofit/>
          </a:bodyPr>
          <a:lstStyle/>
          <a:p>
            <a:r>
              <a:rPr lang="cs-CZ" sz="3600" b="1" dirty="0">
                <a:solidFill>
                  <a:srgbClr val="FF0000"/>
                </a:solidFill>
              </a:rPr>
              <a:t>Právní formy podnikání</a:t>
            </a:r>
            <a:endParaRPr lang="cs-CZ" sz="36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D780B1B-FE40-497E-AE02-0CF57E8427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364" y="1171855"/>
            <a:ext cx="8340436" cy="5076545"/>
          </a:xfrm>
        </p:spPr>
        <p:txBody>
          <a:bodyPr>
            <a:normAutofit/>
          </a:bodyPr>
          <a:lstStyle/>
          <a:p>
            <a:r>
              <a:rPr lang="cs-CZ" b="1" dirty="0"/>
              <a:t>Podnikání právnických osob</a:t>
            </a:r>
            <a:endParaRPr lang="cs-CZ" dirty="0"/>
          </a:p>
          <a:p>
            <a:pPr lvl="1"/>
            <a:r>
              <a:rPr lang="cs-CZ" dirty="0"/>
              <a:t>Všechny typy právnických osob musí být zapsány v obchodním rejstříku</a:t>
            </a:r>
          </a:p>
          <a:p>
            <a:r>
              <a:rPr lang="cs-CZ" b="1" dirty="0"/>
              <a:t>Obchodní zákoník definuje tyto právnické osoby:</a:t>
            </a:r>
            <a:endParaRPr lang="cs-CZ" dirty="0"/>
          </a:p>
          <a:p>
            <a:pPr lvl="1"/>
            <a:r>
              <a:rPr lang="cs-CZ" dirty="0"/>
              <a:t>osobní společnosti;</a:t>
            </a:r>
          </a:p>
          <a:p>
            <a:pPr lvl="1"/>
            <a:r>
              <a:rPr lang="cs-CZ" dirty="0"/>
              <a:t>kapitálové společnosti;</a:t>
            </a:r>
          </a:p>
          <a:p>
            <a:pPr lvl="1"/>
            <a:r>
              <a:rPr lang="cs-CZ" dirty="0"/>
              <a:t>družstva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0B2DF32-C50C-4A52-8A4A-068A517B9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81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4B7E8E-70A6-4977-B96A-881D1C252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38561"/>
            <a:ext cx="9144000" cy="933294"/>
          </a:xfrm>
        </p:spPr>
        <p:txBody>
          <a:bodyPr>
            <a:noAutofit/>
          </a:bodyPr>
          <a:lstStyle/>
          <a:p>
            <a:r>
              <a:rPr lang="cs-CZ" sz="3600" b="1" dirty="0">
                <a:solidFill>
                  <a:srgbClr val="FF0000"/>
                </a:solidFill>
              </a:rPr>
              <a:t>Právní formy podnikání</a:t>
            </a:r>
            <a:endParaRPr lang="cs-CZ" sz="36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D780B1B-FE40-497E-AE02-0CF57E8427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87198"/>
            <a:ext cx="9144000" cy="5753810"/>
          </a:xfrm>
        </p:spPr>
        <p:txBody>
          <a:bodyPr>
            <a:normAutofit/>
          </a:bodyPr>
          <a:lstStyle/>
          <a:p>
            <a:pPr>
              <a:lnSpc>
                <a:spcPct val="170000"/>
              </a:lnSpc>
            </a:pPr>
            <a:r>
              <a:rPr lang="cs-CZ" sz="1600" b="1" dirty="0"/>
              <a:t>Osobní společnosti</a:t>
            </a:r>
            <a:endParaRPr lang="cs-CZ" sz="1600" dirty="0"/>
          </a:p>
          <a:p>
            <a:pPr marL="0" indent="0">
              <a:lnSpc>
                <a:spcPct val="170000"/>
              </a:lnSpc>
              <a:buNone/>
            </a:pPr>
            <a:r>
              <a:rPr lang="cs-CZ" sz="1600" dirty="0"/>
              <a:t>U tohoto typu právnické osoby se předpokládá osobní účast podnikatele na řízení společnosti a zpravidla neomezené ručení společníků za závazky společnosti. </a:t>
            </a:r>
            <a:r>
              <a:rPr lang="cs-CZ" sz="1600" b="1" dirty="0"/>
              <a:t>Lze zde zařadit:</a:t>
            </a:r>
          </a:p>
          <a:p>
            <a:pPr lvl="1">
              <a:lnSpc>
                <a:spcPct val="170000"/>
              </a:lnSpc>
            </a:pPr>
            <a:r>
              <a:rPr lang="cs-CZ" sz="1400" dirty="0"/>
              <a:t>veřejná obchodní společnost (veř. obch. spol., v.o.s.);</a:t>
            </a:r>
          </a:p>
          <a:p>
            <a:pPr lvl="1">
              <a:lnSpc>
                <a:spcPct val="170000"/>
              </a:lnSpc>
            </a:pPr>
            <a:r>
              <a:rPr lang="cs-CZ" sz="1400" dirty="0"/>
              <a:t>komanditní společnost (kom. spol., k.s.).</a:t>
            </a:r>
          </a:p>
          <a:p>
            <a:pPr>
              <a:lnSpc>
                <a:spcPct val="170000"/>
              </a:lnSpc>
            </a:pPr>
            <a:r>
              <a:rPr lang="cs-CZ" sz="1600" b="1" dirty="0"/>
              <a:t>Kapitálové společnosti</a:t>
            </a:r>
            <a:r>
              <a:rPr lang="cs-CZ" sz="1600" dirty="0"/>
              <a:t>. 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cs-CZ" sz="1600" dirty="0"/>
              <a:t>Společníci mají pouze povinnost vložit vklad, jejich ručená za závazky společnosti je buď omezené, nebo žádné. Mezi kapitálové společnosti se řadí:</a:t>
            </a:r>
          </a:p>
          <a:p>
            <a:pPr lvl="1">
              <a:lnSpc>
                <a:spcPct val="170000"/>
              </a:lnSpc>
            </a:pPr>
            <a:r>
              <a:rPr lang="cs-CZ" sz="1400" dirty="0"/>
              <a:t>společnost s ručením omezeným (spol. s.r.o., s.r.o.);</a:t>
            </a:r>
          </a:p>
          <a:p>
            <a:pPr lvl="1">
              <a:lnSpc>
                <a:spcPct val="170000"/>
              </a:lnSpc>
            </a:pPr>
            <a:r>
              <a:rPr lang="cs-CZ" sz="1400" dirty="0"/>
              <a:t>akciová společnost (akc. spol., a. s.).</a:t>
            </a:r>
          </a:p>
          <a:p>
            <a:pPr>
              <a:lnSpc>
                <a:spcPct val="170000"/>
              </a:lnSpc>
            </a:pPr>
            <a:r>
              <a:rPr lang="cs-CZ" sz="1600" b="1" dirty="0"/>
              <a:t>Družstva</a:t>
            </a:r>
            <a:endParaRPr lang="cs-CZ" sz="1600" dirty="0"/>
          </a:p>
          <a:p>
            <a:pPr marL="0" indent="0">
              <a:lnSpc>
                <a:spcPct val="170000"/>
              </a:lnSpc>
              <a:buNone/>
            </a:pPr>
            <a:r>
              <a:rPr lang="cs-CZ" sz="1600" dirty="0"/>
              <a:t>U družstev se nejedná o častou právní formu podnikání.  Jedná se o společenství neuzavřeného počtu osob založené za účelem podnikání nebo zajišťování hospodářských sociálních či jiných potřeb svých členů. 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0B2DF32-C50C-4A52-8A4A-068A517B9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772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F0E284-6BF9-4384-9867-6A1133F13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6525"/>
            <a:ext cx="8229600" cy="1143000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Úvod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17238E2-7B2C-4320-B4DF-1988E29F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74198"/>
            <a:ext cx="8478982" cy="528215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cs-CZ" dirty="0"/>
              <a:t>Pojem podnikání:</a:t>
            </a:r>
          </a:p>
          <a:p>
            <a:pPr lvl="1" algn="just">
              <a:lnSpc>
                <a:spcPct val="150000"/>
              </a:lnSpc>
            </a:pPr>
            <a:r>
              <a:rPr lang="cs-CZ" b="1" dirty="0"/>
              <a:t>právnické pojetí</a:t>
            </a:r>
            <a:r>
              <a:rPr lang="cs-CZ" dirty="0"/>
              <a:t> – nový občanský zákoník definuje podnikatele následovně:</a:t>
            </a:r>
          </a:p>
          <a:p>
            <a:pPr lvl="2" algn="just">
              <a:lnSpc>
                <a:spcPct val="150000"/>
              </a:lnSpc>
            </a:pPr>
            <a:r>
              <a:rPr lang="cs-CZ" i="1" dirty="0"/>
              <a:t>„Kdo samostatně vykonává na vlastní účet a odpovědnost výdělečnou činnost živnostenským nebo obdobným způsobem se záměrem činit tak soustavně za účelem dosažení zisku, je považován se zřetelem k této činnosti za podnikatele.“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9D4F101-B496-4E6B-B5AB-61F8C2339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603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4B7E8E-70A6-4977-B96A-881D1C252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38561"/>
            <a:ext cx="9144000" cy="933294"/>
          </a:xfrm>
        </p:spPr>
        <p:txBody>
          <a:bodyPr>
            <a:noAutofit/>
          </a:bodyPr>
          <a:lstStyle/>
          <a:p>
            <a:r>
              <a:rPr lang="cs-CZ" sz="3600" b="1" dirty="0">
                <a:solidFill>
                  <a:srgbClr val="FF0000"/>
                </a:solidFill>
              </a:rPr>
              <a:t>Právní formy podnikání</a:t>
            </a:r>
            <a:endParaRPr lang="cs-CZ" sz="36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D780B1B-FE40-497E-AE02-0CF57E8427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68582"/>
            <a:ext cx="9144000" cy="5017692"/>
          </a:xfrm>
        </p:spPr>
        <p:txBody>
          <a:bodyPr>
            <a:normAutofit/>
          </a:bodyPr>
          <a:lstStyle/>
          <a:p>
            <a:r>
              <a:rPr lang="cs-CZ" b="1" dirty="0"/>
              <a:t>Motivace k podnikání může mít široký záběr:</a:t>
            </a:r>
            <a:endParaRPr lang="cs-CZ" dirty="0"/>
          </a:p>
          <a:p>
            <a:pPr lvl="1"/>
            <a:r>
              <a:rPr lang="cs-CZ" dirty="0"/>
              <a:t>šance zbohatnout</a:t>
            </a:r>
          </a:p>
          <a:p>
            <a:pPr lvl="1"/>
            <a:r>
              <a:rPr lang="cs-CZ" dirty="0"/>
              <a:t>nezávislost v rozhodování</a:t>
            </a:r>
          </a:p>
          <a:p>
            <a:pPr lvl="1"/>
            <a:r>
              <a:rPr lang="cs-CZ" dirty="0"/>
              <a:t>pocit úspěchu</a:t>
            </a:r>
          </a:p>
          <a:p>
            <a:pPr lvl="1"/>
            <a:r>
              <a:rPr lang="cs-CZ" dirty="0"/>
              <a:t>podnikání z donucení (ztráta zaměstnání)</a:t>
            </a:r>
          </a:p>
          <a:p>
            <a:pPr lvl="1"/>
            <a:r>
              <a:rPr lang="cs-CZ" dirty="0"/>
              <a:t>podnikání jako poslání (rodinná tradice)</a:t>
            </a:r>
          </a:p>
          <a:p>
            <a:pPr lvl="1"/>
            <a:r>
              <a:rPr lang="cs-CZ" dirty="0"/>
              <a:t>podnikání na zkoušku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0B2DF32-C50C-4A52-8A4A-068A517B9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782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F0E284-6BF9-4384-9867-6A1133F13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6525"/>
            <a:ext cx="8229600" cy="1143000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Úvod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17238E2-7B2C-4320-B4DF-1988E29F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655" y="1074198"/>
            <a:ext cx="7495310" cy="528215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b="1" dirty="0"/>
              <a:t>Obecné rysy podnikání:</a:t>
            </a:r>
            <a:endParaRPr lang="cs-CZ" dirty="0"/>
          </a:p>
          <a:p>
            <a:pPr lvl="1">
              <a:lnSpc>
                <a:spcPct val="150000"/>
              </a:lnSpc>
            </a:pPr>
            <a:r>
              <a:rPr lang="cs-CZ" dirty="0"/>
              <a:t>cílevědomá činnost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iniciativní, kreativní přístupy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užitek, přidaný hodnota, praktický přínos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přijetí míry rizika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cyklický proces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9D4F101-B496-4E6B-B5AB-61F8C2339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1026" name="Picture 2" descr="3 otázky, které by si každý podnikatel měl položit, než udělá důležité  rozhodnutí | Warengo">
            <a:extLst>
              <a:ext uri="{FF2B5EF4-FFF2-40B4-BE49-F238E27FC236}">
                <a16:creationId xmlns:a16="http://schemas.microsoft.com/office/drawing/2014/main" id="{70EC4E12-4AD0-6C4E-8139-89327AD3D20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42" b="2816"/>
          <a:stretch/>
        </p:blipFill>
        <p:spPr bwMode="auto">
          <a:xfrm>
            <a:off x="5832763" y="1431925"/>
            <a:ext cx="3099955" cy="1962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6639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4B7E8E-70A6-4977-B96A-881D1C252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Úvod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D780B1B-FE40-497E-AE02-0CF57E8427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16115"/>
            <a:ext cx="8229600" cy="5040235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cs-CZ" b="1" dirty="0"/>
              <a:t>Pojem podnikatel - mnoho definic:</a:t>
            </a:r>
            <a:endParaRPr lang="cs-CZ" dirty="0"/>
          </a:p>
          <a:p>
            <a:pPr lvl="1">
              <a:lnSpc>
                <a:spcPct val="150000"/>
              </a:lnSpc>
            </a:pPr>
            <a:r>
              <a:rPr lang="cs-CZ" dirty="0"/>
              <a:t>osoba realizující podnikatelské aktivity s rizikem rozšíření nebo ztráty vlastního kapitálu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osoba schopná rozpoznat příležitosti, mobilizovat a využívat zdroje a prostředky k dosažení cílů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iniciátor a nositel podnikání – investuje své prostředky, čas, úsilí a jméno, přebírá zodpovědnost, nese riziko s cílem dosáhnout svého finančního a osobního uspokojení</a:t>
            </a:r>
          </a:p>
          <a:p>
            <a:pPr>
              <a:lnSpc>
                <a:spcPct val="150000"/>
              </a:lnSpc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0B2DF32-C50C-4A52-8A4A-068A517B9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527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4B7E8E-70A6-4977-B96A-881D1C252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Úvod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D780B1B-FE40-497E-AE02-0CF57E8427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0764"/>
            <a:ext cx="7287491" cy="4987636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cs-CZ" b="1" dirty="0"/>
              <a:t>Charakteristické rysy pro podnikatele:</a:t>
            </a:r>
            <a:endParaRPr lang="cs-CZ" dirty="0"/>
          </a:p>
          <a:p>
            <a:pPr lvl="1">
              <a:lnSpc>
                <a:spcPct val="150000"/>
              </a:lnSpc>
            </a:pPr>
            <a:r>
              <a:rPr lang="cs-CZ" dirty="0"/>
              <a:t>umění nacházet nové příležitosti, vytyčovat nové cíle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zabezpečit finanční stabilitu nezbytnou k podnikání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podstupování rizika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sebedůvěra, vytrvalost, schopnost učit a přizpůsobit se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0B2DF32-C50C-4A52-8A4A-068A517B9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2050" name="Picture 2" descr="Stydím se, že musím prosit o pomoc. Která navíc nepřišla, říká podnikatel -  Seznam Zprávy">
            <a:extLst>
              <a:ext uri="{FF2B5EF4-FFF2-40B4-BE49-F238E27FC236}">
                <a16:creationId xmlns:a16="http://schemas.microsoft.com/office/drawing/2014/main" id="{848DDF5B-579D-244E-986E-08872FCFAF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7208" y="3636819"/>
            <a:ext cx="2758538" cy="1544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1823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4B7E8E-70A6-4977-B96A-881D1C252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Úvod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D780B1B-FE40-497E-AE02-0CF57E8427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b="1" dirty="0"/>
              <a:t>„Podnikavost“</a:t>
            </a:r>
            <a:r>
              <a:rPr lang="cs-CZ" dirty="0"/>
              <a:t> 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jde o schopnost nacházet nejlepší řešení, dosahovat nejlepších výsledků při minimalizaci rizik</a:t>
            </a:r>
          </a:p>
          <a:p>
            <a:pPr lvl="1">
              <a:lnSpc>
                <a:spcPct val="150000"/>
              </a:lnSpc>
            </a:pPr>
            <a:r>
              <a:rPr lang="cs-CZ" b="1" dirty="0"/>
              <a:t>schopnost využívat příležitosti a nápady a vytvářet z nich hodnoty pro ostatní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0B2DF32-C50C-4A52-8A4A-068A517B9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985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4B7E8E-70A6-4977-B96A-881D1C252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Úvod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D780B1B-FE40-497E-AE02-0CF57E8427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66018"/>
            <a:ext cx="8229600" cy="4525963"/>
          </a:xfrm>
        </p:spPr>
        <p:txBody>
          <a:bodyPr>
            <a:normAutofit/>
          </a:bodyPr>
          <a:lstStyle/>
          <a:p>
            <a:r>
              <a:rPr lang="cs-CZ" b="1" dirty="0"/>
              <a:t>Bariéry podnikání</a:t>
            </a:r>
            <a:r>
              <a:rPr lang="cs-CZ" dirty="0"/>
              <a:t> 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0B2DF32-C50C-4A52-8A4A-068A517B9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1028" name="Picture 4" descr="SouvisejÃ­cÃ­ obrÃ¡zek">
            <a:extLst>
              <a:ext uri="{FF2B5EF4-FFF2-40B4-BE49-F238E27FC236}">
                <a16:creationId xmlns:a16="http://schemas.microsoft.com/office/drawing/2014/main" id="{369496E7-3BC1-4C28-8FB0-B100DBCA67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9014" y="1704139"/>
            <a:ext cx="5080986" cy="4310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3584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ezentace MVŠ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MVŠO</Template>
  <TotalTime>1229</TotalTime>
  <Words>1934</Words>
  <Application>Microsoft Macintosh PowerPoint</Application>
  <PresentationFormat>Předvádění na obrazovce (4:3)</PresentationFormat>
  <Paragraphs>265</Paragraphs>
  <Slides>40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40</vt:i4>
      </vt:variant>
    </vt:vector>
  </HeadingPairs>
  <TitlesOfParts>
    <vt:vector size="43" baseType="lpstr">
      <vt:lpstr>Arial</vt:lpstr>
      <vt:lpstr>Calibri</vt:lpstr>
      <vt:lpstr>Prezentace MVŠO</vt:lpstr>
      <vt:lpstr>Malé a střední podnikání</vt:lpstr>
      <vt:lpstr>Úvod</vt:lpstr>
      <vt:lpstr>Úvod</vt:lpstr>
      <vt:lpstr>Úvod</vt:lpstr>
      <vt:lpstr>Úvod</vt:lpstr>
      <vt:lpstr>Úvod</vt:lpstr>
      <vt:lpstr>Úvod</vt:lpstr>
      <vt:lpstr>Úvod</vt:lpstr>
      <vt:lpstr>Úvod</vt:lpstr>
      <vt:lpstr>Úvod</vt:lpstr>
      <vt:lpstr>Úvod</vt:lpstr>
      <vt:lpstr>Úvod</vt:lpstr>
      <vt:lpstr>Úvod</vt:lpstr>
      <vt:lpstr>Úvod</vt:lpstr>
      <vt:lpstr>Společenské přínosy malých a středních firem</vt:lpstr>
      <vt:lpstr>Společenské přínosy malých a středních firem</vt:lpstr>
      <vt:lpstr>Společenské přínosy malých a středních firem</vt:lpstr>
      <vt:lpstr>Společenské přínosy malých a středních firem</vt:lpstr>
      <vt:lpstr>Ekonomické přínosy malých a středních podniků</vt:lpstr>
      <vt:lpstr>Ekonomické přínosy malých a středních podniků</vt:lpstr>
      <vt:lpstr>Podnikání a jeho rizika</vt:lpstr>
      <vt:lpstr>Podnikání a jeho rizika</vt:lpstr>
      <vt:lpstr>Podnikání a jeho rizika</vt:lpstr>
      <vt:lpstr>Podnikání a jeho rizika</vt:lpstr>
      <vt:lpstr>Podnikání a jeho rizika</vt:lpstr>
      <vt:lpstr>Podnikání a jeho rizika</vt:lpstr>
      <vt:lpstr>Zahájení podnikatelské činnosti</vt:lpstr>
      <vt:lpstr>Právní úprava podnikání</vt:lpstr>
      <vt:lpstr>Právní úprava podnikání</vt:lpstr>
      <vt:lpstr>Právní úprava podnikání - terminologie</vt:lpstr>
      <vt:lpstr>Právní úprava podnikání - terminologie</vt:lpstr>
      <vt:lpstr>Právní úprava podnikání - terminologie</vt:lpstr>
      <vt:lpstr>Zahájení podnikatelské činnosti</vt:lpstr>
      <vt:lpstr>Právní formy podnikání</vt:lpstr>
      <vt:lpstr>Prezentace aplikace PowerPoint</vt:lpstr>
      <vt:lpstr>Právní formy podnikání</vt:lpstr>
      <vt:lpstr>Právní formy podnikání</vt:lpstr>
      <vt:lpstr>Právní formy podnikání</vt:lpstr>
      <vt:lpstr>Právní formy podnikání</vt:lpstr>
      <vt:lpstr>Právní formy podnikání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Lorem ipsum dolor  sit amet pellentesque</dc:title>
  <dc:creator>NavratilovaD</dc:creator>
  <cp:lastModifiedBy>Microsoft Office User</cp:lastModifiedBy>
  <cp:revision>102</cp:revision>
  <cp:lastPrinted>2016-09-27T08:46:52Z</cp:lastPrinted>
  <dcterms:created xsi:type="dcterms:W3CDTF">2013-10-07T10:19:46Z</dcterms:created>
  <dcterms:modified xsi:type="dcterms:W3CDTF">2021-10-20T18:12:15Z</dcterms:modified>
</cp:coreProperties>
</file>