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handoutMasterIdLst>
    <p:handoutMasterId r:id="rId45"/>
  </p:handoutMasterIdLst>
  <p:sldIdLst>
    <p:sldId id="256" r:id="rId2"/>
    <p:sldId id="261" r:id="rId3"/>
    <p:sldId id="262" r:id="rId4"/>
    <p:sldId id="295" r:id="rId5"/>
    <p:sldId id="296" r:id="rId6"/>
    <p:sldId id="297" r:id="rId7"/>
    <p:sldId id="294" r:id="rId8"/>
    <p:sldId id="298" r:id="rId9"/>
    <p:sldId id="300" r:id="rId10"/>
    <p:sldId id="299" r:id="rId11"/>
    <p:sldId id="301" r:id="rId12"/>
    <p:sldId id="302" r:id="rId13"/>
    <p:sldId id="272" r:id="rId14"/>
    <p:sldId id="263" r:id="rId15"/>
    <p:sldId id="264" r:id="rId16"/>
    <p:sldId id="265" r:id="rId17"/>
    <p:sldId id="266" r:id="rId18"/>
    <p:sldId id="267" r:id="rId19"/>
    <p:sldId id="305" r:id="rId20"/>
    <p:sldId id="268" r:id="rId21"/>
    <p:sldId id="308" r:id="rId22"/>
    <p:sldId id="270" r:id="rId23"/>
    <p:sldId id="310" r:id="rId24"/>
    <p:sldId id="269" r:id="rId25"/>
    <p:sldId id="309" r:id="rId26"/>
    <p:sldId id="307" r:id="rId27"/>
    <p:sldId id="273" r:id="rId28"/>
    <p:sldId id="274" r:id="rId29"/>
    <p:sldId id="277" r:id="rId30"/>
    <p:sldId id="278" r:id="rId31"/>
    <p:sldId id="279" r:id="rId32"/>
    <p:sldId id="280" r:id="rId33"/>
    <p:sldId id="281" r:id="rId34"/>
    <p:sldId id="282" r:id="rId35"/>
    <p:sldId id="283" r:id="rId36"/>
    <p:sldId id="284" r:id="rId37"/>
    <p:sldId id="285" r:id="rId38"/>
    <p:sldId id="286" r:id="rId39"/>
    <p:sldId id="287" r:id="rId40"/>
    <p:sldId id="289" r:id="rId41"/>
    <p:sldId id="290" r:id="rId42"/>
    <p:sldId id="291" r:id="rId43"/>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0202"/>
    <a:srgbClr val="D1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8" d="100"/>
          <a:sy n="128" d="100"/>
        </p:scale>
        <p:origin x="1134" y="12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95" d="100"/>
          <a:sy n="95" d="100"/>
        </p:scale>
        <p:origin x="3684"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693B37-9ED5-4023-B168-390761A2B623}" type="doc">
      <dgm:prSet loTypeId="urn:microsoft.com/office/officeart/2005/8/layout/chevron1" loCatId="process" qsTypeId="urn:microsoft.com/office/officeart/2005/8/quickstyle/simple4" qsCatId="simple" csTypeId="urn:microsoft.com/office/officeart/2005/8/colors/accent1_4" csCatId="accent1" phldr="1"/>
      <dgm:spPr/>
      <dgm:t>
        <a:bodyPr/>
        <a:lstStyle/>
        <a:p>
          <a:endParaRPr lang="cs-CZ"/>
        </a:p>
      </dgm:t>
    </dgm:pt>
    <dgm:pt modelId="{29DF40A7-B83E-40AA-920B-0FD9730DC515}">
      <dgm:prSet phldrT="[Text]"/>
      <dgm:spPr/>
      <dgm:t>
        <a:bodyPr/>
        <a:lstStyle/>
        <a:p>
          <a:r>
            <a:rPr lang="cs-CZ" dirty="0"/>
            <a:t>Teorie</a:t>
          </a:r>
        </a:p>
      </dgm:t>
    </dgm:pt>
    <dgm:pt modelId="{4A0E7D8D-7A34-44C0-BAF8-D1D6BD8575D6}" type="parTrans" cxnId="{179762B0-5431-40CB-A628-E26CA965A6B0}">
      <dgm:prSet/>
      <dgm:spPr/>
      <dgm:t>
        <a:bodyPr/>
        <a:lstStyle/>
        <a:p>
          <a:endParaRPr lang="cs-CZ"/>
        </a:p>
      </dgm:t>
    </dgm:pt>
    <dgm:pt modelId="{2B011582-1CA9-4418-A720-A0B84591B31C}" type="sibTrans" cxnId="{179762B0-5431-40CB-A628-E26CA965A6B0}">
      <dgm:prSet/>
      <dgm:spPr/>
      <dgm:t>
        <a:bodyPr/>
        <a:lstStyle/>
        <a:p>
          <a:endParaRPr lang="cs-CZ"/>
        </a:p>
      </dgm:t>
    </dgm:pt>
    <dgm:pt modelId="{88CC8EF0-DC3E-4094-9F02-DB1BD130BB15}">
      <dgm:prSet phldrT="[Text]"/>
      <dgm:spPr/>
      <dgm:t>
        <a:bodyPr/>
        <a:lstStyle/>
        <a:p>
          <a:r>
            <a:rPr lang="cs-CZ" dirty="0"/>
            <a:t>Hypotézy</a:t>
          </a:r>
        </a:p>
      </dgm:t>
    </dgm:pt>
    <dgm:pt modelId="{5B3A83C5-D723-4EB1-A891-241320608F98}" type="parTrans" cxnId="{A0149A17-A355-48E2-855E-2C449A45EC97}">
      <dgm:prSet/>
      <dgm:spPr/>
      <dgm:t>
        <a:bodyPr/>
        <a:lstStyle/>
        <a:p>
          <a:endParaRPr lang="cs-CZ"/>
        </a:p>
      </dgm:t>
    </dgm:pt>
    <dgm:pt modelId="{2CBAF609-3A38-4576-A592-F0456F981572}" type="sibTrans" cxnId="{A0149A17-A355-48E2-855E-2C449A45EC97}">
      <dgm:prSet/>
      <dgm:spPr/>
      <dgm:t>
        <a:bodyPr/>
        <a:lstStyle/>
        <a:p>
          <a:endParaRPr lang="cs-CZ"/>
        </a:p>
      </dgm:t>
    </dgm:pt>
    <dgm:pt modelId="{274DF075-1CC2-4DEE-80B7-AF812E588802}">
      <dgm:prSet phldrT="[Text]"/>
      <dgm:spPr/>
      <dgm:t>
        <a:bodyPr/>
        <a:lstStyle/>
        <a:p>
          <a:r>
            <a:rPr lang="cs-CZ" dirty="0"/>
            <a:t>Pozorování</a:t>
          </a:r>
        </a:p>
      </dgm:t>
    </dgm:pt>
    <dgm:pt modelId="{196D040E-F658-4919-9D63-A125FC9337F8}" type="parTrans" cxnId="{0364E3D7-02C9-4970-8663-E57243046B5A}">
      <dgm:prSet/>
      <dgm:spPr/>
      <dgm:t>
        <a:bodyPr/>
        <a:lstStyle/>
        <a:p>
          <a:endParaRPr lang="cs-CZ"/>
        </a:p>
      </dgm:t>
    </dgm:pt>
    <dgm:pt modelId="{700CA5A2-8F56-4856-BCCD-5B942012C33E}" type="sibTrans" cxnId="{0364E3D7-02C9-4970-8663-E57243046B5A}">
      <dgm:prSet/>
      <dgm:spPr/>
      <dgm:t>
        <a:bodyPr/>
        <a:lstStyle/>
        <a:p>
          <a:endParaRPr lang="cs-CZ"/>
        </a:p>
      </dgm:t>
    </dgm:pt>
    <dgm:pt modelId="{B9156C1C-F1E4-4B3E-B628-AD11D7C5D31D}">
      <dgm:prSet/>
      <dgm:spPr/>
      <dgm:t>
        <a:bodyPr/>
        <a:lstStyle/>
        <a:p>
          <a:endParaRPr lang="cs-CZ"/>
        </a:p>
      </dgm:t>
    </dgm:pt>
    <dgm:pt modelId="{0F4F32A7-0A52-4951-A108-6AD9BFE703BE}" type="parTrans" cxnId="{260D3053-1E5C-49F6-B357-BDEDC341C05B}">
      <dgm:prSet/>
      <dgm:spPr/>
      <dgm:t>
        <a:bodyPr/>
        <a:lstStyle/>
        <a:p>
          <a:endParaRPr lang="cs-CZ"/>
        </a:p>
      </dgm:t>
    </dgm:pt>
    <dgm:pt modelId="{0983327B-23BE-4F27-BAA8-E69EDF332A24}" type="sibTrans" cxnId="{260D3053-1E5C-49F6-B357-BDEDC341C05B}">
      <dgm:prSet/>
      <dgm:spPr/>
      <dgm:t>
        <a:bodyPr/>
        <a:lstStyle/>
        <a:p>
          <a:endParaRPr lang="cs-CZ"/>
        </a:p>
      </dgm:t>
    </dgm:pt>
    <dgm:pt modelId="{8396E474-43D0-4C07-9851-F7834D8583F7}">
      <dgm:prSet phldrT="[Text]"/>
      <dgm:spPr/>
      <dgm:t>
        <a:bodyPr/>
        <a:lstStyle/>
        <a:p>
          <a:r>
            <a:rPr lang="cs-CZ" dirty="0"/>
            <a:t>Přijaté / zamítnuté hypotézy</a:t>
          </a:r>
        </a:p>
      </dgm:t>
    </dgm:pt>
    <dgm:pt modelId="{6D37F3A4-FDA8-4936-94CA-6982E1FA5B90}" type="parTrans" cxnId="{865CCDAC-1C95-41CE-91D1-2801B58E3F44}">
      <dgm:prSet/>
      <dgm:spPr/>
      <dgm:t>
        <a:bodyPr/>
        <a:lstStyle/>
        <a:p>
          <a:endParaRPr lang="cs-CZ"/>
        </a:p>
      </dgm:t>
    </dgm:pt>
    <dgm:pt modelId="{BC1C8AF2-612F-440E-80C0-5C954070FF4E}" type="sibTrans" cxnId="{865CCDAC-1C95-41CE-91D1-2801B58E3F44}">
      <dgm:prSet/>
      <dgm:spPr/>
      <dgm:t>
        <a:bodyPr/>
        <a:lstStyle/>
        <a:p>
          <a:endParaRPr lang="cs-CZ"/>
        </a:p>
      </dgm:t>
    </dgm:pt>
    <dgm:pt modelId="{E0F43F77-622C-417F-A870-C623C35F3EEA}" type="pres">
      <dgm:prSet presAssocID="{AB693B37-9ED5-4023-B168-390761A2B623}" presName="Name0" presStyleCnt="0">
        <dgm:presLayoutVars>
          <dgm:dir/>
          <dgm:animLvl val="lvl"/>
          <dgm:resizeHandles val="exact"/>
        </dgm:presLayoutVars>
      </dgm:prSet>
      <dgm:spPr/>
    </dgm:pt>
    <dgm:pt modelId="{4C82DA6C-B947-4B7C-9585-32BEAB158808}" type="pres">
      <dgm:prSet presAssocID="{29DF40A7-B83E-40AA-920B-0FD9730DC515}" presName="composite" presStyleCnt="0"/>
      <dgm:spPr/>
    </dgm:pt>
    <dgm:pt modelId="{EB62F3F6-29D1-40F1-912A-C36F0A3682A6}" type="pres">
      <dgm:prSet presAssocID="{29DF40A7-B83E-40AA-920B-0FD9730DC515}" presName="parTx" presStyleLbl="node1" presStyleIdx="0" presStyleCnt="4" custLinFactNeighborX="-96" custLinFactNeighborY="1136">
        <dgm:presLayoutVars>
          <dgm:chMax val="0"/>
          <dgm:chPref val="0"/>
          <dgm:bulletEnabled val="1"/>
        </dgm:presLayoutVars>
      </dgm:prSet>
      <dgm:spPr/>
    </dgm:pt>
    <dgm:pt modelId="{CB85B433-9EE3-4AF6-96DF-D7C4BBD58EA1}" type="pres">
      <dgm:prSet presAssocID="{29DF40A7-B83E-40AA-920B-0FD9730DC515}" presName="desTx" presStyleLbl="revTx" presStyleIdx="0" presStyleCnt="1">
        <dgm:presLayoutVars>
          <dgm:bulletEnabled val="1"/>
        </dgm:presLayoutVars>
      </dgm:prSet>
      <dgm:spPr/>
    </dgm:pt>
    <dgm:pt modelId="{9CD353B7-8EBA-456C-97A5-1BF09BF3E53F}" type="pres">
      <dgm:prSet presAssocID="{2B011582-1CA9-4418-A720-A0B84591B31C}" presName="space" presStyleCnt="0"/>
      <dgm:spPr/>
    </dgm:pt>
    <dgm:pt modelId="{E1644345-33AD-4177-A94D-257E6DF2B0C4}" type="pres">
      <dgm:prSet presAssocID="{88CC8EF0-DC3E-4094-9F02-DB1BD130BB15}" presName="composite" presStyleCnt="0"/>
      <dgm:spPr/>
    </dgm:pt>
    <dgm:pt modelId="{CFDE7AEF-928A-40F1-8993-47C8517A4A3D}" type="pres">
      <dgm:prSet presAssocID="{88CC8EF0-DC3E-4094-9F02-DB1BD130BB15}" presName="parTx" presStyleLbl="node1" presStyleIdx="1" presStyleCnt="4">
        <dgm:presLayoutVars>
          <dgm:chMax val="0"/>
          <dgm:chPref val="0"/>
          <dgm:bulletEnabled val="1"/>
        </dgm:presLayoutVars>
      </dgm:prSet>
      <dgm:spPr/>
    </dgm:pt>
    <dgm:pt modelId="{FE3EA6CB-2E5D-4278-B303-2D70FFB177A2}" type="pres">
      <dgm:prSet presAssocID="{88CC8EF0-DC3E-4094-9F02-DB1BD130BB15}" presName="desTx" presStyleLbl="revTx" presStyleIdx="0" presStyleCnt="1">
        <dgm:presLayoutVars>
          <dgm:bulletEnabled val="1"/>
        </dgm:presLayoutVars>
      </dgm:prSet>
      <dgm:spPr/>
    </dgm:pt>
    <dgm:pt modelId="{06E99894-3F56-430C-9F19-7514C8DBA1A2}" type="pres">
      <dgm:prSet presAssocID="{2CBAF609-3A38-4576-A592-F0456F981572}" presName="space" presStyleCnt="0"/>
      <dgm:spPr/>
    </dgm:pt>
    <dgm:pt modelId="{8295BBBD-9A13-4458-845C-EA991DA70D16}" type="pres">
      <dgm:prSet presAssocID="{274DF075-1CC2-4DEE-80B7-AF812E588802}" presName="composite" presStyleCnt="0"/>
      <dgm:spPr/>
    </dgm:pt>
    <dgm:pt modelId="{BF5F5273-675E-4186-B79E-21ECD305EF39}" type="pres">
      <dgm:prSet presAssocID="{274DF075-1CC2-4DEE-80B7-AF812E588802}" presName="parTx" presStyleLbl="node1" presStyleIdx="2" presStyleCnt="4">
        <dgm:presLayoutVars>
          <dgm:chMax val="0"/>
          <dgm:chPref val="0"/>
          <dgm:bulletEnabled val="1"/>
        </dgm:presLayoutVars>
      </dgm:prSet>
      <dgm:spPr/>
    </dgm:pt>
    <dgm:pt modelId="{5E99CB25-04A2-4759-BD15-CA37AB20D948}" type="pres">
      <dgm:prSet presAssocID="{274DF075-1CC2-4DEE-80B7-AF812E588802}" presName="desTx" presStyleLbl="revTx" presStyleIdx="0" presStyleCnt="1">
        <dgm:presLayoutVars>
          <dgm:bulletEnabled val="1"/>
        </dgm:presLayoutVars>
      </dgm:prSet>
      <dgm:spPr/>
    </dgm:pt>
    <dgm:pt modelId="{4589FE3F-94A9-4684-96A1-AD836168ADB4}" type="pres">
      <dgm:prSet presAssocID="{700CA5A2-8F56-4856-BCCD-5B942012C33E}" presName="space" presStyleCnt="0"/>
      <dgm:spPr/>
    </dgm:pt>
    <dgm:pt modelId="{F2920B2F-961D-403C-B32F-185318127599}" type="pres">
      <dgm:prSet presAssocID="{8396E474-43D0-4C07-9851-F7834D8583F7}" presName="composite" presStyleCnt="0"/>
      <dgm:spPr/>
    </dgm:pt>
    <dgm:pt modelId="{AFC2463F-6AF3-4545-8F56-419CDD7FEEF6}" type="pres">
      <dgm:prSet presAssocID="{8396E474-43D0-4C07-9851-F7834D8583F7}" presName="parTx" presStyleLbl="node1" presStyleIdx="3" presStyleCnt="4">
        <dgm:presLayoutVars>
          <dgm:chMax val="0"/>
          <dgm:chPref val="0"/>
          <dgm:bulletEnabled val="1"/>
        </dgm:presLayoutVars>
      </dgm:prSet>
      <dgm:spPr/>
    </dgm:pt>
    <dgm:pt modelId="{9F6771B2-AFA2-4F98-8CF2-D907EBFED626}" type="pres">
      <dgm:prSet presAssocID="{8396E474-43D0-4C07-9851-F7834D8583F7}" presName="desTx" presStyleLbl="revTx" presStyleIdx="0" presStyleCnt="1">
        <dgm:presLayoutVars>
          <dgm:bulletEnabled val="1"/>
        </dgm:presLayoutVars>
      </dgm:prSet>
      <dgm:spPr/>
    </dgm:pt>
  </dgm:ptLst>
  <dgm:cxnLst>
    <dgm:cxn modelId="{A0149A17-A355-48E2-855E-2C449A45EC97}" srcId="{AB693B37-9ED5-4023-B168-390761A2B623}" destId="{88CC8EF0-DC3E-4094-9F02-DB1BD130BB15}" srcOrd="1" destOrd="0" parTransId="{5B3A83C5-D723-4EB1-A891-241320608F98}" sibTransId="{2CBAF609-3A38-4576-A592-F0456F981572}"/>
    <dgm:cxn modelId="{260D3053-1E5C-49F6-B357-BDEDC341C05B}" srcId="{274DF075-1CC2-4DEE-80B7-AF812E588802}" destId="{B9156C1C-F1E4-4B3E-B628-AD11D7C5D31D}" srcOrd="0" destOrd="0" parTransId="{0F4F32A7-0A52-4951-A108-6AD9BFE703BE}" sibTransId="{0983327B-23BE-4F27-BAA8-E69EDF332A24}"/>
    <dgm:cxn modelId="{67EAA67A-D329-4A4D-B518-3B6A6E49839D}" type="presOf" srcId="{8396E474-43D0-4C07-9851-F7834D8583F7}" destId="{AFC2463F-6AF3-4545-8F56-419CDD7FEEF6}" srcOrd="0" destOrd="0" presId="urn:microsoft.com/office/officeart/2005/8/layout/chevron1"/>
    <dgm:cxn modelId="{865CCDAC-1C95-41CE-91D1-2801B58E3F44}" srcId="{AB693B37-9ED5-4023-B168-390761A2B623}" destId="{8396E474-43D0-4C07-9851-F7834D8583F7}" srcOrd="3" destOrd="0" parTransId="{6D37F3A4-FDA8-4936-94CA-6982E1FA5B90}" sibTransId="{BC1C8AF2-612F-440E-80C0-5C954070FF4E}"/>
    <dgm:cxn modelId="{179762B0-5431-40CB-A628-E26CA965A6B0}" srcId="{AB693B37-9ED5-4023-B168-390761A2B623}" destId="{29DF40A7-B83E-40AA-920B-0FD9730DC515}" srcOrd="0" destOrd="0" parTransId="{4A0E7D8D-7A34-44C0-BAF8-D1D6BD8575D6}" sibTransId="{2B011582-1CA9-4418-A720-A0B84591B31C}"/>
    <dgm:cxn modelId="{C9B220BC-9FE2-4A62-BABC-AD452F391D4D}" type="presOf" srcId="{274DF075-1CC2-4DEE-80B7-AF812E588802}" destId="{BF5F5273-675E-4186-B79E-21ECD305EF39}" srcOrd="0" destOrd="0" presId="urn:microsoft.com/office/officeart/2005/8/layout/chevron1"/>
    <dgm:cxn modelId="{EB198AD2-A92E-4BF0-B7DE-79160286A6B4}" type="presOf" srcId="{29DF40A7-B83E-40AA-920B-0FD9730DC515}" destId="{EB62F3F6-29D1-40F1-912A-C36F0A3682A6}" srcOrd="0" destOrd="0" presId="urn:microsoft.com/office/officeart/2005/8/layout/chevron1"/>
    <dgm:cxn modelId="{0364E3D7-02C9-4970-8663-E57243046B5A}" srcId="{AB693B37-9ED5-4023-B168-390761A2B623}" destId="{274DF075-1CC2-4DEE-80B7-AF812E588802}" srcOrd="2" destOrd="0" parTransId="{196D040E-F658-4919-9D63-A125FC9337F8}" sibTransId="{700CA5A2-8F56-4856-BCCD-5B942012C33E}"/>
    <dgm:cxn modelId="{E8DBDAEB-CDDB-43DC-BA0F-6DC9B41D98D2}" type="presOf" srcId="{AB693B37-9ED5-4023-B168-390761A2B623}" destId="{E0F43F77-622C-417F-A870-C623C35F3EEA}" srcOrd="0" destOrd="0" presId="urn:microsoft.com/office/officeart/2005/8/layout/chevron1"/>
    <dgm:cxn modelId="{60A800FD-B064-4475-BD23-B1A7AE5EDCB3}" type="presOf" srcId="{88CC8EF0-DC3E-4094-9F02-DB1BD130BB15}" destId="{CFDE7AEF-928A-40F1-8993-47C8517A4A3D}" srcOrd="0" destOrd="0" presId="urn:microsoft.com/office/officeart/2005/8/layout/chevron1"/>
    <dgm:cxn modelId="{BA890BFD-E3CB-45A5-B64E-789F476A7B12}" type="presOf" srcId="{B9156C1C-F1E4-4B3E-B628-AD11D7C5D31D}" destId="{5E99CB25-04A2-4759-BD15-CA37AB20D948}" srcOrd="0" destOrd="0" presId="urn:microsoft.com/office/officeart/2005/8/layout/chevron1"/>
    <dgm:cxn modelId="{62A58349-3E71-4DD8-80FB-4F9B2C5157C5}" type="presParOf" srcId="{E0F43F77-622C-417F-A870-C623C35F3EEA}" destId="{4C82DA6C-B947-4B7C-9585-32BEAB158808}" srcOrd="0" destOrd="0" presId="urn:microsoft.com/office/officeart/2005/8/layout/chevron1"/>
    <dgm:cxn modelId="{2D763E7E-C439-4158-BD9E-2CEAF25A8D43}" type="presParOf" srcId="{4C82DA6C-B947-4B7C-9585-32BEAB158808}" destId="{EB62F3F6-29D1-40F1-912A-C36F0A3682A6}" srcOrd="0" destOrd="0" presId="urn:microsoft.com/office/officeart/2005/8/layout/chevron1"/>
    <dgm:cxn modelId="{23A7AD75-D49B-45B0-A4A0-573241DEB12D}" type="presParOf" srcId="{4C82DA6C-B947-4B7C-9585-32BEAB158808}" destId="{CB85B433-9EE3-4AF6-96DF-D7C4BBD58EA1}" srcOrd="1" destOrd="0" presId="urn:microsoft.com/office/officeart/2005/8/layout/chevron1"/>
    <dgm:cxn modelId="{B49D919A-4760-4EF4-856A-41FAFDDB186C}" type="presParOf" srcId="{E0F43F77-622C-417F-A870-C623C35F3EEA}" destId="{9CD353B7-8EBA-456C-97A5-1BF09BF3E53F}" srcOrd="1" destOrd="0" presId="urn:microsoft.com/office/officeart/2005/8/layout/chevron1"/>
    <dgm:cxn modelId="{E9EB2D8B-BE69-4AED-BC6B-A03D25EAA607}" type="presParOf" srcId="{E0F43F77-622C-417F-A870-C623C35F3EEA}" destId="{E1644345-33AD-4177-A94D-257E6DF2B0C4}" srcOrd="2" destOrd="0" presId="urn:microsoft.com/office/officeart/2005/8/layout/chevron1"/>
    <dgm:cxn modelId="{AA31D2AD-A2C7-49B5-A1F7-5DD79A807DEE}" type="presParOf" srcId="{E1644345-33AD-4177-A94D-257E6DF2B0C4}" destId="{CFDE7AEF-928A-40F1-8993-47C8517A4A3D}" srcOrd="0" destOrd="0" presId="urn:microsoft.com/office/officeart/2005/8/layout/chevron1"/>
    <dgm:cxn modelId="{88C63912-ED10-4927-907C-99321573E241}" type="presParOf" srcId="{E1644345-33AD-4177-A94D-257E6DF2B0C4}" destId="{FE3EA6CB-2E5D-4278-B303-2D70FFB177A2}" srcOrd="1" destOrd="0" presId="urn:microsoft.com/office/officeart/2005/8/layout/chevron1"/>
    <dgm:cxn modelId="{FD2D845B-FB57-4B9F-B3D7-91727AEF32DA}" type="presParOf" srcId="{E0F43F77-622C-417F-A870-C623C35F3EEA}" destId="{06E99894-3F56-430C-9F19-7514C8DBA1A2}" srcOrd="3" destOrd="0" presId="urn:microsoft.com/office/officeart/2005/8/layout/chevron1"/>
    <dgm:cxn modelId="{B2DEEED5-84E2-436C-BFBB-9894AA4C925D}" type="presParOf" srcId="{E0F43F77-622C-417F-A870-C623C35F3EEA}" destId="{8295BBBD-9A13-4458-845C-EA991DA70D16}" srcOrd="4" destOrd="0" presId="urn:microsoft.com/office/officeart/2005/8/layout/chevron1"/>
    <dgm:cxn modelId="{B9439E8A-DCAC-41AE-9BDD-D0C0D11AD973}" type="presParOf" srcId="{8295BBBD-9A13-4458-845C-EA991DA70D16}" destId="{BF5F5273-675E-4186-B79E-21ECD305EF39}" srcOrd="0" destOrd="0" presId="urn:microsoft.com/office/officeart/2005/8/layout/chevron1"/>
    <dgm:cxn modelId="{516468F5-08F5-4269-8741-F30CA4F7459D}" type="presParOf" srcId="{8295BBBD-9A13-4458-845C-EA991DA70D16}" destId="{5E99CB25-04A2-4759-BD15-CA37AB20D948}" srcOrd="1" destOrd="0" presId="urn:microsoft.com/office/officeart/2005/8/layout/chevron1"/>
    <dgm:cxn modelId="{4B97129D-1300-4589-8E0B-7A994FF9376C}" type="presParOf" srcId="{E0F43F77-622C-417F-A870-C623C35F3EEA}" destId="{4589FE3F-94A9-4684-96A1-AD836168ADB4}" srcOrd="5" destOrd="0" presId="urn:microsoft.com/office/officeart/2005/8/layout/chevron1"/>
    <dgm:cxn modelId="{1926CE3F-0EE7-4CE9-8B06-C38282153DDC}" type="presParOf" srcId="{E0F43F77-622C-417F-A870-C623C35F3EEA}" destId="{F2920B2F-961D-403C-B32F-185318127599}" srcOrd="6" destOrd="0" presId="urn:microsoft.com/office/officeart/2005/8/layout/chevron1"/>
    <dgm:cxn modelId="{47379817-060C-428D-88D3-DB32917B4CA6}" type="presParOf" srcId="{F2920B2F-961D-403C-B32F-185318127599}" destId="{AFC2463F-6AF3-4545-8F56-419CDD7FEEF6}" srcOrd="0" destOrd="0" presId="urn:microsoft.com/office/officeart/2005/8/layout/chevron1"/>
    <dgm:cxn modelId="{8EC6A688-EADF-49DB-86C3-928712017064}" type="presParOf" srcId="{F2920B2F-961D-403C-B32F-185318127599}" destId="{9F6771B2-AFA2-4F98-8CF2-D907EBFED626}" srcOrd="1"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693B37-9ED5-4023-B168-390761A2B623}" type="doc">
      <dgm:prSet loTypeId="urn:microsoft.com/office/officeart/2005/8/layout/chevron1" loCatId="process" qsTypeId="urn:microsoft.com/office/officeart/2005/8/quickstyle/simple4" qsCatId="simple" csTypeId="urn:microsoft.com/office/officeart/2005/8/colors/accent1_4" csCatId="accent1" phldr="1"/>
      <dgm:spPr/>
    </dgm:pt>
    <dgm:pt modelId="{29DF40A7-B83E-40AA-920B-0FD9730DC515}">
      <dgm:prSet phldrT="[Text]"/>
      <dgm:spPr/>
      <dgm:t>
        <a:bodyPr/>
        <a:lstStyle/>
        <a:p>
          <a:r>
            <a:rPr lang="cs-CZ" dirty="0"/>
            <a:t>Pozorování</a:t>
          </a:r>
        </a:p>
      </dgm:t>
    </dgm:pt>
    <dgm:pt modelId="{4A0E7D8D-7A34-44C0-BAF8-D1D6BD8575D6}" type="parTrans" cxnId="{179762B0-5431-40CB-A628-E26CA965A6B0}">
      <dgm:prSet/>
      <dgm:spPr/>
      <dgm:t>
        <a:bodyPr/>
        <a:lstStyle/>
        <a:p>
          <a:endParaRPr lang="cs-CZ"/>
        </a:p>
      </dgm:t>
    </dgm:pt>
    <dgm:pt modelId="{2B011582-1CA9-4418-A720-A0B84591B31C}" type="sibTrans" cxnId="{179762B0-5431-40CB-A628-E26CA965A6B0}">
      <dgm:prSet/>
      <dgm:spPr/>
      <dgm:t>
        <a:bodyPr/>
        <a:lstStyle/>
        <a:p>
          <a:endParaRPr lang="cs-CZ"/>
        </a:p>
      </dgm:t>
    </dgm:pt>
    <dgm:pt modelId="{88CC8EF0-DC3E-4094-9F02-DB1BD130BB15}">
      <dgm:prSet phldrT="[Text]"/>
      <dgm:spPr/>
      <dgm:t>
        <a:bodyPr/>
        <a:lstStyle/>
        <a:p>
          <a:r>
            <a:rPr lang="cs-CZ" dirty="0"/>
            <a:t>Nalezené pravidelnosti</a:t>
          </a:r>
        </a:p>
      </dgm:t>
    </dgm:pt>
    <dgm:pt modelId="{5B3A83C5-D723-4EB1-A891-241320608F98}" type="parTrans" cxnId="{A0149A17-A355-48E2-855E-2C449A45EC97}">
      <dgm:prSet/>
      <dgm:spPr/>
      <dgm:t>
        <a:bodyPr/>
        <a:lstStyle/>
        <a:p>
          <a:endParaRPr lang="cs-CZ"/>
        </a:p>
      </dgm:t>
    </dgm:pt>
    <dgm:pt modelId="{2CBAF609-3A38-4576-A592-F0456F981572}" type="sibTrans" cxnId="{A0149A17-A355-48E2-855E-2C449A45EC97}">
      <dgm:prSet/>
      <dgm:spPr/>
      <dgm:t>
        <a:bodyPr/>
        <a:lstStyle/>
        <a:p>
          <a:endParaRPr lang="cs-CZ"/>
        </a:p>
      </dgm:t>
    </dgm:pt>
    <dgm:pt modelId="{274DF075-1CC2-4DEE-80B7-AF812E588802}">
      <dgm:prSet phldrT="[Text]"/>
      <dgm:spPr/>
      <dgm:t>
        <a:bodyPr/>
        <a:lstStyle/>
        <a:p>
          <a:r>
            <a:rPr lang="cs-CZ" dirty="0"/>
            <a:t>Předběžné závěry</a:t>
          </a:r>
        </a:p>
      </dgm:t>
    </dgm:pt>
    <dgm:pt modelId="{196D040E-F658-4919-9D63-A125FC9337F8}" type="parTrans" cxnId="{0364E3D7-02C9-4970-8663-E57243046B5A}">
      <dgm:prSet/>
      <dgm:spPr/>
      <dgm:t>
        <a:bodyPr/>
        <a:lstStyle/>
        <a:p>
          <a:endParaRPr lang="cs-CZ"/>
        </a:p>
      </dgm:t>
    </dgm:pt>
    <dgm:pt modelId="{700CA5A2-8F56-4856-BCCD-5B942012C33E}" type="sibTrans" cxnId="{0364E3D7-02C9-4970-8663-E57243046B5A}">
      <dgm:prSet/>
      <dgm:spPr/>
      <dgm:t>
        <a:bodyPr/>
        <a:lstStyle/>
        <a:p>
          <a:endParaRPr lang="cs-CZ"/>
        </a:p>
      </dgm:t>
    </dgm:pt>
    <dgm:pt modelId="{B9156C1C-F1E4-4B3E-B628-AD11D7C5D31D}">
      <dgm:prSet/>
      <dgm:spPr/>
      <dgm:t>
        <a:bodyPr/>
        <a:lstStyle/>
        <a:p>
          <a:endParaRPr lang="cs-CZ"/>
        </a:p>
      </dgm:t>
    </dgm:pt>
    <dgm:pt modelId="{0F4F32A7-0A52-4951-A108-6AD9BFE703BE}" type="parTrans" cxnId="{260D3053-1E5C-49F6-B357-BDEDC341C05B}">
      <dgm:prSet/>
      <dgm:spPr/>
      <dgm:t>
        <a:bodyPr/>
        <a:lstStyle/>
        <a:p>
          <a:endParaRPr lang="cs-CZ"/>
        </a:p>
      </dgm:t>
    </dgm:pt>
    <dgm:pt modelId="{0983327B-23BE-4F27-BAA8-E69EDF332A24}" type="sibTrans" cxnId="{260D3053-1E5C-49F6-B357-BDEDC341C05B}">
      <dgm:prSet/>
      <dgm:spPr/>
      <dgm:t>
        <a:bodyPr/>
        <a:lstStyle/>
        <a:p>
          <a:endParaRPr lang="cs-CZ"/>
        </a:p>
      </dgm:t>
    </dgm:pt>
    <dgm:pt modelId="{8396E474-43D0-4C07-9851-F7834D8583F7}">
      <dgm:prSet phldrT="[Text]"/>
      <dgm:spPr/>
      <dgm:t>
        <a:bodyPr/>
        <a:lstStyle/>
        <a:p>
          <a:r>
            <a:rPr lang="cs-CZ" dirty="0"/>
            <a:t>Teorie</a:t>
          </a:r>
        </a:p>
      </dgm:t>
    </dgm:pt>
    <dgm:pt modelId="{6D37F3A4-FDA8-4936-94CA-6982E1FA5B90}" type="parTrans" cxnId="{865CCDAC-1C95-41CE-91D1-2801B58E3F44}">
      <dgm:prSet/>
      <dgm:spPr/>
      <dgm:t>
        <a:bodyPr/>
        <a:lstStyle/>
        <a:p>
          <a:endParaRPr lang="cs-CZ"/>
        </a:p>
      </dgm:t>
    </dgm:pt>
    <dgm:pt modelId="{BC1C8AF2-612F-440E-80C0-5C954070FF4E}" type="sibTrans" cxnId="{865CCDAC-1C95-41CE-91D1-2801B58E3F44}">
      <dgm:prSet/>
      <dgm:spPr/>
      <dgm:t>
        <a:bodyPr/>
        <a:lstStyle/>
        <a:p>
          <a:endParaRPr lang="cs-CZ"/>
        </a:p>
      </dgm:t>
    </dgm:pt>
    <dgm:pt modelId="{E0F43F77-622C-417F-A870-C623C35F3EEA}" type="pres">
      <dgm:prSet presAssocID="{AB693B37-9ED5-4023-B168-390761A2B623}" presName="Name0" presStyleCnt="0">
        <dgm:presLayoutVars>
          <dgm:dir/>
          <dgm:animLvl val="lvl"/>
          <dgm:resizeHandles val="exact"/>
        </dgm:presLayoutVars>
      </dgm:prSet>
      <dgm:spPr/>
    </dgm:pt>
    <dgm:pt modelId="{4C82DA6C-B947-4B7C-9585-32BEAB158808}" type="pres">
      <dgm:prSet presAssocID="{29DF40A7-B83E-40AA-920B-0FD9730DC515}" presName="composite" presStyleCnt="0"/>
      <dgm:spPr/>
    </dgm:pt>
    <dgm:pt modelId="{EB62F3F6-29D1-40F1-912A-C36F0A3682A6}" type="pres">
      <dgm:prSet presAssocID="{29DF40A7-B83E-40AA-920B-0FD9730DC515}" presName="parTx" presStyleLbl="node1" presStyleIdx="0" presStyleCnt="4">
        <dgm:presLayoutVars>
          <dgm:chMax val="0"/>
          <dgm:chPref val="0"/>
          <dgm:bulletEnabled val="1"/>
        </dgm:presLayoutVars>
      </dgm:prSet>
      <dgm:spPr/>
    </dgm:pt>
    <dgm:pt modelId="{CB85B433-9EE3-4AF6-96DF-D7C4BBD58EA1}" type="pres">
      <dgm:prSet presAssocID="{29DF40A7-B83E-40AA-920B-0FD9730DC515}" presName="desTx" presStyleLbl="revTx" presStyleIdx="0" presStyleCnt="1">
        <dgm:presLayoutVars>
          <dgm:bulletEnabled val="1"/>
        </dgm:presLayoutVars>
      </dgm:prSet>
      <dgm:spPr/>
    </dgm:pt>
    <dgm:pt modelId="{9CD353B7-8EBA-456C-97A5-1BF09BF3E53F}" type="pres">
      <dgm:prSet presAssocID="{2B011582-1CA9-4418-A720-A0B84591B31C}" presName="space" presStyleCnt="0"/>
      <dgm:spPr/>
    </dgm:pt>
    <dgm:pt modelId="{E1644345-33AD-4177-A94D-257E6DF2B0C4}" type="pres">
      <dgm:prSet presAssocID="{88CC8EF0-DC3E-4094-9F02-DB1BD130BB15}" presName="composite" presStyleCnt="0"/>
      <dgm:spPr/>
    </dgm:pt>
    <dgm:pt modelId="{CFDE7AEF-928A-40F1-8993-47C8517A4A3D}" type="pres">
      <dgm:prSet presAssocID="{88CC8EF0-DC3E-4094-9F02-DB1BD130BB15}" presName="parTx" presStyleLbl="node1" presStyleIdx="1" presStyleCnt="4">
        <dgm:presLayoutVars>
          <dgm:chMax val="0"/>
          <dgm:chPref val="0"/>
          <dgm:bulletEnabled val="1"/>
        </dgm:presLayoutVars>
      </dgm:prSet>
      <dgm:spPr/>
    </dgm:pt>
    <dgm:pt modelId="{FE3EA6CB-2E5D-4278-B303-2D70FFB177A2}" type="pres">
      <dgm:prSet presAssocID="{88CC8EF0-DC3E-4094-9F02-DB1BD130BB15}" presName="desTx" presStyleLbl="revTx" presStyleIdx="0" presStyleCnt="1">
        <dgm:presLayoutVars>
          <dgm:bulletEnabled val="1"/>
        </dgm:presLayoutVars>
      </dgm:prSet>
      <dgm:spPr/>
    </dgm:pt>
    <dgm:pt modelId="{06E99894-3F56-430C-9F19-7514C8DBA1A2}" type="pres">
      <dgm:prSet presAssocID="{2CBAF609-3A38-4576-A592-F0456F981572}" presName="space" presStyleCnt="0"/>
      <dgm:spPr/>
    </dgm:pt>
    <dgm:pt modelId="{8295BBBD-9A13-4458-845C-EA991DA70D16}" type="pres">
      <dgm:prSet presAssocID="{274DF075-1CC2-4DEE-80B7-AF812E588802}" presName="composite" presStyleCnt="0"/>
      <dgm:spPr/>
    </dgm:pt>
    <dgm:pt modelId="{BF5F5273-675E-4186-B79E-21ECD305EF39}" type="pres">
      <dgm:prSet presAssocID="{274DF075-1CC2-4DEE-80B7-AF812E588802}" presName="parTx" presStyleLbl="node1" presStyleIdx="2" presStyleCnt="4">
        <dgm:presLayoutVars>
          <dgm:chMax val="0"/>
          <dgm:chPref val="0"/>
          <dgm:bulletEnabled val="1"/>
        </dgm:presLayoutVars>
      </dgm:prSet>
      <dgm:spPr/>
    </dgm:pt>
    <dgm:pt modelId="{5E99CB25-04A2-4759-BD15-CA37AB20D948}" type="pres">
      <dgm:prSet presAssocID="{274DF075-1CC2-4DEE-80B7-AF812E588802}" presName="desTx" presStyleLbl="revTx" presStyleIdx="0" presStyleCnt="1">
        <dgm:presLayoutVars>
          <dgm:bulletEnabled val="1"/>
        </dgm:presLayoutVars>
      </dgm:prSet>
      <dgm:spPr/>
    </dgm:pt>
    <dgm:pt modelId="{4589FE3F-94A9-4684-96A1-AD836168ADB4}" type="pres">
      <dgm:prSet presAssocID="{700CA5A2-8F56-4856-BCCD-5B942012C33E}" presName="space" presStyleCnt="0"/>
      <dgm:spPr/>
    </dgm:pt>
    <dgm:pt modelId="{F2920B2F-961D-403C-B32F-185318127599}" type="pres">
      <dgm:prSet presAssocID="{8396E474-43D0-4C07-9851-F7834D8583F7}" presName="composite" presStyleCnt="0"/>
      <dgm:spPr/>
    </dgm:pt>
    <dgm:pt modelId="{AFC2463F-6AF3-4545-8F56-419CDD7FEEF6}" type="pres">
      <dgm:prSet presAssocID="{8396E474-43D0-4C07-9851-F7834D8583F7}" presName="parTx" presStyleLbl="node1" presStyleIdx="3" presStyleCnt="4">
        <dgm:presLayoutVars>
          <dgm:chMax val="0"/>
          <dgm:chPref val="0"/>
          <dgm:bulletEnabled val="1"/>
        </dgm:presLayoutVars>
      </dgm:prSet>
      <dgm:spPr/>
    </dgm:pt>
    <dgm:pt modelId="{9F6771B2-AFA2-4F98-8CF2-D907EBFED626}" type="pres">
      <dgm:prSet presAssocID="{8396E474-43D0-4C07-9851-F7834D8583F7}" presName="desTx" presStyleLbl="revTx" presStyleIdx="0" presStyleCnt="1">
        <dgm:presLayoutVars>
          <dgm:bulletEnabled val="1"/>
        </dgm:presLayoutVars>
      </dgm:prSet>
      <dgm:spPr/>
    </dgm:pt>
  </dgm:ptLst>
  <dgm:cxnLst>
    <dgm:cxn modelId="{A0149A17-A355-48E2-855E-2C449A45EC97}" srcId="{AB693B37-9ED5-4023-B168-390761A2B623}" destId="{88CC8EF0-DC3E-4094-9F02-DB1BD130BB15}" srcOrd="1" destOrd="0" parTransId="{5B3A83C5-D723-4EB1-A891-241320608F98}" sibTransId="{2CBAF609-3A38-4576-A592-F0456F981572}"/>
    <dgm:cxn modelId="{B4678729-98CF-4AB7-9E82-B8B5EC5738DD}" type="presOf" srcId="{8396E474-43D0-4C07-9851-F7834D8583F7}" destId="{AFC2463F-6AF3-4545-8F56-419CDD7FEEF6}" srcOrd="0" destOrd="0" presId="urn:microsoft.com/office/officeart/2005/8/layout/chevron1"/>
    <dgm:cxn modelId="{5D05AC39-7515-4913-8EBE-8A63C55C0E32}" type="presOf" srcId="{88CC8EF0-DC3E-4094-9F02-DB1BD130BB15}" destId="{CFDE7AEF-928A-40F1-8993-47C8517A4A3D}" srcOrd="0" destOrd="0" presId="urn:microsoft.com/office/officeart/2005/8/layout/chevron1"/>
    <dgm:cxn modelId="{C895BF3B-7FDD-49C4-AEF0-C700D1BBBB54}" type="presOf" srcId="{AB693B37-9ED5-4023-B168-390761A2B623}" destId="{E0F43F77-622C-417F-A870-C623C35F3EEA}" srcOrd="0" destOrd="0" presId="urn:microsoft.com/office/officeart/2005/8/layout/chevron1"/>
    <dgm:cxn modelId="{260D3053-1E5C-49F6-B357-BDEDC341C05B}" srcId="{274DF075-1CC2-4DEE-80B7-AF812E588802}" destId="{B9156C1C-F1E4-4B3E-B628-AD11D7C5D31D}" srcOrd="0" destOrd="0" parTransId="{0F4F32A7-0A52-4951-A108-6AD9BFE703BE}" sibTransId="{0983327B-23BE-4F27-BAA8-E69EDF332A24}"/>
    <dgm:cxn modelId="{2162AD82-60F6-4E9F-BBBA-9A1537C35B19}" type="presOf" srcId="{29DF40A7-B83E-40AA-920B-0FD9730DC515}" destId="{EB62F3F6-29D1-40F1-912A-C36F0A3682A6}" srcOrd="0" destOrd="0" presId="urn:microsoft.com/office/officeart/2005/8/layout/chevron1"/>
    <dgm:cxn modelId="{8439A9AC-4D9E-4533-8F40-C1B7FD5A0E0F}" type="presOf" srcId="{B9156C1C-F1E4-4B3E-B628-AD11D7C5D31D}" destId="{5E99CB25-04A2-4759-BD15-CA37AB20D948}" srcOrd="0" destOrd="0" presId="urn:microsoft.com/office/officeart/2005/8/layout/chevron1"/>
    <dgm:cxn modelId="{865CCDAC-1C95-41CE-91D1-2801B58E3F44}" srcId="{AB693B37-9ED5-4023-B168-390761A2B623}" destId="{8396E474-43D0-4C07-9851-F7834D8583F7}" srcOrd="3" destOrd="0" parTransId="{6D37F3A4-FDA8-4936-94CA-6982E1FA5B90}" sibTransId="{BC1C8AF2-612F-440E-80C0-5C954070FF4E}"/>
    <dgm:cxn modelId="{179762B0-5431-40CB-A628-E26CA965A6B0}" srcId="{AB693B37-9ED5-4023-B168-390761A2B623}" destId="{29DF40A7-B83E-40AA-920B-0FD9730DC515}" srcOrd="0" destOrd="0" parTransId="{4A0E7D8D-7A34-44C0-BAF8-D1D6BD8575D6}" sibTransId="{2B011582-1CA9-4418-A720-A0B84591B31C}"/>
    <dgm:cxn modelId="{0364E3D7-02C9-4970-8663-E57243046B5A}" srcId="{AB693B37-9ED5-4023-B168-390761A2B623}" destId="{274DF075-1CC2-4DEE-80B7-AF812E588802}" srcOrd="2" destOrd="0" parTransId="{196D040E-F658-4919-9D63-A125FC9337F8}" sibTransId="{700CA5A2-8F56-4856-BCCD-5B942012C33E}"/>
    <dgm:cxn modelId="{336365FF-88A7-433B-9D90-B4E9C892F6A9}" type="presOf" srcId="{274DF075-1CC2-4DEE-80B7-AF812E588802}" destId="{BF5F5273-675E-4186-B79E-21ECD305EF39}" srcOrd="0" destOrd="0" presId="urn:microsoft.com/office/officeart/2005/8/layout/chevron1"/>
    <dgm:cxn modelId="{9D9F0354-5C87-4EE2-9739-6ED66E1F5072}" type="presParOf" srcId="{E0F43F77-622C-417F-A870-C623C35F3EEA}" destId="{4C82DA6C-B947-4B7C-9585-32BEAB158808}" srcOrd="0" destOrd="0" presId="urn:microsoft.com/office/officeart/2005/8/layout/chevron1"/>
    <dgm:cxn modelId="{9C089ABB-0595-4326-9847-A3AC492E245F}" type="presParOf" srcId="{4C82DA6C-B947-4B7C-9585-32BEAB158808}" destId="{EB62F3F6-29D1-40F1-912A-C36F0A3682A6}" srcOrd="0" destOrd="0" presId="urn:microsoft.com/office/officeart/2005/8/layout/chevron1"/>
    <dgm:cxn modelId="{EDE3BD8B-117F-43BA-AA8B-DD64E44AC02D}" type="presParOf" srcId="{4C82DA6C-B947-4B7C-9585-32BEAB158808}" destId="{CB85B433-9EE3-4AF6-96DF-D7C4BBD58EA1}" srcOrd="1" destOrd="0" presId="urn:microsoft.com/office/officeart/2005/8/layout/chevron1"/>
    <dgm:cxn modelId="{AC04A540-0B2A-45C2-920E-102EB7D81788}" type="presParOf" srcId="{E0F43F77-622C-417F-A870-C623C35F3EEA}" destId="{9CD353B7-8EBA-456C-97A5-1BF09BF3E53F}" srcOrd="1" destOrd="0" presId="urn:microsoft.com/office/officeart/2005/8/layout/chevron1"/>
    <dgm:cxn modelId="{2D6C569A-B4F1-48DF-8DEE-68DCC8EC5D6E}" type="presParOf" srcId="{E0F43F77-622C-417F-A870-C623C35F3EEA}" destId="{E1644345-33AD-4177-A94D-257E6DF2B0C4}" srcOrd="2" destOrd="0" presId="urn:microsoft.com/office/officeart/2005/8/layout/chevron1"/>
    <dgm:cxn modelId="{9EB570DC-B573-49B2-952F-17C9DB7C5309}" type="presParOf" srcId="{E1644345-33AD-4177-A94D-257E6DF2B0C4}" destId="{CFDE7AEF-928A-40F1-8993-47C8517A4A3D}" srcOrd="0" destOrd="0" presId="urn:microsoft.com/office/officeart/2005/8/layout/chevron1"/>
    <dgm:cxn modelId="{B80A752B-865A-4298-A81A-78688E5DC59A}" type="presParOf" srcId="{E1644345-33AD-4177-A94D-257E6DF2B0C4}" destId="{FE3EA6CB-2E5D-4278-B303-2D70FFB177A2}" srcOrd="1" destOrd="0" presId="urn:microsoft.com/office/officeart/2005/8/layout/chevron1"/>
    <dgm:cxn modelId="{1157291B-4A79-4718-9F2E-4405E3CD39BC}" type="presParOf" srcId="{E0F43F77-622C-417F-A870-C623C35F3EEA}" destId="{06E99894-3F56-430C-9F19-7514C8DBA1A2}" srcOrd="3" destOrd="0" presId="urn:microsoft.com/office/officeart/2005/8/layout/chevron1"/>
    <dgm:cxn modelId="{7E25E88A-2F6D-4509-969C-2C1CE9F8491B}" type="presParOf" srcId="{E0F43F77-622C-417F-A870-C623C35F3EEA}" destId="{8295BBBD-9A13-4458-845C-EA991DA70D16}" srcOrd="4" destOrd="0" presId="urn:microsoft.com/office/officeart/2005/8/layout/chevron1"/>
    <dgm:cxn modelId="{A6F0031A-3179-4817-946D-F48684DDBA11}" type="presParOf" srcId="{8295BBBD-9A13-4458-845C-EA991DA70D16}" destId="{BF5F5273-675E-4186-B79E-21ECD305EF39}" srcOrd="0" destOrd="0" presId="urn:microsoft.com/office/officeart/2005/8/layout/chevron1"/>
    <dgm:cxn modelId="{A3215710-04CF-4D52-B52B-D726D62DDADF}" type="presParOf" srcId="{8295BBBD-9A13-4458-845C-EA991DA70D16}" destId="{5E99CB25-04A2-4759-BD15-CA37AB20D948}" srcOrd="1" destOrd="0" presId="urn:microsoft.com/office/officeart/2005/8/layout/chevron1"/>
    <dgm:cxn modelId="{1CE32B7C-C394-4EC3-A141-FFA85E67C8DD}" type="presParOf" srcId="{E0F43F77-622C-417F-A870-C623C35F3EEA}" destId="{4589FE3F-94A9-4684-96A1-AD836168ADB4}" srcOrd="5" destOrd="0" presId="urn:microsoft.com/office/officeart/2005/8/layout/chevron1"/>
    <dgm:cxn modelId="{E480DCF9-5C2F-4A30-8E8B-B76C02E7EFCC}" type="presParOf" srcId="{E0F43F77-622C-417F-A870-C623C35F3EEA}" destId="{F2920B2F-961D-403C-B32F-185318127599}" srcOrd="6" destOrd="0" presId="urn:microsoft.com/office/officeart/2005/8/layout/chevron1"/>
    <dgm:cxn modelId="{6249C247-DE24-4269-B173-D62C388CCB99}" type="presParOf" srcId="{F2920B2F-961D-403C-B32F-185318127599}" destId="{AFC2463F-6AF3-4545-8F56-419CDD7FEEF6}" srcOrd="0" destOrd="0" presId="urn:microsoft.com/office/officeart/2005/8/layout/chevron1"/>
    <dgm:cxn modelId="{B3A808B5-3B4A-4C92-ADA5-8853250D1F16}" type="presParOf" srcId="{F2920B2F-961D-403C-B32F-185318127599}" destId="{9F6771B2-AFA2-4F98-8CF2-D907EBFED626}" srcOrd="1"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2F3F6-29D1-40F1-912A-C36F0A3682A6}">
      <dsp:nvSpPr>
        <dsp:cNvPr id="0" name=""/>
        <dsp:cNvSpPr/>
      </dsp:nvSpPr>
      <dsp:spPr>
        <a:xfrm>
          <a:off x="0" y="954514"/>
          <a:ext cx="1915860" cy="766344"/>
        </a:xfrm>
        <a:prstGeom prst="chevron">
          <a:avLst/>
        </a:prstGeom>
        <a:gradFill rotWithShape="0">
          <a:gsLst>
            <a:gs pos="0">
              <a:schemeClr val="accent1">
                <a:shade val="50000"/>
                <a:hueOff val="0"/>
                <a:satOff val="0"/>
                <a:lumOff val="0"/>
                <a:alphaOff val="0"/>
                <a:tint val="100000"/>
                <a:shade val="100000"/>
                <a:satMod val="130000"/>
              </a:schemeClr>
            </a:gs>
            <a:gs pos="100000">
              <a:schemeClr val="accent1">
                <a:shade val="5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cs-CZ" sz="1700" kern="1200" dirty="0"/>
            <a:t>Teorie</a:t>
          </a:r>
        </a:p>
      </dsp:txBody>
      <dsp:txXfrm>
        <a:off x="383172" y="954514"/>
        <a:ext cx="1149516" cy="766344"/>
      </dsp:txXfrm>
    </dsp:sp>
    <dsp:sp modelId="{CFDE7AEF-928A-40F1-8993-47C8517A4A3D}">
      <dsp:nvSpPr>
        <dsp:cNvPr id="0" name=""/>
        <dsp:cNvSpPr/>
      </dsp:nvSpPr>
      <dsp:spPr>
        <a:xfrm>
          <a:off x="1701694" y="945808"/>
          <a:ext cx="1915860" cy="766344"/>
        </a:xfrm>
        <a:prstGeom prst="chevron">
          <a:avLst/>
        </a:prstGeom>
        <a:gradFill rotWithShape="0">
          <a:gsLst>
            <a:gs pos="0">
              <a:schemeClr val="accent1">
                <a:shade val="50000"/>
                <a:hueOff val="180718"/>
                <a:satOff val="-3780"/>
                <a:lumOff val="21031"/>
                <a:alphaOff val="0"/>
                <a:tint val="100000"/>
                <a:shade val="100000"/>
                <a:satMod val="130000"/>
              </a:schemeClr>
            </a:gs>
            <a:gs pos="100000">
              <a:schemeClr val="accent1">
                <a:shade val="50000"/>
                <a:hueOff val="180718"/>
                <a:satOff val="-3780"/>
                <a:lumOff val="21031"/>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cs-CZ" sz="1700" kern="1200" dirty="0"/>
            <a:t>Hypotézy</a:t>
          </a:r>
        </a:p>
      </dsp:txBody>
      <dsp:txXfrm>
        <a:off x="2084866" y="945808"/>
        <a:ext cx="1149516" cy="766344"/>
      </dsp:txXfrm>
    </dsp:sp>
    <dsp:sp modelId="{BF5F5273-675E-4186-B79E-21ECD305EF39}">
      <dsp:nvSpPr>
        <dsp:cNvPr id="0" name=""/>
        <dsp:cNvSpPr/>
      </dsp:nvSpPr>
      <dsp:spPr>
        <a:xfrm>
          <a:off x="3401554" y="945808"/>
          <a:ext cx="1915860" cy="766344"/>
        </a:xfrm>
        <a:prstGeom prst="chevron">
          <a:avLst/>
        </a:prstGeom>
        <a:gradFill rotWithShape="0">
          <a:gsLst>
            <a:gs pos="0">
              <a:schemeClr val="accent1">
                <a:shade val="50000"/>
                <a:hueOff val="361436"/>
                <a:satOff val="-7560"/>
                <a:lumOff val="42063"/>
                <a:alphaOff val="0"/>
                <a:tint val="100000"/>
                <a:shade val="100000"/>
                <a:satMod val="130000"/>
              </a:schemeClr>
            </a:gs>
            <a:gs pos="100000">
              <a:schemeClr val="accent1">
                <a:shade val="50000"/>
                <a:hueOff val="361436"/>
                <a:satOff val="-7560"/>
                <a:lumOff val="42063"/>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cs-CZ" sz="1700" kern="1200" dirty="0"/>
            <a:t>Pozorování</a:t>
          </a:r>
        </a:p>
      </dsp:txBody>
      <dsp:txXfrm>
        <a:off x="3784726" y="945808"/>
        <a:ext cx="1149516" cy="766344"/>
      </dsp:txXfrm>
    </dsp:sp>
    <dsp:sp modelId="{5E99CB25-04A2-4759-BD15-CA37AB20D948}">
      <dsp:nvSpPr>
        <dsp:cNvPr id="0" name=""/>
        <dsp:cNvSpPr/>
      </dsp:nvSpPr>
      <dsp:spPr>
        <a:xfrm>
          <a:off x="3401554" y="1807945"/>
          <a:ext cx="1532688" cy="30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55650">
            <a:lnSpc>
              <a:spcPct val="90000"/>
            </a:lnSpc>
            <a:spcBef>
              <a:spcPct val="0"/>
            </a:spcBef>
            <a:spcAft>
              <a:spcPct val="15000"/>
            </a:spcAft>
            <a:buChar char="•"/>
          </a:pPr>
          <a:endParaRPr lang="cs-CZ" sz="1700" kern="1200"/>
        </a:p>
      </dsp:txBody>
      <dsp:txXfrm>
        <a:off x="3401554" y="1807945"/>
        <a:ext cx="1532688" cy="306000"/>
      </dsp:txXfrm>
    </dsp:sp>
    <dsp:sp modelId="{AFC2463F-6AF3-4545-8F56-419CDD7FEEF6}">
      <dsp:nvSpPr>
        <dsp:cNvPr id="0" name=""/>
        <dsp:cNvSpPr/>
      </dsp:nvSpPr>
      <dsp:spPr>
        <a:xfrm>
          <a:off x="5101414" y="945808"/>
          <a:ext cx="1915860" cy="766344"/>
        </a:xfrm>
        <a:prstGeom prst="chevron">
          <a:avLst/>
        </a:prstGeom>
        <a:gradFill rotWithShape="0">
          <a:gsLst>
            <a:gs pos="0">
              <a:schemeClr val="accent1">
                <a:shade val="50000"/>
                <a:hueOff val="180718"/>
                <a:satOff val="-3780"/>
                <a:lumOff val="21031"/>
                <a:alphaOff val="0"/>
                <a:tint val="100000"/>
                <a:shade val="100000"/>
                <a:satMod val="130000"/>
              </a:schemeClr>
            </a:gs>
            <a:gs pos="100000">
              <a:schemeClr val="accent1">
                <a:shade val="50000"/>
                <a:hueOff val="180718"/>
                <a:satOff val="-3780"/>
                <a:lumOff val="21031"/>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009" tIns="22670" rIns="22670" bIns="22670" numCol="1" spcCol="1270" anchor="ctr" anchorCtr="0">
          <a:noAutofit/>
        </a:bodyPr>
        <a:lstStyle/>
        <a:p>
          <a:pPr marL="0" lvl="0" indent="0" algn="ctr" defTabSz="755650">
            <a:lnSpc>
              <a:spcPct val="90000"/>
            </a:lnSpc>
            <a:spcBef>
              <a:spcPct val="0"/>
            </a:spcBef>
            <a:spcAft>
              <a:spcPct val="35000"/>
            </a:spcAft>
            <a:buNone/>
          </a:pPr>
          <a:r>
            <a:rPr lang="cs-CZ" sz="1700" kern="1200" dirty="0"/>
            <a:t>Přijaté / zamítnuté hypotézy</a:t>
          </a:r>
        </a:p>
      </dsp:txBody>
      <dsp:txXfrm>
        <a:off x="5484586" y="945808"/>
        <a:ext cx="1149516" cy="7663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2F3F6-29D1-40F1-912A-C36F0A3682A6}">
      <dsp:nvSpPr>
        <dsp:cNvPr id="0" name=""/>
        <dsp:cNvSpPr/>
      </dsp:nvSpPr>
      <dsp:spPr>
        <a:xfrm>
          <a:off x="1833" y="1465931"/>
          <a:ext cx="1915860" cy="766344"/>
        </a:xfrm>
        <a:prstGeom prst="chevron">
          <a:avLst/>
        </a:prstGeom>
        <a:gradFill rotWithShape="0">
          <a:gsLst>
            <a:gs pos="0">
              <a:schemeClr val="accent1">
                <a:shade val="50000"/>
                <a:hueOff val="0"/>
                <a:satOff val="0"/>
                <a:lumOff val="0"/>
                <a:alphaOff val="0"/>
                <a:tint val="100000"/>
                <a:shade val="100000"/>
                <a:satMod val="130000"/>
              </a:schemeClr>
            </a:gs>
            <a:gs pos="100000">
              <a:schemeClr val="accent1">
                <a:shade val="5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cs-CZ" sz="1500" kern="1200" dirty="0"/>
            <a:t>Pozorování</a:t>
          </a:r>
        </a:p>
      </dsp:txBody>
      <dsp:txXfrm>
        <a:off x="385005" y="1465931"/>
        <a:ext cx="1149516" cy="766344"/>
      </dsp:txXfrm>
    </dsp:sp>
    <dsp:sp modelId="{CFDE7AEF-928A-40F1-8993-47C8517A4A3D}">
      <dsp:nvSpPr>
        <dsp:cNvPr id="0" name=""/>
        <dsp:cNvSpPr/>
      </dsp:nvSpPr>
      <dsp:spPr>
        <a:xfrm>
          <a:off x="1701694" y="1465931"/>
          <a:ext cx="1915860" cy="766344"/>
        </a:xfrm>
        <a:prstGeom prst="chevron">
          <a:avLst/>
        </a:prstGeom>
        <a:gradFill rotWithShape="0">
          <a:gsLst>
            <a:gs pos="0">
              <a:schemeClr val="accent1">
                <a:shade val="50000"/>
                <a:hueOff val="180718"/>
                <a:satOff val="-3780"/>
                <a:lumOff val="21031"/>
                <a:alphaOff val="0"/>
                <a:tint val="100000"/>
                <a:shade val="100000"/>
                <a:satMod val="130000"/>
              </a:schemeClr>
            </a:gs>
            <a:gs pos="100000">
              <a:schemeClr val="accent1">
                <a:shade val="50000"/>
                <a:hueOff val="180718"/>
                <a:satOff val="-3780"/>
                <a:lumOff val="21031"/>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cs-CZ" sz="1500" kern="1200" dirty="0"/>
            <a:t>Nalezené pravidelnosti</a:t>
          </a:r>
        </a:p>
      </dsp:txBody>
      <dsp:txXfrm>
        <a:off x="2084866" y="1465931"/>
        <a:ext cx="1149516" cy="766344"/>
      </dsp:txXfrm>
    </dsp:sp>
    <dsp:sp modelId="{BF5F5273-675E-4186-B79E-21ECD305EF39}">
      <dsp:nvSpPr>
        <dsp:cNvPr id="0" name=""/>
        <dsp:cNvSpPr/>
      </dsp:nvSpPr>
      <dsp:spPr>
        <a:xfrm>
          <a:off x="3401554" y="1465931"/>
          <a:ext cx="1915860" cy="766344"/>
        </a:xfrm>
        <a:prstGeom prst="chevron">
          <a:avLst/>
        </a:prstGeom>
        <a:gradFill rotWithShape="0">
          <a:gsLst>
            <a:gs pos="0">
              <a:schemeClr val="accent1">
                <a:shade val="50000"/>
                <a:hueOff val="361436"/>
                <a:satOff val="-7560"/>
                <a:lumOff val="42063"/>
                <a:alphaOff val="0"/>
                <a:tint val="100000"/>
                <a:shade val="100000"/>
                <a:satMod val="130000"/>
              </a:schemeClr>
            </a:gs>
            <a:gs pos="100000">
              <a:schemeClr val="accent1">
                <a:shade val="50000"/>
                <a:hueOff val="361436"/>
                <a:satOff val="-7560"/>
                <a:lumOff val="42063"/>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cs-CZ" sz="1500" kern="1200" dirty="0"/>
            <a:t>Předběžné závěry</a:t>
          </a:r>
        </a:p>
      </dsp:txBody>
      <dsp:txXfrm>
        <a:off x="3784726" y="1465931"/>
        <a:ext cx="1149516" cy="766344"/>
      </dsp:txXfrm>
    </dsp:sp>
    <dsp:sp modelId="{5E99CB25-04A2-4759-BD15-CA37AB20D948}">
      <dsp:nvSpPr>
        <dsp:cNvPr id="0" name=""/>
        <dsp:cNvSpPr/>
      </dsp:nvSpPr>
      <dsp:spPr>
        <a:xfrm>
          <a:off x="3401554" y="2328068"/>
          <a:ext cx="1532688" cy="27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666750">
            <a:lnSpc>
              <a:spcPct val="90000"/>
            </a:lnSpc>
            <a:spcBef>
              <a:spcPct val="0"/>
            </a:spcBef>
            <a:spcAft>
              <a:spcPct val="15000"/>
            </a:spcAft>
            <a:buChar char="•"/>
          </a:pPr>
          <a:endParaRPr lang="cs-CZ" sz="1500" kern="1200"/>
        </a:p>
      </dsp:txBody>
      <dsp:txXfrm>
        <a:off x="3401554" y="2328068"/>
        <a:ext cx="1532688" cy="270000"/>
      </dsp:txXfrm>
    </dsp:sp>
    <dsp:sp modelId="{AFC2463F-6AF3-4545-8F56-419CDD7FEEF6}">
      <dsp:nvSpPr>
        <dsp:cNvPr id="0" name=""/>
        <dsp:cNvSpPr/>
      </dsp:nvSpPr>
      <dsp:spPr>
        <a:xfrm>
          <a:off x="5101414" y="1465931"/>
          <a:ext cx="1915860" cy="766344"/>
        </a:xfrm>
        <a:prstGeom prst="chevron">
          <a:avLst/>
        </a:prstGeom>
        <a:gradFill rotWithShape="0">
          <a:gsLst>
            <a:gs pos="0">
              <a:schemeClr val="accent1">
                <a:shade val="50000"/>
                <a:hueOff val="180718"/>
                <a:satOff val="-3780"/>
                <a:lumOff val="21031"/>
                <a:alphaOff val="0"/>
                <a:tint val="100000"/>
                <a:shade val="100000"/>
                <a:satMod val="130000"/>
              </a:schemeClr>
            </a:gs>
            <a:gs pos="100000">
              <a:schemeClr val="accent1">
                <a:shade val="50000"/>
                <a:hueOff val="180718"/>
                <a:satOff val="-3780"/>
                <a:lumOff val="21031"/>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008" tIns="20003" rIns="20003" bIns="20003" numCol="1" spcCol="1270" anchor="ctr" anchorCtr="0">
          <a:noAutofit/>
        </a:bodyPr>
        <a:lstStyle/>
        <a:p>
          <a:pPr marL="0" lvl="0" indent="0" algn="ctr" defTabSz="666750">
            <a:lnSpc>
              <a:spcPct val="90000"/>
            </a:lnSpc>
            <a:spcBef>
              <a:spcPct val="0"/>
            </a:spcBef>
            <a:spcAft>
              <a:spcPct val="35000"/>
            </a:spcAft>
            <a:buNone/>
          </a:pPr>
          <a:r>
            <a:rPr lang="cs-CZ" sz="1500" kern="1200" dirty="0"/>
            <a:t>Teorie</a:t>
          </a:r>
        </a:p>
      </dsp:txBody>
      <dsp:txXfrm>
        <a:off x="5484586" y="1465931"/>
        <a:ext cx="1149516" cy="766344"/>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F495C41D-602A-478D-956A-76E15DD87747}" type="datetimeFigureOut">
              <a:rPr lang="cs-CZ" smtClean="0"/>
              <a:t>18.10.2021</a:t>
            </a:fld>
            <a:endParaRPr lang="cs-CZ"/>
          </a:p>
        </p:txBody>
      </p:sp>
      <p:sp>
        <p:nvSpPr>
          <p:cNvPr id="4" name="Zástupný symbol pro zápatí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112CA51F-CF2D-4E92-887C-07DBD671E9C8}" type="slidenum">
              <a:rPr lang="cs-CZ" smtClean="0"/>
              <a:t>‹#›</a:t>
            </a:fld>
            <a:endParaRPr lang="cs-CZ"/>
          </a:p>
        </p:txBody>
      </p:sp>
    </p:spTree>
    <p:extLst>
      <p:ext uri="{BB962C8B-B14F-4D97-AF65-F5344CB8AC3E}">
        <p14:creationId xmlns:p14="http://schemas.microsoft.com/office/powerpoint/2010/main" val="15169668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0A39094A-79D9-4DF0-B2D2-B4F09192D6EA}" type="datetimeFigureOut">
              <a:rPr lang="cs-CZ" smtClean="0"/>
              <a:t>18.10.2021</a:t>
            </a:fld>
            <a:endParaRPr lang="cs-CZ"/>
          </a:p>
        </p:txBody>
      </p:sp>
      <p:sp>
        <p:nvSpPr>
          <p:cNvPr id="4" name="Zástupný symbol pro obrázek snímku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4B9934E-E08D-457D-BE4B-44811F36A6F0}" type="slidenum">
              <a:rPr lang="cs-CZ" smtClean="0"/>
              <a:t>‹#›</a:t>
            </a:fld>
            <a:endParaRPr lang="cs-CZ"/>
          </a:p>
        </p:txBody>
      </p:sp>
    </p:spTree>
    <p:extLst>
      <p:ext uri="{BB962C8B-B14F-4D97-AF65-F5344CB8AC3E}">
        <p14:creationId xmlns:p14="http://schemas.microsoft.com/office/powerpoint/2010/main" val="366384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Zástupný symbol pro obrázek snímku 1"/>
          <p:cNvSpPr>
            <a:spLocks noGrp="1" noRot="1" noChangeAspect="1" noTextEdit="1"/>
          </p:cNvSpPr>
          <p:nvPr>
            <p:ph type="sldImg"/>
          </p:nvPr>
        </p:nvSpPr>
        <p:spPr>
          <a:ln/>
        </p:spPr>
      </p:sp>
      <p:sp>
        <p:nvSpPr>
          <p:cNvPr id="1638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638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2441F62-F49B-426D-816F-DCD411C02400}" type="slidenum">
              <a:rPr lang="cs-CZ" altLang="en-US" smtClean="0">
                <a:latin typeface="Times New Roman" panose="02020603050405020304" pitchFamily="18" charset="0"/>
              </a:rPr>
              <a:pPr fontAlgn="base">
                <a:spcBef>
                  <a:spcPct val="0"/>
                </a:spcBef>
                <a:spcAft>
                  <a:spcPct val="0"/>
                </a:spcAft>
              </a:pPr>
              <a:t>15</a:t>
            </a:fld>
            <a:endParaRPr lang="cs-CZ" altLang="en-US">
              <a:latin typeface="Times New Roman" panose="02020603050405020304" pitchFamily="18" charset="0"/>
            </a:endParaRPr>
          </a:p>
        </p:txBody>
      </p:sp>
    </p:spTree>
    <p:extLst>
      <p:ext uri="{BB962C8B-B14F-4D97-AF65-F5344CB8AC3E}">
        <p14:creationId xmlns:p14="http://schemas.microsoft.com/office/powerpoint/2010/main" val="119490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rázek snímku 1"/>
          <p:cNvSpPr>
            <a:spLocks noGrp="1" noRot="1" noChangeAspect="1" noTextEdit="1"/>
          </p:cNvSpPr>
          <p:nvPr>
            <p:ph type="sldImg"/>
          </p:nvPr>
        </p:nvSpPr>
        <p:spPr>
          <a:ln/>
        </p:spPr>
      </p:sp>
      <p:sp>
        <p:nvSpPr>
          <p:cNvPr id="1945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9460"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29E9862-645F-416C-8EBB-E7AA23351B95}" type="slidenum">
              <a:rPr lang="cs-CZ" altLang="en-US" smtClean="0">
                <a:latin typeface="Times New Roman" panose="02020603050405020304" pitchFamily="18" charset="0"/>
              </a:rPr>
              <a:pPr fontAlgn="base">
                <a:spcBef>
                  <a:spcPct val="0"/>
                </a:spcBef>
                <a:spcAft>
                  <a:spcPct val="0"/>
                </a:spcAft>
              </a:pPr>
              <a:t>17</a:t>
            </a:fld>
            <a:endParaRPr lang="cs-CZ" altLang="en-US">
              <a:latin typeface="Times New Roman" panose="02020603050405020304" pitchFamily="18" charset="0"/>
            </a:endParaRPr>
          </a:p>
        </p:txBody>
      </p:sp>
    </p:spTree>
    <p:extLst>
      <p:ext uri="{BB962C8B-B14F-4D97-AF65-F5344CB8AC3E}">
        <p14:creationId xmlns:p14="http://schemas.microsoft.com/office/powerpoint/2010/main" val="1640419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pro obrázek snímku 1"/>
          <p:cNvSpPr>
            <a:spLocks noGrp="1" noRot="1" noChangeAspect="1" noTextEdit="1"/>
          </p:cNvSpPr>
          <p:nvPr>
            <p:ph type="sldImg"/>
          </p:nvPr>
        </p:nvSpPr>
        <p:spPr>
          <a:ln/>
        </p:spPr>
      </p:sp>
      <p:sp>
        <p:nvSpPr>
          <p:cNvPr id="2253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B3339E5-C090-4551-A391-D62605778F11}" type="slidenum">
              <a:rPr lang="cs-CZ" altLang="en-US" smtClean="0">
                <a:latin typeface="Times New Roman" panose="02020603050405020304" pitchFamily="18" charset="0"/>
              </a:rPr>
              <a:pPr fontAlgn="base">
                <a:spcBef>
                  <a:spcPct val="0"/>
                </a:spcBef>
                <a:spcAft>
                  <a:spcPct val="0"/>
                </a:spcAft>
              </a:pPr>
              <a:t>20</a:t>
            </a:fld>
            <a:endParaRPr lang="cs-CZ" altLang="en-US">
              <a:latin typeface="Times New Roman" panose="02020603050405020304" pitchFamily="18" charset="0"/>
            </a:endParaRPr>
          </a:p>
        </p:txBody>
      </p:sp>
    </p:spTree>
    <p:extLst>
      <p:ext uri="{BB962C8B-B14F-4D97-AF65-F5344CB8AC3E}">
        <p14:creationId xmlns:p14="http://schemas.microsoft.com/office/powerpoint/2010/main" val="438750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E2D2DB78-4593-4F0F-86C1-B9B4765C6D15}" type="datetime1">
              <a:rPr lang="en-US" smtClean="0"/>
              <a:t>10/18/2021</a:t>
            </a:fld>
            <a:endParaRPr lang="en-US"/>
          </a:p>
        </p:txBody>
      </p:sp>
      <p:sp>
        <p:nvSpPr>
          <p:cNvPr id="5" name="Footer Placeholder 4"/>
          <p:cNvSpPr>
            <a:spLocks noGrp="1"/>
          </p:cNvSpPr>
          <p:nvPr>
            <p:ph type="ftr" sz="quarter" idx="11"/>
          </p:nvPr>
        </p:nvSpPr>
        <p:spPr/>
        <p:txBody>
          <a:bodyPr/>
          <a:lstStyle/>
          <a:p>
            <a:r>
              <a:rPr lang="en-US"/>
              <a:t>Metodologie, výzkum, interpretace_Ivanová, Ludvíková</a:t>
            </a:r>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Nadpis, klipart a text">
    <p:spTree>
      <p:nvGrpSpPr>
        <p:cNvPr id="1" name=""/>
        <p:cNvGrpSpPr/>
        <p:nvPr/>
      </p:nvGrpSpPr>
      <p:grpSpPr>
        <a:xfrm>
          <a:off x="0" y="0"/>
          <a:ext cx="0" cy="0"/>
          <a:chOff x="0" y="0"/>
          <a:chExt cx="0" cy="0"/>
        </a:xfrm>
      </p:grpSpPr>
      <p:sp>
        <p:nvSpPr>
          <p:cNvPr id="2" name="Nadpis 1"/>
          <p:cNvSpPr>
            <a:spLocks noGrp="1"/>
          </p:cNvSpPr>
          <p:nvPr>
            <p:ph type="title"/>
          </p:nvPr>
        </p:nvSpPr>
        <p:spPr>
          <a:xfrm>
            <a:off x="838200" y="152400"/>
            <a:ext cx="7772400" cy="1371600"/>
          </a:xfrm>
        </p:spPr>
        <p:txBody>
          <a:bodyPr/>
          <a:lstStyle/>
          <a:p>
            <a:r>
              <a:rPr lang="cs-CZ"/>
              <a:t>Klepnutím lze upravit styl předlohy nadpisů.</a:t>
            </a:r>
            <a:endParaRPr lang="en-GB"/>
          </a:p>
        </p:txBody>
      </p:sp>
      <p:sp>
        <p:nvSpPr>
          <p:cNvPr id="3" name="Zástupný symbol pro klipart 2"/>
          <p:cNvSpPr>
            <a:spLocks noGrp="1"/>
          </p:cNvSpPr>
          <p:nvPr>
            <p:ph type="clipArt" sz="half" idx="1"/>
          </p:nvPr>
        </p:nvSpPr>
        <p:spPr>
          <a:xfrm>
            <a:off x="838200" y="1752600"/>
            <a:ext cx="3810000" cy="4114800"/>
          </a:xfrm>
        </p:spPr>
        <p:txBody>
          <a:bodyPr rtlCol="0">
            <a:normAutofit/>
          </a:bodyPr>
          <a:lstStyle/>
          <a:p>
            <a:pPr lvl="0"/>
            <a:endParaRPr lang="en-GB" noProof="0"/>
          </a:p>
        </p:txBody>
      </p:sp>
      <p:sp>
        <p:nvSpPr>
          <p:cNvPr id="4" name="Zástupný symbol pro text 3"/>
          <p:cNvSpPr>
            <a:spLocks noGrp="1"/>
          </p:cNvSpPr>
          <p:nvPr>
            <p:ph type="body" sz="half" idx="2"/>
          </p:nvPr>
        </p:nvSpPr>
        <p:spPr>
          <a:xfrm>
            <a:off x="4800600" y="1752600"/>
            <a:ext cx="381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7" name="Slide Number Placeholder 5"/>
          <p:cNvSpPr>
            <a:spLocks noGrp="1"/>
          </p:cNvSpPr>
          <p:nvPr>
            <p:ph type="sldNum" sz="quarter" idx="12"/>
          </p:nvPr>
        </p:nvSpPr>
        <p:spPr/>
        <p:txBody>
          <a:bodyPr/>
          <a:lstStyle>
            <a:lvl1pPr>
              <a:defRPr/>
            </a:lvl1pPr>
          </a:lstStyle>
          <a:p>
            <a:pPr>
              <a:defRPr/>
            </a:pPr>
            <a:fld id="{BF19ED36-5DEB-4355-990F-02E769205800}" type="slidenum">
              <a:rPr lang="en-CA" altLang="cs-CZ"/>
              <a:pPr>
                <a:defRPr/>
              </a:pPr>
              <a:t>‹#›</a:t>
            </a:fld>
            <a:endParaRPr lang="en-CA" altLang="cs-CZ"/>
          </a:p>
        </p:txBody>
      </p:sp>
    </p:spTree>
    <p:extLst>
      <p:ext uri="{BB962C8B-B14F-4D97-AF65-F5344CB8AC3E}">
        <p14:creationId xmlns:p14="http://schemas.microsoft.com/office/powerpoint/2010/main" val="40429995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a:t>Kliknutím lze upravit styl.</a:t>
            </a:r>
          </a:p>
        </p:txBody>
      </p:sp>
      <p:sp>
        <p:nvSpPr>
          <p:cNvPr id="3" name="Zástupný symbol pro text 2"/>
          <p:cNvSpPr>
            <a:spLocks noGrp="1"/>
          </p:cNvSpPr>
          <p:nvPr>
            <p:ph type="body" sz="half" idx="1"/>
          </p:nvPr>
        </p:nvSpPr>
        <p:spPr>
          <a:xfrm>
            <a:off x="685800" y="1981200"/>
            <a:ext cx="3810000" cy="4114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nline obrázek 3"/>
          <p:cNvSpPr>
            <a:spLocks noGrp="1"/>
          </p:cNvSpPr>
          <p:nvPr>
            <p:ph type="clipArt" sz="half" idx="2"/>
          </p:nvPr>
        </p:nvSpPr>
        <p:spPr>
          <a:xfrm>
            <a:off x="4648200" y="1981200"/>
            <a:ext cx="3810000" cy="4114800"/>
          </a:xfrm>
        </p:spPr>
        <p:txBody>
          <a:bodyPr/>
          <a:lstStyle/>
          <a:p>
            <a:pPr lvl="0"/>
            <a:endParaRPr lang="cs-CZ" noProof="0"/>
          </a:p>
        </p:txBody>
      </p:sp>
      <p:sp>
        <p:nvSpPr>
          <p:cNvPr id="7" name="Zástupný symbol pro číslo snímku 6"/>
          <p:cNvSpPr>
            <a:spLocks noGrp="1"/>
          </p:cNvSpPr>
          <p:nvPr>
            <p:ph type="sldNum" sz="quarter" idx="12"/>
          </p:nvPr>
        </p:nvSpPr>
        <p:spPr>
          <a:xfrm>
            <a:off x="6553200" y="6248400"/>
            <a:ext cx="1905000" cy="457200"/>
          </a:xfrm>
        </p:spPr>
        <p:txBody>
          <a:bodyPr/>
          <a:lstStyle>
            <a:lvl1pPr>
              <a:defRPr smtClean="0"/>
            </a:lvl1pPr>
          </a:lstStyle>
          <a:p>
            <a:pPr>
              <a:defRPr/>
            </a:pPr>
            <a:fld id="{24C660BD-FCE1-4A59-984B-44EA24ABA3F9}" type="slidenum">
              <a:rPr lang="en-GB" altLang="cs-CZ"/>
              <a:pPr>
                <a:defRPr/>
              </a:pPr>
              <a:t>‹#›</a:t>
            </a:fld>
            <a:endParaRPr lang="en-GB" altLang="cs-CZ"/>
          </a:p>
        </p:txBody>
      </p:sp>
    </p:spTree>
    <p:extLst>
      <p:ext uri="{BB962C8B-B14F-4D97-AF65-F5344CB8AC3E}">
        <p14:creationId xmlns:p14="http://schemas.microsoft.com/office/powerpoint/2010/main" val="390211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F8CF3F20-D0C7-4635-8CEC-7C408F5EC22E}" type="datetime1">
              <a:rPr lang="en-US" smtClean="0"/>
              <a:t>10/18/2021</a:t>
            </a:fld>
            <a:endParaRPr lang="en-US"/>
          </a:p>
        </p:txBody>
      </p:sp>
      <p:sp>
        <p:nvSpPr>
          <p:cNvPr id="5" name="Footer Placeholder 4"/>
          <p:cNvSpPr>
            <a:spLocks noGrp="1"/>
          </p:cNvSpPr>
          <p:nvPr>
            <p:ph type="ftr" sz="quarter" idx="11"/>
          </p:nvPr>
        </p:nvSpPr>
        <p:spPr/>
        <p:txBody>
          <a:bodyPr/>
          <a:lstStyle/>
          <a:p>
            <a:r>
              <a:rPr lang="en-US"/>
              <a:t>Metodologie, výzkum, interpretace_Ivanová, Ludvíková</a:t>
            </a:r>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9062A-2FB7-421C-9F4B-462C67C87076}" type="datetime1">
              <a:rPr lang="en-US" smtClean="0"/>
              <a:t>10/18/2021</a:t>
            </a:fld>
            <a:endParaRPr lang="en-US"/>
          </a:p>
        </p:txBody>
      </p:sp>
      <p:sp>
        <p:nvSpPr>
          <p:cNvPr id="3" name="Footer Placeholder 2"/>
          <p:cNvSpPr>
            <a:spLocks noGrp="1"/>
          </p:cNvSpPr>
          <p:nvPr>
            <p:ph type="ftr" sz="quarter" idx="11"/>
          </p:nvPr>
        </p:nvSpPr>
        <p:spPr/>
        <p:txBody>
          <a:bodyPr/>
          <a:lstStyle/>
          <a:p>
            <a:r>
              <a:rPr lang="en-US"/>
              <a:t>Metodologie, výzkum, interpretace_Ivanová, Ludvíková</a:t>
            </a:r>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27A21F-17FD-4525-A6A9-4E414F8E7531}" type="datetime1">
              <a:rPr lang="en-US" smtClean="0"/>
              <a:t>10/18/2021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Metodologie, výzkum, interpretace_Ivanová, Ludvíková</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8483" y="2466579"/>
            <a:ext cx="8278317" cy="1978212"/>
          </a:xfrm>
        </p:spPr>
        <p:txBody>
          <a:bodyPr lIns="0" tIns="0" rIns="0" bIns="0" anchor="t" anchorCtr="0">
            <a:noAutofit/>
          </a:bodyPr>
          <a:lstStyle/>
          <a:p>
            <a:pPr algn="l"/>
            <a:r>
              <a:rPr lang="cs-CZ" altLang="en-US" sz="5400" b="1" dirty="0">
                <a:solidFill>
                  <a:srgbClr val="D50202"/>
                </a:solidFill>
              </a:rPr>
              <a:t>Metodologie sběru a interpretace </a:t>
            </a:r>
            <a:r>
              <a:rPr lang="cs-CZ" altLang="en-US" sz="5400" b="1">
                <a:solidFill>
                  <a:srgbClr val="D50202"/>
                </a:solidFill>
              </a:rPr>
              <a:t>dat 2</a:t>
            </a:r>
            <a:endParaRPr lang="en-US" sz="5400" b="1" dirty="0">
              <a:solidFill>
                <a:srgbClr val="D50202"/>
              </a:solidFill>
            </a:endParaRPr>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1800" b="1" dirty="0">
                <a:cs typeface="Arial"/>
              </a:rPr>
              <a:t>Martin Fink</a:t>
            </a:r>
          </a:p>
          <a:p>
            <a:pPr algn="l"/>
            <a:r>
              <a:rPr lang="cs-CZ" sz="1800" b="1" dirty="0">
                <a:cs typeface="Arial"/>
              </a:rPr>
              <a:t>martin.fink@mvso.cz</a:t>
            </a:r>
            <a:endParaRPr lang="en-US" sz="1400" b="1" dirty="0"/>
          </a:p>
        </p:txBody>
      </p:sp>
      <p:sp>
        <p:nvSpPr>
          <p:cNvPr id="4" name="Zástupný symbol pro číslo snímku 3">
            <a:extLst>
              <a:ext uri="{FF2B5EF4-FFF2-40B4-BE49-F238E27FC236}">
                <a16:creationId xmlns:a16="http://schemas.microsoft.com/office/drawing/2014/main" id="{2577ACA3-5A6E-46FE-B9E3-319C8ACCE9D5}"/>
              </a:ext>
            </a:extLst>
          </p:cNvPr>
          <p:cNvSpPr>
            <a:spLocks noGrp="1"/>
          </p:cNvSpPr>
          <p:nvPr>
            <p:ph type="sldNum" sz="quarter" idx="12"/>
          </p:nvPr>
        </p:nvSpPr>
        <p:spPr/>
        <p:txBody>
          <a:bodyPr/>
          <a:lstStyle/>
          <a:p>
            <a:fld id="{2988AB19-9DFA-5149-B5A7-89AF79578156}" type="slidenum">
              <a:rPr lang="en-US" smtClean="0"/>
              <a:t>1</a:t>
            </a:fld>
            <a:endParaRPr lang="en-US"/>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Metody empirické</a:t>
            </a:r>
          </a:p>
        </p:txBody>
      </p:sp>
      <p:sp>
        <p:nvSpPr>
          <p:cNvPr id="3" name="Zástupný symbol pro obsah 2"/>
          <p:cNvSpPr>
            <a:spLocks noGrp="1"/>
          </p:cNvSpPr>
          <p:nvPr>
            <p:ph idx="1"/>
          </p:nvPr>
        </p:nvSpPr>
        <p:spPr>
          <a:xfrm>
            <a:off x="457200" y="1600200"/>
            <a:ext cx="8229600" cy="4525963"/>
          </a:xfrm>
        </p:spPr>
        <p:txBody>
          <a:bodyPr rtlCol="0">
            <a:normAutofit/>
          </a:bodyPr>
          <a:lstStyle/>
          <a:p>
            <a:r>
              <a:rPr lang="cs-CZ" sz="3800" b="1" dirty="0"/>
              <a:t>Rozhovor</a:t>
            </a:r>
          </a:p>
          <a:p>
            <a:r>
              <a:rPr lang="cs-CZ" sz="3800" b="1" dirty="0"/>
              <a:t>Pozorování</a:t>
            </a:r>
          </a:p>
          <a:p>
            <a:r>
              <a:rPr lang="cs-CZ" sz="3800" b="1" dirty="0">
                <a:solidFill>
                  <a:schemeClr val="tx1">
                    <a:lumMod val="75000"/>
                    <a:lumOff val="25000"/>
                  </a:schemeClr>
                </a:solidFill>
              </a:rPr>
              <a:t>Měření</a:t>
            </a:r>
          </a:p>
          <a:p>
            <a:r>
              <a:rPr lang="cs-CZ" sz="3800" b="1" dirty="0">
                <a:solidFill>
                  <a:schemeClr val="tx1">
                    <a:lumMod val="75000"/>
                    <a:lumOff val="25000"/>
                  </a:schemeClr>
                </a:solidFill>
              </a:rPr>
              <a:t>Experiment</a:t>
            </a:r>
          </a:p>
          <a:p>
            <a:pPr marL="0" indent="0">
              <a:buNone/>
            </a:pP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10</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941683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Metody obecně teoretické</a:t>
            </a:r>
          </a:p>
        </p:txBody>
      </p:sp>
      <p:sp>
        <p:nvSpPr>
          <p:cNvPr id="3" name="Zástupný symbol pro obsah 2"/>
          <p:cNvSpPr>
            <a:spLocks noGrp="1"/>
          </p:cNvSpPr>
          <p:nvPr>
            <p:ph idx="1"/>
          </p:nvPr>
        </p:nvSpPr>
        <p:spPr>
          <a:xfrm>
            <a:off x="457200" y="1600200"/>
            <a:ext cx="8229600" cy="4525963"/>
          </a:xfrm>
        </p:spPr>
        <p:txBody>
          <a:bodyPr rtlCol="0">
            <a:normAutofit/>
          </a:bodyPr>
          <a:lstStyle/>
          <a:p>
            <a:pPr marL="0" indent="0">
              <a:buNone/>
            </a:pP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11</a:t>
            </a:fld>
            <a:endParaRPr lang="en-CA" altLang="en-US" sz="1400">
              <a:latin typeface="Times New Roman" panose="02020603050405020304" pitchFamily="18" charset="0"/>
            </a:endParaRPr>
          </a:p>
        </p:txBody>
      </p:sp>
      <p:pic>
        <p:nvPicPr>
          <p:cNvPr id="2" name="Obrázek 1">
            <a:extLst>
              <a:ext uri="{FF2B5EF4-FFF2-40B4-BE49-F238E27FC236}">
                <a16:creationId xmlns:a16="http://schemas.microsoft.com/office/drawing/2014/main" id="{A7DAE46C-9F18-46E6-9783-61AC3732700F}"/>
              </a:ext>
            </a:extLst>
          </p:cNvPr>
          <p:cNvPicPr>
            <a:picLocks noChangeAspect="1"/>
          </p:cNvPicPr>
          <p:nvPr/>
        </p:nvPicPr>
        <p:blipFill rotWithShape="1">
          <a:blip r:embed="rId2"/>
          <a:srcRect l="6557" r="820"/>
          <a:stretch/>
        </p:blipFill>
        <p:spPr>
          <a:xfrm>
            <a:off x="533400" y="1744980"/>
            <a:ext cx="7817370" cy="2663070"/>
          </a:xfrm>
          <a:prstGeom prst="rect">
            <a:avLst/>
          </a:prstGeom>
        </p:spPr>
      </p:pic>
    </p:spTree>
    <p:extLst>
      <p:ext uri="{BB962C8B-B14F-4D97-AF65-F5344CB8AC3E}">
        <p14:creationId xmlns:p14="http://schemas.microsoft.com/office/powerpoint/2010/main" val="547174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Typy dat</a:t>
            </a:r>
          </a:p>
        </p:txBody>
      </p:sp>
      <p:sp>
        <p:nvSpPr>
          <p:cNvPr id="3" name="Zástupný symbol pro obsah 2"/>
          <p:cNvSpPr>
            <a:spLocks noGrp="1"/>
          </p:cNvSpPr>
          <p:nvPr>
            <p:ph idx="1"/>
          </p:nvPr>
        </p:nvSpPr>
        <p:spPr>
          <a:xfrm>
            <a:off x="457200" y="1600200"/>
            <a:ext cx="8229600" cy="4525963"/>
          </a:xfrm>
        </p:spPr>
        <p:txBody>
          <a:bodyPr rtlCol="0">
            <a:normAutofit/>
          </a:bodyPr>
          <a:lstStyle/>
          <a:p>
            <a:r>
              <a:rPr lang="cs-CZ" b="1" dirty="0">
                <a:solidFill>
                  <a:schemeClr val="tx1">
                    <a:lumMod val="75000"/>
                    <a:lumOff val="25000"/>
                  </a:schemeClr>
                </a:solidFill>
              </a:rPr>
              <a:t>Nominální</a:t>
            </a:r>
            <a:r>
              <a:rPr lang="cs-CZ" dirty="0">
                <a:solidFill>
                  <a:schemeClr val="tx1">
                    <a:lumMod val="75000"/>
                    <a:lumOff val="25000"/>
                  </a:schemeClr>
                </a:solidFill>
              </a:rPr>
              <a:t> (pohlaví, barva očí, kuřák)</a:t>
            </a:r>
          </a:p>
          <a:p>
            <a:r>
              <a:rPr lang="cs-CZ" b="1" dirty="0">
                <a:solidFill>
                  <a:schemeClr val="tx1">
                    <a:lumMod val="75000"/>
                    <a:lumOff val="25000"/>
                  </a:schemeClr>
                </a:solidFill>
              </a:rPr>
              <a:t>Ordinální </a:t>
            </a:r>
            <a:r>
              <a:rPr lang="cs-CZ" dirty="0">
                <a:solidFill>
                  <a:schemeClr val="tx1">
                    <a:lumMod val="75000"/>
                    <a:lumOff val="25000"/>
                  </a:schemeClr>
                </a:solidFill>
              </a:rPr>
              <a:t>(</a:t>
            </a:r>
            <a:r>
              <a:rPr lang="cs-CZ" strike="sngStrike" dirty="0">
                <a:solidFill>
                  <a:schemeClr val="tx1">
                    <a:lumMod val="75000"/>
                    <a:lumOff val="25000"/>
                  </a:schemeClr>
                </a:solidFill>
              </a:rPr>
              <a:t>věk</a:t>
            </a:r>
            <a:r>
              <a:rPr lang="cs-CZ" dirty="0">
                <a:solidFill>
                  <a:schemeClr val="tx1">
                    <a:lumMod val="75000"/>
                    <a:lumOff val="25000"/>
                  </a:schemeClr>
                </a:solidFill>
              </a:rPr>
              <a:t>, pořadí v závodě)</a:t>
            </a:r>
          </a:p>
          <a:p>
            <a:r>
              <a:rPr lang="cs-CZ" b="1" dirty="0">
                <a:solidFill>
                  <a:schemeClr val="tx1">
                    <a:lumMod val="75000"/>
                    <a:lumOff val="25000"/>
                  </a:schemeClr>
                </a:solidFill>
              </a:rPr>
              <a:t>Kardinální</a:t>
            </a:r>
            <a:r>
              <a:rPr lang="cs-CZ" dirty="0">
                <a:solidFill>
                  <a:schemeClr val="tx1">
                    <a:lumMod val="75000"/>
                    <a:lumOff val="25000"/>
                  </a:schemeClr>
                </a:solidFill>
              </a:rPr>
              <a:t>:</a:t>
            </a:r>
          </a:p>
          <a:p>
            <a:pPr lvl="1"/>
            <a:r>
              <a:rPr lang="cs-CZ" sz="3200" b="1" dirty="0">
                <a:solidFill>
                  <a:schemeClr val="tx1">
                    <a:lumMod val="75000"/>
                    <a:lumOff val="25000"/>
                  </a:schemeClr>
                </a:solidFill>
              </a:rPr>
              <a:t>Intervalová</a:t>
            </a:r>
            <a:r>
              <a:rPr lang="cs-CZ" dirty="0">
                <a:solidFill>
                  <a:schemeClr val="tx1">
                    <a:lumMod val="75000"/>
                    <a:lumOff val="25000"/>
                  </a:schemeClr>
                </a:solidFill>
              </a:rPr>
              <a:t> (má smysl posuzovat rozdíl, ne však podíl; naměřená teplota)</a:t>
            </a:r>
          </a:p>
          <a:p>
            <a:pPr lvl="1"/>
            <a:r>
              <a:rPr lang="cs-CZ" b="1" dirty="0">
                <a:solidFill>
                  <a:schemeClr val="tx1">
                    <a:lumMod val="75000"/>
                    <a:lumOff val="25000"/>
                  </a:schemeClr>
                </a:solidFill>
              </a:rPr>
              <a:t>Poměrová</a:t>
            </a:r>
            <a:r>
              <a:rPr lang="cs-CZ" dirty="0">
                <a:solidFill>
                  <a:schemeClr val="tx1">
                    <a:lumMod val="75000"/>
                    <a:lumOff val="25000"/>
                  </a:schemeClr>
                </a:solidFill>
              </a:rPr>
              <a:t> (má smysl posuzovat i podíl hodnot; hmotnost, </a:t>
            </a:r>
            <a:r>
              <a:rPr lang="cs-CZ" dirty="0">
                <a:solidFill>
                  <a:srgbClr val="D50202"/>
                </a:solidFill>
              </a:rPr>
              <a:t>věk</a:t>
            </a:r>
            <a:r>
              <a:rPr lang="cs-CZ" dirty="0">
                <a:solidFill>
                  <a:schemeClr val="tx1">
                    <a:lumMod val="75000"/>
                    <a:lumOff val="25000"/>
                  </a:schemeClr>
                </a:solidFill>
              </a:rPr>
              <a:t>)</a:t>
            </a:r>
          </a:p>
          <a:p>
            <a:endParaRPr lang="cs-CZ" dirty="0">
              <a:solidFill>
                <a:schemeClr val="tx1">
                  <a:lumMod val="75000"/>
                  <a:lumOff val="25000"/>
                </a:schemeClr>
              </a:solidFill>
            </a:endParaRPr>
          </a:p>
          <a:p>
            <a:pPr marL="0" indent="0">
              <a:buNone/>
            </a:pP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12</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635749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4833" y="836613"/>
            <a:ext cx="8889167" cy="5301859"/>
          </a:xfrm>
        </p:spPr>
        <p:txBody>
          <a:bodyPr rtlCol="0">
            <a:normAutofit fontScale="77500" lnSpcReduction="20000"/>
          </a:bodyPr>
          <a:lstStyle/>
          <a:p>
            <a:pPr marL="0" indent="0" algn="ctr" eaLnBrk="1" fontAlgn="auto" hangingPunct="1">
              <a:buFont typeface="Monotype Sorts" pitchFamily="2" charset="2"/>
              <a:buNone/>
              <a:defRPr/>
            </a:pPr>
            <a:r>
              <a:rPr lang="cs-CZ" sz="4700" b="1" dirty="0">
                <a:solidFill>
                  <a:srgbClr val="D50202"/>
                </a:solidFill>
              </a:rPr>
              <a:t>Volbu metod určuje vždy předmět výzkumu (na základě identifikace výzkumného problému) a cíl výzkumu </a:t>
            </a:r>
          </a:p>
          <a:p>
            <a:pPr marL="0" indent="0" eaLnBrk="1" fontAlgn="auto" hangingPunct="1">
              <a:buFont typeface="Monotype Sorts" pitchFamily="2" charset="2"/>
              <a:buNone/>
              <a:defRPr/>
            </a:pPr>
            <a:endParaRPr lang="cs-CZ" b="1" dirty="0">
              <a:solidFill>
                <a:schemeClr val="tx1">
                  <a:lumMod val="75000"/>
                  <a:lumOff val="25000"/>
                </a:schemeClr>
              </a:solidFill>
            </a:endParaRPr>
          </a:p>
          <a:p>
            <a:pPr marL="0" indent="0" eaLnBrk="1" fontAlgn="auto" hangingPunct="1">
              <a:buFont typeface="Monotype Sorts" pitchFamily="2" charset="2"/>
              <a:buNone/>
              <a:defRPr/>
            </a:pPr>
            <a:r>
              <a:rPr lang="cs-CZ" sz="3100" b="1" dirty="0">
                <a:solidFill>
                  <a:schemeClr val="tx1">
                    <a:lumMod val="75000"/>
                    <a:lumOff val="25000"/>
                  </a:schemeClr>
                </a:solidFill>
              </a:rPr>
              <a:t>Postup volby metod:</a:t>
            </a:r>
          </a:p>
          <a:p>
            <a:pPr marL="514350" indent="-514350" eaLnBrk="1" fontAlgn="auto" hangingPunct="1">
              <a:buFont typeface="Monotype Sorts" pitchFamily="2" charset="2"/>
              <a:buAutoNum type="arabicPeriod"/>
              <a:defRPr/>
            </a:pPr>
            <a:r>
              <a:rPr lang="cs-CZ" sz="3100" dirty="0">
                <a:solidFill>
                  <a:schemeClr val="tx1">
                    <a:lumMod val="75000"/>
                    <a:lumOff val="25000"/>
                  </a:schemeClr>
                </a:solidFill>
              </a:rPr>
              <a:t>Identifikace a popis výzkumného problému (co a proč chci zkoumat)</a:t>
            </a:r>
          </a:p>
          <a:p>
            <a:pPr marL="514350" indent="-514350" eaLnBrk="1" fontAlgn="auto" hangingPunct="1">
              <a:buFont typeface="Monotype Sorts" pitchFamily="2" charset="2"/>
              <a:buAutoNum type="arabicPeriod"/>
              <a:defRPr/>
            </a:pPr>
            <a:r>
              <a:rPr lang="cs-CZ" sz="3100" dirty="0">
                <a:solidFill>
                  <a:schemeClr val="tx1">
                    <a:lumMod val="75000"/>
                    <a:lumOff val="25000"/>
                  </a:schemeClr>
                </a:solidFill>
              </a:rPr>
              <a:t>Stanovení obecného cíle (převedení problému do „zjišťující podoby“… cílem je zjistit…)</a:t>
            </a:r>
          </a:p>
          <a:p>
            <a:pPr marL="514350" indent="-514350" eaLnBrk="1" fontAlgn="auto" hangingPunct="1">
              <a:buFont typeface="Monotype Sorts" pitchFamily="2" charset="2"/>
              <a:buAutoNum type="arabicPeriod"/>
              <a:defRPr/>
            </a:pPr>
            <a:r>
              <a:rPr lang="cs-CZ" sz="3100" dirty="0">
                <a:solidFill>
                  <a:schemeClr val="tx1">
                    <a:lumMod val="75000"/>
                    <a:lumOff val="25000"/>
                  </a:schemeClr>
                </a:solidFill>
              </a:rPr>
              <a:t>Určení perspektivy pohledu (paradigma)</a:t>
            </a:r>
          </a:p>
          <a:p>
            <a:pPr marL="514350" indent="-514350" eaLnBrk="1" fontAlgn="auto" hangingPunct="1">
              <a:buFont typeface="Monotype Sorts" pitchFamily="2" charset="2"/>
              <a:buAutoNum type="arabicPeriod"/>
              <a:defRPr/>
            </a:pPr>
            <a:r>
              <a:rPr lang="cs-CZ" sz="3100" dirty="0">
                <a:solidFill>
                  <a:schemeClr val="tx1">
                    <a:lumMod val="75000"/>
                    <a:lumOff val="25000"/>
                  </a:schemeClr>
                </a:solidFill>
              </a:rPr>
              <a:t>Stanovení výzkumné otázky nebo hypotézy a jejich operacionalizace</a:t>
            </a:r>
          </a:p>
          <a:p>
            <a:pPr marL="514350" indent="-514350" eaLnBrk="1" fontAlgn="auto" hangingPunct="1">
              <a:buFont typeface="Monotype Sorts" pitchFamily="2" charset="2"/>
              <a:buAutoNum type="arabicPeriod"/>
              <a:defRPr/>
            </a:pPr>
            <a:r>
              <a:rPr lang="cs-CZ" sz="3100" dirty="0">
                <a:solidFill>
                  <a:schemeClr val="tx1">
                    <a:lumMod val="75000"/>
                    <a:lumOff val="25000"/>
                  </a:schemeClr>
                </a:solidFill>
              </a:rPr>
              <a:t>Klíčová slova – teoretický rámec (bod 5 a 6 se prolínají)</a:t>
            </a:r>
          </a:p>
          <a:p>
            <a:pPr marL="514350" indent="-514350" eaLnBrk="1" fontAlgn="auto" hangingPunct="1">
              <a:buFont typeface="Monotype Sorts" pitchFamily="2" charset="2"/>
              <a:buAutoNum type="arabicPeriod"/>
              <a:defRPr/>
            </a:pPr>
            <a:r>
              <a:rPr lang="cs-CZ" sz="3100" dirty="0">
                <a:solidFill>
                  <a:schemeClr val="tx1">
                    <a:lumMod val="75000"/>
                    <a:lumOff val="25000"/>
                  </a:schemeClr>
                </a:solidFill>
              </a:rPr>
              <a:t>Určení metody přístupu, sběru dat, analýzy…</a:t>
            </a:r>
          </a:p>
          <a:p>
            <a:pPr marL="514350" indent="-514350" eaLnBrk="1" fontAlgn="auto" hangingPunct="1">
              <a:buFont typeface="Monotype Sorts" pitchFamily="2" charset="2"/>
              <a:buAutoNum type="arabicPeriod"/>
              <a:defRPr/>
            </a:pPr>
            <a:endParaRPr lang="cs-CZ" sz="3100" b="1" dirty="0">
              <a:solidFill>
                <a:schemeClr val="tx1">
                  <a:lumMod val="75000"/>
                  <a:lumOff val="25000"/>
                </a:schemeClr>
              </a:solidFill>
            </a:endParaRPr>
          </a:p>
          <a:p>
            <a:pPr marL="0" indent="0" eaLnBrk="1" fontAlgn="auto" hangingPunct="1">
              <a:buFont typeface="Monotype Sorts" pitchFamily="2" charset="2"/>
              <a:buNone/>
              <a:defRPr/>
            </a:pPr>
            <a:endParaRPr lang="cs-CZ" b="1" dirty="0">
              <a:solidFill>
                <a:schemeClr val="tx1">
                  <a:lumMod val="75000"/>
                  <a:lumOff val="25000"/>
                </a:schemeClr>
              </a:solidFill>
            </a:endParaRPr>
          </a:p>
        </p:txBody>
      </p:sp>
      <p:sp>
        <p:nvSpPr>
          <p:cNvPr id="26629"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0B0267-16F6-46C1-86B4-4F0DDFECA1C0}" type="slidenum">
              <a:rPr lang="en-CA" altLang="en-US" sz="1400" smtClean="0">
                <a:latin typeface="Times New Roman" panose="02020603050405020304" pitchFamily="18" charset="0"/>
              </a:rPr>
              <a:pPr fontAlgn="base">
                <a:spcBef>
                  <a:spcPct val="0"/>
                </a:spcBef>
                <a:spcAft>
                  <a:spcPct val="0"/>
                </a:spcAft>
              </a:pPr>
              <a:t>13</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138588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256982"/>
          </a:xfrm>
        </p:spPr>
        <p:txBody>
          <a:bodyPr>
            <a:normAutofit/>
          </a:bodyPr>
          <a:lstStyle/>
          <a:p>
            <a:pPr eaLnBrk="1" hangingPunct="1">
              <a:defRPr/>
            </a:pPr>
            <a:r>
              <a:rPr lang="cs-CZ" sz="4000" b="1" dirty="0">
                <a:solidFill>
                  <a:srgbClr val="D50202"/>
                </a:solidFill>
              </a:rPr>
              <a:t>Cíl výzkumu</a:t>
            </a:r>
          </a:p>
        </p:txBody>
      </p:sp>
      <p:sp>
        <p:nvSpPr>
          <p:cNvPr id="14339" name="Zástupný symbol pro obsah 2"/>
          <p:cNvSpPr>
            <a:spLocks noGrp="1"/>
          </p:cNvSpPr>
          <p:nvPr>
            <p:ph idx="1"/>
          </p:nvPr>
        </p:nvSpPr>
        <p:spPr/>
        <p:txBody>
          <a:bodyPr/>
          <a:lstStyle/>
          <a:p>
            <a:pPr eaLnBrk="1" hangingPunct="1">
              <a:buFont typeface="Arial" panose="020B0604020202020204" pitchFamily="34" charset="0"/>
              <a:buChar char="•"/>
            </a:pPr>
            <a:r>
              <a:rPr lang="cs-CZ" altLang="cs-CZ" sz="2800" dirty="0"/>
              <a:t>Cíl výzkumu musí reflektovat výzkumný problém</a:t>
            </a:r>
          </a:p>
          <a:p>
            <a:pPr eaLnBrk="1" hangingPunct="1">
              <a:buFont typeface="Arial" panose="020B0604020202020204" pitchFamily="34" charset="0"/>
              <a:buChar char="•"/>
            </a:pPr>
            <a:r>
              <a:rPr lang="cs-CZ" altLang="cs-CZ" sz="2800" dirty="0"/>
              <a:t>Cílem výzkumu musí být poznání nějaké skutečnosti                         pro případnou nápravu nebo její řešení nebo opravdu jen 	rozšíření poznání</a:t>
            </a:r>
          </a:p>
          <a:p>
            <a:pPr eaLnBrk="1" hangingPunct="1">
              <a:buFont typeface="Arial" panose="020B0604020202020204" pitchFamily="34" charset="0"/>
              <a:buChar char="•"/>
            </a:pPr>
            <a:r>
              <a:rPr lang="cs-CZ" altLang="cs-CZ" sz="2800" dirty="0"/>
              <a:t>Cíl výzkumu je explicitní záměr výzkumníka shromáždit 	data takovým způsobem, aby mohl odpovědět na hypotézu nebo výzkumnou otázku </a:t>
            </a:r>
          </a:p>
          <a:p>
            <a:pPr eaLnBrk="1" hangingPunct="1">
              <a:buFont typeface="Arial" panose="020B0604020202020204" pitchFamily="34" charset="0"/>
              <a:buChar char="•"/>
            </a:pPr>
            <a:r>
              <a:rPr lang="cs-CZ" altLang="cs-CZ" sz="2800" dirty="0"/>
              <a:t>Při stanovování cíle výzkumu je třeba si dále pokládat otázky, jaký přínos může výzkum mít</a:t>
            </a:r>
          </a:p>
          <a:p>
            <a:pPr eaLnBrk="1" hangingPunct="1">
              <a:buFont typeface="Wingdings" panose="05000000000000000000" pitchFamily="2" charset="2"/>
              <a:buChar char="§"/>
            </a:pPr>
            <a:endParaRPr lang="cs-CZ" altLang="cs-CZ" sz="2400" dirty="0"/>
          </a:p>
        </p:txBody>
      </p:sp>
      <p:sp>
        <p:nvSpPr>
          <p:cNvPr id="6" name="Zástupný symbol pro číslo snímku 5"/>
          <p:cNvSpPr>
            <a:spLocks noGrp="1"/>
          </p:cNvSpPr>
          <p:nvPr>
            <p:ph type="sldNum" sz="quarter" idx="4294967295"/>
          </p:nvPr>
        </p:nvSpPr>
        <p:spPr>
          <a:xfrm>
            <a:off x="6553200" y="6356350"/>
            <a:ext cx="2133600" cy="365125"/>
          </a:xfrm>
        </p:spPr>
        <p:txBody>
          <a:bodyPr/>
          <a:lstStyle/>
          <a:p>
            <a:pPr>
              <a:defRPr/>
            </a:pPr>
            <a:fld id="{7CC70F9D-57B3-44C6-A0DE-75F7471B1F50}" type="slidenum">
              <a:rPr lang="en-CA" altLang="cs-CZ" smtClean="0"/>
              <a:pPr>
                <a:defRPr/>
              </a:pPr>
              <a:t>14</a:t>
            </a:fld>
            <a:endParaRPr lang="en-CA" altLang="cs-CZ"/>
          </a:p>
        </p:txBody>
      </p:sp>
    </p:spTree>
    <p:extLst>
      <p:ext uri="{BB962C8B-B14F-4D97-AF65-F5344CB8AC3E}">
        <p14:creationId xmlns:p14="http://schemas.microsoft.com/office/powerpoint/2010/main" val="1783043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755650" y="188913"/>
            <a:ext cx="7772400" cy="1371600"/>
          </a:xfrm>
        </p:spPr>
        <p:txBody>
          <a:bodyPr>
            <a:normAutofit/>
          </a:bodyPr>
          <a:lstStyle/>
          <a:p>
            <a:pPr algn="ctr" eaLnBrk="1" fontAlgn="auto" hangingPunct="1">
              <a:spcAft>
                <a:spcPts val="0"/>
              </a:spcAft>
              <a:defRPr/>
            </a:pPr>
            <a:r>
              <a:rPr lang="cs-CZ" altLang="en-US" sz="4000" b="1" dirty="0">
                <a:solidFill>
                  <a:srgbClr val="D50202"/>
                </a:solidFill>
              </a:rPr>
              <a:t>Paradigma</a:t>
            </a:r>
          </a:p>
        </p:txBody>
      </p:sp>
      <p:sp>
        <p:nvSpPr>
          <p:cNvPr id="3" name="Rectangle 4"/>
          <p:cNvSpPr>
            <a:spLocks noGrp="1" noChangeArrowheads="1"/>
          </p:cNvSpPr>
          <p:nvPr>
            <p:ph type="body" sz="half" idx="2"/>
          </p:nvPr>
        </p:nvSpPr>
        <p:spPr>
          <a:xfrm>
            <a:off x="547141" y="1752600"/>
            <a:ext cx="8063459" cy="4114800"/>
          </a:xfrm>
        </p:spPr>
        <p:txBody>
          <a:bodyPr>
            <a:normAutofit lnSpcReduction="10000"/>
          </a:bodyPr>
          <a:lstStyle/>
          <a:p>
            <a:pPr eaLnBrk="1" hangingPunct="1"/>
            <a:r>
              <a:rPr lang="cs-CZ" altLang="en-US" dirty="0"/>
              <a:t>Znamená </a:t>
            </a:r>
            <a:r>
              <a:rPr lang="cs-CZ" altLang="en-US" b="1" dirty="0">
                <a:solidFill>
                  <a:srgbClr val="D10202"/>
                </a:solidFill>
              </a:rPr>
              <a:t>vzor myšlení</a:t>
            </a:r>
            <a:r>
              <a:rPr lang="cs-CZ" altLang="en-US" dirty="0"/>
              <a:t>, </a:t>
            </a:r>
            <a:r>
              <a:rPr lang="cs-CZ" altLang="en-US" dirty="0">
                <a:solidFill>
                  <a:srgbClr val="002060"/>
                </a:solidFill>
              </a:rPr>
              <a:t>perspektivu pohledu</a:t>
            </a:r>
            <a:r>
              <a:rPr lang="cs-CZ" altLang="en-US" dirty="0"/>
              <a:t>, metodologicky vzor pro provedení výzkumu určitého jevu nebo souboru jevů</a:t>
            </a:r>
          </a:p>
          <a:p>
            <a:pPr eaLnBrk="1" hangingPunct="1"/>
            <a:r>
              <a:rPr lang="cs-CZ" altLang="en-US" dirty="0"/>
              <a:t>Paradigma je vzor myšlení na nejvyšším stupni abstraktnosti </a:t>
            </a:r>
          </a:p>
          <a:p>
            <a:pPr eaLnBrk="1" hangingPunct="1"/>
            <a:r>
              <a:rPr lang="cs-CZ" altLang="en-US" dirty="0"/>
              <a:t>Kvantitativní a kvalitativní výzkum nemusí mít odlišné téma, ale mají VŽDY odlišné paradigma</a:t>
            </a:r>
          </a:p>
          <a:p>
            <a:pPr eaLnBrk="1" hangingPunct="1"/>
            <a:endParaRPr lang="cs-CZ" altLang="en-US" sz="2800" b="1" dirty="0"/>
          </a:p>
        </p:txBody>
      </p:sp>
      <p:sp>
        <p:nvSpPr>
          <p:cNvPr id="15367" name="Zástupný symbol pro číslo snímku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D718090-9C4A-402E-BD5C-8FDA2FE7A132}" type="slidenum">
              <a:rPr lang="en-CA" altLang="en-US" sz="1400" smtClean="0">
                <a:latin typeface="Times New Roman" panose="02020603050405020304" pitchFamily="18" charset="0"/>
              </a:rPr>
              <a:pPr fontAlgn="base">
                <a:spcBef>
                  <a:spcPct val="0"/>
                </a:spcBef>
                <a:spcAft>
                  <a:spcPct val="0"/>
                </a:spcAft>
              </a:pPr>
              <a:t>15</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6855934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468313" y="152400"/>
            <a:ext cx="8142287" cy="1600200"/>
          </a:xfrm>
        </p:spPr>
        <p:txBody>
          <a:bodyPr>
            <a:normAutofit/>
          </a:bodyPr>
          <a:lstStyle/>
          <a:p>
            <a:pPr eaLnBrk="1" fontAlgn="auto" hangingPunct="1">
              <a:spcAft>
                <a:spcPts val="0"/>
              </a:spcAft>
              <a:defRPr/>
            </a:pPr>
            <a:r>
              <a:rPr lang="cs-CZ" altLang="en-US" sz="4000" b="1" dirty="0">
                <a:solidFill>
                  <a:srgbClr val="D50202"/>
                </a:solidFill>
              </a:rPr>
              <a:t>Přístup k pohledu na jevy:</a:t>
            </a:r>
          </a:p>
        </p:txBody>
      </p:sp>
      <p:sp>
        <p:nvSpPr>
          <p:cNvPr id="17411" name="Zástupný symbol pro obsah 2"/>
          <p:cNvSpPr>
            <a:spLocks noGrp="1"/>
          </p:cNvSpPr>
          <p:nvPr>
            <p:ph sz="half" idx="1"/>
          </p:nvPr>
        </p:nvSpPr>
        <p:spPr>
          <a:xfrm>
            <a:off x="352269" y="1752600"/>
            <a:ext cx="4295931" cy="4484688"/>
          </a:xfrm>
        </p:spPr>
        <p:txBody>
          <a:bodyPr>
            <a:normAutofit/>
          </a:bodyPr>
          <a:lstStyle/>
          <a:p>
            <a:pPr marL="0" indent="0" algn="ctr">
              <a:buNone/>
            </a:pPr>
            <a:r>
              <a:rPr lang="cs-CZ" altLang="en-US" b="1" dirty="0">
                <a:solidFill>
                  <a:srgbClr val="D50202"/>
                </a:solidFill>
              </a:rPr>
              <a:t>Normativní přístup</a:t>
            </a:r>
          </a:p>
          <a:p>
            <a:pPr eaLnBrk="1" hangingPunct="1"/>
            <a:r>
              <a:rPr lang="cs-CZ" altLang="en-US" sz="2400" dirty="0"/>
              <a:t>Skutečnost existuje bez ohledu na individuální vůli, je to určitá norma, má systém, zahrnuje strukturu a řád – pohled shora, z vnějšku;</a:t>
            </a:r>
          </a:p>
          <a:p>
            <a:pPr eaLnBrk="1" hangingPunct="1"/>
            <a:r>
              <a:rPr lang="cs-CZ" altLang="en-US" sz="2400" dirty="0"/>
              <a:t>Výzkumník systém operacionalizuje a hledá kauzální vztahy mezi jevy</a:t>
            </a:r>
          </a:p>
          <a:p>
            <a:pPr marL="0" indent="0" eaLnBrk="1" hangingPunct="1">
              <a:buNone/>
            </a:pPr>
            <a:endParaRPr lang="cs-CZ" altLang="en-US" sz="2400" b="1" dirty="0">
              <a:solidFill>
                <a:srgbClr val="FF0000"/>
              </a:solidFill>
            </a:endParaRPr>
          </a:p>
        </p:txBody>
      </p:sp>
      <p:sp>
        <p:nvSpPr>
          <p:cNvPr id="17412" name="Zástupný symbol pro obsah 3"/>
          <p:cNvSpPr>
            <a:spLocks noGrp="1"/>
          </p:cNvSpPr>
          <p:nvPr>
            <p:ph sz="half" idx="2"/>
          </p:nvPr>
        </p:nvSpPr>
        <p:spPr>
          <a:xfrm>
            <a:off x="4664075" y="1752601"/>
            <a:ext cx="4127656" cy="4116388"/>
          </a:xfrm>
        </p:spPr>
        <p:txBody>
          <a:bodyPr>
            <a:normAutofit/>
          </a:bodyPr>
          <a:lstStyle/>
          <a:p>
            <a:pPr marL="0" indent="0" algn="ctr">
              <a:buNone/>
            </a:pPr>
            <a:r>
              <a:rPr lang="cs-CZ" altLang="en-US" b="1" dirty="0">
                <a:solidFill>
                  <a:srgbClr val="D50202"/>
                </a:solidFill>
              </a:rPr>
              <a:t>Interpretativní přístup</a:t>
            </a:r>
          </a:p>
          <a:p>
            <a:pPr eaLnBrk="1" hangingPunct="1"/>
            <a:r>
              <a:rPr lang="cs-CZ" altLang="en-US" sz="2400" dirty="0"/>
              <a:t>Skutečnost si vytvářejí lidé sami na základě svých zkušeností a významů, které určitým jevům přidělují;</a:t>
            </a:r>
          </a:p>
          <a:p>
            <a:pPr eaLnBrk="1" hangingPunct="1"/>
            <a:r>
              <a:rPr lang="cs-CZ" altLang="en-US" sz="2400" dirty="0"/>
              <a:t>Výzkumník se snaží porozumět těmto zkušenostem a významům a interpretuje je </a:t>
            </a:r>
          </a:p>
          <a:p>
            <a:pPr marL="0" indent="0" eaLnBrk="1" hangingPunct="1">
              <a:buNone/>
            </a:pPr>
            <a:endParaRPr lang="cs-CZ" altLang="en-US" sz="2400" b="1" dirty="0">
              <a:solidFill>
                <a:srgbClr val="FF0000"/>
              </a:solidFill>
            </a:endParaRPr>
          </a:p>
        </p:txBody>
      </p:sp>
      <p:sp>
        <p:nvSpPr>
          <p:cNvPr id="17415"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F62F412-3DB6-4EE4-99BD-36A21263E01A}" type="slidenum">
              <a:rPr lang="en-CA" altLang="en-US" sz="1400" smtClean="0">
                <a:latin typeface="Times New Roman" panose="02020603050405020304" pitchFamily="18" charset="0"/>
              </a:rPr>
              <a:pPr fontAlgn="base">
                <a:spcBef>
                  <a:spcPct val="0"/>
                </a:spcBef>
                <a:spcAft>
                  <a:spcPct val="0"/>
                </a:spcAft>
              </a:pPr>
              <a:t>16</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797209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xfrm>
            <a:off x="822325" y="287338"/>
            <a:ext cx="7543800" cy="1449387"/>
          </a:xfrm>
        </p:spPr>
        <p:txBody>
          <a:bodyPr>
            <a:normAutofit/>
          </a:bodyPr>
          <a:lstStyle/>
          <a:p>
            <a:pPr eaLnBrk="1" fontAlgn="auto" hangingPunct="1">
              <a:spcAft>
                <a:spcPts val="0"/>
              </a:spcAft>
              <a:defRPr/>
            </a:pPr>
            <a:r>
              <a:rPr lang="cs-CZ" altLang="en-US" sz="4000" b="1" dirty="0">
                <a:solidFill>
                  <a:srgbClr val="D50202"/>
                </a:solidFill>
              </a:rPr>
              <a:t>Rozdíl v logice</a:t>
            </a:r>
          </a:p>
        </p:txBody>
      </p:sp>
      <p:sp>
        <p:nvSpPr>
          <p:cNvPr id="18435" name="Rectangle 3"/>
          <p:cNvSpPr>
            <a:spLocks noGrp="1" noChangeArrowheads="1"/>
          </p:cNvSpPr>
          <p:nvPr>
            <p:ph sz="half" idx="1"/>
          </p:nvPr>
        </p:nvSpPr>
        <p:spPr>
          <a:xfrm>
            <a:off x="822325" y="1846263"/>
            <a:ext cx="3703638" cy="4022725"/>
          </a:xfrm>
        </p:spPr>
        <p:txBody>
          <a:bodyPr>
            <a:normAutofit fontScale="92500"/>
          </a:bodyPr>
          <a:lstStyle/>
          <a:p>
            <a:pPr eaLnBrk="1" hangingPunct="1">
              <a:buFont typeface="Monotype Sorts" pitchFamily="2" charset="2"/>
              <a:buNone/>
            </a:pPr>
            <a:r>
              <a:rPr lang="cs-CZ" altLang="en-US" sz="2400" dirty="0"/>
              <a:t>Logika </a:t>
            </a:r>
            <a:r>
              <a:rPr lang="cs-CZ" altLang="en-US" sz="2400" u="sng" dirty="0"/>
              <a:t>kvantitativního </a:t>
            </a:r>
            <a:r>
              <a:rPr lang="cs-CZ" altLang="en-US" sz="2400" dirty="0"/>
              <a:t>výzkumu je deduktivní.            Na začátku existuje problém, který je přeložen                 do hypotéz. Ty jsou základem pro výběr proměnných. Sebraná data jsou použita pro testování hypotéz. Výstupem je soubor přijatých nebo zamítnutých hypotéz.</a:t>
            </a:r>
          </a:p>
        </p:txBody>
      </p:sp>
      <p:sp>
        <p:nvSpPr>
          <p:cNvPr id="11268" name="Rectangle 4"/>
          <p:cNvSpPr>
            <a:spLocks noGrp="1" noChangeArrowheads="1"/>
          </p:cNvSpPr>
          <p:nvPr>
            <p:ph sz="half" idx="2"/>
          </p:nvPr>
        </p:nvSpPr>
        <p:spPr>
          <a:xfrm>
            <a:off x="4884738" y="1846263"/>
            <a:ext cx="4038600" cy="4953000"/>
          </a:xfrm>
        </p:spPr>
        <p:txBody>
          <a:bodyPr>
            <a:normAutofit fontScale="92500"/>
          </a:bodyPr>
          <a:lstStyle/>
          <a:p>
            <a:pPr eaLnBrk="1" hangingPunct="1">
              <a:buFont typeface="Monotype Sorts" pitchFamily="2" charset="2"/>
              <a:buNone/>
            </a:pPr>
            <a:r>
              <a:rPr lang="cs-CZ" altLang="en-US" sz="2400" dirty="0"/>
              <a:t>Logika</a:t>
            </a:r>
            <a:r>
              <a:rPr lang="cs-CZ" altLang="en-US" sz="2400" u="sng" dirty="0"/>
              <a:t> kvalitativního </a:t>
            </a:r>
            <a:r>
              <a:rPr lang="cs-CZ" altLang="en-US" sz="2400" dirty="0"/>
              <a:t>výzkumu je </a:t>
            </a:r>
            <a:r>
              <a:rPr lang="cs-CZ" altLang="en-US" sz="2400" b="1" dirty="0"/>
              <a:t>induktivní. </a:t>
            </a:r>
            <a:r>
              <a:rPr lang="cs-CZ" altLang="en-US" sz="2400" dirty="0"/>
              <a:t>Na začátku výzkumného procesu je pozorování, výzkumná otázka, a sběr dat. Pak výzkumník pátrá po pravidelnostech          v těchto datech a jejich významu. Na jejich podkladě formuluje předběžné závěry a výstupem mohou být nové hypotézy a teorie.</a:t>
            </a:r>
          </a:p>
        </p:txBody>
      </p:sp>
      <p:sp>
        <p:nvSpPr>
          <p:cNvPr id="18439"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4A34AD1-75A2-4125-9C4F-06851892A6C9}" type="slidenum">
              <a:rPr lang="en-CA" altLang="en-US" sz="1400" smtClean="0">
                <a:latin typeface="Times New Roman" panose="02020603050405020304" pitchFamily="18" charset="0"/>
              </a:rPr>
              <a:pPr fontAlgn="base">
                <a:spcBef>
                  <a:spcPct val="0"/>
                </a:spcBef>
                <a:spcAft>
                  <a:spcPct val="0"/>
                </a:spcAft>
              </a:pPr>
              <a:t>17</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754073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 calcmode="lin" valueType="num">
                                      <p:cBhvr additive="base">
                                        <p:cTn id="7" dur="500" fill="hold"/>
                                        <p:tgtEl>
                                          <p:spTgt spid="1126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eaLnBrk="1" fontAlgn="auto" hangingPunct="1">
              <a:spcAft>
                <a:spcPts val="0"/>
              </a:spcAft>
              <a:defRPr/>
            </a:pPr>
            <a:r>
              <a:rPr lang="cs-CZ" sz="4000" b="1" dirty="0">
                <a:solidFill>
                  <a:srgbClr val="D50202"/>
                </a:solidFill>
              </a:rPr>
              <a:t>Kvantitativní </a:t>
            </a:r>
            <a:r>
              <a:rPr lang="cs-CZ" sz="4000" b="1" dirty="0">
                <a:solidFill>
                  <a:srgbClr val="D50202"/>
                </a:solidFill>
                <a:sym typeface="Wingdings" panose="05000000000000000000" pitchFamily="2" charset="2"/>
              </a:rPr>
              <a:t>vs. kvalitativní výzkum</a:t>
            </a:r>
            <a:endParaRPr lang="cs-CZ" sz="4000" b="1" dirty="0">
              <a:solidFill>
                <a:srgbClr val="D50202"/>
              </a:solidFill>
            </a:endParaRPr>
          </a:p>
        </p:txBody>
      </p:sp>
      <p:sp>
        <p:nvSpPr>
          <p:cNvPr id="20483" name="Zástupný symbol pro obsah 2"/>
          <p:cNvSpPr>
            <a:spLocks noGrp="1"/>
          </p:cNvSpPr>
          <p:nvPr>
            <p:ph idx="1"/>
          </p:nvPr>
        </p:nvSpPr>
        <p:spPr>
          <a:xfrm>
            <a:off x="457200" y="1221698"/>
            <a:ext cx="8229600" cy="4904465"/>
          </a:xfrm>
        </p:spPr>
        <p:txBody>
          <a:bodyPr>
            <a:noAutofit/>
          </a:bodyPr>
          <a:lstStyle/>
          <a:p>
            <a:pPr eaLnBrk="1" hangingPunct="1"/>
            <a:r>
              <a:rPr lang="cs-CZ" altLang="cs-CZ" sz="2800" b="1" u="sng" dirty="0"/>
              <a:t>Kvantitativní výzkum – normativní - </a:t>
            </a:r>
            <a:r>
              <a:rPr lang="cs-CZ" altLang="cs-CZ" sz="2800" dirty="0"/>
              <a:t>(z lat. </a:t>
            </a:r>
            <a:r>
              <a:rPr lang="cs-CZ" altLang="cs-CZ" sz="2800" dirty="0" err="1"/>
              <a:t>quantum</a:t>
            </a:r>
            <a:r>
              <a:rPr lang="cs-CZ" altLang="cs-CZ" sz="2800" dirty="0"/>
              <a:t>, kolik?)   je ve společenských vědách metoda standardizovaného vědeckého výzkumu, která </a:t>
            </a:r>
            <a:r>
              <a:rPr lang="cs-CZ" altLang="cs-CZ" sz="2800" b="1" dirty="0"/>
              <a:t>popisuje zkoumanou skutečnost pomocí proměnných </a:t>
            </a:r>
            <a:r>
              <a:rPr lang="cs-CZ" altLang="cs-CZ" sz="2800" dirty="0"/>
              <a:t>(znaků), které lze vyjádřit </a:t>
            </a:r>
            <a:r>
              <a:rPr lang="cs-CZ" altLang="cs-CZ" sz="2800" b="1" dirty="0"/>
              <a:t>čísly. </a:t>
            </a:r>
          </a:p>
          <a:p>
            <a:pPr marL="0" indent="0" eaLnBrk="1" hangingPunct="1">
              <a:buNone/>
            </a:pPr>
            <a:endParaRPr lang="cs-CZ" altLang="cs-CZ" sz="2800" b="1" dirty="0"/>
          </a:p>
          <a:p>
            <a:pPr eaLnBrk="1" hangingPunct="1"/>
            <a:r>
              <a:rPr lang="cs-CZ" altLang="cs-CZ" sz="2800" b="1" u="sng" dirty="0"/>
              <a:t>Kvalitativní výzkum – interpretativní - </a:t>
            </a:r>
            <a:r>
              <a:rPr lang="cs-CZ" altLang="cs-CZ" sz="2800" dirty="0"/>
              <a:t>označuje výzkum, který zjišťuje, jak jednotlivci a skupiny </a:t>
            </a:r>
            <a:r>
              <a:rPr lang="cs-CZ" altLang="cs-CZ" sz="2800" b="1" dirty="0"/>
              <a:t>nahlížejí, chápou a interpretují svět. </a:t>
            </a:r>
            <a:r>
              <a:rPr lang="cs-CZ" altLang="cs-CZ" sz="2800" dirty="0"/>
              <a:t>Jako kvalitativní výzkum je označován takový výzkum, který </a:t>
            </a:r>
            <a:r>
              <a:rPr lang="cs-CZ" altLang="cs-CZ" sz="2800" b="1" dirty="0"/>
              <a:t>neužívá statistických metod a technik</a:t>
            </a:r>
            <a:r>
              <a:rPr lang="cs-CZ" altLang="cs-CZ" sz="2800" dirty="0"/>
              <a:t>.</a:t>
            </a:r>
          </a:p>
        </p:txBody>
      </p:sp>
      <p:sp>
        <p:nvSpPr>
          <p:cNvPr id="6" name="Zástupný symbol pro číslo snímku 5"/>
          <p:cNvSpPr>
            <a:spLocks noGrp="1"/>
          </p:cNvSpPr>
          <p:nvPr>
            <p:ph type="sldNum" sz="quarter" idx="4294967295"/>
          </p:nvPr>
        </p:nvSpPr>
        <p:spPr>
          <a:xfrm>
            <a:off x="6553200" y="6356350"/>
            <a:ext cx="2133600" cy="365125"/>
          </a:xfrm>
        </p:spPr>
        <p:txBody>
          <a:bodyPr/>
          <a:lstStyle/>
          <a:p>
            <a:pPr>
              <a:defRPr/>
            </a:pPr>
            <a:fld id="{7BF52FF5-C691-4300-AFA2-62E0FD6C0AF7}" type="slidenum">
              <a:rPr lang="en-CA" altLang="cs-CZ"/>
              <a:pPr>
                <a:defRPr/>
              </a:pPr>
              <a:t>18</a:t>
            </a:fld>
            <a:endParaRPr lang="en-CA" altLang="cs-CZ"/>
          </a:p>
        </p:txBody>
      </p:sp>
    </p:spTree>
    <p:extLst>
      <p:ext uri="{BB962C8B-B14F-4D97-AF65-F5344CB8AC3E}">
        <p14:creationId xmlns:p14="http://schemas.microsoft.com/office/powerpoint/2010/main" val="1350844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03218" y="778621"/>
            <a:ext cx="7833680" cy="615464"/>
          </a:xfrm>
          <a:prstGeom prst="rect">
            <a:avLst/>
          </a:prstGeom>
        </p:spPr>
        <p:txBody>
          <a:bodyPr vert="horz" lIns="0" tIns="0" rIns="0" bIns="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4000" b="1" dirty="0">
                <a:solidFill>
                  <a:srgbClr val="D50202"/>
                </a:solidFill>
              </a:rPr>
              <a:t>Kvantitativní </a:t>
            </a:r>
            <a:r>
              <a:rPr lang="cs-CZ" sz="4000" b="1" dirty="0">
                <a:solidFill>
                  <a:srgbClr val="D50202"/>
                </a:solidFill>
                <a:sym typeface="Wingdings" panose="05000000000000000000" pitchFamily="2" charset="2"/>
              </a:rPr>
              <a:t>vs. kvalitativní výzkum</a:t>
            </a:r>
            <a:endParaRPr lang="en-US" sz="4000" b="1"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703218" y="1454516"/>
            <a:ext cx="8229600" cy="4525963"/>
          </a:xfrm>
        </p:spPr>
        <p:txBody>
          <a:bodyPr>
            <a:normAutofit/>
          </a:bodyPr>
          <a:lstStyle/>
          <a:p>
            <a:pPr marL="0" indent="0">
              <a:buNone/>
            </a:pPr>
            <a:r>
              <a:rPr lang="cs-CZ" sz="2000" b="1" dirty="0">
                <a:solidFill>
                  <a:srgbClr val="D10202"/>
                </a:solidFill>
              </a:rPr>
              <a:t>KVANTITATIVNÍ VÝZKUM </a:t>
            </a:r>
            <a:r>
              <a:rPr lang="cs-CZ" sz="2000" b="1" dirty="0"/>
              <a:t>(DEDUKCE)</a:t>
            </a:r>
          </a:p>
          <a:p>
            <a:pPr marL="0" indent="0">
              <a:buNone/>
            </a:pPr>
            <a:r>
              <a:rPr lang="cs-CZ" sz="2000" dirty="0"/>
              <a:t>-&gt; z velkého množství dat, získaných od velkého počtu lidí se dospívá k určitému závěru (postup od obecného k jednotlivému závěru)</a:t>
            </a:r>
            <a:endParaRPr lang="cs-CZ" sz="2000" b="1" dirty="0"/>
          </a:p>
          <a:p>
            <a:pPr marL="0" indent="0">
              <a:buNone/>
            </a:pPr>
            <a:endParaRPr lang="cs-CZ" sz="2000" b="1" dirty="0"/>
          </a:p>
          <a:p>
            <a:pPr marL="0" indent="0">
              <a:buNone/>
            </a:pPr>
            <a:endParaRPr lang="cs-CZ" sz="1600" b="1" dirty="0">
              <a:solidFill>
                <a:srgbClr val="FF0000"/>
              </a:solidFill>
            </a:endParaRPr>
          </a:p>
        </p:txBody>
      </p:sp>
      <p:graphicFrame>
        <p:nvGraphicFramePr>
          <p:cNvPr id="6" name="Diagram 5"/>
          <p:cNvGraphicFramePr/>
          <p:nvPr/>
        </p:nvGraphicFramePr>
        <p:xfrm>
          <a:off x="801200" y="1689463"/>
          <a:ext cx="7019109" cy="30597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801200" y="3725418"/>
          <a:ext cx="7019109"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Zástupný symbol pro obsah 2"/>
          <p:cNvSpPr txBox="1">
            <a:spLocks/>
          </p:cNvSpPr>
          <p:nvPr/>
        </p:nvSpPr>
        <p:spPr>
          <a:xfrm>
            <a:off x="703218" y="3937921"/>
            <a:ext cx="8229600"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cs-CZ" sz="2000" b="1" dirty="0">
                <a:solidFill>
                  <a:srgbClr val="D10202"/>
                </a:solidFill>
              </a:rPr>
              <a:t>KVALITATIVNÍ VÝZKUM </a:t>
            </a:r>
            <a:r>
              <a:rPr lang="cs-CZ" sz="2000" b="1" dirty="0"/>
              <a:t>(INDUKCE)</a:t>
            </a:r>
          </a:p>
          <a:p>
            <a:pPr marL="0" indent="0">
              <a:buNone/>
            </a:pPr>
            <a:r>
              <a:rPr lang="cs-CZ" sz="2000" dirty="0"/>
              <a:t>-&gt; z malého počtu dat, získaných od malého počtu lidí, se vyvozuje obecný závěr (postup od jednotlivého k obecnému závěru)</a:t>
            </a:r>
            <a:endParaRPr lang="cs-CZ" sz="2000" b="1" dirty="0"/>
          </a:p>
          <a:p>
            <a:pPr marL="0" indent="0">
              <a:buFont typeface="Arial"/>
              <a:buNone/>
            </a:pPr>
            <a:endParaRPr lang="cs-CZ" sz="1600" b="1" dirty="0">
              <a:solidFill>
                <a:srgbClr val="FF0000"/>
              </a:solidFill>
            </a:endParaRPr>
          </a:p>
        </p:txBody>
      </p:sp>
    </p:spTree>
    <p:extLst>
      <p:ext uri="{BB962C8B-B14F-4D97-AF65-F5344CB8AC3E}">
        <p14:creationId xmlns:p14="http://schemas.microsoft.com/office/powerpoint/2010/main" val="3267335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a:xfrm>
            <a:off x="822325" y="287338"/>
            <a:ext cx="7543800" cy="1098550"/>
          </a:xfrm>
        </p:spPr>
        <p:txBody>
          <a:bodyPr>
            <a:normAutofit fontScale="90000"/>
          </a:bodyPr>
          <a:lstStyle/>
          <a:p>
            <a:pPr algn="ctr" eaLnBrk="1" fontAlgn="auto" hangingPunct="1">
              <a:spcAft>
                <a:spcPts val="0"/>
              </a:spcAft>
              <a:defRPr/>
            </a:pPr>
            <a:br>
              <a:rPr lang="cs-CZ" altLang="en-US" sz="3600" b="1" dirty="0">
                <a:solidFill>
                  <a:schemeClr val="tx1">
                    <a:lumMod val="75000"/>
                    <a:lumOff val="25000"/>
                  </a:schemeClr>
                </a:solidFill>
              </a:rPr>
            </a:br>
            <a:r>
              <a:rPr lang="cs-CZ" altLang="en-US" b="1" dirty="0">
                <a:solidFill>
                  <a:srgbClr val="D50202"/>
                </a:solidFill>
              </a:rPr>
              <a:t>Úvodní pojmy  </a:t>
            </a:r>
          </a:p>
        </p:txBody>
      </p:sp>
      <p:sp>
        <p:nvSpPr>
          <p:cNvPr id="4099" name="Zástupný symbol pro obsah 2"/>
          <p:cNvSpPr>
            <a:spLocks noGrp="1"/>
          </p:cNvSpPr>
          <p:nvPr>
            <p:ph idx="1"/>
          </p:nvPr>
        </p:nvSpPr>
        <p:spPr>
          <a:xfrm>
            <a:off x="838200" y="1773238"/>
            <a:ext cx="7772400" cy="4319587"/>
          </a:xfrm>
        </p:spPr>
        <p:txBody>
          <a:bodyPr numCol="2" rtlCol="0">
            <a:normAutofit fontScale="92500" lnSpcReduction="20000"/>
          </a:bodyPr>
          <a:lstStyle/>
          <a:p>
            <a:pPr>
              <a:defRPr/>
            </a:pPr>
            <a:r>
              <a:rPr lang="cs-CZ" altLang="en-US" sz="2600" b="1" dirty="0">
                <a:solidFill>
                  <a:schemeClr val="tx1">
                    <a:lumMod val="75000"/>
                    <a:lumOff val="25000"/>
                  </a:schemeClr>
                </a:solidFill>
              </a:rPr>
              <a:t>Věda</a:t>
            </a:r>
          </a:p>
          <a:p>
            <a:pPr>
              <a:defRPr/>
            </a:pPr>
            <a:r>
              <a:rPr lang="cs-CZ" altLang="en-US" sz="2600" b="1" dirty="0">
                <a:solidFill>
                  <a:schemeClr val="tx1">
                    <a:lumMod val="75000"/>
                    <a:lumOff val="25000"/>
                  </a:schemeClr>
                </a:solidFill>
              </a:rPr>
              <a:t>Metodologie</a:t>
            </a:r>
          </a:p>
          <a:p>
            <a:pPr>
              <a:defRPr/>
            </a:pPr>
            <a:r>
              <a:rPr lang="cs-CZ" altLang="en-US" sz="2600" b="1" dirty="0">
                <a:solidFill>
                  <a:schemeClr val="tx1">
                    <a:lumMod val="75000"/>
                    <a:lumOff val="25000"/>
                  </a:schemeClr>
                </a:solidFill>
              </a:rPr>
              <a:t>Metoda</a:t>
            </a:r>
          </a:p>
          <a:p>
            <a:pPr>
              <a:defRPr/>
            </a:pPr>
            <a:r>
              <a:rPr lang="cs-CZ" altLang="en-US" sz="2600" b="1" dirty="0">
                <a:solidFill>
                  <a:schemeClr val="tx1">
                    <a:lumMod val="75000"/>
                    <a:lumOff val="25000"/>
                  </a:schemeClr>
                </a:solidFill>
              </a:rPr>
              <a:t>Cíl výzkumu</a:t>
            </a:r>
          </a:p>
          <a:p>
            <a:pPr>
              <a:defRPr/>
            </a:pPr>
            <a:r>
              <a:rPr lang="cs-CZ" altLang="en-US" sz="2600" b="1" dirty="0">
                <a:solidFill>
                  <a:schemeClr val="tx1">
                    <a:lumMod val="75000"/>
                    <a:lumOff val="25000"/>
                  </a:schemeClr>
                </a:solidFill>
              </a:rPr>
              <a:t>Paradigma</a:t>
            </a:r>
          </a:p>
          <a:p>
            <a:pPr>
              <a:defRPr/>
            </a:pPr>
            <a:r>
              <a:rPr lang="cs-CZ" altLang="en-US" sz="2600" b="1" dirty="0">
                <a:solidFill>
                  <a:schemeClr val="tx1">
                    <a:lumMod val="75000"/>
                    <a:lumOff val="25000"/>
                  </a:schemeClr>
                </a:solidFill>
              </a:rPr>
              <a:t>Kvantitativní výzkum – </a:t>
            </a:r>
            <a:r>
              <a:rPr lang="cs-CZ" altLang="en-US" sz="2600" b="1" dirty="0" err="1">
                <a:solidFill>
                  <a:schemeClr val="tx1">
                    <a:lumMod val="75000"/>
                    <a:lumOff val="25000"/>
                  </a:schemeClr>
                </a:solidFill>
              </a:rPr>
              <a:t>KvV</a:t>
            </a:r>
            <a:endParaRPr lang="cs-CZ" altLang="en-US" sz="2600" b="1" dirty="0">
              <a:solidFill>
                <a:schemeClr val="tx1">
                  <a:lumMod val="75000"/>
                  <a:lumOff val="25000"/>
                </a:schemeClr>
              </a:solidFill>
            </a:endParaRPr>
          </a:p>
          <a:p>
            <a:pPr>
              <a:defRPr/>
            </a:pPr>
            <a:r>
              <a:rPr lang="cs-CZ" altLang="en-US" sz="2600" b="1" dirty="0">
                <a:solidFill>
                  <a:schemeClr val="tx1">
                    <a:lumMod val="75000"/>
                    <a:lumOff val="25000"/>
                  </a:schemeClr>
                </a:solidFill>
              </a:rPr>
              <a:t>Kvalitativní výzkum – QV</a:t>
            </a:r>
          </a:p>
          <a:p>
            <a:pPr>
              <a:defRPr/>
            </a:pPr>
            <a:r>
              <a:rPr lang="cs-CZ" altLang="en-US" sz="2600" b="1" dirty="0">
                <a:solidFill>
                  <a:schemeClr val="tx1">
                    <a:lumMod val="75000"/>
                    <a:lumOff val="25000"/>
                  </a:schemeClr>
                </a:solidFill>
              </a:rPr>
              <a:t>Smíšený výzkum – SV + triangulace</a:t>
            </a:r>
          </a:p>
          <a:p>
            <a:pPr>
              <a:defRPr/>
            </a:pPr>
            <a:r>
              <a:rPr lang="cs-CZ" altLang="en-US" sz="2600" b="1" dirty="0">
                <a:solidFill>
                  <a:schemeClr val="tx1">
                    <a:lumMod val="75000"/>
                    <a:lumOff val="25000"/>
                  </a:schemeClr>
                </a:solidFill>
              </a:rPr>
              <a:t>Data</a:t>
            </a:r>
          </a:p>
          <a:p>
            <a:pPr>
              <a:defRPr/>
            </a:pPr>
            <a:r>
              <a:rPr lang="cs-CZ" altLang="en-US" sz="2600" b="1" dirty="0">
                <a:solidFill>
                  <a:schemeClr val="tx1">
                    <a:lumMod val="75000"/>
                    <a:lumOff val="25000"/>
                  </a:schemeClr>
                </a:solidFill>
              </a:rPr>
              <a:t>Hypotéza – H - předpoklad</a:t>
            </a:r>
          </a:p>
          <a:p>
            <a:pPr>
              <a:defRPr/>
            </a:pPr>
            <a:r>
              <a:rPr lang="cs-CZ" altLang="en-US" sz="2600" b="1" dirty="0">
                <a:solidFill>
                  <a:schemeClr val="tx1">
                    <a:lumMod val="75000"/>
                    <a:lumOff val="25000"/>
                  </a:schemeClr>
                </a:solidFill>
              </a:rPr>
              <a:t>Výzkumná otázka – VO - dotaz</a:t>
            </a:r>
          </a:p>
          <a:p>
            <a:pPr>
              <a:defRPr/>
            </a:pPr>
            <a:r>
              <a:rPr lang="cs-CZ" altLang="en-US" sz="2600" b="1" dirty="0">
                <a:solidFill>
                  <a:schemeClr val="tx1">
                    <a:lumMod val="75000"/>
                    <a:lumOff val="25000"/>
                  </a:schemeClr>
                </a:solidFill>
              </a:rPr>
              <a:t>Identifikace problému</a:t>
            </a:r>
          </a:p>
          <a:p>
            <a:pPr>
              <a:defRPr/>
            </a:pPr>
            <a:r>
              <a:rPr lang="cs-CZ" altLang="en-US" sz="2600" b="1" dirty="0">
                <a:solidFill>
                  <a:schemeClr val="tx1">
                    <a:lumMod val="75000"/>
                    <a:lumOff val="25000"/>
                  </a:schemeClr>
                </a:solidFill>
              </a:rPr>
              <a:t>Konceptualizace teoretického rámce</a:t>
            </a:r>
          </a:p>
          <a:p>
            <a:pPr>
              <a:defRPr/>
            </a:pPr>
            <a:r>
              <a:rPr lang="cs-CZ" altLang="en-US" sz="2600" b="1" dirty="0">
                <a:solidFill>
                  <a:schemeClr val="tx1">
                    <a:lumMod val="75000"/>
                    <a:lumOff val="25000"/>
                  </a:schemeClr>
                </a:solidFill>
              </a:rPr>
              <a:t>Operacionalizace H nebo VO</a:t>
            </a:r>
          </a:p>
          <a:p>
            <a:pPr>
              <a:defRPr/>
            </a:pPr>
            <a:r>
              <a:rPr lang="cs-CZ" altLang="en-US" sz="2600" b="1" dirty="0">
                <a:solidFill>
                  <a:schemeClr val="tx1">
                    <a:lumMod val="75000"/>
                    <a:lumOff val="25000"/>
                  </a:schemeClr>
                </a:solidFill>
              </a:rPr>
              <a:t>…</a:t>
            </a:r>
          </a:p>
          <a:p>
            <a:pPr>
              <a:defRPr/>
            </a:pPr>
            <a:endParaRPr lang="cs-CZ" altLang="en-US" sz="2600" b="1" dirty="0">
              <a:solidFill>
                <a:schemeClr val="tx1">
                  <a:lumMod val="75000"/>
                  <a:lumOff val="25000"/>
                </a:schemeClr>
              </a:solidFill>
            </a:endParaRPr>
          </a:p>
          <a:p>
            <a:pPr marL="0" indent="0" eaLnBrk="1" fontAlgn="auto" hangingPunct="1">
              <a:buFont typeface="Monotype Sorts" pitchFamily="2" charset="2"/>
              <a:buNone/>
              <a:defRPr/>
            </a:pPr>
            <a:endParaRPr lang="cs-CZ" altLang="en-US" sz="2600" dirty="0">
              <a:solidFill>
                <a:schemeClr val="tx1">
                  <a:lumMod val="75000"/>
                  <a:lumOff val="25000"/>
                </a:schemeClr>
              </a:solidFill>
            </a:endParaRPr>
          </a:p>
          <a:p>
            <a:pPr marL="0" indent="0" eaLnBrk="1" fontAlgn="auto" hangingPunct="1">
              <a:buFont typeface="Monotype Sorts" pitchFamily="2" charset="2"/>
              <a:buNone/>
              <a:defRPr/>
            </a:pPr>
            <a:endParaRPr lang="cs-CZ" altLang="en-US" sz="1600" dirty="0">
              <a:solidFill>
                <a:schemeClr val="tx1">
                  <a:lumMod val="75000"/>
                  <a:lumOff val="25000"/>
                </a:schemeClr>
              </a:solidFill>
            </a:endParaRPr>
          </a:p>
        </p:txBody>
      </p:sp>
      <p:sp>
        <p:nvSpPr>
          <p:cNvPr id="12294"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DAABED0-69EB-4BC2-99B6-8C9D1165D39F}" type="slidenum">
              <a:rPr lang="en-CA" altLang="en-US" sz="1400" smtClean="0">
                <a:latin typeface="Times New Roman" panose="02020603050405020304" pitchFamily="18" charset="0"/>
              </a:rPr>
              <a:pPr fontAlgn="base">
                <a:spcBef>
                  <a:spcPct val="0"/>
                </a:spcBef>
                <a:spcAft>
                  <a:spcPct val="0"/>
                </a:spcAft>
              </a:pPr>
              <a:t>2</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203785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3"/>
          <p:cNvSpPr>
            <a:spLocks noGrp="1" noChangeArrowheads="1"/>
          </p:cNvSpPr>
          <p:nvPr>
            <p:ph sz="half" idx="1"/>
          </p:nvPr>
        </p:nvSpPr>
        <p:spPr>
          <a:xfrm>
            <a:off x="533400" y="914400"/>
            <a:ext cx="4114800" cy="4953000"/>
          </a:xfrm>
        </p:spPr>
        <p:txBody>
          <a:bodyPr rtlCol="0">
            <a:normAutofit/>
          </a:bodyPr>
          <a:lstStyle/>
          <a:p>
            <a:pPr marL="91440" indent="-91440" eaLnBrk="1" fontAlgn="auto" hangingPunct="1">
              <a:buFont typeface="Monotype Sorts" pitchFamily="2" charset="2"/>
              <a:buNone/>
              <a:defRPr/>
            </a:pPr>
            <a:r>
              <a:rPr lang="cs-CZ" altLang="en-US" b="1" dirty="0">
                <a:solidFill>
                  <a:srgbClr val="D10202"/>
                </a:solidFill>
              </a:rPr>
              <a:t>Kvantitativní výzkum:</a:t>
            </a:r>
          </a:p>
          <a:p>
            <a:pPr marL="91440" indent="-91440" eaLnBrk="1" fontAlgn="auto" hangingPunct="1">
              <a:defRPr/>
            </a:pPr>
            <a:r>
              <a:rPr lang="cs-CZ" altLang="en-US" sz="2400" dirty="0"/>
              <a:t>cílem je testování hypotéz</a:t>
            </a:r>
          </a:p>
          <a:p>
            <a:pPr marL="91440" indent="-91440" eaLnBrk="1" fontAlgn="auto" hangingPunct="1">
              <a:defRPr/>
            </a:pPr>
            <a:r>
              <a:rPr lang="cs-CZ" altLang="en-US" sz="2400" dirty="0"/>
              <a:t>omezený rozsah informace       o mnoha jedincích</a:t>
            </a:r>
          </a:p>
          <a:p>
            <a:pPr marL="91440" indent="-91440" eaLnBrk="1" fontAlgn="auto" hangingPunct="1">
              <a:defRPr/>
            </a:pPr>
            <a:r>
              <a:rPr lang="cs-CZ" altLang="en-US" sz="2400" dirty="0"/>
              <a:t>silná redukce pozorovaných proměnných</a:t>
            </a:r>
          </a:p>
          <a:p>
            <a:pPr marL="91440" indent="-91440" eaLnBrk="1" fontAlgn="auto" hangingPunct="1">
              <a:defRPr/>
            </a:pPr>
            <a:r>
              <a:rPr lang="cs-CZ" altLang="en-US" sz="2400" dirty="0"/>
              <a:t>generalizace na populaci je možná</a:t>
            </a:r>
          </a:p>
          <a:p>
            <a:pPr marL="91440" indent="-91440" eaLnBrk="1" fontAlgn="auto" hangingPunct="1">
              <a:defRPr/>
            </a:pPr>
            <a:r>
              <a:rPr lang="cs-CZ" altLang="en-US" sz="2400" dirty="0"/>
              <a:t>vysoká reliabilita</a:t>
            </a:r>
          </a:p>
          <a:p>
            <a:pPr marL="91440" indent="-91440" eaLnBrk="1" fontAlgn="auto" hangingPunct="1">
              <a:defRPr/>
            </a:pPr>
            <a:r>
              <a:rPr lang="cs-CZ" altLang="en-US" sz="2400" dirty="0"/>
              <a:t>nízká validita </a:t>
            </a:r>
          </a:p>
        </p:txBody>
      </p:sp>
      <p:sp>
        <p:nvSpPr>
          <p:cNvPr id="3" name="Rectangle 4"/>
          <p:cNvSpPr>
            <a:spLocks noGrp="1" noChangeArrowheads="1"/>
          </p:cNvSpPr>
          <p:nvPr>
            <p:ph sz="half" idx="2"/>
          </p:nvPr>
        </p:nvSpPr>
        <p:spPr>
          <a:xfrm>
            <a:off x="4800600" y="914400"/>
            <a:ext cx="4038600" cy="4953000"/>
          </a:xfrm>
        </p:spPr>
        <p:txBody>
          <a:bodyPr rtlCol="0">
            <a:normAutofit/>
          </a:bodyPr>
          <a:lstStyle/>
          <a:p>
            <a:pPr marL="91440" indent="-91440" eaLnBrk="1" fontAlgn="auto" hangingPunct="1">
              <a:buFont typeface="Monotype Sorts" pitchFamily="2" charset="2"/>
              <a:buNone/>
              <a:defRPr/>
            </a:pPr>
            <a:r>
              <a:rPr lang="cs-CZ" altLang="en-US" b="1" dirty="0">
                <a:solidFill>
                  <a:srgbClr val="D50202"/>
                </a:solidFill>
              </a:rPr>
              <a:t>Kvalitativní výzkum:</a:t>
            </a:r>
          </a:p>
          <a:p>
            <a:pPr marL="91440" indent="-91440" eaLnBrk="1" fontAlgn="auto" hangingPunct="1">
              <a:defRPr/>
            </a:pPr>
            <a:r>
              <a:rPr lang="cs-CZ" altLang="en-US" sz="2400" dirty="0"/>
              <a:t>cílem je vytváření nových hypotéz, vytváření teorie</a:t>
            </a:r>
          </a:p>
          <a:p>
            <a:pPr marL="91440" indent="-91440" eaLnBrk="1" fontAlgn="auto" hangingPunct="1">
              <a:defRPr/>
            </a:pPr>
            <a:r>
              <a:rPr lang="cs-CZ" altLang="en-US" sz="2400" dirty="0"/>
              <a:t>mnoho informací o malém počtu jedinců</a:t>
            </a:r>
          </a:p>
          <a:p>
            <a:pPr marL="91440" indent="-91440" eaLnBrk="1" fontAlgn="auto" hangingPunct="1">
              <a:defRPr/>
            </a:pPr>
            <a:r>
              <a:rPr lang="cs-CZ" altLang="en-US" sz="2400" dirty="0"/>
              <a:t>silná redukce počtu jedinců</a:t>
            </a:r>
          </a:p>
          <a:p>
            <a:pPr marL="91440" indent="-91440" eaLnBrk="1" fontAlgn="auto" hangingPunct="1">
              <a:defRPr/>
            </a:pPr>
            <a:r>
              <a:rPr lang="cs-CZ" altLang="en-US" sz="2400" dirty="0"/>
              <a:t>generalizace problematická</a:t>
            </a:r>
          </a:p>
          <a:p>
            <a:pPr marL="91440" indent="-91440" eaLnBrk="1" fontAlgn="auto" hangingPunct="1">
              <a:defRPr/>
            </a:pPr>
            <a:r>
              <a:rPr lang="cs-CZ" altLang="en-US" sz="2400" dirty="0"/>
              <a:t>nízká reliabilita</a:t>
            </a:r>
          </a:p>
          <a:p>
            <a:pPr marL="91440" indent="-91440" eaLnBrk="1" fontAlgn="auto" hangingPunct="1">
              <a:defRPr/>
            </a:pPr>
            <a:r>
              <a:rPr lang="cs-CZ" altLang="en-US" sz="2400" dirty="0"/>
              <a:t>vysoká validita</a:t>
            </a:r>
          </a:p>
          <a:p>
            <a:pPr marL="91440" indent="-91440" eaLnBrk="1" fontAlgn="auto" hangingPunct="1">
              <a:defRPr/>
            </a:pPr>
            <a:endParaRPr lang="cs-CZ" altLang="en-US" b="1" dirty="0">
              <a:solidFill>
                <a:schemeClr val="tx1">
                  <a:lumMod val="75000"/>
                  <a:lumOff val="25000"/>
                </a:schemeClr>
              </a:solidFill>
            </a:endParaRPr>
          </a:p>
          <a:p>
            <a:pPr marL="91440" indent="-91440" eaLnBrk="1" fontAlgn="auto" hangingPunct="1">
              <a:defRPr/>
            </a:pPr>
            <a:endParaRPr lang="cs-CZ" altLang="en-US" b="1" dirty="0">
              <a:solidFill>
                <a:schemeClr val="tx1">
                  <a:lumMod val="75000"/>
                  <a:lumOff val="25000"/>
                </a:schemeClr>
              </a:solidFill>
            </a:endParaRPr>
          </a:p>
        </p:txBody>
      </p:sp>
      <p:sp>
        <p:nvSpPr>
          <p:cNvPr id="21510"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ED602D1-EFE5-446E-9E70-FE1F9C325625}" type="slidenum">
              <a:rPr lang="en-CA" altLang="en-US" sz="1400" smtClean="0">
                <a:latin typeface="Times New Roman" panose="02020603050405020304" pitchFamily="18" charset="0"/>
              </a:rPr>
              <a:pPr fontAlgn="base">
                <a:spcBef>
                  <a:spcPct val="0"/>
                </a:spcBef>
                <a:spcAft>
                  <a:spcPct val="0"/>
                </a:spcAft>
              </a:pPr>
              <a:t>20</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4208854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
                                            <p:txEl>
                                              <p:pRg st="0" end="0"/>
                                            </p:txEl>
                                          </p:spTgt>
                                        </p:tgtEl>
                                        <p:attrNameLst>
                                          <p:attrName>style.visibility</p:attrName>
                                        </p:attrNameLst>
                                      </p:cBhvr>
                                      <p:to>
                                        <p:strVal val="visible"/>
                                      </p:to>
                                    </p:set>
                                    <p:anim calcmode="lin" valueType="num">
                                      <p:cBhvr additive="base">
                                        <p:cTn id="49"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3">
                                            <p:txEl>
                                              <p:pRg st="1" end="1"/>
                                            </p:txEl>
                                          </p:spTgt>
                                        </p:tgtEl>
                                        <p:attrNameLst>
                                          <p:attrName>style.visibility</p:attrName>
                                        </p:attrNameLst>
                                      </p:cBhvr>
                                      <p:to>
                                        <p:strVal val="visible"/>
                                      </p:to>
                                    </p:set>
                                    <p:anim calcmode="lin" valueType="num">
                                      <p:cBhvr additive="base">
                                        <p:cTn id="55"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3">
                                            <p:txEl>
                                              <p:pRg st="2" end="2"/>
                                            </p:txEl>
                                          </p:spTgt>
                                        </p:tgtEl>
                                        <p:attrNameLst>
                                          <p:attrName>style.visibility</p:attrName>
                                        </p:attrNameLst>
                                      </p:cBhvr>
                                      <p:to>
                                        <p:strVal val="visible"/>
                                      </p:to>
                                    </p:set>
                                    <p:anim calcmode="lin" valueType="num">
                                      <p:cBhvr additive="base">
                                        <p:cTn id="6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3">
                                            <p:txEl>
                                              <p:pRg st="3" end="3"/>
                                            </p:txEl>
                                          </p:spTgt>
                                        </p:tgtEl>
                                        <p:attrNameLst>
                                          <p:attrName>style.visibility</p:attrName>
                                        </p:attrNameLst>
                                      </p:cBhvr>
                                      <p:to>
                                        <p:strVal val="visible"/>
                                      </p:to>
                                    </p:set>
                                    <p:anim calcmode="lin" valueType="num">
                                      <p:cBhvr additive="base">
                                        <p:cTn id="6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3">
                                            <p:txEl>
                                              <p:pRg st="4" end="4"/>
                                            </p:txEl>
                                          </p:spTgt>
                                        </p:tgtEl>
                                        <p:attrNameLst>
                                          <p:attrName>style.visibility</p:attrName>
                                        </p:attrNameLst>
                                      </p:cBhvr>
                                      <p:to>
                                        <p:strVal val="visible"/>
                                      </p:to>
                                    </p:set>
                                    <p:anim calcmode="lin" valueType="num">
                                      <p:cBhvr additive="base">
                                        <p:cTn id="7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3">
                                            <p:txEl>
                                              <p:pRg st="5" end="5"/>
                                            </p:txEl>
                                          </p:spTgt>
                                        </p:tgtEl>
                                        <p:attrNameLst>
                                          <p:attrName>style.visibility</p:attrName>
                                        </p:attrNameLst>
                                      </p:cBhvr>
                                      <p:to>
                                        <p:strVal val="visible"/>
                                      </p:to>
                                    </p:set>
                                    <p:anim calcmode="lin" valueType="num">
                                      <p:cBhvr additive="base">
                                        <p:cTn id="7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3">
                                            <p:txEl>
                                              <p:pRg st="6" end="6"/>
                                            </p:txEl>
                                          </p:spTgt>
                                        </p:tgtEl>
                                        <p:attrNameLst>
                                          <p:attrName>style.visibility</p:attrName>
                                        </p:attrNameLst>
                                      </p:cBhvr>
                                      <p:to>
                                        <p:strVal val="visible"/>
                                      </p:to>
                                    </p:set>
                                    <p:anim calcmode="lin" valueType="num">
                                      <p:cBhvr additive="base">
                                        <p:cTn id="8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P spid="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572294" y="291059"/>
            <a:ext cx="7999412" cy="1399082"/>
          </a:xfrm>
        </p:spPr>
        <p:txBody>
          <a:bodyPr>
            <a:normAutofit/>
          </a:bodyPr>
          <a:lstStyle/>
          <a:p>
            <a:pPr eaLnBrk="1" fontAlgn="auto" hangingPunct="1">
              <a:spcAft>
                <a:spcPts val="0"/>
              </a:spcAft>
              <a:defRPr/>
            </a:pPr>
            <a:r>
              <a:rPr lang="cs-CZ" altLang="en-US" sz="4000" b="1" dirty="0">
                <a:solidFill>
                  <a:srgbClr val="D10202"/>
                </a:solidFill>
              </a:rPr>
              <a:t>Triangulace </a:t>
            </a:r>
          </a:p>
        </p:txBody>
      </p:sp>
      <p:sp>
        <p:nvSpPr>
          <p:cNvPr id="24579" name="Zástupný symbol pro obsah 2"/>
          <p:cNvSpPr>
            <a:spLocks noGrp="1"/>
          </p:cNvSpPr>
          <p:nvPr>
            <p:ph sz="half" idx="1"/>
          </p:nvPr>
        </p:nvSpPr>
        <p:spPr>
          <a:xfrm>
            <a:off x="611189" y="1752600"/>
            <a:ext cx="8412890" cy="4484688"/>
          </a:xfrm>
        </p:spPr>
        <p:txBody>
          <a:bodyPr>
            <a:normAutofit/>
          </a:bodyPr>
          <a:lstStyle/>
          <a:p>
            <a:r>
              <a:rPr lang="cs-CZ" altLang="en-US" sz="2400" dirty="0"/>
              <a:t>Triangulace je v sociálních vědách označení pro kombinaci více metod v jedné studii o tomtéž tématu.</a:t>
            </a:r>
          </a:p>
          <a:p>
            <a:r>
              <a:rPr lang="cs-CZ" altLang="en-US" sz="2400" dirty="0"/>
              <a:t>Cílem kombinace nejméně dvou přístupů (nejčastěji kvalitativního a kvantitativního) je odstranění slabin jednotlivých metod, které by, pokud by byly použity samostatně, nebyly schopny odhalit některé aspekty zkoumaného předmětu.</a:t>
            </a:r>
          </a:p>
        </p:txBody>
      </p:sp>
      <p:sp>
        <p:nvSpPr>
          <p:cNvPr id="24583"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F002E9-8EF4-4302-B397-E95B4D812767}" type="slidenum">
              <a:rPr lang="en-CA" altLang="en-US" sz="1400" smtClean="0">
                <a:latin typeface="Times New Roman" panose="02020603050405020304" pitchFamily="18" charset="0"/>
              </a:rPr>
              <a:pPr fontAlgn="base">
                <a:spcBef>
                  <a:spcPct val="0"/>
                </a:spcBef>
                <a:spcAft>
                  <a:spcPct val="0"/>
                </a:spcAft>
              </a:pPr>
              <a:t>21</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329086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572294" y="291059"/>
            <a:ext cx="7999412" cy="1399082"/>
          </a:xfrm>
        </p:spPr>
        <p:txBody>
          <a:bodyPr>
            <a:normAutofit/>
          </a:bodyPr>
          <a:lstStyle/>
          <a:p>
            <a:pPr eaLnBrk="1" fontAlgn="auto" hangingPunct="1">
              <a:spcAft>
                <a:spcPts val="0"/>
              </a:spcAft>
              <a:defRPr/>
            </a:pPr>
            <a:r>
              <a:rPr lang="cs-CZ" altLang="en-US" sz="4000" b="1" dirty="0">
                <a:solidFill>
                  <a:srgbClr val="D10202"/>
                </a:solidFill>
              </a:rPr>
              <a:t>Triangulace - pokračování</a:t>
            </a:r>
          </a:p>
        </p:txBody>
      </p:sp>
      <p:sp>
        <p:nvSpPr>
          <p:cNvPr id="24579" name="Zástupný symbol pro obsah 2"/>
          <p:cNvSpPr>
            <a:spLocks noGrp="1"/>
          </p:cNvSpPr>
          <p:nvPr>
            <p:ph sz="half" idx="1"/>
          </p:nvPr>
        </p:nvSpPr>
        <p:spPr>
          <a:xfrm>
            <a:off x="611188" y="1334125"/>
            <a:ext cx="8532811" cy="4903163"/>
          </a:xfrm>
        </p:spPr>
        <p:txBody>
          <a:bodyPr>
            <a:normAutofit fontScale="85000" lnSpcReduction="10000"/>
          </a:bodyPr>
          <a:lstStyle/>
          <a:p>
            <a:pPr marL="0" indent="0">
              <a:buNone/>
            </a:pPr>
            <a:r>
              <a:rPr lang="cs-CZ" altLang="en-US" b="1" dirty="0"/>
              <a:t>Primárním účelem triangulace je zvýšení validity prováděného výzkumu.</a:t>
            </a:r>
          </a:p>
          <a:p>
            <a:pPr marL="0" indent="0">
              <a:buNone/>
            </a:pPr>
            <a:r>
              <a:rPr lang="cs-CZ" dirty="0"/>
              <a:t>Norman </a:t>
            </a:r>
            <a:r>
              <a:rPr lang="cs-CZ" dirty="0" err="1"/>
              <a:t>Denzin</a:t>
            </a:r>
            <a:r>
              <a:rPr lang="cs-CZ" dirty="0"/>
              <a:t> definuje čtyři typy strategie triangulace:</a:t>
            </a:r>
          </a:p>
          <a:p>
            <a:r>
              <a:rPr lang="cs-CZ" dirty="0"/>
              <a:t>kombinaci různých </a:t>
            </a:r>
            <a:r>
              <a:rPr lang="cs-CZ" b="1" dirty="0"/>
              <a:t>datových zdrojů</a:t>
            </a:r>
            <a:r>
              <a:rPr lang="cs-CZ" dirty="0"/>
              <a:t>,</a:t>
            </a:r>
          </a:p>
          <a:p>
            <a:r>
              <a:rPr lang="cs-CZ" b="1" dirty="0"/>
              <a:t>výzkumníků</a:t>
            </a:r>
            <a:r>
              <a:rPr lang="cs-CZ" dirty="0"/>
              <a:t>,</a:t>
            </a:r>
          </a:p>
          <a:p>
            <a:r>
              <a:rPr lang="cs-CZ" b="1" dirty="0"/>
              <a:t>teorií</a:t>
            </a:r>
            <a:endParaRPr lang="cs-CZ" dirty="0"/>
          </a:p>
          <a:p>
            <a:r>
              <a:rPr lang="cs-CZ" dirty="0"/>
              <a:t>a </a:t>
            </a:r>
            <a:r>
              <a:rPr lang="cs-CZ" b="1" dirty="0"/>
              <a:t>metodologií</a:t>
            </a:r>
            <a:r>
              <a:rPr lang="cs-CZ" dirty="0"/>
              <a:t>.</a:t>
            </a:r>
            <a:r>
              <a:rPr lang="cs-CZ" baseline="30000" dirty="0"/>
              <a:t>[</a:t>
            </a:r>
            <a:endParaRPr lang="cs-CZ" dirty="0"/>
          </a:p>
          <a:p>
            <a:pPr marL="0" indent="0">
              <a:buNone/>
            </a:pPr>
            <a:r>
              <a:rPr lang="cs-CZ" dirty="0"/>
              <a:t>Triangulace dat má zajistit validitu nasbíraných dat jejich porovnáním s daty získanými z druhého zdroje. Zahrnuje:</a:t>
            </a:r>
          </a:p>
          <a:p>
            <a:r>
              <a:rPr lang="cs-CZ" dirty="0"/>
              <a:t>triangulaci </a:t>
            </a:r>
            <a:r>
              <a:rPr lang="cs-CZ" b="1" dirty="0"/>
              <a:t>časovou </a:t>
            </a:r>
            <a:r>
              <a:rPr lang="cs-CZ" dirty="0"/>
              <a:t>(sběr dat v různý čas),</a:t>
            </a:r>
          </a:p>
          <a:p>
            <a:r>
              <a:rPr lang="cs-CZ" b="1" dirty="0"/>
              <a:t>místní </a:t>
            </a:r>
            <a:r>
              <a:rPr lang="cs-CZ" dirty="0"/>
              <a:t>(sběr dat na různých místech)</a:t>
            </a:r>
          </a:p>
          <a:p>
            <a:r>
              <a:rPr lang="cs-CZ" dirty="0"/>
              <a:t>a triangulaci založenou na </a:t>
            </a:r>
            <a:r>
              <a:rPr lang="cs-CZ" b="1" dirty="0"/>
              <a:t>sběru dat od různých skupin osob</a:t>
            </a:r>
            <a:r>
              <a:rPr lang="cs-CZ" dirty="0"/>
              <a:t>.</a:t>
            </a:r>
          </a:p>
          <a:p>
            <a:pPr marL="0" indent="0">
              <a:buNone/>
            </a:pPr>
            <a:endParaRPr lang="cs-CZ" altLang="en-US" sz="2400" dirty="0"/>
          </a:p>
        </p:txBody>
      </p:sp>
      <p:sp>
        <p:nvSpPr>
          <p:cNvPr id="24583"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F002E9-8EF4-4302-B397-E95B4D812767}" type="slidenum">
              <a:rPr lang="en-CA" altLang="en-US" sz="1400" smtClean="0">
                <a:latin typeface="Times New Roman" panose="02020603050405020304" pitchFamily="18" charset="0"/>
              </a:rPr>
              <a:pPr fontAlgn="base">
                <a:spcBef>
                  <a:spcPct val="0"/>
                </a:spcBef>
                <a:spcAft>
                  <a:spcPct val="0"/>
                </a:spcAft>
              </a:pPr>
              <a:t>22</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503811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572294" y="291059"/>
            <a:ext cx="7999412" cy="1399082"/>
          </a:xfrm>
        </p:spPr>
        <p:txBody>
          <a:bodyPr>
            <a:normAutofit/>
          </a:bodyPr>
          <a:lstStyle/>
          <a:p>
            <a:pPr eaLnBrk="1" fontAlgn="auto" hangingPunct="1">
              <a:spcAft>
                <a:spcPts val="0"/>
              </a:spcAft>
              <a:defRPr/>
            </a:pPr>
            <a:r>
              <a:rPr lang="cs-CZ" altLang="en-US" sz="4000" b="1" dirty="0">
                <a:solidFill>
                  <a:srgbClr val="D10202"/>
                </a:solidFill>
              </a:rPr>
              <a:t>Smíšený výzkum</a:t>
            </a:r>
          </a:p>
        </p:txBody>
      </p:sp>
      <p:sp>
        <p:nvSpPr>
          <p:cNvPr id="24579" name="Zástupný symbol pro obsah 2"/>
          <p:cNvSpPr>
            <a:spLocks noGrp="1"/>
          </p:cNvSpPr>
          <p:nvPr>
            <p:ph sz="half" idx="1"/>
          </p:nvPr>
        </p:nvSpPr>
        <p:spPr>
          <a:xfrm>
            <a:off x="611188" y="1752600"/>
            <a:ext cx="8532811" cy="4484688"/>
          </a:xfrm>
        </p:spPr>
        <p:txBody>
          <a:bodyPr>
            <a:normAutofit/>
          </a:bodyPr>
          <a:lstStyle/>
          <a:p>
            <a:r>
              <a:rPr lang="cs-CZ" sz="2400" dirty="0"/>
              <a:t>kombinuje určitým způsobem kvalitativní a kvantitativní postupy</a:t>
            </a:r>
          </a:p>
          <a:p>
            <a:r>
              <a:rPr lang="cs-CZ" sz="2400" dirty="0"/>
              <a:t>staví na synergii kvalitativního a kvantitativního výzkumu s cílem porozumět danému jevu lépe než při využití pouze kvalitativního či kvantitativního výzkumu</a:t>
            </a:r>
          </a:p>
          <a:p>
            <a:r>
              <a:rPr lang="cs-CZ" sz="2400" dirty="0"/>
              <a:t>nevýhody: </a:t>
            </a:r>
          </a:p>
          <a:p>
            <a:pPr marL="457200" indent="-457200">
              <a:buAutoNum type="alphaLcParenR"/>
            </a:pPr>
            <a:r>
              <a:rPr lang="cs-CZ" sz="2400" dirty="0"/>
              <a:t>výzkumník (tým výzkumníků) musí ovládat výzkumné techniky kvalitativního i kvantitativního výzkumu, </a:t>
            </a:r>
          </a:p>
          <a:p>
            <a:pPr marL="457200" indent="-457200">
              <a:buAutoNum type="alphaLcParenR"/>
            </a:pPr>
            <a:r>
              <a:rPr lang="cs-CZ" sz="2400" dirty="0"/>
              <a:t>vyžaduje čas a finanční zdroje, </a:t>
            </a:r>
          </a:p>
          <a:p>
            <a:pPr marL="457200" indent="-457200">
              <a:buAutoNum type="alphaLcParenR" startAt="3"/>
            </a:pPr>
            <a:r>
              <a:rPr lang="cs-CZ" sz="2400" dirty="0"/>
              <a:t>vhodnost využití smíšeného výzkumu vychází jako v ostatních     </a:t>
            </a:r>
          </a:p>
          <a:p>
            <a:pPr marL="0" indent="0">
              <a:buNone/>
            </a:pPr>
            <a:r>
              <a:rPr lang="cs-CZ" sz="2400" dirty="0"/>
              <a:t>	typech výzkumů z cíle/výzkumného problému celého výzkumu. </a:t>
            </a:r>
            <a:endParaRPr lang="cs-CZ" altLang="en-US" sz="2400" dirty="0"/>
          </a:p>
        </p:txBody>
      </p:sp>
      <p:sp>
        <p:nvSpPr>
          <p:cNvPr id="24583"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F002E9-8EF4-4302-B397-E95B4D812767}" type="slidenum">
              <a:rPr lang="en-CA" altLang="en-US" sz="1400" smtClean="0">
                <a:latin typeface="Times New Roman" panose="02020603050405020304" pitchFamily="18" charset="0"/>
              </a:rPr>
              <a:pPr fontAlgn="base">
                <a:spcBef>
                  <a:spcPct val="0"/>
                </a:spcBef>
                <a:spcAft>
                  <a:spcPct val="0"/>
                </a:spcAft>
              </a:pPr>
              <a:t>23</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144564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eaLnBrk="1" fontAlgn="auto" hangingPunct="1">
              <a:spcAft>
                <a:spcPts val="0"/>
              </a:spcAft>
              <a:defRPr/>
            </a:pPr>
            <a:r>
              <a:rPr lang="cs-CZ" sz="4000" b="1" dirty="0">
                <a:solidFill>
                  <a:srgbClr val="D10202"/>
                </a:solidFill>
                <a:latin typeface="+mn-lt"/>
                <a:ea typeface="+mn-ea"/>
                <a:cs typeface="+mn-cs"/>
              </a:rPr>
              <a:t>Hypotéza </a:t>
            </a:r>
            <a:r>
              <a:rPr lang="cs-CZ" sz="4000" b="1" dirty="0">
                <a:solidFill>
                  <a:srgbClr val="D10202"/>
                </a:solidFill>
                <a:latin typeface="+mn-lt"/>
                <a:ea typeface="+mn-ea"/>
                <a:cs typeface="+mn-cs"/>
                <a:sym typeface="Wingdings" panose="05000000000000000000" pitchFamily="2" charset="2"/>
              </a:rPr>
              <a:t>a výzkumná otázka</a:t>
            </a:r>
            <a:endParaRPr lang="cs-CZ" sz="4000" b="1" dirty="0">
              <a:solidFill>
                <a:srgbClr val="D10202"/>
              </a:solidFill>
              <a:latin typeface="+mn-lt"/>
              <a:ea typeface="+mn-ea"/>
              <a:cs typeface="+mn-cs"/>
            </a:endParaRPr>
          </a:p>
        </p:txBody>
      </p:sp>
      <p:sp>
        <p:nvSpPr>
          <p:cNvPr id="23555" name="Zástupný symbol pro obsah 2"/>
          <p:cNvSpPr>
            <a:spLocks noGrp="1"/>
          </p:cNvSpPr>
          <p:nvPr>
            <p:ph idx="1"/>
          </p:nvPr>
        </p:nvSpPr>
        <p:spPr>
          <a:xfrm>
            <a:off x="344774" y="1345367"/>
            <a:ext cx="8589364" cy="4525963"/>
          </a:xfrm>
        </p:spPr>
        <p:txBody>
          <a:bodyPr>
            <a:noAutofit/>
          </a:bodyPr>
          <a:lstStyle/>
          <a:p>
            <a:pPr eaLnBrk="1" hangingPunct="1"/>
            <a:r>
              <a:rPr lang="cs-CZ" altLang="cs-CZ" sz="3600" b="1" dirty="0"/>
              <a:t>Hypotéza</a:t>
            </a:r>
            <a:r>
              <a:rPr lang="cs-CZ" altLang="cs-CZ" sz="3600" dirty="0"/>
              <a:t> (řecky podklad, princip, předpoklad) znamená výpověď, jejíž platnost se pouze předpokládá, ale zároveň formulovanou tak, aby ji bylo možno potvrdit nebo vyvrátit.</a:t>
            </a:r>
          </a:p>
          <a:p>
            <a:pPr eaLnBrk="1" hangingPunct="1"/>
            <a:r>
              <a:rPr lang="cs-CZ" altLang="cs-CZ" sz="3600" b="1" dirty="0"/>
              <a:t>Výzkumná otázka </a:t>
            </a:r>
            <a:r>
              <a:rPr lang="cs-CZ" altLang="cs-CZ" sz="3600" dirty="0"/>
              <a:t>je otázkou, na kterou hledáme v rámci svého výzkumu odpověď. Začíná vždy Jak, jaký, proč, čí, kdo apod.</a:t>
            </a:r>
          </a:p>
        </p:txBody>
      </p:sp>
      <p:sp>
        <p:nvSpPr>
          <p:cNvPr id="6" name="Zástupný symbol pro číslo snímku 5"/>
          <p:cNvSpPr>
            <a:spLocks noGrp="1"/>
          </p:cNvSpPr>
          <p:nvPr>
            <p:ph type="sldNum" sz="quarter" idx="4294967295"/>
          </p:nvPr>
        </p:nvSpPr>
        <p:spPr>
          <a:xfrm>
            <a:off x="6553200" y="6356350"/>
            <a:ext cx="2133600" cy="365125"/>
          </a:xfrm>
        </p:spPr>
        <p:txBody>
          <a:bodyPr/>
          <a:lstStyle/>
          <a:p>
            <a:pPr>
              <a:defRPr/>
            </a:pPr>
            <a:fld id="{E7D95C3F-0A2F-4164-A656-5C80D25347D0}" type="slidenum">
              <a:rPr lang="en-CA" altLang="cs-CZ"/>
              <a:pPr>
                <a:defRPr/>
              </a:pPr>
              <a:t>24</a:t>
            </a:fld>
            <a:endParaRPr lang="en-CA" altLang="cs-CZ"/>
          </a:p>
        </p:txBody>
      </p:sp>
    </p:spTree>
    <p:extLst>
      <p:ext uri="{BB962C8B-B14F-4D97-AF65-F5344CB8AC3E}">
        <p14:creationId xmlns:p14="http://schemas.microsoft.com/office/powerpoint/2010/main" val="1212069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572294" y="291059"/>
            <a:ext cx="7999412" cy="1399082"/>
          </a:xfrm>
        </p:spPr>
        <p:txBody>
          <a:bodyPr>
            <a:normAutofit/>
          </a:bodyPr>
          <a:lstStyle/>
          <a:p>
            <a:pPr eaLnBrk="1" fontAlgn="auto" hangingPunct="1">
              <a:spcAft>
                <a:spcPts val="0"/>
              </a:spcAft>
              <a:defRPr/>
            </a:pPr>
            <a:r>
              <a:rPr lang="cs-CZ" altLang="en-US" sz="4000" b="1" dirty="0">
                <a:solidFill>
                  <a:srgbClr val="D10202"/>
                </a:solidFill>
              </a:rPr>
              <a:t>Proces formulace a další postup</a:t>
            </a:r>
          </a:p>
        </p:txBody>
      </p:sp>
      <p:sp>
        <p:nvSpPr>
          <p:cNvPr id="24579" name="Zástupný symbol pro obsah 2"/>
          <p:cNvSpPr>
            <a:spLocks noGrp="1"/>
          </p:cNvSpPr>
          <p:nvPr>
            <p:ph sz="half" idx="1"/>
          </p:nvPr>
        </p:nvSpPr>
        <p:spPr>
          <a:xfrm>
            <a:off x="611189" y="1752600"/>
            <a:ext cx="4032250" cy="4484688"/>
          </a:xfrm>
        </p:spPr>
        <p:txBody>
          <a:bodyPr>
            <a:normAutofit/>
          </a:bodyPr>
          <a:lstStyle/>
          <a:p>
            <a:pPr marL="0" indent="0" eaLnBrk="1" hangingPunct="1">
              <a:buNone/>
            </a:pPr>
            <a:r>
              <a:rPr lang="cs-CZ" altLang="en-US" sz="2400" b="1" dirty="0">
                <a:solidFill>
                  <a:srgbClr val="D10202"/>
                </a:solidFill>
              </a:rPr>
              <a:t>Hypotéza:</a:t>
            </a:r>
          </a:p>
          <a:p>
            <a:r>
              <a:rPr lang="cs-CZ" altLang="en-US" sz="2400" dirty="0"/>
              <a:t>Identifikace problému – cíl – operacionalizace - vstupní hypotéza – popis všech dostupných informací (přehled) - predikce (předpověď,   tj. vědecká hypotéza) – analýza a vysvětlení jevů a vztahů – zobecnění - interpretace</a:t>
            </a:r>
          </a:p>
        </p:txBody>
      </p:sp>
      <p:sp>
        <p:nvSpPr>
          <p:cNvPr id="24580" name="Zástupný symbol pro obsah 3"/>
          <p:cNvSpPr>
            <a:spLocks noGrp="1"/>
          </p:cNvSpPr>
          <p:nvPr>
            <p:ph sz="half" idx="2"/>
          </p:nvPr>
        </p:nvSpPr>
        <p:spPr>
          <a:xfrm>
            <a:off x="4643438" y="1752600"/>
            <a:ext cx="3967162" cy="4114800"/>
          </a:xfrm>
        </p:spPr>
        <p:txBody>
          <a:bodyPr>
            <a:normAutofit/>
          </a:bodyPr>
          <a:lstStyle/>
          <a:p>
            <a:pPr marL="0" indent="0" eaLnBrk="1" hangingPunct="1">
              <a:buNone/>
            </a:pPr>
            <a:r>
              <a:rPr lang="cs-CZ" altLang="en-US" sz="2400" b="1" dirty="0">
                <a:solidFill>
                  <a:srgbClr val="D10202"/>
                </a:solidFill>
              </a:rPr>
              <a:t>Výzkumná otázka:</a:t>
            </a:r>
          </a:p>
          <a:p>
            <a:pPr eaLnBrk="1" hangingPunct="1"/>
            <a:r>
              <a:rPr lang="cs-CZ" altLang="en-US" sz="2400" dirty="0"/>
              <a:t>Identifikace problému – cíl - výzkumná otázka –konceptualizace pojmů (teoretický rámec) - klasifikace – porozumění – vysvětlení - interpretace</a:t>
            </a:r>
          </a:p>
        </p:txBody>
      </p:sp>
      <p:sp>
        <p:nvSpPr>
          <p:cNvPr id="24583"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F002E9-8EF4-4302-B397-E95B4D812767}" type="slidenum">
              <a:rPr lang="en-CA" altLang="en-US" sz="1400" smtClean="0">
                <a:latin typeface="Times New Roman" panose="02020603050405020304" pitchFamily="18" charset="0"/>
              </a:rPr>
              <a:pPr fontAlgn="base">
                <a:spcBef>
                  <a:spcPct val="0"/>
                </a:spcBef>
                <a:spcAft>
                  <a:spcPct val="0"/>
                </a:spcAft>
              </a:pPr>
              <a:t>25</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2824279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572293" y="291059"/>
            <a:ext cx="8249417" cy="1399082"/>
          </a:xfrm>
        </p:spPr>
        <p:txBody>
          <a:bodyPr>
            <a:normAutofit/>
          </a:bodyPr>
          <a:lstStyle/>
          <a:p>
            <a:pPr>
              <a:defRPr/>
            </a:pPr>
            <a:r>
              <a:rPr lang="cs-CZ" altLang="en-US" sz="4000" b="1" dirty="0">
                <a:solidFill>
                  <a:srgbClr val="D10202"/>
                </a:solidFill>
              </a:rPr>
              <a:t>Identifikace a operacionalizace pojmů</a:t>
            </a:r>
          </a:p>
        </p:txBody>
      </p:sp>
      <p:sp>
        <p:nvSpPr>
          <p:cNvPr id="24579" name="Zástupný symbol pro obsah 2"/>
          <p:cNvSpPr>
            <a:spLocks noGrp="1"/>
          </p:cNvSpPr>
          <p:nvPr>
            <p:ph sz="half" idx="1"/>
          </p:nvPr>
        </p:nvSpPr>
        <p:spPr>
          <a:xfrm>
            <a:off x="611189" y="1752600"/>
            <a:ext cx="8249416" cy="4484688"/>
          </a:xfrm>
        </p:spPr>
        <p:txBody>
          <a:bodyPr>
            <a:normAutofit lnSpcReduction="10000"/>
          </a:bodyPr>
          <a:lstStyle/>
          <a:p>
            <a:pPr>
              <a:defRPr/>
            </a:pPr>
            <a:r>
              <a:rPr lang="cs-CZ" altLang="en-US" sz="2400" b="1" dirty="0">
                <a:solidFill>
                  <a:schemeClr val="tx1">
                    <a:lumMod val="75000"/>
                    <a:lumOff val="25000"/>
                  </a:schemeClr>
                </a:solidFill>
              </a:rPr>
              <a:t>Identifikace</a:t>
            </a:r>
            <a:r>
              <a:rPr lang="cs-CZ" altLang="en-US" sz="2400" dirty="0">
                <a:solidFill>
                  <a:schemeClr val="tx1">
                    <a:lumMod val="75000"/>
                    <a:lumOff val="25000"/>
                  </a:schemeClr>
                </a:solidFill>
              </a:rPr>
              <a:t> znamená zjišťování totožnosti; rozeznávání, rozlišování v procesu vnímání </a:t>
            </a:r>
          </a:p>
          <a:p>
            <a:pPr>
              <a:defRPr/>
            </a:pPr>
            <a:r>
              <a:rPr lang="cs-CZ" altLang="en-US" sz="2400" b="1" dirty="0">
                <a:solidFill>
                  <a:schemeClr val="tx1">
                    <a:lumMod val="75000"/>
                    <a:lumOff val="25000"/>
                  </a:schemeClr>
                </a:solidFill>
              </a:rPr>
              <a:t>Operacionalizace</a:t>
            </a:r>
            <a:r>
              <a:rPr lang="cs-CZ" altLang="en-US" sz="2400" dirty="0">
                <a:solidFill>
                  <a:schemeClr val="tx1">
                    <a:lumMod val="75000"/>
                    <a:lumOff val="25000"/>
                  </a:schemeClr>
                </a:solidFill>
              </a:rPr>
              <a:t> znamená rozklad obecných pojmů na podstatné vlastnosti jevů a jejich převedení do roviny sledovatelných znaků</a:t>
            </a:r>
          </a:p>
          <a:p>
            <a:pPr>
              <a:defRPr/>
            </a:pPr>
            <a:r>
              <a:rPr lang="cs-CZ" altLang="en-US" sz="2400" b="1" dirty="0" err="1"/>
              <a:t>Konceptulizace</a:t>
            </a:r>
            <a:r>
              <a:rPr lang="cs-CZ" altLang="en-US" sz="2400" dirty="0"/>
              <a:t> je sémantické (textové) vymezování konceptů,       tj. hypotetických a teoretických pojmů, kategorií a vztahů mezi nimi reprezentujících systematicky určitou část světa, věcné oblasti, skutečnosti, jevů</a:t>
            </a:r>
          </a:p>
          <a:p>
            <a:pPr marL="0" indent="0">
              <a:buNone/>
              <a:defRPr/>
            </a:pPr>
            <a:endParaRPr lang="cs-CZ" altLang="en-US" sz="2400" dirty="0"/>
          </a:p>
          <a:p>
            <a:pPr marL="0" indent="0" algn="ctr">
              <a:buClr>
                <a:srgbClr val="99CB38"/>
              </a:buClr>
              <a:buNone/>
              <a:defRPr/>
            </a:pPr>
            <a:r>
              <a:rPr lang="cs-CZ" altLang="en-US" sz="2400" dirty="0"/>
              <a:t>Vymezení pojmů a jejich vztahů v návaznosti na cíl výzkumu je </a:t>
            </a:r>
            <a:r>
              <a:rPr lang="cs-CZ" altLang="en-US" sz="2400" b="1" dirty="0"/>
              <a:t>teoretickým rámcem výzkumu</a:t>
            </a:r>
            <a:r>
              <a:rPr lang="cs-CZ" altLang="en-US" sz="2400" dirty="0"/>
              <a:t>.</a:t>
            </a:r>
          </a:p>
          <a:p>
            <a:pPr marL="0" indent="0" eaLnBrk="1" hangingPunct="1">
              <a:buNone/>
            </a:pPr>
            <a:endParaRPr lang="cs-CZ" altLang="en-US" sz="2400" dirty="0"/>
          </a:p>
        </p:txBody>
      </p:sp>
      <p:sp>
        <p:nvSpPr>
          <p:cNvPr id="24583" name="Zástupný symbol pro číslo snímku 6"/>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F002E9-8EF4-4302-B397-E95B4D812767}" type="slidenum">
              <a:rPr lang="en-CA" altLang="en-US" sz="1400" smtClean="0">
                <a:latin typeface="Times New Roman" panose="02020603050405020304" pitchFamily="18" charset="0"/>
              </a:rPr>
              <a:pPr fontAlgn="base">
                <a:spcBef>
                  <a:spcPct val="0"/>
                </a:spcBef>
                <a:spcAft>
                  <a:spcPct val="0"/>
                </a:spcAft>
              </a:pPr>
              <a:t>26</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7350207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684213" y="333375"/>
            <a:ext cx="7926387" cy="1190625"/>
          </a:xfrm>
        </p:spPr>
        <p:txBody>
          <a:bodyPr>
            <a:normAutofit/>
          </a:bodyPr>
          <a:lstStyle/>
          <a:p>
            <a:pPr algn="ctr" eaLnBrk="1" fontAlgn="auto" hangingPunct="1">
              <a:spcAft>
                <a:spcPts val="0"/>
              </a:spcAft>
              <a:defRPr/>
            </a:pPr>
            <a:r>
              <a:rPr lang="cs-CZ" altLang="en-US" sz="4000" b="1" dirty="0">
                <a:solidFill>
                  <a:srgbClr val="D10202"/>
                </a:solidFill>
              </a:rPr>
              <a:t>Teoretický rámec výzkumu</a:t>
            </a:r>
          </a:p>
        </p:txBody>
      </p:sp>
      <p:sp>
        <p:nvSpPr>
          <p:cNvPr id="27651" name="Zástupný symbol pro obsah 2"/>
          <p:cNvSpPr>
            <a:spLocks noGrp="1"/>
          </p:cNvSpPr>
          <p:nvPr>
            <p:ph idx="1"/>
          </p:nvPr>
        </p:nvSpPr>
        <p:spPr>
          <a:xfrm>
            <a:off x="457200" y="1600200"/>
            <a:ext cx="8229600" cy="4525963"/>
          </a:xfrm>
        </p:spPr>
        <p:txBody>
          <a:bodyPr>
            <a:normAutofit lnSpcReduction="10000"/>
          </a:bodyPr>
          <a:lstStyle/>
          <a:p>
            <a:r>
              <a:rPr lang="cs-CZ" altLang="en-US" sz="4000" b="1" dirty="0"/>
              <a:t>Primární výzkum</a:t>
            </a:r>
            <a:r>
              <a:rPr lang="cs-CZ" altLang="en-US" sz="4000" dirty="0"/>
              <a:t>: výzkum prováděný v terénu, uskutečněný poprvé pro konkrétní problém</a:t>
            </a:r>
          </a:p>
          <a:p>
            <a:pPr marL="0" indent="0" eaLnBrk="1" hangingPunct="1">
              <a:buFont typeface="Monotype Sorts" pitchFamily="2" charset="2"/>
              <a:buNone/>
            </a:pPr>
            <a:endParaRPr lang="cs-CZ" altLang="en-US" sz="4000" dirty="0"/>
          </a:p>
          <a:p>
            <a:r>
              <a:rPr lang="cs-CZ" altLang="en-US" sz="4000" b="1" dirty="0"/>
              <a:t>Sekundární výzkum</a:t>
            </a:r>
            <a:r>
              <a:rPr lang="cs-CZ" altLang="en-US" sz="4000" dirty="0"/>
              <a:t>: analýza výsledků primárního výzkumu, tj. již sebraných, často publikovaných dat    </a:t>
            </a:r>
          </a:p>
          <a:p>
            <a:pPr marL="0" indent="0" eaLnBrk="1" hangingPunct="1">
              <a:buFont typeface="Monotype Sorts" pitchFamily="2" charset="2"/>
              <a:buNone/>
            </a:pPr>
            <a:endParaRPr lang="cs-CZ" altLang="en-US" sz="2600" dirty="0"/>
          </a:p>
          <a:p>
            <a:pPr marL="0" indent="0" eaLnBrk="1" hangingPunct="1">
              <a:buFont typeface="Monotype Sorts" pitchFamily="2" charset="2"/>
              <a:buNone/>
            </a:pPr>
            <a:endParaRPr lang="cs-CZ" altLang="en-US" dirty="0"/>
          </a:p>
        </p:txBody>
      </p:sp>
      <p:sp>
        <p:nvSpPr>
          <p:cNvPr id="27654"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46BD3A0-7E2B-4E08-9B52-FBE3321480EE}" type="slidenum">
              <a:rPr lang="en-CA" altLang="en-US" sz="1400" smtClean="0">
                <a:latin typeface="Times New Roman" panose="02020603050405020304" pitchFamily="18" charset="0"/>
              </a:rPr>
              <a:pPr fontAlgn="base">
                <a:spcBef>
                  <a:spcPct val="0"/>
                </a:spcBef>
                <a:spcAft>
                  <a:spcPct val="0"/>
                </a:spcAft>
              </a:pPr>
              <a:t>27</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2868458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eaLnBrk="1" hangingPunct="1">
              <a:defRPr/>
            </a:pPr>
            <a:r>
              <a:rPr lang="cs-CZ" sz="4000" b="1" dirty="0">
                <a:solidFill>
                  <a:srgbClr val="D50202"/>
                </a:solidFill>
              </a:rPr>
              <a:t>Rešerše</a:t>
            </a:r>
          </a:p>
        </p:txBody>
      </p:sp>
      <p:sp>
        <p:nvSpPr>
          <p:cNvPr id="28675" name="Zástupný symbol pro obsah 2"/>
          <p:cNvSpPr>
            <a:spLocks noGrp="1"/>
          </p:cNvSpPr>
          <p:nvPr>
            <p:ph idx="1"/>
          </p:nvPr>
        </p:nvSpPr>
        <p:spPr>
          <a:xfrm>
            <a:off x="299803" y="1166018"/>
            <a:ext cx="8664315" cy="4822552"/>
          </a:xfrm>
        </p:spPr>
        <p:txBody>
          <a:bodyPr>
            <a:noAutofit/>
          </a:bodyPr>
          <a:lstStyle/>
          <a:p>
            <a:pPr eaLnBrk="1" hangingPunct="1">
              <a:buFont typeface="Arial" panose="020B0604020202020204" pitchFamily="34" charset="0"/>
              <a:buChar char="•"/>
            </a:pPr>
            <a:r>
              <a:rPr lang="cs-CZ" altLang="cs-CZ" sz="2400" dirty="0"/>
              <a:t>Rešerše je soupis literatury, ze které budete vytvářet svůj teoretický rámec diplomové práce</a:t>
            </a:r>
          </a:p>
          <a:p>
            <a:pPr eaLnBrk="1" hangingPunct="1">
              <a:buFont typeface="Arial" panose="020B0604020202020204" pitchFamily="34" charset="0"/>
              <a:buChar char="•"/>
            </a:pPr>
            <a:r>
              <a:rPr lang="cs-CZ" altLang="cs-CZ" sz="2400" dirty="0"/>
              <a:t>Provést rešerši znamená prohledat dostupné informační zdroje (katalogy knihoven, odborné elektronické databáze, webové stránky univerzit, vědeckých společností/firem apod.). </a:t>
            </a:r>
          </a:p>
          <a:p>
            <a:pPr eaLnBrk="1" hangingPunct="1">
              <a:buFont typeface="Arial" panose="020B0604020202020204" pitchFamily="34" charset="0"/>
              <a:buChar char="•"/>
            </a:pPr>
            <a:r>
              <a:rPr lang="cs-CZ" altLang="cs-CZ" sz="2400" dirty="0"/>
              <a:t>Shromáždění a prostudování vybrané relevantní literatury je předpokladem k vytvoření přehledu o stavu poznání o tématu vaší práce. </a:t>
            </a:r>
          </a:p>
          <a:p>
            <a:pPr eaLnBrk="1" hangingPunct="1">
              <a:buFont typeface="Arial" panose="020B0604020202020204" pitchFamily="34" charset="0"/>
              <a:buChar char="•"/>
            </a:pPr>
            <a:r>
              <a:rPr lang="cs-CZ" altLang="cs-CZ" sz="2400" dirty="0"/>
              <a:t>Díky rešerši cíle si utřídíte základní poznatky, východiska a získáte inspiraci pro svou vlastní práci.</a:t>
            </a:r>
          </a:p>
          <a:p>
            <a:pPr eaLnBrk="1" hangingPunct="1">
              <a:buFont typeface="Arial" panose="020B0604020202020204" pitchFamily="34" charset="0"/>
              <a:buChar char="•"/>
            </a:pPr>
            <a:r>
              <a:rPr lang="cs-CZ" altLang="cs-CZ" sz="2400" dirty="0"/>
              <a:t>Díky rešerši H nebo VO si už naprosto přesně stanovíte podklady pro Váš teoretický rámec.</a:t>
            </a:r>
          </a:p>
        </p:txBody>
      </p:sp>
      <p:sp>
        <p:nvSpPr>
          <p:cNvPr id="6" name="Zástupný symbol pro číslo snímku 5"/>
          <p:cNvSpPr>
            <a:spLocks noGrp="1"/>
          </p:cNvSpPr>
          <p:nvPr>
            <p:ph type="sldNum" sz="quarter" idx="4294967295"/>
          </p:nvPr>
        </p:nvSpPr>
        <p:spPr>
          <a:xfrm>
            <a:off x="6553200" y="6356350"/>
            <a:ext cx="2133600" cy="365125"/>
          </a:xfrm>
        </p:spPr>
        <p:txBody>
          <a:bodyPr/>
          <a:lstStyle/>
          <a:p>
            <a:pPr>
              <a:defRPr/>
            </a:pPr>
            <a:fld id="{9323472F-D992-4637-A5CF-0864D9EA10B6}" type="slidenum">
              <a:rPr lang="en-CA" altLang="cs-CZ" smtClean="0"/>
              <a:pPr>
                <a:defRPr/>
              </a:pPr>
              <a:t>28</a:t>
            </a:fld>
            <a:endParaRPr lang="en-CA" altLang="cs-CZ"/>
          </a:p>
        </p:txBody>
      </p:sp>
    </p:spTree>
    <p:extLst>
      <p:ext uri="{BB962C8B-B14F-4D97-AF65-F5344CB8AC3E}">
        <p14:creationId xmlns:p14="http://schemas.microsoft.com/office/powerpoint/2010/main" val="3897930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457200" y="274638"/>
            <a:ext cx="8229600" cy="1605920"/>
          </a:xfrm>
        </p:spPr>
        <p:txBody>
          <a:bodyPr>
            <a:normAutofit/>
          </a:bodyPr>
          <a:lstStyle/>
          <a:p>
            <a:pPr eaLnBrk="1" fontAlgn="auto" hangingPunct="1">
              <a:spcAft>
                <a:spcPts val="0"/>
              </a:spcAft>
              <a:defRPr/>
            </a:pPr>
            <a:r>
              <a:rPr lang="cs-CZ" altLang="en-US" sz="4000" b="1" dirty="0">
                <a:solidFill>
                  <a:srgbClr val="D50202"/>
                </a:solidFill>
              </a:rPr>
              <a:t>Etika výzkumu</a:t>
            </a:r>
          </a:p>
        </p:txBody>
      </p:sp>
      <p:sp>
        <p:nvSpPr>
          <p:cNvPr id="3" name="Zástupný symbol pro obsah 2"/>
          <p:cNvSpPr>
            <a:spLocks noGrp="1"/>
          </p:cNvSpPr>
          <p:nvPr>
            <p:ph idx="1"/>
          </p:nvPr>
        </p:nvSpPr>
        <p:spPr>
          <a:xfrm>
            <a:off x="457200" y="2358270"/>
            <a:ext cx="8229600" cy="4525963"/>
          </a:xfrm>
        </p:spPr>
        <p:txBody>
          <a:bodyPr rtlCol="0">
            <a:normAutofit/>
          </a:bodyPr>
          <a:lstStyle/>
          <a:p>
            <a:pPr marL="91440" indent="-91440" eaLnBrk="1" fontAlgn="auto" hangingPunct="1">
              <a:defRPr/>
            </a:pPr>
            <a:r>
              <a:rPr lang="cs-CZ" sz="2400" dirty="0">
                <a:solidFill>
                  <a:schemeClr val="tx1">
                    <a:lumMod val="75000"/>
                    <a:lumOff val="25000"/>
                  </a:schemeClr>
                </a:solidFill>
              </a:rPr>
              <a:t> Obecné principy ve vědě a výzkumu</a:t>
            </a:r>
          </a:p>
          <a:p>
            <a:pPr marL="91440" indent="-91440" eaLnBrk="1" fontAlgn="auto" hangingPunct="1">
              <a:defRPr/>
            </a:pPr>
            <a:r>
              <a:rPr lang="cs-CZ" sz="2400" dirty="0">
                <a:solidFill>
                  <a:schemeClr val="tx1">
                    <a:lumMod val="75000"/>
                    <a:lumOff val="25000"/>
                  </a:schemeClr>
                </a:solidFill>
              </a:rPr>
              <a:t> Informovaný souhlas</a:t>
            </a:r>
          </a:p>
          <a:p>
            <a:pPr marL="91440" indent="-91440" eaLnBrk="1" fontAlgn="auto" hangingPunct="1">
              <a:defRPr/>
            </a:pPr>
            <a:r>
              <a:rPr lang="cs-CZ" sz="2400" dirty="0">
                <a:solidFill>
                  <a:schemeClr val="tx1">
                    <a:lumMod val="75000"/>
                    <a:lumOff val="25000"/>
                  </a:schemeClr>
                </a:solidFill>
              </a:rPr>
              <a:t> Etické komise</a:t>
            </a:r>
          </a:p>
          <a:p>
            <a:pPr marL="0" indent="0" eaLnBrk="1" fontAlgn="auto" hangingPunct="1">
              <a:buNone/>
              <a:defRPr/>
            </a:pPr>
            <a:endParaRPr lang="cs-CZ" sz="2400" dirty="0">
              <a:solidFill>
                <a:schemeClr val="tx1">
                  <a:lumMod val="75000"/>
                  <a:lumOff val="25000"/>
                </a:schemeClr>
              </a:solidFill>
            </a:endParaRPr>
          </a:p>
          <a:p>
            <a:pPr marL="0" indent="0" eaLnBrk="1" fontAlgn="auto" hangingPunct="1">
              <a:buFont typeface="Monotype Sorts" pitchFamily="2" charset="2"/>
              <a:buNone/>
              <a:defRPr/>
            </a:pPr>
            <a:r>
              <a:rPr lang="cs-CZ" sz="2400" dirty="0">
                <a:solidFill>
                  <a:schemeClr val="tx1">
                    <a:lumMod val="75000"/>
                    <a:lumOff val="25000"/>
                  </a:schemeClr>
                </a:solidFill>
              </a:rPr>
              <a:t>Hlavní motto: </a:t>
            </a:r>
            <a:r>
              <a:rPr lang="cs-CZ" sz="2400" b="1" i="1" dirty="0">
                <a:solidFill>
                  <a:srgbClr val="FF0000"/>
                </a:solidFill>
              </a:rPr>
              <a:t>Ochrana osoby má přednost před ochranou společnosti.</a:t>
            </a:r>
          </a:p>
        </p:txBody>
      </p:sp>
      <p:sp>
        <p:nvSpPr>
          <p:cNvPr id="31750"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CC2F746-73D4-45FD-8ABA-64BF31EF54A4}" type="slidenum">
              <a:rPr lang="en-CA" altLang="en-US" sz="1400" smtClean="0">
                <a:latin typeface="Times New Roman" panose="02020603050405020304" pitchFamily="18" charset="0"/>
              </a:rPr>
              <a:pPr fontAlgn="base">
                <a:spcBef>
                  <a:spcPct val="0"/>
                </a:spcBef>
                <a:spcAft>
                  <a:spcPct val="0"/>
                </a:spcAft>
              </a:pPr>
              <a:t>29</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768448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eaLnBrk="1" fontAlgn="auto" hangingPunct="1">
              <a:spcAft>
                <a:spcPts val="0"/>
              </a:spcAft>
              <a:defRPr/>
            </a:pPr>
            <a:r>
              <a:rPr lang="cs-CZ" altLang="en-US" sz="4000" b="1" dirty="0">
                <a:solidFill>
                  <a:srgbClr val="D50202"/>
                </a:solidFill>
              </a:rPr>
              <a:t>Věda</a:t>
            </a:r>
          </a:p>
        </p:txBody>
      </p:sp>
      <p:sp>
        <p:nvSpPr>
          <p:cNvPr id="3" name="Zástupný symbol pro obsah 2"/>
          <p:cNvSpPr>
            <a:spLocks noGrp="1"/>
          </p:cNvSpPr>
          <p:nvPr>
            <p:ph idx="1"/>
          </p:nvPr>
        </p:nvSpPr>
        <p:spPr/>
        <p:txBody>
          <a:bodyPr rtlCol="0">
            <a:normAutofit/>
          </a:bodyPr>
          <a:lstStyle/>
          <a:p>
            <a:pPr marL="0" indent="0">
              <a:buNone/>
              <a:defRPr/>
            </a:pPr>
            <a:r>
              <a:rPr lang="cs-CZ" i="1" dirty="0"/>
              <a:t>Věda je obor zahrnující institucionalizovanou nebo i soukromou aktivitu, při které jednotlivci či skupiny, profesionální či amatérské, nezávisle na účelu, formálnosti nebo rozměru zkoumání, užívají vědeckou metodiku ke zjišťování objektivních a ověřitelných (jinými slovy: co nejjistějších) poznatků, které mohou být využity k novým či lepším aplikacím a k chápání světa.</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3</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8322150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5D59C37A-B472-42DA-82D3-8F7073621D5E}" type="slidenum">
              <a:rPr lang="en-GB" altLang="cs-CZ" smtClean="0"/>
              <a:pPr>
                <a:defRPr/>
              </a:pPr>
              <a:t>30</a:t>
            </a:fld>
            <a:endParaRPr lang="en-GB" altLang="cs-CZ"/>
          </a:p>
        </p:txBody>
      </p:sp>
      <p:sp>
        <p:nvSpPr>
          <p:cNvPr id="36866" name="Rectangle 2"/>
          <p:cNvSpPr>
            <a:spLocks noGrp="1" noChangeArrowheads="1"/>
          </p:cNvSpPr>
          <p:nvPr>
            <p:ph type="title"/>
          </p:nvPr>
        </p:nvSpPr>
        <p:spPr>
          <a:xfrm>
            <a:off x="457200" y="274638"/>
            <a:ext cx="8229600" cy="1325562"/>
          </a:xfrm>
        </p:spPr>
        <p:txBody>
          <a:bodyPr>
            <a:normAutofit/>
          </a:bodyPr>
          <a:lstStyle/>
          <a:p>
            <a:pPr>
              <a:defRPr/>
            </a:pPr>
            <a:r>
              <a:rPr lang="cs-CZ" altLang="cs-CZ" sz="4000" b="1" dirty="0">
                <a:solidFill>
                  <a:srgbClr val="D50202"/>
                </a:solidFill>
              </a:rPr>
              <a:t>Etické aspekty ve vědě – obecné 1</a:t>
            </a:r>
          </a:p>
        </p:txBody>
      </p:sp>
      <p:sp>
        <p:nvSpPr>
          <p:cNvPr id="32773" name="Rectangle 3"/>
          <p:cNvSpPr>
            <a:spLocks noGrp="1" noChangeArrowheads="1"/>
          </p:cNvSpPr>
          <p:nvPr>
            <p:ph type="body" idx="1"/>
          </p:nvPr>
        </p:nvSpPr>
        <p:spPr/>
        <p:txBody>
          <a:bodyPr>
            <a:normAutofit/>
          </a:bodyPr>
          <a:lstStyle/>
          <a:p>
            <a:pPr marL="0" indent="0" eaLnBrk="1" hangingPunct="1">
              <a:buNone/>
            </a:pPr>
            <a:r>
              <a:rPr lang="cs-CZ" altLang="cs-CZ" dirty="0"/>
              <a:t>Ve vědě, jako v každé jiné lidské činnosti, je nutné dodržovat obecné etické principy </a:t>
            </a:r>
          </a:p>
          <a:p>
            <a:pPr marL="0" indent="0" eaLnBrk="1" hangingPunct="1">
              <a:buNone/>
            </a:pPr>
            <a:endParaRPr lang="cs-CZ" altLang="cs-CZ" dirty="0"/>
          </a:p>
          <a:p>
            <a:pPr eaLnBrk="1" hangingPunct="1"/>
            <a:r>
              <a:rPr lang="cs-CZ" altLang="cs-CZ" dirty="0"/>
              <a:t>Dodržování těchto principů je kontrolováno veřejností a podléhá sociálnímu tlaku</a:t>
            </a:r>
          </a:p>
          <a:p>
            <a:pPr eaLnBrk="1" hangingPunct="1"/>
            <a:r>
              <a:rPr lang="cs-CZ" altLang="cs-CZ" dirty="0"/>
              <a:t>Zároveň však hodnocení etického jednání spočívá na vnitřní sankci (pocit studu, nevole, viny – svědomí)</a:t>
            </a:r>
          </a:p>
        </p:txBody>
      </p:sp>
    </p:spTree>
    <p:extLst>
      <p:ext uri="{BB962C8B-B14F-4D97-AF65-F5344CB8AC3E}">
        <p14:creationId xmlns:p14="http://schemas.microsoft.com/office/powerpoint/2010/main" val="18469897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57412401-B746-4888-AA63-E58B91551962}" type="slidenum">
              <a:rPr lang="en-GB" altLang="cs-CZ" smtClean="0"/>
              <a:pPr>
                <a:defRPr/>
              </a:pPr>
              <a:t>31</a:t>
            </a:fld>
            <a:endParaRPr lang="en-GB" altLang="cs-CZ"/>
          </a:p>
        </p:txBody>
      </p:sp>
      <p:sp>
        <p:nvSpPr>
          <p:cNvPr id="39938" name="Rectangle 2"/>
          <p:cNvSpPr>
            <a:spLocks noGrp="1" noChangeArrowheads="1"/>
          </p:cNvSpPr>
          <p:nvPr>
            <p:ph type="title"/>
          </p:nvPr>
        </p:nvSpPr>
        <p:spPr>
          <a:xfrm>
            <a:off x="457200" y="274638"/>
            <a:ext cx="8439462" cy="1554162"/>
          </a:xfrm>
        </p:spPr>
        <p:txBody>
          <a:bodyPr>
            <a:normAutofit/>
          </a:bodyPr>
          <a:lstStyle/>
          <a:p>
            <a:pPr eaLnBrk="1" hangingPunct="1">
              <a:defRPr/>
            </a:pPr>
            <a:r>
              <a:rPr lang="cs-CZ" altLang="cs-CZ" sz="4000" b="1" dirty="0">
                <a:solidFill>
                  <a:srgbClr val="D50202"/>
                </a:solidFill>
              </a:rPr>
              <a:t>Specifické etické principy ve vědě a výzkumu</a:t>
            </a:r>
          </a:p>
        </p:txBody>
      </p:sp>
      <p:sp>
        <p:nvSpPr>
          <p:cNvPr id="33797" name="Rectangle 3"/>
          <p:cNvSpPr>
            <a:spLocks noGrp="1" noChangeArrowheads="1"/>
          </p:cNvSpPr>
          <p:nvPr>
            <p:ph type="body" idx="1"/>
          </p:nvPr>
        </p:nvSpPr>
        <p:spPr>
          <a:xfrm>
            <a:off x="457200" y="2076137"/>
            <a:ext cx="8229600" cy="4525963"/>
          </a:xfrm>
        </p:spPr>
        <p:txBody>
          <a:bodyPr>
            <a:normAutofit/>
          </a:bodyPr>
          <a:lstStyle/>
          <a:p>
            <a:pPr marL="609600" indent="-609600" eaLnBrk="1" hangingPunct="1">
              <a:buFont typeface="Wingdings" panose="05000000000000000000" pitchFamily="2" charset="2"/>
              <a:buAutoNum type="arabicPeriod"/>
            </a:pPr>
            <a:r>
              <a:rPr lang="cs-CZ" altLang="cs-CZ" dirty="0"/>
              <a:t>Objektivnost a pravdivost</a:t>
            </a:r>
          </a:p>
          <a:p>
            <a:pPr marL="609600" indent="-609600" eaLnBrk="1" hangingPunct="1">
              <a:buFont typeface="Wingdings" panose="05000000000000000000" pitchFamily="2" charset="2"/>
              <a:buAutoNum type="arabicPeriod"/>
            </a:pPr>
            <a:r>
              <a:rPr lang="cs-CZ" altLang="cs-CZ" dirty="0"/>
              <a:t>Osobní poctivost a čestnost</a:t>
            </a:r>
          </a:p>
          <a:p>
            <a:pPr marL="609600" indent="-609600" eaLnBrk="1" hangingPunct="1">
              <a:buFont typeface="Wingdings" panose="05000000000000000000" pitchFamily="2" charset="2"/>
              <a:buAutoNum type="arabicPeriod"/>
            </a:pPr>
            <a:r>
              <a:rPr lang="cs-CZ" altLang="cs-CZ" dirty="0"/>
              <a:t>Originalita (původnost)</a:t>
            </a:r>
          </a:p>
          <a:p>
            <a:pPr marL="609600" indent="-609600" eaLnBrk="1" hangingPunct="1">
              <a:buFont typeface="Wingdings" panose="05000000000000000000" pitchFamily="2" charset="2"/>
              <a:buAutoNum type="arabicPeriod"/>
            </a:pPr>
            <a:r>
              <a:rPr lang="cs-CZ" altLang="cs-CZ" dirty="0"/>
              <a:t>Principiálnost (zásadovost) a nekompromisnost</a:t>
            </a:r>
          </a:p>
          <a:p>
            <a:pPr marL="609600" indent="-609600" eaLnBrk="1" hangingPunct="1">
              <a:buFont typeface="Wingdings" panose="05000000000000000000" pitchFamily="2" charset="2"/>
              <a:buAutoNum type="arabicPeriod"/>
            </a:pPr>
            <a:r>
              <a:rPr lang="cs-CZ" altLang="cs-CZ" dirty="0"/>
              <a:t>Sebekritičnost a názorová tolerantnost</a:t>
            </a:r>
          </a:p>
          <a:p>
            <a:pPr marL="609600" indent="-609600" eaLnBrk="1" hangingPunct="1">
              <a:buFont typeface="Wingdings" panose="05000000000000000000" pitchFamily="2" charset="2"/>
              <a:buAutoNum type="arabicPeriod"/>
            </a:pPr>
            <a:r>
              <a:rPr lang="cs-CZ" altLang="cs-CZ" dirty="0"/>
              <a:t>Skromnost</a:t>
            </a:r>
          </a:p>
        </p:txBody>
      </p:sp>
    </p:spTree>
    <p:extLst>
      <p:ext uri="{BB962C8B-B14F-4D97-AF65-F5344CB8AC3E}">
        <p14:creationId xmlns:p14="http://schemas.microsoft.com/office/powerpoint/2010/main" val="99602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BA92176D-8018-4157-A1D9-C719F275006D}" type="slidenum">
              <a:rPr lang="en-GB" altLang="cs-CZ" smtClean="0"/>
              <a:pPr>
                <a:defRPr/>
              </a:pPr>
              <a:t>32</a:t>
            </a:fld>
            <a:endParaRPr lang="en-GB" altLang="cs-CZ"/>
          </a:p>
        </p:txBody>
      </p:sp>
      <p:sp>
        <p:nvSpPr>
          <p:cNvPr id="47106" name="Rectangle 2"/>
          <p:cNvSpPr>
            <a:spLocks noGrp="1" noChangeArrowheads="1"/>
          </p:cNvSpPr>
          <p:nvPr>
            <p:ph type="title"/>
          </p:nvPr>
        </p:nvSpPr>
        <p:spPr>
          <a:xfrm>
            <a:off x="457200" y="274637"/>
            <a:ext cx="8229600" cy="1743943"/>
          </a:xfrm>
        </p:spPr>
        <p:txBody>
          <a:bodyPr>
            <a:normAutofit/>
          </a:bodyPr>
          <a:lstStyle/>
          <a:p>
            <a:pPr eaLnBrk="1" hangingPunct="1">
              <a:defRPr/>
            </a:pPr>
            <a:r>
              <a:rPr lang="cs-CZ" altLang="cs-CZ" sz="4000" b="1" dirty="0">
                <a:solidFill>
                  <a:srgbClr val="D10202"/>
                </a:solidFill>
              </a:rPr>
              <a:t>Tři základní eticky problémové oblasti ve vědě a výzkumu</a:t>
            </a:r>
          </a:p>
        </p:txBody>
      </p:sp>
      <p:sp>
        <p:nvSpPr>
          <p:cNvPr id="47107" name="Rectangle 3"/>
          <p:cNvSpPr>
            <a:spLocks noGrp="1" noChangeArrowheads="1"/>
          </p:cNvSpPr>
          <p:nvPr>
            <p:ph type="body" idx="1"/>
          </p:nvPr>
        </p:nvSpPr>
        <p:spPr>
          <a:xfrm>
            <a:off x="517161" y="2061148"/>
            <a:ext cx="8229600" cy="4525963"/>
          </a:xfrm>
        </p:spPr>
        <p:txBody>
          <a:bodyPr/>
          <a:lstStyle/>
          <a:p>
            <a:pPr marL="609600" indent="-609600">
              <a:spcBef>
                <a:spcPct val="50000"/>
              </a:spcBef>
              <a:buFontTx/>
              <a:buNone/>
              <a:defRPr/>
            </a:pPr>
            <a:endParaRPr lang="cs-CZ" altLang="cs-CZ" sz="2400" dirty="0"/>
          </a:p>
          <a:p>
            <a:pPr marL="609600" indent="-609600">
              <a:spcBef>
                <a:spcPct val="50000"/>
              </a:spcBef>
              <a:buFont typeface="+mj-lt"/>
              <a:buAutoNum type="arabicPeriod"/>
              <a:defRPr/>
            </a:pPr>
            <a:r>
              <a:rPr lang="cs-CZ" altLang="cs-CZ" sz="3600" dirty="0"/>
              <a:t>etika shromažďování dat (a jejich analýzy)</a:t>
            </a:r>
          </a:p>
          <a:p>
            <a:pPr marL="609600" indent="-609600">
              <a:spcBef>
                <a:spcPct val="50000"/>
              </a:spcBef>
              <a:buFont typeface="+mj-lt"/>
              <a:buAutoNum type="arabicPeriod"/>
              <a:defRPr/>
            </a:pPr>
            <a:r>
              <a:rPr lang="cs-CZ" altLang="cs-CZ" sz="3600" dirty="0"/>
              <a:t>etika odpovědnosti vůči společnosti</a:t>
            </a:r>
          </a:p>
          <a:p>
            <a:pPr marL="609600" indent="-609600">
              <a:spcBef>
                <a:spcPct val="50000"/>
              </a:spcBef>
              <a:buFont typeface="+mj-lt"/>
              <a:buAutoNum type="arabicPeriod"/>
              <a:defRPr/>
            </a:pPr>
            <a:r>
              <a:rPr lang="cs-CZ" altLang="cs-CZ" sz="3600" dirty="0"/>
              <a:t>etika nakládání s účastníky výzkumu</a:t>
            </a:r>
          </a:p>
          <a:p>
            <a:pPr marL="609600" indent="-609600">
              <a:spcBef>
                <a:spcPct val="50000"/>
              </a:spcBef>
              <a:defRPr/>
            </a:pPr>
            <a:endParaRPr lang="cs-CZ" altLang="cs-CZ" sz="2800" b="1" dirty="0">
              <a:effectLst>
                <a:outerShdw blurRad="38100" dist="38100" dir="2700000" algn="tl">
                  <a:srgbClr val="000000"/>
                </a:outerShdw>
              </a:effectLst>
            </a:endParaRPr>
          </a:p>
          <a:p>
            <a:pPr marL="609600" indent="-609600" eaLnBrk="1" hangingPunct="1">
              <a:defRPr/>
            </a:pPr>
            <a:endParaRPr lang="cs-CZ" altLang="cs-CZ" sz="2800" dirty="0"/>
          </a:p>
        </p:txBody>
      </p:sp>
    </p:spTree>
    <p:extLst>
      <p:ext uri="{BB962C8B-B14F-4D97-AF65-F5344CB8AC3E}">
        <p14:creationId xmlns:p14="http://schemas.microsoft.com/office/powerpoint/2010/main" val="3622202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6"/>
          <p:cNvSpPr>
            <a:spLocks noGrp="1"/>
          </p:cNvSpPr>
          <p:nvPr>
            <p:ph type="sldNum" sz="quarter" idx="12"/>
          </p:nvPr>
        </p:nvSpPr>
        <p:spPr/>
        <p:txBody>
          <a:bodyPr/>
          <a:lstStyle/>
          <a:p>
            <a:pPr>
              <a:defRPr/>
            </a:pPr>
            <a:fld id="{F7E55034-CFC4-4D33-B241-D6623A83F0FB}" type="slidenum">
              <a:rPr lang="en-GB" altLang="cs-CZ"/>
              <a:pPr>
                <a:defRPr/>
              </a:pPr>
              <a:t>33</a:t>
            </a:fld>
            <a:endParaRPr lang="en-GB" altLang="cs-CZ"/>
          </a:p>
        </p:txBody>
      </p:sp>
      <p:sp>
        <p:nvSpPr>
          <p:cNvPr id="48130" name="Rectangle 2"/>
          <p:cNvSpPr>
            <a:spLocks noGrp="1" noChangeArrowheads="1"/>
          </p:cNvSpPr>
          <p:nvPr>
            <p:ph type="title"/>
          </p:nvPr>
        </p:nvSpPr>
        <p:spPr>
          <a:xfrm>
            <a:off x="838200" y="152400"/>
            <a:ext cx="7772400" cy="1555630"/>
          </a:xfrm>
        </p:spPr>
        <p:txBody>
          <a:bodyPr>
            <a:normAutofit/>
          </a:bodyPr>
          <a:lstStyle/>
          <a:p>
            <a:pPr eaLnBrk="1" hangingPunct="1">
              <a:defRPr/>
            </a:pPr>
            <a:r>
              <a:rPr lang="cs-CZ" altLang="cs-CZ" sz="4000" b="1" dirty="0">
                <a:solidFill>
                  <a:srgbClr val="D10202"/>
                </a:solidFill>
              </a:rPr>
              <a:t>Etika práce s daty </a:t>
            </a:r>
          </a:p>
        </p:txBody>
      </p:sp>
      <p:sp>
        <p:nvSpPr>
          <p:cNvPr id="35845" name="Rectangle 3"/>
          <p:cNvSpPr>
            <a:spLocks noGrp="1" noChangeArrowheads="1"/>
          </p:cNvSpPr>
          <p:nvPr>
            <p:ph type="body" sz="half" idx="2"/>
          </p:nvPr>
        </p:nvSpPr>
        <p:spPr>
          <a:xfrm>
            <a:off x="685800" y="1828800"/>
            <a:ext cx="8153400" cy="4267200"/>
          </a:xfrm>
        </p:spPr>
        <p:txBody>
          <a:bodyPr>
            <a:normAutofit lnSpcReduction="10000"/>
          </a:bodyPr>
          <a:lstStyle/>
          <a:p>
            <a:pPr>
              <a:spcBef>
                <a:spcPct val="50000"/>
              </a:spcBef>
            </a:pPr>
            <a:r>
              <a:rPr lang="cs-CZ" altLang="cs-CZ" sz="2800" dirty="0"/>
              <a:t>Prioritou je pravda o zkoumané skutečnosti = tzn. její objektivní poznání</a:t>
            </a:r>
          </a:p>
          <a:p>
            <a:pPr>
              <a:spcBef>
                <a:spcPct val="50000"/>
              </a:spcBef>
            </a:pPr>
            <a:r>
              <a:rPr lang="cs-CZ" altLang="cs-CZ" sz="2800" dirty="0"/>
              <a:t>Součástí standardu vědecké práce je požadavek poctivosti vědce ve sběru dat i jejich následném zpracování (poznání     je hodnoceno výš než osobní zisk, podpoření jakékoliv ideologie)</a:t>
            </a:r>
          </a:p>
          <a:p>
            <a:pPr>
              <a:spcBef>
                <a:spcPct val="50000"/>
              </a:spcBef>
            </a:pPr>
            <a:r>
              <a:rPr lang="cs-CZ" altLang="cs-CZ" sz="2800" dirty="0"/>
              <a:t>Vymýšlení a upravování dat ( či jen prosté vynechávání)     nebo „znásilnění“ dat neadekvátní metodou je považováno   za neetické</a:t>
            </a:r>
          </a:p>
          <a:p>
            <a:pPr>
              <a:spcBef>
                <a:spcPct val="50000"/>
              </a:spcBef>
              <a:buFontTx/>
              <a:buNone/>
            </a:pPr>
            <a:endParaRPr lang="cs-CZ" altLang="cs-CZ" sz="2800" dirty="0"/>
          </a:p>
          <a:p>
            <a:pPr eaLnBrk="1" hangingPunct="1">
              <a:buFontTx/>
              <a:buNone/>
            </a:pPr>
            <a:endParaRPr lang="cs-CZ" altLang="cs-CZ" sz="2400" dirty="0"/>
          </a:p>
        </p:txBody>
      </p:sp>
    </p:spTree>
    <p:extLst>
      <p:ext uri="{BB962C8B-B14F-4D97-AF65-F5344CB8AC3E}">
        <p14:creationId xmlns:p14="http://schemas.microsoft.com/office/powerpoint/2010/main" val="9450487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6"/>
          <p:cNvSpPr>
            <a:spLocks noGrp="1"/>
          </p:cNvSpPr>
          <p:nvPr>
            <p:ph type="sldNum" sz="quarter" idx="12"/>
          </p:nvPr>
        </p:nvSpPr>
        <p:spPr/>
        <p:txBody>
          <a:bodyPr/>
          <a:lstStyle/>
          <a:p>
            <a:pPr>
              <a:defRPr/>
            </a:pPr>
            <a:fld id="{011E2BCB-77C2-4870-9F18-4A9BA9DBFF83}" type="slidenum">
              <a:rPr lang="en-GB" altLang="cs-CZ"/>
              <a:pPr>
                <a:defRPr/>
              </a:pPr>
              <a:t>34</a:t>
            </a:fld>
            <a:endParaRPr lang="en-GB" altLang="cs-CZ"/>
          </a:p>
        </p:txBody>
      </p:sp>
      <p:sp>
        <p:nvSpPr>
          <p:cNvPr id="50178" name="Rectangle 2"/>
          <p:cNvSpPr>
            <a:spLocks noGrp="1" noChangeArrowheads="1"/>
          </p:cNvSpPr>
          <p:nvPr>
            <p:ph type="title"/>
          </p:nvPr>
        </p:nvSpPr>
        <p:spPr>
          <a:xfrm>
            <a:off x="152400" y="304800"/>
            <a:ext cx="9336374" cy="1600200"/>
          </a:xfrm>
        </p:spPr>
        <p:txBody>
          <a:bodyPr>
            <a:normAutofit/>
          </a:bodyPr>
          <a:lstStyle/>
          <a:p>
            <a:pPr eaLnBrk="1" hangingPunct="1">
              <a:defRPr/>
            </a:pPr>
            <a:r>
              <a:rPr lang="cs-CZ" altLang="cs-CZ" sz="4000" b="1" dirty="0">
                <a:solidFill>
                  <a:srgbClr val="D10202"/>
                </a:solidFill>
              </a:rPr>
              <a:t>Etika používání pramenů</a:t>
            </a:r>
          </a:p>
        </p:txBody>
      </p:sp>
      <p:sp>
        <p:nvSpPr>
          <p:cNvPr id="36869" name="Rectangle 3"/>
          <p:cNvSpPr>
            <a:spLocks noGrp="1" noChangeArrowheads="1"/>
          </p:cNvSpPr>
          <p:nvPr>
            <p:ph type="body" sz="half" idx="2"/>
          </p:nvPr>
        </p:nvSpPr>
        <p:spPr>
          <a:xfrm>
            <a:off x="872705" y="1905000"/>
            <a:ext cx="7398589" cy="4232694"/>
          </a:xfrm>
        </p:spPr>
        <p:txBody>
          <a:bodyPr/>
          <a:lstStyle/>
          <a:p>
            <a:pPr>
              <a:spcBef>
                <a:spcPct val="50000"/>
              </a:spcBef>
              <a:buFontTx/>
              <a:buNone/>
            </a:pPr>
            <a:r>
              <a:rPr lang="cs-CZ" altLang="cs-CZ" sz="2400" b="1" dirty="0"/>
              <a:t>Patří sem i etika práce s daty a informace jiných autorů a výzkumníků</a:t>
            </a:r>
            <a:r>
              <a:rPr lang="cs-CZ" altLang="cs-CZ" sz="2400" dirty="0"/>
              <a:t>: </a:t>
            </a:r>
          </a:p>
          <a:p>
            <a:pPr>
              <a:spcBef>
                <a:spcPct val="50000"/>
              </a:spcBef>
            </a:pPr>
            <a:r>
              <a:rPr lang="cs-CZ" altLang="cs-CZ" sz="2400" dirty="0"/>
              <a:t>Nikdy nezamlčet použitý pramen</a:t>
            </a:r>
          </a:p>
          <a:p>
            <a:pPr>
              <a:spcBef>
                <a:spcPct val="50000"/>
              </a:spcBef>
            </a:pPr>
            <a:r>
              <a:rPr lang="cs-CZ" altLang="cs-CZ" sz="2400" dirty="0"/>
              <a:t>Nikdy neuvádět prameny, se kterými se výzkumník opravdu neseznámil</a:t>
            </a:r>
          </a:p>
          <a:p>
            <a:pPr>
              <a:spcBef>
                <a:spcPct val="50000"/>
              </a:spcBef>
            </a:pPr>
            <a:r>
              <a:rPr lang="cs-CZ" altLang="cs-CZ" sz="2400" dirty="0"/>
              <a:t>Nikdy nepoužít pramene k doložení něčeho, co z něj spolehlivě nevyplývá</a:t>
            </a:r>
          </a:p>
          <a:p>
            <a:pPr>
              <a:spcBef>
                <a:spcPct val="50000"/>
              </a:spcBef>
            </a:pPr>
            <a:r>
              <a:rPr lang="cs-CZ" altLang="cs-CZ" sz="2400" dirty="0"/>
              <a:t>Nikdy nezamlčet pramen, který svědčí                         proti výzkumníkovu názoru</a:t>
            </a:r>
          </a:p>
          <a:p>
            <a:pPr eaLnBrk="1" hangingPunct="1">
              <a:buFontTx/>
              <a:buNone/>
            </a:pPr>
            <a:endParaRPr lang="cs-CZ" altLang="cs-CZ" sz="2400" dirty="0"/>
          </a:p>
        </p:txBody>
      </p:sp>
    </p:spTree>
    <p:extLst>
      <p:ext uri="{BB962C8B-B14F-4D97-AF65-F5344CB8AC3E}">
        <p14:creationId xmlns:p14="http://schemas.microsoft.com/office/powerpoint/2010/main" val="36536715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63C8EEB3-7147-45EC-A2F6-A5225E69538C}" type="slidenum">
              <a:rPr lang="en-GB" altLang="cs-CZ" smtClean="0"/>
              <a:pPr>
                <a:defRPr/>
              </a:pPr>
              <a:t>35</a:t>
            </a:fld>
            <a:endParaRPr lang="en-GB" altLang="cs-CZ"/>
          </a:p>
        </p:txBody>
      </p:sp>
      <p:sp>
        <p:nvSpPr>
          <p:cNvPr id="51202" name="Rectangle 2"/>
          <p:cNvSpPr>
            <a:spLocks noGrp="1" noChangeArrowheads="1"/>
          </p:cNvSpPr>
          <p:nvPr>
            <p:ph type="title"/>
          </p:nvPr>
        </p:nvSpPr>
        <p:spPr>
          <a:xfrm>
            <a:off x="685800" y="609600"/>
            <a:ext cx="7772400" cy="914400"/>
          </a:xfrm>
        </p:spPr>
        <p:txBody>
          <a:bodyPr>
            <a:normAutofit/>
          </a:bodyPr>
          <a:lstStyle/>
          <a:p>
            <a:pPr eaLnBrk="1" hangingPunct="1">
              <a:defRPr/>
            </a:pPr>
            <a:r>
              <a:rPr lang="cs-CZ" altLang="cs-CZ" sz="4000" b="1" dirty="0">
                <a:solidFill>
                  <a:srgbClr val="D10202"/>
                </a:solidFill>
              </a:rPr>
              <a:t>Opisování nebo citace? </a:t>
            </a:r>
          </a:p>
        </p:txBody>
      </p:sp>
      <p:sp>
        <p:nvSpPr>
          <p:cNvPr id="37893" name="Rectangle 3"/>
          <p:cNvSpPr>
            <a:spLocks noGrp="1" noChangeArrowheads="1"/>
          </p:cNvSpPr>
          <p:nvPr>
            <p:ph type="body" idx="1"/>
          </p:nvPr>
        </p:nvSpPr>
        <p:spPr>
          <a:xfrm>
            <a:off x="838200" y="1600200"/>
            <a:ext cx="7772400" cy="4419600"/>
          </a:xfrm>
        </p:spPr>
        <p:txBody>
          <a:bodyPr>
            <a:normAutofit fontScale="92500"/>
          </a:bodyPr>
          <a:lstStyle/>
          <a:p>
            <a:pPr marL="533400" indent="-533400" eaLnBrk="1" hangingPunct="1">
              <a:buFontTx/>
              <a:buNone/>
            </a:pPr>
            <a:r>
              <a:rPr lang="cs-CZ" altLang="cs-CZ" sz="2400" dirty="0"/>
              <a:t>Vědomé přivlastňování cizích poznatků a výsledků duševní práce je krádež jako každá jiná – porušení autorských práv.</a:t>
            </a:r>
          </a:p>
          <a:p>
            <a:pPr marL="533400" indent="-533400" eaLnBrk="1" hangingPunct="1">
              <a:buFontTx/>
              <a:buNone/>
            </a:pPr>
            <a:endParaRPr lang="cs-CZ" altLang="cs-CZ" sz="2400" dirty="0"/>
          </a:p>
          <a:p>
            <a:pPr marL="533400" indent="-533400" eaLnBrk="1" hangingPunct="1">
              <a:buFontTx/>
              <a:buNone/>
            </a:pPr>
            <a:r>
              <a:rPr lang="cs-CZ" altLang="cs-CZ" sz="2400" dirty="0"/>
              <a:t>Tento počin označujeme jako </a:t>
            </a:r>
            <a:r>
              <a:rPr lang="cs-CZ" altLang="cs-CZ" sz="2400" b="1" i="1" dirty="0"/>
              <a:t>plagiát</a:t>
            </a:r>
            <a:r>
              <a:rPr lang="cs-CZ" altLang="cs-CZ" sz="2400" dirty="0"/>
              <a:t> – což v doslovném překladu znamená loupež (z latinského slova </a:t>
            </a:r>
            <a:r>
              <a:rPr lang="cs-CZ" altLang="cs-CZ" sz="2400" dirty="0" err="1"/>
              <a:t>plagiare</a:t>
            </a:r>
            <a:r>
              <a:rPr lang="cs-CZ" altLang="cs-CZ" sz="2400" dirty="0"/>
              <a:t> = krást, loupit, které pochází z řeckého </a:t>
            </a:r>
            <a:r>
              <a:rPr lang="cs-CZ" altLang="cs-CZ" sz="2400" dirty="0" err="1"/>
              <a:t>plagion</a:t>
            </a:r>
            <a:r>
              <a:rPr lang="cs-CZ" altLang="cs-CZ" sz="2400" dirty="0"/>
              <a:t> = úskok)</a:t>
            </a:r>
          </a:p>
          <a:p>
            <a:pPr marL="533400" indent="-533400" eaLnBrk="1" hangingPunct="1">
              <a:buFontTx/>
              <a:buNone/>
            </a:pPr>
            <a:endParaRPr lang="cs-CZ" altLang="cs-CZ" sz="2400" dirty="0"/>
          </a:p>
          <a:p>
            <a:pPr marL="533400" indent="-533400" eaLnBrk="1" hangingPunct="1">
              <a:buFontTx/>
              <a:buNone/>
            </a:pPr>
            <a:r>
              <a:rPr lang="cs-CZ" altLang="cs-CZ" sz="2400" dirty="0"/>
              <a:t>Parafráze – je přeformulování cizí myšlenky  – i zde je nutné uvést pramen</a:t>
            </a:r>
          </a:p>
          <a:p>
            <a:pPr marL="533400" indent="-533400" eaLnBrk="1" hangingPunct="1">
              <a:buFontTx/>
              <a:buNone/>
            </a:pPr>
            <a:endParaRPr lang="cs-CZ" altLang="cs-CZ" sz="2400" dirty="0"/>
          </a:p>
          <a:p>
            <a:pPr marL="533400" indent="-533400" eaLnBrk="1" hangingPunct="1">
              <a:buFontTx/>
              <a:buNone/>
            </a:pPr>
            <a:r>
              <a:rPr lang="cs-CZ" altLang="cs-CZ" sz="2400" dirty="0"/>
              <a:t>Východiskem jsou přesné citace a uvádění pramenů!</a:t>
            </a:r>
          </a:p>
        </p:txBody>
      </p:sp>
    </p:spTree>
    <p:extLst>
      <p:ext uri="{BB962C8B-B14F-4D97-AF65-F5344CB8AC3E}">
        <p14:creationId xmlns:p14="http://schemas.microsoft.com/office/powerpoint/2010/main" val="28190260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9182344F-CAE2-4687-AA94-9DB405528368}" type="slidenum">
              <a:rPr lang="en-GB" altLang="cs-CZ" smtClean="0"/>
              <a:pPr>
                <a:defRPr/>
              </a:pPr>
              <a:t>36</a:t>
            </a:fld>
            <a:endParaRPr lang="en-GB" altLang="cs-CZ"/>
          </a:p>
        </p:txBody>
      </p:sp>
      <p:sp>
        <p:nvSpPr>
          <p:cNvPr id="52226" name="Rectangle 2"/>
          <p:cNvSpPr>
            <a:spLocks noGrp="1" noChangeArrowheads="1"/>
          </p:cNvSpPr>
          <p:nvPr>
            <p:ph type="title"/>
          </p:nvPr>
        </p:nvSpPr>
        <p:spPr/>
        <p:txBody>
          <a:bodyPr>
            <a:normAutofit/>
          </a:bodyPr>
          <a:lstStyle/>
          <a:p>
            <a:pPr eaLnBrk="1" hangingPunct="1">
              <a:defRPr/>
            </a:pPr>
            <a:r>
              <a:rPr lang="cs-CZ" altLang="cs-CZ" sz="4000" b="1" dirty="0">
                <a:solidFill>
                  <a:srgbClr val="D10202"/>
                </a:solidFill>
                <a:latin typeface="+mn-lt"/>
                <a:ea typeface="+mn-ea"/>
                <a:cs typeface="+mn-cs"/>
              </a:rPr>
              <a:t>Nepůvodní práce</a:t>
            </a:r>
          </a:p>
        </p:txBody>
      </p:sp>
      <p:sp>
        <p:nvSpPr>
          <p:cNvPr id="38917" name="Rectangle 3"/>
          <p:cNvSpPr>
            <a:spLocks noGrp="1" noChangeArrowheads="1"/>
          </p:cNvSpPr>
          <p:nvPr>
            <p:ph type="body" idx="1"/>
          </p:nvPr>
        </p:nvSpPr>
        <p:spPr>
          <a:xfrm>
            <a:off x="533400" y="1600200"/>
            <a:ext cx="8077200" cy="4419600"/>
          </a:xfrm>
        </p:spPr>
        <p:txBody>
          <a:bodyPr>
            <a:normAutofit lnSpcReduction="10000"/>
          </a:bodyPr>
          <a:lstStyle/>
          <a:p>
            <a:pPr eaLnBrk="1" hangingPunct="1">
              <a:buFontTx/>
              <a:buNone/>
            </a:pPr>
            <a:r>
              <a:rPr lang="cs-CZ" altLang="cs-CZ" sz="2400" dirty="0"/>
              <a:t>„Od plagiátu je nutno odlišit jiný druh nepůvodních literárních prací, tzv. </a:t>
            </a:r>
            <a:r>
              <a:rPr lang="cs-CZ" altLang="cs-CZ" sz="2400" b="1" i="1" dirty="0"/>
              <a:t>kompilace</a:t>
            </a:r>
            <a:r>
              <a:rPr lang="cs-CZ" altLang="cs-CZ" sz="2400" dirty="0"/>
              <a:t> (z lat. </a:t>
            </a:r>
            <a:r>
              <a:rPr lang="cs-CZ" altLang="cs-CZ" sz="2400" dirty="0" err="1"/>
              <a:t>com+pilare</a:t>
            </a:r>
            <a:r>
              <a:rPr lang="cs-CZ" altLang="cs-CZ" sz="2400" dirty="0"/>
              <a:t>=vykrádat)“</a:t>
            </a:r>
          </a:p>
          <a:p>
            <a:pPr eaLnBrk="1" hangingPunct="1">
              <a:buFontTx/>
              <a:buNone/>
            </a:pPr>
            <a:r>
              <a:rPr lang="cs-CZ" altLang="cs-CZ" sz="1600" dirty="0"/>
              <a:t> 													(Spousta, V. et al., s. 22.)</a:t>
            </a:r>
          </a:p>
          <a:p>
            <a:pPr eaLnBrk="1" hangingPunct="1">
              <a:buFontTx/>
              <a:buNone/>
            </a:pPr>
            <a:endParaRPr lang="cs-CZ" altLang="cs-CZ" sz="1600" dirty="0"/>
          </a:p>
          <a:p>
            <a:r>
              <a:rPr lang="cs-CZ" altLang="cs-CZ" sz="2800" dirty="0"/>
              <a:t>Pokud autor cituje všechny autory a přesto je jeho práce kompilátem – porušuje pouze princip  originality.</a:t>
            </a:r>
          </a:p>
          <a:p>
            <a:r>
              <a:rPr lang="cs-CZ" altLang="cs-CZ" sz="2800" dirty="0"/>
              <a:t>Tento naplňuje jen pokud s uvedenými názory polemizuje a diskutuje a zaujímá vlastní stanovisko či přináší  do problematiky nový pohled – přehledové práce.</a:t>
            </a:r>
          </a:p>
          <a:p>
            <a:pPr eaLnBrk="1" hangingPunct="1">
              <a:buFontTx/>
              <a:buNone/>
            </a:pPr>
            <a:endParaRPr lang="cs-CZ" altLang="cs-CZ" sz="2800" dirty="0"/>
          </a:p>
        </p:txBody>
      </p:sp>
    </p:spTree>
    <p:extLst>
      <p:ext uri="{BB962C8B-B14F-4D97-AF65-F5344CB8AC3E}">
        <p14:creationId xmlns:p14="http://schemas.microsoft.com/office/powerpoint/2010/main" val="22201143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ADB59365-D04F-4707-AD3D-BDF53818AD9A}" type="slidenum">
              <a:rPr lang="en-GB" altLang="cs-CZ" smtClean="0"/>
              <a:pPr>
                <a:defRPr/>
              </a:pPr>
              <a:t>37</a:t>
            </a:fld>
            <a:endParaRPr lang="en-GB" altLang="cs-CZ"/>
          </a:p>
        </p:txBody>
      </p:sp>
      <p:sp>
        <p:nvSpPr>
          <p:cNvPr id="53250" name="Rectangle 2"/>
          <p:cNvSpPr>
            <a:spLocks noGrp="1" noChangeArrowheads="1"/>
          </p:cNvSpPr>
          <p:nvPr>
            <p:ph type="title"/>
          </p:nvPr>
        </p:nvSpPr>
        <p:spPr>
          <a:xfrm>
            <a:off x="457200" y="274638"/>
            <a:ext cx="8229600" cy="1325562"/>
          </a:xfrm>
        </p:spPr>
        <p:txBody>
          <a:bodyPr>
            <a:normAutofit/>
          </a:bodyPr>
          <a:lstStyle/>
          <a:p>
            <a:pPr eaLnBrk="1" hangingPunct="1">
              <a:defRPr/>
            </a:pPr>
            <a:r>
              <a:rPr lang="cs-CZ" altLang="cs-CZ" sz="4000" b="1" dirty="0">
                <a:solidFill>
                  <a:srgbClr val="D10202"/>
                </a:solidFill>
              </a:rPr>
              <a:t>Etika odpovědnosti vůči společnosti</a:t>
            </a:r>
            <a:r>
              <a:rPr lang="cs-CZ" altLang="cs-CZ" sz="4000" dirty="0">
                <a:solidFill>
                  <a:srgbClr val="D10202"/>
                </a:solidFill>
              </a:rPr>
              <a:t> </a:t>
            </a:r>
          </a:p>
        </p:txBody>
      </p:sp>
      <p:sp>
        <p:nvSpPr>
          <p:cNvPr id="39941" name="Rectangle 3"/>
          <p:cNvSpPr>
            <a:spLocks noGrp="1" noChangeArrowheads="1"/>
          </p:cNvSpPr>
          <p:nvPr>
            <p:ph type="body" idx="1"/>
          </p:nvPr>
        </p:nvSpPr>
        <p:spPr/>
        <p:txBody>
          <a:bodyPr/>
          <a:lstStyle/>
          <a:p>
            <a:pPr>
              <a:spcBef>
                <a:spcPct val="50000"/>
              </a:spcBef>
            </a:pPr>
            <a:r>
              <a:rPr lang="cs-CZ" altLang="cs-CZ" sz="2400" dirty="0"/>
              <a:t>Existence možného zneužití objevu či vědeckých poznatků (např. jaderní výzkumy ve fyzice nebo genové inženýrství          v biologii) klade tyto ne zcela jednoznačné premisy </a:t>
            </a:r>
          </a:p>
          <a:p>
            <a:pPr marL="0" indent="0">
              <a:spcBef>
                <a:spcPct val="50000"/>
              </a:spcBef>
              <a:buNone/>
            </a:pPr>
            <a:r>
              <a:rPr lang="cs-CZ" altLang="cs-CZ" sz="2400" b="1" dirty="0">
                <a:solidFill>
                  <a:srgbClr val="D10202"/>
                </a:solidFill>
                <a:sym typeface="Wingdings" panose="05000000000000000000" pitchFamily="2" charset="2"/>
              </a:rPr>
              <a:t>Jak by to mělo být:</a:t>
            </a:r>
            <a:endParaRPr lang="cs-CZ" altLang="cs-CZ" sz="2400" dirty="0"/>
          </a:p>
          <a:p>
            <a:pPr eaLnBrk="1" hangingPunct="1"/>
            <a:r>
              <a:rPr lang="cs-CZ" altLang="cs-CZ" sz="2800" dirty="0"/>
              <a:t>Věda je mimo morálku</a:t>
            </a:r>
          </a:p>
          <a:p>
            <a:pPr eaLnBrk="1" hangingPunct="1"/>
            <a:r>
              <a:rPr lang="cs-CZ" altLang="cs-CZ" sz="2800" dirty="0"/>
              <a:t>Věda zahrnuje povinnost objektivnosti (vědec se musí zbavit osobních preferencí a hodnot)</a:t>
            </a:r>
          </a:p>
          <a:p>
            <a:pPr eaLnBrk="1" hangingPunct="1"/>
            <a:r>
              <a:rPr lang="cs-CZ" altLang="cs-CZ" sz="2800" dirty="0"/>
              <a:t>Věda v sobě nemá nic, co by stanovovalo, k jakému účelu má být poznatků využito</a:t>
            </a:r>
          </a:p>
        </p:txBody>
      </p:sp>
    </p:spTree>
    <p:extLst>
      <p:ext uri="{BB962C8B-B14F-4D97-AF65-F5344CB8AC3E}">
        <p14:creationId xmlns:p14="http://schemas.microsoft.com/office/powerpoint/2010/main" val="25805007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5"/>
          <p:cNvSpPr>
            <a:spLocks noGrp="1"/>
          </p:cNvSpPr>
          <p:nvPr>
            <p:ph type="sldNum" sz="quarter" idx="4294967295"/>
          </p:nvPr>
        </p:nvSpPr>
        <p:spPr>
          <a:xfrm>
            <a:off x="6553200" y="6356350"/>
            <a:ext cx="2133600" cy="365125"/>
          </a:xfrm>
        </p:spPr>
        <p:txBody>
          <a:bodyPr/>
          <a:lstStyle/>
          <a:p>
            <a:pPr>
              <a:defRPr/>
            </a:pPr>
            <a:fld id="{ED63F71E-6A9B-41F2-A140-1B7A058D769A}" type="slidenum">
              <a:rPr lang="en-GB" altLang="cs-CZ" smtClean="0"/>
              <a:pPr>
                <a:defRPr/>
              </a:pPr>
              <a:t>38</a:t>
            </a:fld>
            <a:endParaRPr lang="en-GB" altLang="cs-CZ"/>
          </a:p>
        </p:txBody>
      </p:sp>
      <p:sp>
        <p:nvSpPr>
          <p:cNvPr id="54274" name="Rectangle 2"/>
          <p:cNvSpPr>
            <a:spLocks noGrp="1" noChangeArrowheads="1"/>
          </p:cNvSpPr>
          <p:nvPr>
            <p:ph type="title"/>
          </p:nvPr>
        </p:nvSpPr>
        <p:spPr>
          <a:xfrm>
            <a:off x="457200" y="274638"/>
            <a:ext cx="8229600" cy="932070"/>
          </a:xfrm>
        </p:spPr>
        <p:txBody>
          <a:bodyPr>
            <a:normAutofit fontScale="90000"/>
          </a:bodyPr>
          <a:lstStyle/>
          <a:p>
            <a:pPr>
              <a:defRPr/>
            </a:pPr>
            <a:br>
              <a:rPr lang="cs-CZ" altLang="cs-CZ" dirty="0">
                <a:solidFill>
                  <a:schemeClr val="tx1"/>
                </a:solidFill>
              </a:rPr>
            </a:br>
            <a:r>
              <a:rPr lang="cs-CZ" altLang="cs-CZ" b="1" dirty="0">
                <a:solidFill>
                  <a:srgbClr val="D10202"/>
                </a:solidFill>
              </a:rPr>
              <a:t>Etika odpovědnosti vůči společnosti</a:t>
            </a:r>
            <a:endParaRPr lang="cs-CZ" altLang="cs-CZ" dirty="0"/>
          </a:p>
        </p:txBody>
      </p:sp>
      <p:sp>
        <p:nvSpPr>
          <p:cNvPr id="40965" name="Rectangle 3"/>
          <p:cNvSpPr>
            <a:spLocks noGrp="1" noChangeArrowheads="1"/>
          </p:cNvSpPr>
          <p:nvPr>
            <p:ph type="body" idx="1"/>
          </p:nvPr>
        </p:nvSpPr>
        <p:spPr/>
        <p:txBody>
          <a:bodyPr/>
          <a:lstStyle/>
          <a:p>
            <a:pPr marL="0" indent="0">
              <a:buNone/>
            </a:pPr>
            <a:r>
              <a:rPr lang="cs-CZ" altLang="cs-CZ" sz="2400" dirty="0">
                <a:solidFill>
                  <a:srgbClr val="FF0000"/>
                </a:solidFill>
              </a:rPr>
              <a:t> </a:t>
            </a:r>
            <a:r>
              <a:rPr lang="cs-CZ" altLang="cs-CZ" sz="2400" b="1" dirty="0">
                <a:solidFill>
                  <a:srgbClr val="D10202"/>
                </a:solidFill>
              </a:rPr>
              <a:t>… jak to je doopravdy:</a:t>
            </a:r>
            <a:br>
              <a:rPr lang="cs-CZ" altLang="cs-CZ" sz="2400" dirty="0"/>
            </a:br>
            <a:r>
              <a:rPr lang="cs-CZ" altLang="cs-CZ" sz="2400" dirty="0"/>
              <a:t>Ani nejlepší vědec není schopen se oprostit od svých osobních hodnot</a:t>
            </a:r>
          </a:p>
          <a:p>
            <a:pPr eaLnBrk="1" hangingPunct="1"/>
            <a:r>
              <a:rPr lang="cs-CZ" altLang="cs-CZ" sz="2400" dirty="0"/>
              <a:t>Věda je vázána tomu, kdo ji platí (komunismus, fašismus, ale i pouze po zisku toužící farmaceutické firmy) alespoň volbou témat a interpretací nálezů</a:t>
            </a:r>
          </a:p>
          <a:p>
            <a:pPr eaLnBrk="1" hangingPunct="1"/>
            <a:r>
              <a:rPr lang="cs-CZ" altLang="cs-CZ" sz="2400" dirty="0"/>
              <a:t>Hodnotová neutralita je tedy problematická</a:t>
            </a:r>
          </a:p>
          <a:p>
            <a:pPr eaLnBrk="1" hangingPunct="1"/>
            <a:r>
              <a:rPr lang="cs-CZ" altLang="cs-CZ" sz="2400" dirty="0"/>
              <a:t>Výzkum je tedy vždy kontaminován </a:t>
            </a:r>
          </a:p>
          <a:p>
            <a:pPr marL="0" indent="0" eaLnBrk="1" hangingPunct="1">
              <a:buNone/>
            </a:pPr>
            <a:r>
              <a:rPr lang="cs-CZ" altLang="cs-CZ" sz="2400" dirty="0"/>
              <a:t>      personálně i politicky</a:t>
            </a:r>
          </a:p>
          <a:p>
            <a:pPr eaLnBrk="1" hangingPunct="1"/>
            <a:endParaRPr lang="cs-CZ" altLang="cs-CZ" sz="2400" dirty="0"/>
          </a:p>
          <a:p>
            <a:pPr eaLnBrk="1" hangingPunct="1"/>
            <a:endParaRPr lang="cs-CZ" altLang="cs-CZ" sz="2400" dirty="0"/>
          </a:p>
        </p:txBody>
      </p:sp>
    </p:spTree>
    <p:extLst>
      <p:ext uri="{BB962C8B-B14F-4D97-AF65-F5344CB8AC3E}">
        <p14:creationId xmlns:p14="http://schemas.microsoft.com/office/powerpoint/2010/main" val="3691271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6"/>
          <p:cNvSpPr>
            <a:spLocks noGrp="1"/>
          </p:cNvSpPr>
          <p:nvPr>
            <p:ph type="sldNum" sz="quarter" idx="12"/>
          </p:nvPr>
        </p:nvSpPr>
        <p:spPr/>
        <p:txBody>
          <a:bodyPr/>
          <a:lstStyle/>
          <a:p>
            <a:pPr>
              <a:defRPr/>
            </a:pPr>
            <a:fld id="{8CA23C0B-3510-454D-85D0-865CA2636F37}" type="slidenum">
              <a:rPr lang="en-GB" altLang="cs-CZ"/>
              <a:pPr>
                <a:defRPr/>
              </a:pPr>
              <a:t>39</a:t>
            </a:fld>
            <a:endParaRPr lang="en-GB" altLang="cs-CZ"/>
          </a:p>
        </p:txBody>
      </p:sp>
      <p:sp>
        <p:nvSpPr>
          <p:cNvPr id="57346" name="Rectangle 2"/>
          <p:cNvSpPr>
            <a:spLocks noGrp="1" noChangeArrowheads="1"/>
          </p:cNvSpPr>
          <p:nvPr>
            <p:ph type="title"/>
          </p:nvPr>
        </p:nvSpPr>
        <p:spPr/>
        <p:txBody>
          <a:bodyPr>
            <a:normAutofit/>
          </a:bodyPr>
          <a:lstStyle/>
          <a:p>
            <a:pPr eaLnBrk="1" hangingPunct="1">
              <a:defRPr/>
            </a:pPr>
            <a:r>
              <a:rPr lang="cs-CZ" altLang="cs-CZ" sz="4000" b="1" dirty="0">
                <a:solidFill>
                  <a:srgbClr val="D10202"/>
                </a:solidFill>
              </a:rPr>
              <a:t>Zacházení s účastníky výzkumu</a:t>
            </a:r>
          </a:p>
        </p:txBody>
      </p:sp>
      <p:sp>
        <p:nvSpPr>
          <p:cNvPr id="41989" name="Rectangle 3"/>
          <p:cNvSpPr>
            <a:spLocks noGrp="1" noChangeArrowheads="1"/>
          </p:cNvSpPr>
          <p:nvPr>
            <p:ph type="body" sz="half" idx="1"/>
          </p:nvPr>
        </p:nvSpPr>
        <p:spPr>
          <a:xfrm>
            <a:off x="685799" y="1464040"/>
            <a:ext cx="7581275" cy="4726898"/>
          </a:xfrm>
        </p:spPr>
        <p:txBody>
          <a:bodyPr>
            <a:normAutofit/>
          </a:bodyPr>
          <a:lstStyle/>
          <a:p>
            <a:pPr marL="0" indent="0" eaLnBrk="1" hangingPunct="1">
              <a:buNone/>
            </a:pPr>
            <a:r>
              <a:rPr lang="cs-CZ" altLang="cs-CZ" sz="2400" dirty="0"/>
              <a:t>Všechny problematické oblasti při výzkumu s lidskými účastníky jsou spojeny s možností narušení lidských práv, která jsou uvedena v Ústavním zákoně č. 23/1991, kterým se uvozuje Listina základních práv a svobod, uvádí         mimo jiné tato lidská práva:</a:t>
            </a:r>
          </a:p>
          <a:p>
            <a:pPr>
              <a:spcBef>
                <a:spcPct val="50000"/>
              </a:spcBef>
            </a:pPr>
            <a:r>
              <a:rPr lang="cs-CZ" altLang="cs-CZ" sz="2400" dirty="0"/>
              <a:t>právo nebýt poškozován</a:t>
            </a:r>
          </a:p>
          <a:p>
            <a:pPr>
              <a:spcBef>
                <a:spcPct val="50000"/>
              </a:spcBef>
            </a:pPr>
            <a:r>
              <a:rPr lang="cs-CZ" altLang="cs-CZ" sz="2400" dirty="0"/>
              <a:t> právo nemuset konat nic proti své vůli</a:t>
            </a:r>
          </a:p>
          <a:p>
            <a:pPr>
              <a:spcBef>
                <a:spcPct val="50000"/>
              </a:spcBef>
            </a:pPr>
            <a:r>
              <a:rPr lang="cs-CZ" altLang="cs-CZ" sz="2400" dirty="0"/>
              <a:t> právo nebýt obelháván a podváděn</a:t>
            </a:r>
          </a:p>
          <a:p>
            <a:pPr>
              <a:spcBef>
                <a:spcPct val="50000"/>
              </a:spcBef>
            </a:pPr>
            <a:r>
              <a:rPr lang="cs-CZ" altLang="cs-CZ" sz="2400" dirty="0"/>
              <a:t> právo na ochranu soukromí</a:t>
            </a:r>
          </a:p>
          <a:p>
            <a:pPr>
              <a:spcBef>
                <a:spcPct val="50000"/>
              </a:spcBef>
            </a:pPr>
            <a:r>
              <a:rPr lang="cs-CZ" altLang="cs-CZ" sz="2400" dirty="0"/>
              <a:t>právo na svobodu projevu a svobodu rozhodování</a:t>
            </a:r>
          </a:p>
          <a:p>
            <a:pPr marL="0" indent="0" eaLnBrk="1" hangingPunct="1">
              <a:buNone/>
            </a:pPr>
            <a:endParaRPr lang="cs-CZ" altLang="cs-CZ" sz="2400" dirty="0"/>
          </a:p>
          <a:p>
            <a:pPr eaLnBrk="1" hangingPunct="1">
              <a:buFontTx/>
              <a:buNone/>
            </a:pPr>
            <a:endParaRPr lang="cs-CZ" altLang="cs-CZ" sz="2800" dirty="0"/>
          </a:p>
        </p:txBody>
      </p:sp>
    </p:spTree>
    <p:extLst>
      <p:ext uri="{BB962C8B-B14F-4D97-AF65-F5344CB8AC3E}">
        <p14:creationId xmlns:p14="http://schemas.microsoft.com/office/powerpoint/2010/main" val="4128001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eaLnBrk="1" fontAlgn="auto" hangingPunct="1">
              <a:spcAft>
                <a:spcPts val="0"/>
              </a:spcAft>
              <a:defRPr/>
            </a:pPr>
            <a:r>
              <a:rPr lang="cs-CZ" altLang="en-US" sz="4000" b="1" dirty="0">
                <a:solidFill>
                  <a:srgbClr val="D50202"/>
                </a:solidFill>
              </a:rPr>
              <a:t>Technicko-aplikační funkce vědy</a:t>
            </a:r>
          </a:p>
        </p:txBody>
      </p:sp>
      <p:sp>
        <p:nvSpPr>
          <p:cNvPr id="3" name="Zástupný symbol pro obsah 2"/>
          <p:cNvSpPr>
            <a:spLocks noGrp="1"/>
          </p:cNvSpPr>
          <p:nvPr>
            <p:ph idx="1"/>
          </p:nvPr>
        </p:nvSpPr>
        <p:spPr/>
        <p:txBody>
          <a:bodyPr rtlCol="0">
            <a:normAutofit fontScale="92500" lnSpcReduction="20000"/>
          </a:bodyPr>
          <a:lstStyle/>
          <a:p>
            <a:pPr marL="0" indent="0">
              <a:buNone/>
              <a:defRPr/>
            </a:pPr>
            <a:r>
              <a:rPr lang="cs-CZ" dirty="0"/>
              <a:t>Aby vědecké poznání mělo smysl, požadujeme od něj plnění následujících funkcí:</a:t>
            </a:r>
          </a:p>
          <a:p>
            <a:pPr marL="514350" indent="-514350">
              <a:buAutoNum type="arabicParenR"/>
              <a:defRPr/>
            </a:pPr>
            <a:r>
              <a:rPr lang="cs-CZ" dirty="0"/>
              <a:t>deskripci (popis) a klasifikaci věcí, jevů a procesů; </a:t>
            </a:r>
          </a:p>
          <a:p>
            <a:pPr marL="514350" indent="-514350">
              <a:buAutoNum type="arabicParenR"/>
              <a:defRPr/>
            </a:pPr>
            <a:r>
              <a:rPr lang="cs-CZ" dirty="0"/>
              <a:t>explanaci (vysvětlení) výskytu věcí, jevů a procesů; </a:t>
            </a:r>
          </a:p>
          <a:p>
            <a:pPr marL="514350" indent="-514350">
              <a:buAutoNum type="arabicParenR"/>
              <a:defRPr/>
            </a:pPr>
            <a:r>
              <a:rPr lang="cs-CZ" dirty="0"/>
              <a:t>predikaci (předpověď) výskytu věcí, jevů a procesů;</a:t>
            </a:r>
          </a:p>
          <a:p>
            <a:pPr marL="514350" indent="-514350">
              <a:buAutoNum type="arabicParenR"/>
              <a:defRPr/>
            </a:pPr>
            <a:r>
              <a:rPr lang="cs-CZ" dirty="0"/>
              <a:t>pochopení událostí; </a:t>
            </a:r>
          </a:p>
          <a:p>
            <a:pPr marL="514350" indent="-514350">
              <a:buAutoNum type="arabicParenR"/>
              <a:defRPr/>
            </a:pPr>
            <a:r>
              <a:rPr lang="cs-CZ" dirty="0"/>
              <a:t>poskytovat možnost události řídit; </a:t>
            </a:r>
            <a:endParaRPr lang="cs-CZ" i="1"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4</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9759391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3CDCBA00-FD1C-4708-87A5-F1603BF0EC6C}" type="slidenum">
              <a:rPr lang="en-GB" altLang="cs-CZ" smtClean="0"/>
              <a:pPr>
                <a:defRPr/>
              </a:pPr>
              <a:t>40</a:t>
            </a:fld>
            <a:endParaRPr lang="en-GB" altLang="cs-CZ"/>
          </a:p>
        </p:txBody>
      </p:sp>
      <p:sp>
        <p:nvSpPr>
          <p:cNvPr id="59394" name="Rectangle 2"/>
          <p:cNvSpPr>
            <a:spLocks noGrp="1" noChangeArrowheads="1"/>
          </p:cNvSpPr>
          <p:nvPr>
            <p:ph type="title"/>
          </p:nvPr>
        </p:nvSpPr>
        <p:spPr>
          <a:xfrm>
            <a:off x="685800" y="609600"/>
            <a:ext cx="7772400" cy="838200"/>
          </a:xfrm>
        </p:spPr>
        <p:txBody>
          <a:bodyPr>
            <a:normAutofit/>
          </a:bodyPr>
          <a:lstStyle/>
          <a:p>
            <a:pPr eaLnBrk="1" hangingPunct="1">
              <a:defRPr/>
            </a:pPr>
            <a:r>
              <a:rPr lang="cs-CZ" altLang="cs-CZ" sz="4000" b="1" dirty="0">
                <a:solidFill>
                  <a:srgbClr val="D10202"/>
                </a:solidFill>
              </a:rPr>
              <a:t>Právo nebýt poškozován</a:t>
            </a:r>
          </a:p>
        </p:txBody>
      </p:sp>
      <p:sp>
        <p:nvSpPr>
          <p:cNvPr id="44037" name="Rectangle 3"/>
          <p:cNvSpPr>
            <a:spLocks noGrp="1" noChangeArrowheads="1"/>
          </p:cNvSpPr>
          <p:nvPr>
            <p:ph type="body" idx="1"/>
          </p:nvPr>
        </p:nvSpPr>
        <p:spPr>
          <a:xfrm>
            <a:off x="533400" y="1676400"/>
            <a:ext cx="8077200" cy="4343400"/>
          </a:xfrm>
        </p:spPr>
        <p:txBody>
          <a:bodyPr>
            <a:normAutofit fontScale="70000" lnSpcReduction="20000"/>
          </a:bodyPr>
          <a:lstStyle/>
          <a:p>
            <a:pPr>
              <a:spcBef>
                <a:spcPct val="50000"/>
              </a:spcBef>
              <a:buFontTx/>
              <a:buNone/>
            </a:pPr>
            <a:r>
              <a:rPr lang="cs-CZ" altLang="cs-CZ" b="1" dirty="0"/>
              <a:t>Princip </a:t>
            </a:r>
            <a:r>
              <a:rPr lang="cs-CZ" altLang="cs-CZ" b="1" dirty="0" err="1"/>
              <a:t>nonmaleficence</a:t>
            </a:r>
            <a:r>
              <a:rPr lang="cs-CZ" altLang="cs-CZ" dirty="0"/>
              <a:t> vztažený na výzkum:</a:t>
            </a:r>
          </a:p>
          <a:p>
            <a:pPr>
              <a:spcBef>
                <a:spcPct val="50000"/>
              </a:spcBef>
            </a:pPr>
            <a:r>
              <a:rPr lang="cs-CZ" altLang="cs-CZ" dirty="0"/>
              <a:t> právo člověka na svou bezpečnost (výzkum ohrožující život, tělesné či duševní zdraví člověka je nepřijatelný)</a:t>
            </a:r>
          </a:p>
          <a:p>
            <a:pPr>
              <a:spcBef>
                <a:spcPct val="50000"/>
              </a:spcBef>
              <a:buFontTx/>
              <a:buNone/>
            </a:pPr>
            <a:r>
              <a:rPr lang="cs-CZ" altLang="cs-CZ" b="1" i="1" dirty="0"/>
              <a:t>Ale ….předvídat poškození není vždy snadné (zvláště psychické)</a:t>
            </a:r>
            <a:endParaRPr lang="cs-CZ" altLang="cs-CZ" dirty="0"/>
          </a:p>
          <a:p>
            <a:pPr>
              <a:spcBef>
                <a:spcPct val="50000"/>
              </a:spcBef>
            </a:pPr>
            <a:r>
              <a:rPr lang="cs-CZ" altLang="cs-CZ" dirty="0"/>
              <a:t>z výzkumu by měly být vyloučeny osoby, u nichž je větší riziko,      že budou poškozeny</a:t>
            </a:r>
          </a:p>
          <a:p>
            <a:pPr>
              <a:spcBef>
                <a:spcPct val="50000"/>
              </a:spcBef>
            </a:pPr>
            <a:r>
              <a:rPr lang="cs-CZ" altLang="cs-CZ" dirty="0"/>
              <a:t>případně je možné sledovat subjekty po skončení pokusu s cílem dodatečné pomoci</a:t>
            </a:r>
          </a:p>
          <a:p>
            <a:pPr>
              <a:spcBef>
                <a:spcPct val="50000"/>
              </a:spcBef>
            </a:pPr>
            <a:r>
              <a:rPr lang="cs-CZ" altLang="cs-CZ" dirty="0"/>
              <a:t>rozbor nákladů a prospěchu (</a:t>
            </a:r>
            <a:r>
              <a:rPr lang="cs-CZ" altLang="cs-CZ" dirty="0" err="1"/>
              <a:t>cost</a:t>
            </a:r>
            <a:r>
              <a:rPr lang="cs-CZ" altLang="cs-CZ" dirty="0"/>
              <a:t>-benefit) - odměňování subjektu?</a:t>
            </a:r>
          </a:p>
          <a:p>
            <a:pPr marL="0" indent="0">
              <a:spcBef>
                <a:spcPct val="50000"/>
              </a:spcBef>
              <a:buNone/>
            </a:pPr>
            <a:r>
              <a:rPr lang="cs-CZ" altLang="cs-CZ" sz="2800" dirty="0"/>
              <a:t> </a:t>
            </a:r>
            <a:r>
              <a:rPr lang="cs-CZ" altLang="cs-CZ" sz="3400" dirty="0"/>
              <a:t>Subjekt by neměl opustit výzkum s menším sebevědomím, úzkostí a zdravím, než měl předtím!</a:t>
            </a:r>
          </a:p>
          <a:p>
            <a:pPr lvl="1" eaLnBrk="1" hangingPunct="1"/>
            <a:endParaRPr lang="cs-CZ" altLang="cs-CZ" sz="2000" dirty="0"/>
          </a:p>
        </p:txBody>
      </p:sp>
    </p:spTree>
    <p:extLst>
      <p:ext uri="{BB962C8B-B14F-4D97-AF65-F5344CB8AC3E}">
        <p14:creationId xmlns:p14="http://schemas.microsoft.com/office/powerpoint/2010/main" val="22183378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E3D044B8-0A7A-496D-90DC-550EF9302F5D}" type="slidenum">
              <a:rPr lang="en-GB" altLang="cs-CZ" smtClean="0"/>
              <a:pPr>
                <a:defRPr/>
              </a:pPr>
              <a:t>41</a:t>
            </a:fld>
            <a:endParaRPr lang="en-GB" altLang="cs-CZ"/>
          </a:p>
        </p:txBody>
      </p:sp>
      <p:sp>
        <p:nvSpPr>
          <p:cNvPr id="60418" name="Rectangle 2"/>
          <p:cNvSpPr>
            <a:spLocks noGrp="1" noChangeArrowheads="1"/>
          </p:cNvSpPr>
          <p:nvPr>
            <p:ph type="title"/>
          </p:nvPr>
        </p:nvSpPr>
        <p:spPr>
          <a:xfrm>
            <a:off x="168639" y="762000"/>
            <a:ext cx="8806721" cy="1143000"/>
          </a:xfrm>
        </p:spPr>
        <p:txBody>
          <a:bodyPr>
            <a:noAutofit/>
          </a:bodyPr>
          <a:lstStyle/>
          <a:p>
            <a:pPr eaLnBrk="1" hangingPunct="1">
              <a:defRPr/>
            </a:pPr>
            <a:r>
              <a:rPr lang="cs-CZ" altLang="cs-CZ" sz="4000" b="1" dirty="0">
                <a:solidFill>
                  <a:srgbClr val="D10202"/>
                </a:solidFill>
              </a:rPr>
              <a:t>Právo nemuset nic konat proti své vůli a právo  a svobodu projevu a rozhodování</a:t>
            </a:r>
          </a:p>
        </p:txBody>
      </p:sp>
      <p:sp>
        <p:nvSpPr>
          <p:cNvPr id="45061" name="Rectangle 3"/>
          <p:cNvSpPr>
            <a:spLocks noGrp="1" noChangeArrowheads="1"/>
          </p:cNvSpPr>
          <p:nvPr>
            <p:ph type="body" idx="1"/>
          </p:nvPr>
        </p:nvSpPr>
        <p:spPr>
          <a:xfrm>
            <a:off x="685800" y="2044908"/>
            <a:ext cx="7772400" cy="3651354"/>
          </a:xfrm>
        </p:spPr>
        <p:txBody>
          <a:bodyPr>
            <a:normAutofit lnSpcReduction="10000"/>
          </a:bodyPr>
          <a:lstStyle/>
          <a:p>
            <a:pPr>
              <a:spcBef>
                <a:spcPct val="50000"/>
              </a:spcBef>
              <a:buFontTx/>
              <a:buNone/>
            </a:pPr>
            <a:r>
              <a:rPr lang="cs-CZ" altLang="cs-CZ" sz="3500" dirty="0"/>
              <a:t>Subjekt musí mít vždy </a:t>
            </a:r>
            <a:r>
              <a:rPr lang="cs-CZ" altLang="cs-CZ" sz="3500" b="1" dirty="0"/>
              <a:t>možnost volby</a:t>
            </a:r>
            <a:r>
              <a:rPr lang="cs-CZ" altLang="cs-CZ" sz="3500" dirty="0"/>
              <a:t>  (zúčastnit se nebo odmítnout) i po celou dobu výzkumu, a to musí vědět.</a:t>
            </a:r>
          </a:p>
          <a:p>
            <a:pPr>
              <a:spcBef>
                <a:spcPct val="50000"/>
              </a:spcBef>
              <a:buFontTx/>
              <a:buNone/>
            </a:pPr>
            <a:endParaRPr lang="cs-CZ" altLang="cs-CZ" sz="3500" dirty="0"/>
          </a:p>
          <a:p>
            <a:pPr algn="ctr">
              <a:spcBef>
                <a:spcPct val="50000"/>
              </a:spcBef>
              <a:buFontTx/>
              <a:buNone/>
            </a:pPr>
            <a:r>
              <a:rPr lang="cs-CZ" altLang="cs-CZ" sz="3500" dirty="0"/>
              <a:t>Toto právo by mělo být výslovně uvedeno                                     v „</a:t>
            </a:r>
            <a:r>
              <a:rPr lang="cs-CZ" altLang="cs-CZ" sz="3500" b="1" dirty="0">
                <a:solidFill>
                  <a:srgbClr val="D10202"/>
                </a:solidFill>
              </a:rPr>
              <a:t>informovaném souhlasu</a:t>
            </a:r>
            <a:r>
              <a:rPr lang="cs-CZ" altLang="cs-CZ" sz="3500" dirty="0"/>
              <a:t>“.</a:t>
            </a:r>
          </a:p>
          <a:p>
            <a:pPr>
              <a:spcBef>
                <a:spcPct val="50000"/>
              </a:spcBef>
              <a:buFontTx/>
              <a:buNone/>
            </a:pPr>
            <a:endParaRPr lang="cs-CZ" altLang="cs-CZ" sz="2400" dirty="0"/>
          </a:p>
          <a:p>
            <a:pPr eaLnBrk="1" hangingPunct="1">
              <a:buFontTx/>
              <a:buNone/>
            </a:pPr>
            <a:endParaRPr lang="cs-CZ" altLang="cs-CZ" sz="2800" dirty="0"/>
          </a:p>
        </p:txBody>
      </p:sp>
    </p:spTree>
    <p:extLst>
      <p:ext uri="{BB962C8B-B14F-4D97-AF65-F5344CB8AC3E}">
        <p14:creationId xmlns:p14="http://schemas.microsoft.com/office/powerpoint/2010/main" val="9699781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4294967295"/>
          </p:nvPr>
        </p:nvSpPr>
        <p:spPr>
          <a:xfrm>
            <a:off x="6553200" y="6356350"/>
            <a:ext cx="2133600" cy="365125"/>
          </a:xfrm>
        </p:spPr>
        <p:txBody>
          <a:bodyPr/>
          <a:lstStyle/>
          <a:p>
            <a:pPr>
              <a:defRPr/>
            </a:pPr>
            <a:fld id="{16B8CCE8-160D-4AA5-B3A7-C49BF5704DFB}" type="slidenum">
              <a:rPr lang="en-GB" altLang="cs-CZ" smtClean="0"/>
              <a:pPr>
                <a:defRPr/>
              </a:pPr>
              <a:t>42</a:t>
            </a:fld>
            <a:endParaRPr lang="en-GB" altLang="cs-CZ"/>
          </a:p>
        </p:txBody>
      </p:sp>
      <p:sp>
        <p:nvSpPr>
          <p:cNvPr id="61442" name="Rectangle 2"/>
          <p:cNvSpPr>
            <a:spLocks noGrp="1" noChangeArrowheads="1"/>
          </p:cNvSpPr>
          <p:nvPr>
            <p:ph type="title"/>
          </p:nvPr>
        </p:nvSpPr>
        <p:spPr>
          <a:xfrm>
            <a:off x="457200" y="274638"/>
            <a:ext cx="8229600" cy="1325562"/>
          </a:xfrm>
        </p:spPr>
        <p:txBody>
          <a:bodyPr>
            <a:normAutofit/>
          </a:bodyPr>
          <a:lstStyle/>
          <a:p>
            <a:pPr eaLnBrk="1" hangingPunct="1">
              <a:defRPr/>
            </a:pPr>
            <a:r>
              <a:rPr lang="cs-CZ" altLang="cs-CZ" sz="4000" b="1" dirty="0">
                <a:solidFill>
                  <a:srgbClr val="D10202"/>
                </a:solidFill>
              </a:rPr>
              <a:t>Právo nebýt obelháván a podváděn</a:t>
            </a:r>
          </a:p>
        </p:txBody>
      </p:sp>
      <p:sp>
        <p:nvSpPr>
          <p:cNvPr id="46085" name="Rectangle 3"/>
          <p:cNvSpPr>
            <a:spLocks noGrp="1" noChangeArrowheads="1"/>
          </p:cNvSpPr>
          <p:nvPr>
            <p:ph type="body" idx="1"/>
          </p:nvPr>
        </p:nvSpPr>
        <p:spPr>
          <a:xfrm>
            <a:off x="457200" y="1449238"/>
            <a:ext cx="8229600" cy="4676925"/>
          </a:xfrm>
        </p:spPr>
        <p:txBody>
          <a:bodyPr>
            <a:noAutofit/>
          </a:bodyPr>
          <a:lstStyle/>
          <a:p>
            <a:pPr>
              <a:spcBef>
                <a:spcPct val="50000"/>
              </a:spcBef>
              <a:buFontTx/>
              <a:buNone/>
            </a:pPr>
            <a:r>
              <a:rPr lang="cs-CZ" altLang="cs-CZ" sz="2000" dirty="0"/>
              <a:t>Měl by být vysvětlen </a:t>
            </a:r>
            <a:r>
              <a:rPr lang="cs-CZ" altLang="cs-CZ" sz="2000" b="1" dirty="0"/>
              <a:t>záměr a smysl</a:t>
            </a:r>
            <a:r>
              <a:rPr lang="cs-CZ" altLang="cs-CZ" sz="2000" dirty="0"/>
              <a:t> výzkumu a podrobně vysvětlena </a:t>
            </a:r>
            <a:r>
              <a:rPr lang="cs-CZ" altLang="cs-CZ" sz="2000" b="1" dirty="0"/>
              <a:t>rizika</a:t>
            </a:r>
            <a:r>
              <a:rPr lang="cs-CZ" altLang="cs-CZ" sz="2000" dirty="0"/>
              <a:t> poškození.</a:t>
            </a:r>
          </a:p>
          <a:p>
            <a:pPr>
              <a:spcBef>
                <a:spcPct val="50000"/>
              </a:spcBef>
              <a:buFontTx/>
              <a:buNone/>
            </a:pPr>
            <a:r>
              <a:rPr lang="cs-CZ" altLang="cs-CZ" sz="2000" dirty="0"/>
              <a:t>Klamání se objevuje často v psychologii a jiných sociálních vědách - chování    by se jinak špatně zjišťovalo.</a:t>
            </a:r>
          </a:p>
          <a:p>
            <a:pPr>
              <a:spcBef>
                <a:spcPct val="50000"/>
              </a:spcBef>
              <a:buFontTx/>
              <a:buNone/>
            </a:pPr>
            <a:r>
              <a:rPr lang="cs-CZ" altLang="cs-CZ" sz="2000" dirty="0"/>
              <a:t>Klamáním je vlastně v jisté míře každá pokusná situace, stimulující situaci reálnou (placebo).</a:t>
            </a:r>
          </a:p>
          <a:p>
            <a:pPr>
              <a:spcBef>
                <a:spcPct val="50000"/>
              </a:spcBef>
              <a:buFontTx/>
              <a:buNone/>
            </a:pPr>
            <a:r>
              <a:rPr lang="cs-CZ" altLang="cs-CZ" sz="2000" dirty="0"/>
              <a:t>Kompromisem mezi odpůrci klamání (prioritou je lidská osoba) a příznivci (prioritou je výsledek výzkumu) může být: </a:t>
            </a:r>
          </a:p>
          <a:p>
            <a:pPr>
              <a:spcBef>
                <a:spcPct val="50000"/>
              </a:spcBef>
              <a:buFontTx/>
              <a:buNone/>
            </a:pPr>
            <a:r>
              <a:rPr lang="cs-CZ" altLang="cs-CZ" sz="2000" dirty="0"/>
              <a:t>1) interview bezprostředně po výzkumu (aby neměl subjekt pocit, že „byl       za blbce“</a:t>
            </a:r>
          </a:p>
          <a:p>
            <a:pPr>
              <a:spcBef>
                <a:spcPct val="50000"/>
              </a:spcBef>
              <a:buFontTx/>
              <a:buNone/>
            </a:pPr>
            <a:r>
              <a:rPr lang="cs-CZ" altLang="cs-CZ" sz="2000" dirty="0"/>
              <a:t>2) sdělení, že je možné, že bude užívat placebo (zaslepená studie), a seznámit jej s možnými důsledky</a:t>
            </a:r>
          </a:p>
          <a:p>
            <a:pPr marL="0" indent="0">
              <a:spcBef>
                <a:spcPct val="50000"/>
              </a:spcBef>
              <a:buNone/>
            </a:pPr>
            <a:r>
              <a:rPr lang="cs-CZ" altLang="cs-CZ" sz="2000" dirty="0"/>
              <a:t> </a:t>
            </a:r>
          </a:p>
        </p:txBody>
      </p:sp>
    </p:spTree>
    <p:extLst>
      <p:ext uri="{BB962C8B-B14F-4D97-AF65-F5344CB8AC3E}">
        <p14:creationId xmlns:p14="http://schemas.microsoft.com/office/powerpoint/2010/main" val="2871571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Metodologie a metoda</a:t>
            </a:r>
          </a:p>
        </p:txBody>
      </p:sp>
      <p:pic>
        <p:nvPicPr>
          <p:cNvPr id="2" name="Zástupný obsah 1">
            <a:extLst>
              <a:ext uri="{FF2B5EF4-FFF2-40B4-BE49-F238E27FC236}">
                <a16:creationId xmlns:a16="http://schemas.microsoft.com/office/drawing/2014/main" id="{D2C51505-5486-4AE5-AD4E-2AE3B80BD223}"/>
              </a:ext>
            </a:extLst>
          </p:cNvPr>
          <p:cNvPicPr>
            <a:picLocks noGrp="1" noChangeAspect="1"/>
          </p:cNvPicPr>
          <p:nvPr>
            <p:ph idx="1"/>
          </p:nvPr>
        </p:nvPicPr>
        <p:blipFill rotWithShape="1">
          <a:blip r:embed="rId2"/>
          <a:srcRect l="-1" r="712"/>
          <a:stretch/>
        </p:blipFill>
        <p:spPr>
          <a:xfrm>
            <a:off x="186682" y="1404360"/>
            <a:ext cx="8632524" cy="4049279"/>
          </a:xfrm>
          <a:prstGeom prst="rect">
            <a:avLst/>
          </a:prstGeom>
        </p:spPr>
      </p:pic>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5</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902668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Metodologie</a:t>
            </a:r>
          </a:p>
        </p:txBody>
      </p:sp>
      <p:sp>
        <p:nvSpPr>
          <p:cNvPr id="3" name="Zástupný symbol pro obsah 2"/>
          <p:cNvSpPr>
            <a:spLocks noGrp="1"/>
          </p:cNvSpPr>
          <p:nvPr>
            <p:ph idx="1"/>
          </p:nvPr>
        </p:nvSpPr>
        <p:spPr/>
        <p:txBody>
          <a:bodyPr rtlCol="0">
            <a:normAutofit fontScale="92500" lnSpcReduction="10000"/>
          </a:bodyPr>
          <a:lstStyle/>
          <a:p>
            <a:pPr marL="0" indent="0" eaLnBrk="1" fontAlgn="auto" hangingPunct="1">
              <a:buFont typeface="Monotype Sorts" pitchFamily="2" charset="2"/>
              <a:buNone/>
              <a:defRPr/>
            </a:pPr>
            <a:r>
              <a:rPr lang="cs-CZ" sz="3500" b="1" dirty="0">
                <a:solidFill>
                  <a:schemeClr val="tx1">
                    <a:lumMod val="75000"/>
                    <a:lumOff val="25000"/>
                  </a:schemeClr>
                </a:solidFill>
              </a:rPr>
              <a:t>Metodologie:</a:t>
            </a:r>
          </a:p>
          <a:p>
            <a:r>
              <a:rPr lang="cs-CZ" dirty="0"/>
              <a:t>Metodologie v širokém slova smyslu označuje obecná filozofická východiska vědeckého poznání, společná všem vědeckým disciplínám. </a:t>
            </a:r>
          </a:p>
          <a:p>
            <a:r>
              <a:rPr lang="cs-CZ" dirty="0"/>
              <a:t>V užším smyslu se tímto pojmem označuje teorie vědeckého poznání, která studuje procesy poznávání a přetváření skutečnosti, jež jsou předmětem konkrétních vědeckých disciplín. </a:t>
            </a:r>
          </a:p>
          <a:p>
            <a:r>
              <a:rPr lang="cs-CZ" dirty="0"/>
              <a:t>Jednoduše řečeno metodologie vědy je naukou o metodách.</a:t>
            </a:r>
            <a:endParaRPr lang="cs-CZ" sz="2400" dirty="0">
              <a:solidFill>
                <a:schemeClr val="tx1">
                  <a:lumMod val="75000"/>
                  <a:lumOff val="25000"/>
                </a:schemeClr>
              </a:solidFill>
            </a:endParaRPr>
          </a:p>
          <a:p>
            <a:pPr marL="91440" indent="-91440" eaLnBrk="1" fontAlgn="auto" hangingPunct="1">
              <a:defRPr/>
            </a:pP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6</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537355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Metoda 1</a:t>
            </a:r>
          </a:p>
        </p:txBody>
      </p:sp>
      <p:sp>
        <p:nvSpPr>
          <p:cNvPr id="3" name="Zástupný symbol pro obsah 2"/>
          <p:cNvSpPr>
            <a:spLocks noGrp="1"/>
          </p:cNvSpPr>
          <p:nvPr>
            <p:ph idx="1"/>
          </p:nvPr>
        </p:nvSpPr>
        <p:spPr>
          <a:xfrm>
            <a:off x="457200" y="1600200"/>
            <a:ext cx="8229600" cy="4525963"/>
          </a:xfrm>
        </p:spPr>
        <p:txBody>
          <a:bodyPr rtlCol="0">
            <a:normAutofit fontScale="92500" lnSpcReduction="10000"/>
          </a:bodyPr>
          <a:lstStyle/>
          <a:p>
            <a:pPr marL="0" indent="0">
              <a:buNone/>
            </a:pPr>
            <a:r>
              <a:rPr lang="cs-CZ" sz="3800" b="1" dirty="0"/>
              <a:t>Metoda </a:t>
            </a:r>
            <a:r>
              <a:rPr lang="cs-CZ" dirty="0"/>
              <a:t>(z řeckého slova </a:t>
            </a:r>
            <a:r>
              <a:rPr lang="cs-CZ" dirty="0" err="1"/>
              <a:t>methodos,a</a:t>
            </a:r>
            <a:r>
              <a:rPr lang="cs-CZ" dirty="0"/>
              <a:t> doslovně znamená „cesta za něčím“, „postup“ ):</a:t>
            </a:r>
          </a:p>
          <a:p>
            <a:r>
              <a:rPr lang="cs-CZ" dirty="0"/>
              <a:t>Pojem vědecká metoda lze obecně charakterizovat jako záměrný postup (cestu), jehož pomocí dosáhneme určitého cíle, něco se pozná nebo vyřeší. </a:t>
            </a:r>
          </a:p>
          <a:p>
            <a:r>
              <a:rPr lang="cs-CZ" dirty="0"/>
              <a:t>Metoda představuje obvykle celý komplex různorodých poznávacích postupů a praktických operací, které směřují k získávání vědeckých poznatků</a:t>
            </a:r>
            <a:endParaRPr lang="cs-CZ" sz="2400" dirty="0">
              <a:solidFill>
                <a:schemeClr val="tx1">
                  <a:lumMod val="75000"/>
                  <a:lumOff val="25000"/>
                </a:schemeClr>
              </a:solidFill>
            </a:endParaRPr>
          </a:p>
          <a:p>
            <a:pPr marL="91440" indent="-91440" eaLnBrk="1" fontAlgn="auto" hangingPunct="1">
              <a:defRPr/>
            </a:pP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7</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918377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Metoda 2</a:t>
            </a:r>
          </a:p>
        </p:txBody>
      </p:sp>
      <p:sp>
        <p:nvSpPr>
          <p:cNvPr id="3" name="Zástupný symbol pro obsah 2"/>
          <p:cNvSpPr>
            <a:spLocks noGrp="1"/>
          </p:cNvSpPr>
          <p:nvPr>
            <p:ph idx="1"/>
          </p:nvPr>
        </p:nvSpPr>
        <p:spPr>
          <a:xfrm>
            <a:off x="457200" y="1600200"/>
            <a:ext cx="8229600" cy="4525963"/>
          </a:xfrm>
        </p:spPr>
        <p:txBody>
          <a:bodyPr rtlCol="0">
            <a:normAutofit fontScale="85000" lnSpcReduction="20000"/>
          </a:bodyPr>
          <a:lstStyle/>
          <a:p>
            <a:pPr marL="0" indent="0">
              <a:buNone/>
            </a:pPr>
            <a:r>
              <a:rPr lang="cs-CZ" sz="3800" b="1" dirty="0"/>
              <a:t>Metody:</a:t>
            </a:r>
          </a:p>
          <a:p>
            <a:r>
              <a:rPr lang="cs-CZ" sz="3600" dirty="0"/>
              <a:t>přístupu (nebo také procedury), </a:t>
            </a:r>
          </a:p>
          <a:p>
            <a:r>
              <a:rPr lang="cs-CZ" sz="3600" dirty="0"/>
              <a:t>metody sběru dat (nebo také techniky), </a:t>
            </a:r>
          </a:p>
          <a:p>
            <a:r>
              <a:rPr lang="cs-CZ" sz="3600" dirty="0"/>
              <a:t>metody analýzy dat,</a:t>
            </a:r>
          </a:p>
          <a:p>
            <a:r>
              <a:rPr lang="cs-CZ" sz="3600" dirty="0"/>
              <a:t>metody intepretace dat.</a:t>
            </a:r>
          </a:p>
          <a:p>
            <a:pPr marL="0" indent="0">
              <a:buNone/>
            </a:pPr>
            <a:endParaRPr lang="cs-CZ" dirty="0">
              <a:solidFill>
                <a:schemeClr val="tx1">
                  <a:lumMod val="75000"/>
                  <a:lumOff val="25000"/>
                </a:schemeClr>
              </a:solidFill>
            </a:endParaRPr>
          </a:p>
          <a:p>
            <a:pPr marL="0" indent="0">
              <a:buNone/>
            </a:pPr>
            <a:r>
              <a:rPr lang="cs-CZ" dirty="0"/>
              <a:t>Poznámka</a:t>
            </a:r>
            <a:r>
              <a:rPr lang="cs-CZ" dirty="0">
                <a:solidFill>
                  <a:schemeClr val="tx1">
                    <a:lumMod val="75000"/>
                    <a:lumOff val="25000"/>
                  </a:schemeClr>
                </a:solidFill>
              </a:rPr>
              <a:t>: </a:t>
            </a:r>
            <a:r>
              <a:rPr lang="cs-CZ" dirty="0"/>
              <a:t>Ve vědecké práci používáme rovněž tzv. metodiku. Metodika nepatří do oblasti metodologie. </a:t>
            </a:r>
            <a:r>
              <a:rPr lang="cs-CZ" b="1" dirty="0"/>
              <a:t>Metodika výzkumné práce </a:t>
            </a:r>
            <a:r>
              <a:rPr lang="cs-CZ" dirty="0"/>
              <a:t>je praktickým postupem (návodem), jak prakticky postupně realizovat výzkumné procedury vztahující se k realizaci výzkumného cíle.</a:t>
            </a:r>
            <a:endParaRPr lang="cs-CZ" dirty="0">
              <a:solidFill>
                <a:schemeClr val="tx1">
                  <a:lumMod val="75000"/>
                  <a:lumOff val="25000"/>
                </a:schemeClr>
              </a:solidFill>
            </a:endParaRP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8</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3952838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Metoda 3</a:t>
            </a:r>
          </a:p>
        </p:txBody>
      </p:sp>
      <p:sp>
        <p:nvSpPr>
          <p:cNvPr id="3" name="Zástupný symbol pro obsah 2"/>
          <p:cNvSpPr>
            <a:spLocks noGrp="1"/>
          </p:cNvSpPr>
          <p:nvPr>
            <p:ph idx="1"/>
          </p:nvPr>
        </p:nvSpPr>
        <p:spPr>
          <a:xfrm>
            <a:off x="457200" y="1600200"/>
            <a:ext cx="8229600" cy="4525963"/>
          </a:xfrm>
        </p:spPr>
        <p:txBody>
          <a:bodyPr rtlCol="0">
            <a:normAutofit/>
          </a:bodyPr>
          <a:lstStyle/>
          <a:p>
            <a:pPr marL="0" indent="0">
              <a:buNone/>
            </a:pPr>
            <a:r>
              <a:rPr lang="cs-CZ" sz="3800" b="1" dirty="0"/>
              <a:t>Metody:</a:t>
            </a:r>
          </a:p>
          <a:p>
            <a:pPr marL="742950" indent="-742950">
              <a:buFont typeface="+mj-lt"/>
              <a:buAutoNum type="arabicPeriod"/>
            </a:pPr>
            <a:r>
              <a:rPr lang="cs-CZ" sz="3800" b="1" dirty="0"/>
              <a:t>Empirické</a:t>
            </a:r>
          </a:p>
          <a:p>
            <a:pPr marL="742950" indent="-742950">
              <a:buFont typeface="+mj-lt"/>
              <a:buAutoNum type="arabicPeriod"/>
            </a:pPr>
            <a:r>
              <a:rPr lang="cs-CZ" sz="3800" b="1" dirty="0"/>
              <a:t>Obecně teoretické metody</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9</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1422831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645</TotalTime>
  <Words>2456</Words>
  <Application>Microsoft Office PowerPoint</Application>
  <PresentationFormat>Předvádění na obrazovce (4:3)</PresentationFormat>
  <Paragraphs>298</Paragraphs>
  <Slides>42</Slides>
  <Notes>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42</vt:i4>
      </vt:variant>
    </vt:vector>
  </HeadingPairs>
  <TitlesOfParts>
    <vt:vector size="48" baseType="lpstr">
      <vt:lpstr>Arial</vt:lpstr>
      <vt:lpstr>Calibri</vt:lpstr>
      <vt:lpstr>Monotype Sorts</vt:lpstr>
      <vt:lpstr>Times New Roman</vt:lpstr>
      <vt:lpstr>Wingdings</vt:lpstr>
      <vt:lpstr>Office Theme</vt:lpstr>
      <vt:lpstr>Metodologie sběru a interpretace dat 2</vt:lpstr>
      <vt:lpstr> Úvodní pojmy  </vt:lpstr>
      <vt:lpstr>Věda</vt:lpstr>
      <vt:lpstr>Technicko-aplikační funkce vědy</vt:lpstr>
      <vt:lpstr>Metodologie a metoda</vt:lpstr>
      <vt:lpstr>Metodologie</vt:lpstr>
      <vt:lpstr>Metoda 1</vt:lpstr>
      <vt:lpstr>Metoda 2</vt:lpstr>
      <vt:lpstr>Metoda 3</vt:lpstr>
      <vt:lpstr>Metody empirické</vt:lpstr>
      <vt:lpstr>Metody obecně teoretické</vt:lpstr>
      <vt:lpstr>Typy dat</vt:lpstr>
      <vt:lpstr>Prezentace aplikace PowerPoint</vt:lpstr>
      <vt:lpstr>Cíl výzkumu</vt:lpstr>
      <vt:lpstr>Paradigma</vt:lpstr>
      <vt:lpstr>Přístup k pohledu na jevy:</vt:lpstr>
      <vt:lpstr>Rozdíl v logice</vt:lpstr>
      <vt:lpstr>Kvantitativní vs. kvalitativní výzkum</vt:lpstr>
      <vt:lpstr>Prezentace aplikace PowerPoint</vt:lpstr>
      <vt:lpstr>Prezentace aplikace PowerPoint</vt:lpstr>
      <vt:lpstr>Triangulace </vt:lpstr>
      <vt:lpstr>Triangulace - pokračování</vt:lpstr>
      <vt:lpstr>Smíšený výzkum</vt:lpstr>
      <vt:lpstr>Hypotéza a výzkumná otázka</vt:lpstr>
      <vt:lpstr>Proces formulace a další postup</vt:lpstr>
      <vt:lpstr>Identifikace a operacionalizace pojmů</vt:lpstr>
      <vt:lpstr>Teoretický rámec výzkumu</vt:lpstr>
      <vt:lpstr>Rešerše</vt:lpstr>
      <vt:lpstr>Etika výzkumu</vt:lpstr>
      <vt:lpstr>Etické aspekty ve vědě – obecné 1</vt:lpstr>
      <vt:lpstr>Specifické etické principy ve vědě a výzkumu</vt:lpstr>
      <vt:lpstr>Tři základní eticky problémové oblasti ve vědě a výzkumu</vt:lpstr>
      <vt:lpstr>Etika práce s daty </vt:lpstr>
      <vt:lpstr>Etika používání pramenů</vt:lpstr>
      <vt:lpstr>Opisování nebo citace? </vt:lpstr>
      <vt:lpstr>Nepůvodní práce</vt:lpstr>
      <vt:lpstr>Etika odpovědnosti vůči společnosti </vt:lpstr>
      <vt:lpstr> Etika odpovědnosti vůči společnosti</vt:lpstr>
      <vt:lpstr>Zacházení s účastníky výzkumu</vt:lpstr>
      <vt:lpstr>Právo nebýt poškozován</vt:lpstr>
      <vt:lpstr>Právo nemuset nic konat proti své vůli a právo  a svobodu projevu a rozhodování</vt:lpstr>
      <vt:lpstr>Právo nebýt obelháván a podváděn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Ludvíková Pavla</dc:creator>
  <cp:keywords/>
  <dc:description/>
  <cp:lastModifiedBy>Fink Martin</cp:lastModifiedBy>
  <cp:revision>42</cp:revision>
  <cp:lastPrinted>2017-09-20T13:14:00Z</cp:lastPrinted>
  <dcterms:created xsi:type="dcterms:W3CDTF">2012-07-19T22:32:54Z</dcterms:created>
  <dcterms:modified xsi:type="dcterms:W3CDTF">2021-10-18T08:39:22Z</dcterms:modified>
  <cp:category/>
</cp:coreProperties>
</file>