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3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</p:sldIdLst>
  <p:sldSz cx="10083800" cy="7562850"/>
  <p:notesSz cx="10083800" cy="756285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1" d="100"/>
          <a:sy n="61" d="100"/>
        </p:scale>
        <p:origin x="1392" y="6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25116220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327774871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785378955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974524602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8503441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467398080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790223403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87891600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4183065093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08064671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372729874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81388479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878933058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065938983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34966238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68630567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89295413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726757567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523779099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718971382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876716584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75896140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756285" y="2344483"/>
            <a:ext cx="8571230" cy="158819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512570" y="4235196"/>
            <a:ext cx="7058659" cy="189071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2/11/2018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0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sz="24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2/11/2018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0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504190" y="1739455"/>
            <a:ext cx="4386453" cy="499148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5193156" y="1739455"/>
            <a:ext cx="4386453" cy="499148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2/11/2018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0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2/11/2018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2/11/2018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0"/>
            <a:ext cx="10080625" cy="1567180"/>
          </a:xfrm>
          <a:custGeom>
            <a:avLst/>
            <a:gdLst/>
            <a:ahLst/>
            <a:cxnLst/>
            <a:rect l="l" t="t" r="r" b="b"/>
            <a:pathLst>
              <a:path w="10080625" h="1567180">
                <a:moveTo>
                  <a:pt x="0" y="1566566"/>
                </a:moveTo>
                <a:lnTo>
                  <a:pt x="10080619" y="1566566"/>
                </a:lnTo>
                <a:lnTo>
                  <a:pt x="10080619" y="0"/>
                </a:lnTo>
                <a:lnTo>
                  <a:pt x="0" y="0"/>
                </a:lnTo>
                <a:lnTo>
                  <a:pt x="0" y="1566566"/>
                </a:lnTo>
                <a:close/>
              </a:path>
            </a:pathLst>
          </a:custGeom>
          <a:solidFill>
            <a:srgbClr val="2C2CB8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0" y="1638566"/>
            <a:ext cx="10080625" cy="5920740"/>
          </a:xfrm>
          <a:custGeom>
            <a:avLst/>
            <a:gdLst/>
            <a:ahLst/>
            <a:cxnLst/>
            <a:rect l="l" t="t" r="r" b="b"/>
            <a:pathLst>
              <a:path w="10080625" h="5920740">
                <a:moveTo>
                  <a:pt x="0" y="5920473"/>
                </a:moveTo>
                <a:lnTo>
                  <a:pt x="10080619" y="5920473"/>
                </a:lnTo>
                <a:lnTo>
                  <a:pt x="10080619" y="0"/>
                </a:lnTo>
                <a:lnTo>
                  <a:pt x="0" y="0"/>
                </a:lnTo>
                <a:lnTo>
                  <a:pt x="0" y="5920473"/>
                </a:lnTo>
                <a:close/>
              </a:path>
            </a:pathLst>
          </a:custGeom>
          <a:solidFill>
            <a:srgbClr val="2C2CB8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0" y="17526"/>
            <a:ext cx="916305" cy="7541895"/>
          </a:xfrm>
          <a:custGeom>
            <a:avLst/>
            <a:gdLst/>
            <a:ahLst/>
            <a:cxnLst/>
            <a:rect l="l" t="t" r="r" b="b"/>
            <a:pathLst>
              <a:path w="916305" h="7541895">
                <a:moveTo>
                  <a:pt x="119062" y="0"/>
                </a:moveTo>
                <a:lnTo>
                  <a:pt x="53702" y="12503"/>
                </a:lnTo>
                <a:lnTo>
                  <a:pt x="0" y="43482"/>
                </a:lnTo>
                <a:lnTo>
                  <a:pt x="0" y="7500253"/>
                </a:lnTo>
                <a:lnTo>
                  <a:pt x="53711" y="7531236"/>
                </a:lnTo>
                <a:lnTo>
                  <a:pt x="107426" y="7541513"/>
                </a:lnTo>
                <a:lnTo>
                  <a:pt x="130700" y="7541513"/>
                </a:lnTo>
                <a:lnTo>
                  <a:pt x="184425" y="7531234"/>
                </a:lnTo>
                <a:lnTo>
                  <a:pt x="248327" y="7494371"/>
                </a:lnTo>
                <a:lnTo>
                  <a:pt x="310571" y="7434116"/>
                </a:lnTo>
                <a:lnTo>
                  <a:pt x="370951" y="7351442"/>
                </a:lnTo>
                <a:lnTo>
                  <a:pt x="429260" y="7247320"/>
                </a:lnTo>
                <a:lnTo>
                  <a:pt x="485293" y="7122720"/>
                </a:lnTo>
                <a:lnTo>
                  <a:pt x="538846" y="6978614"/>
                </a:lnTo>
                <a:lnTo>
                  <a:pt x="589713" y="6815973"/>
                </a:lnTo>
                <a:lnTo>
                  <a:pt x="637690" y="6635766"/>
                </a:lnTo>
                <a:lnTo>
                  <a:pt x="682571" y="6438966"/>
                </a:lnTo>
                <a:lnTo>
                  <a:pt x="724150" y="6226543"/>
                </a:lnTo>
                <a:lnTo>
                  <a:pt x="762224" y="5999468"/>
                </a:lnTo>
                <a:lnTo>
                  <a:pt x="796587" y="5758712"/>
                </a:lnTo>
                <a:lnTo>
                  <a:pt x="827033" y="5505246"/>
                </a:lnTo>
                <a:lnTo>
                  <a:pt x="853358" y="5240040"/>
                </a:lnTo>
                <a:lnTo>
                  <a:pt x="875357" y="4964065"/>
                </a:lnTo>
                <a:lnTo>
                  <a:pt x="892824" y="4678293"/>
                </a:lnTo>
                <a:lnTo>
                  <a:pt x="905554" y="4383694"/>
                </a:lnTo>
                <a:lnTo>
                  <a:pt x="913343" y="4081239"/>
                </a:lnTo>
                <a:lnTo>
                  <a:pt x="915984" y="3771777"/>
                </a:lnTo>
                <a:lnTo>
                  <a:pt x="913343" y="3462437"/>
                </a:lnTo>
                <a:lnTo>
                  <a:pt x="905554" y="3159983"/>
                </a:lnTo>
                <a:lnTo>
                  <a:pt x="892824" y="2865386"/>
                </a:lnTo>
                <a:lnTo>
                  <a:pt x="875357" y="2579616"/>
                </a:lnTo>
                <a:lnTo>
                  <a:pt x="853358" y="2303645"/>
                </a:lnTo>
                <a:lnTo>
                  <a:pt x="827033" y="2038442"/>
                </a:lnTo>
                <a:lnTo>
                  <a:pt x="796587" y="1784980"/>
                </a:lnTo>
                <a:lnTo>
                  <a:pt x="762225" y="1544228"/>
                </a:lnTo>
                <a:lnTo>
                  <a:pt x="724152" y="1317158"/>
                </a:lnTo>
                <a:lnTo>
                  <a:pt x="682572" y="1104739"/>
                </a:lnTo>
                <a:lnTo>
                  <a:pt x="637692" y="907944"/>
                </a:lnTo>
                <a:lnTo>
                  <a:pt x="589716" y="727743"/>
                </a:lnTo>
                <a:lnTo>
                  <a:pt x="538849" y="565106"/>
                </a:lnTo>
                <a:lnTo>
                  <a:pt x="485297" y="421004"/>
                </a:lnTo>
                <a:lnTo>
                  <a:pt x="429265" y="296409"/>
                </a:lnTo>
                <a:lnTo>
                  <a:pt x="370957" y="192290"/>
                </a:lnTo>
                <a:lnTo>
                  <a:pt x="310579" y="109619"/>
                </a:lnTo>
                <a:lnTo>
                  <a:pt x="248335" y="49367"/>
                </a:lnTo>
                <a:lnTo>
                  <a:pt x="184432" y="12503"/>
                </a:lnTo>
                <a:lnTo>
                  <a:pt x="119062" y="0"/>
                </a:lnTo>
                <a:close/>
              </a:path>
            </a:pathLst>
          </a:custGeom>
          <a:solidFill>
            <a:srgbClr val="2222D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0" y="85240"/>
            <a:ext cx="10081260" cy="7417434"/>
          </a:xfrm>
          <a:custGeom>
            <a:avLst/>
            <a:gdLst/>
            <a:ahLst/>
            <a:cxnLst/>
            <a:rect l="l" t="t" r="r" b="b"/>
            <a:pathLst>
              <a:path w="10081260" h="7417434">
                <a:moveTo>
                  <a:pt x="10081259" y="0"/>
                </a:moveTo>
                <a:lnTo>
                  <a:pt x="0" y="7417137"/>
                </a:lnTo>
              </a:path>
            </a:pathLst>
          </a:custGeom>
          <a:ln w="72000">
            <a:solidFill>
              <a:srgbClr val="2200DC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0" y="1601863"/>
            <a:ext cx="10081260" cy="1905"/>
          </a:xfrm>
          <a:custGeom>
            <a:avLst/>
            <a:gdLst/>
            <a:ahLst/>
            <a:cxnLst/>
            <a:rect l="l" t="t" r="r" b="b"/>
            <a:pathLst>
              <a:path w="10081260" h="1905">
                <a:moveTo>
                  <a:pt x="10081259" y="0"/>
                </a:moveTo>
                <a:lnTo>
                  <a:pt x="0" y="1406"/>
                </a:lnTo>
              </a:path>
            </a:pathLst>
          </a:custGeom>
          <a:ln w="72000">
            <a:solidFill>
              <a:srgbClr val="0046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0" y="3143607"/>
            <a:ext cx="10081260" cy="4369435"/>
          </a:xfrm>
          <a:custGeom>
            <a:avLst/>
            <a:gdLst/>
            <a:ahLst/>
            <a:cxnLst/>
            <a:rect l="l" t="t" r="r" b="b"/>
            <a:pathLst>
              <a:path w="10081260" h="4369434">
                <a:moveTo>
                  <a:pt x="10081259" y="0"/>
                </a:moveTo>
                <a:lnTo>
                  <a:pt x="0" y="4369101"/>
                </a:lnTo>
              </a:path>
            </a:pathLst>
          </a:custGeom>
          <a:ln w="72000">
            <a:solidFill>
              <a:srgbClr val="0046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490530" y="391406"/>
            <a:ext cx="9102739" cy="110045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40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490526" y="1808386"/>
            <a:ext cx="9102747" cy="498094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4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428492" y="7033450"/>
            <a:ext cx="3226815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504190" y="7033450"/>
            <a:ext cx="2319274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2/11/2018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7260336" y="7033450"/>
            <a:ext cx="2319274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391406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lang="en-GB" dirty="0" smtClean="0"/>
              <a:t>14</a:t>
            </a:r>
            <a:r>
              <a:rPr lang="en-GB" dirty="0" smtClean="0">
                <a:latin typeface="Times New Roman"/>
                <a:cs typeface="Times New Roman"/>
              </a:rPr>
              <a:t> </a:t>
            </a:r>
            <a:r>
              <a:rPr lang="en-GB" dirty="0" smtClean="0"/>
              <a:t>– ODPOVĚDNOSTNÍ ÚČETNICTVÍ</a:t>
            </a:r>
            <a:br>
              <a:rPr lang="en-GB" dirty="0" smtClean="0"/>
            </a:br>
            <a:r>
              <a:rPr lang="en-GB" dirty="0" smtClean="0"/>
              <a:t>A PŘEDPOKLADY JEHO FUNGOVÁNÍ</a:t>
            </a:r>
            <a:endParaRPr lang="en-GB" dirty="0"/>
          </a:p>
        </p:txBody>
      </p:sp>
      <p:sp>
        <p:nvSpPr>
          <p:cNvPr id="3" name="object 3"/>
          <p:cNvSpPr txBox="1"/>
          <p:nvPr/>
        </p:nvSpPr>
        <p:spPr>
          <a:xfrm>
            <a:off x="595686" y="1808386"/>
            <a:ext cx="8394700" cy="420628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Výukové cíle</a:t>
            </a:r>
            <a:endParaRPr sz="2400" dirty="0">
              <a:latin typeface="Arial"/>
              <a:cs typeface="Arial"/>
            </a:endParaRPr>
          </a:p>
          <a:p>
            <a:pPr marL="334010" indent="-321310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SzPct val="43750"/>
              <a:buFont typeface="Wingdings"/>
              <a:buChar char=""/>
              <a:tabLst>
                <a:tab pos="334645" algn="l"/>
                <a:tab pos="15341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vymezit	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pojem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odpov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dnostního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účetnictví,</a:t>
            </a:r>
            <a:endParaRPr sz="2400" dirty="0">
              <a:latin typeface="Arial"/>
              <a:cs typeface="Arial"/>
            </a:endParaRPr>
          </a:p>
          <a:p>
            <a:pPr marL="334010" indent="-321310">
              <a:lnSpc>
                <a:spcPct val="100000"/>
              </a:lnSpc>
              <a:spcBef>
                <a:spcPts val="1185"/>
              </a:spcBef>
              <a:buClr>
                <a:srgbClr val="FFFFFF"/>
              </a:buClr>
              <a:buSzPct val="43750"/>
              <a:buFont typeface="Wingdings"/>
              <a:buChar char=""/>
              <a:tabLst>
                <a:tab pos="33464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charakterizovat jeho hlavní cíle,</a:t>
            </a:r>
            <a:endParaRPr sz="2400" dirty="0">
              <a:latin typeface="Arial"/>
              <a:cs typeface="Arial"/>
            </a:endParaRPr>
          </a:p>
          <a:p>
            <a:pPr marL="334010" indent="-321310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SzPct val="43750"/>
              <a:buFont typeface="Wingdings"/>
              <a:buChar char=""/>
              <a:tabLst>
                <a:tab pos="334645" algn="l"/>
                <a:tab pos="15341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vymezit	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edpoklady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jeho účinného fungování,</a:t>
            </a:r>
            <a:endParaRPr sz="2400" dirty="0">
              <a:latin typeface="Arial"/>
              <a:cs typeface="Arial"/>
            </a:endParaRPr>
          </a:p>
          <a:p>
            <a:pPr marL="334010" indent="-321310">
              <a:lnSpc>
                <a:spcPts val="2780"/>
              </a:lnSpc>
              <a:spcBef>
                <a:spcPts val="1200"/>
              </a:spcBef>
              <a:buClr>
                <a:srgbClr val="FFFFFF"/>
              </a:buClr>
              <a:buSzPct val="43750"/>
              <a:buFont typeface="Wingdings"/>
              <a:buChar char=""/>
              <a:tabLst>
                <a:tab pos="334645" algn="l"/>
              </a:tabLst>
            </a:pP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vyjád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it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vztah mezi organizační a ekonomickou strukturou</a:t>
            </a:r>
            <a:endParaRPr sz="2400" dirty="0">
              <a:latin typeface="Arial"/>
              <a:cs typeface="Arial"/>
            </a:endParaRPr>
          </a:p>
          <a:p>
            <a:pPr marL="33401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podniku,</a:t>
            </a:r>
            <a:endParaRPr sz="2400" dirty="0">
              <a:latin typeface="Arial"/>
              <a:cs typeface="Arial"/>
            </a:endParaRPr>
          </a:p>
          <a:p>
            <a:pPr marL="334010" indent="-321310">
              <a:lnSpc>
                <a:spcPts val="2785"/>
              </a:lnSpc>
              <a:spcBef>
                <a:spcPts val="1200"/>
              </a:spcBef>
              <a:buClr>
                <a:srgbClr val="FFFFFF"/>
              </a:buClr>
              <a:buSzPct val="43750"/>
              <a:buFont typeface="Wingdings"/>
              <a:buChar char=""/>
              <a:tabLst>
                <a:tab pos="33464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vymezit základní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typy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odpov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dnostních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edisek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jejichž</a:t>
            </a:r>
            <a:endParaRPr sz="2400" dirty="0">
              <a:latin typeface="Arial"/>
              <a:cs typeface="Arial"/>
            </a:endParaRPr>
          </a:p>
          <a:p>
            <a:pPr marL="334010">
              <a:lnSpc>
                <a:spcPts val="2785"/>
              </a:lnSpc>
            </a:pP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se uplatňují hodnotová kritéria a</a:t>
            </a:r>
            <a:endParaRPr sz="2400" dirty="0">
              <a:latin typeface="Arial"/>
              <a:cs typeface="Arial"/>
            </a:endParaRPr>
          </a:p>
          <a:p>
            <a:pPr marL="334010" indent="-321310">
              <a:lnSpc>
                <a:spcPct val="100000"/>
              </a:lnSpc>
              <a:spcBef>
                <a:spcPts val="1185"/>
              </a:spcBef>
              <a:buClr>
                <a:srgbClr val="FFFFFF"/>
              </a:buClr>
              <a:buSzPct val="43750"/>
              <a:buFont typeface="Wingdings"/>
              <a:buChar char=""/>
              <a:tabLst>
                <a:tab pos="33464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charakterizovat podstatné rysy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jejich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391406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dirty="0"/>
              <a:t>Faktory ovlivňující míru centralizace či</a:t>
            </a:r>
          </a:p>
          <a:p>
            <a:pPr marL="12700">
              <a:lnSpc>
                <a:spcPts val="4630"/>
              </a:lnSpc>
            </a:pPr>
            <a:r>
              <a:rPr dirty="0"/>
              <a:t>decentralizace v </a:t>
            </a:r>
            <a:r>
              <a:rPr dirty="0" err="1" smtClean="0"/>
              <a:t>odpov</a:t>
            </a:r>
            <a:r>
              <a:rPr lang="cs-CZ" dirty="0" smtClean="0"/>
              <a:t>ě</a:t>
            </a:r>
            <a:r>
              <a:rPr dirty="0" err="1" smtClean="0"/>
              <a:t>dnostním</a:t>
            </a:r>
            <a:r>
              <a:rPr dirty="0" smtClean="0"/>
              <a:t> </a:t>
            </a:r>
            <a:r>
              <a:rPr lang="cs-CZ" dirty="0" smtClean="0"/>
              <a:t>ř</a:t>
            </a:r>
            <a:r>
              <a:rPr dirty="0" err="1" smtClean="0"/>
              <a:t>ízení</a:t>
            </a:r>
            <a:endParaRPr dirty="0"/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9038590" cy="471571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Uspo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ádání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výrobního procesu</a:t>
            </a:r>
            <a:endParaRPr sz="2400" dirty="0">
              <a:latin typeface="Arial"/>
              <a:cs typeface="Arial"/>
            </a:endParaRPr>
          </a:p>
          <a:p>
            <a:pPr marL="350520" marR="746125" indent="-337820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předmětné uspořádání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útvary s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relativn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uzav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eným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kolob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hem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zpravidla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nesou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odpov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dnost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za výrobu celého výrobku; horizontální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vztahy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mén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časté, spíše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decentralizované řízení</a:t>
            </a:r>
            <a:endParaRPr sz="2400" dirty="0">
              <a:latin typeface="Arial"/>
              <a:cs typeface="Arial"/>
            </a:endParaRPr>
          </a:p>
          <a:p>
            <a:pPr marL="350520" marR="5080" indent="-337820">
              <a:lnSpc>
                <a:spcPct val="93000"/>
              </a:lnSpc>
              <a:spcBef>
                <a:spcPts val="1345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technologické uspořádání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útvar je specializovaný na určitý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druh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operace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které provádí na všech výrobcích, které je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eba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íslušným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způsobem zpracovat, výroba finálního výrobku vyžaduje množství horizontálních vazeb a vrcholovou koordinaci jednotlivých činností; spíše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centralizované řízení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endParaRPr sz="2400" dirty="0">
              <a:latin typeface="Arial"/>
              <a:cs typeface="Arial"/>
            </a:endParaRPr>
          </a:p>
          <a:p>
            <a:pPr marL="350520" marR="518159" indent="-337820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stálost výrobního programu, interní / externí výkon, společné užívání vybavení, ...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391406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5"/>
              </a:lnSpc>
            </a:pPr>
            <a:r>
              <a:rPr dirty="0"/>
              <a:t>Faktory ovlivňující míru centralizace či</a:t>
            </a:r>
          </a:p>
          <a:p>
            <a:pPr marL="12700">
              <a:lnSpc>
                <a:spcPts val="4635"/>
              </a:lnSpc>
            </a:pPr>
            <a:r>
              <a:rPr dirty="0"/>
              <a:t>decentralizace v </a:t>
            </a:r>
            <a:r>
              <a:rPr dirty="0" err="1" smtClean="0"/>
              <a:t>odpov</a:t>
            </a:r>
            <a:r>
              <a:rPr lang="cs-CZ" dirty="0" smtClean="0"/>
              <a:t>ě</a:t>
            </a:r>
            <a:r>
              <a:rPr dirty="0" err="1" smtClean="0"/>
              <a:t>dnostním</a:t>
            </a:r>
            <a:r>
              <a:rPr dirty="0" smtClean="0"/>
              <a:t> </a:t>
            </a:r>
            <a:r>
              <a:rPr lang="cs-CZ" dirty="0"/>
              <a:t>ř</a:t>
            </a:r>
            <a:r>
              <a:rPr dirty="0" err="1" smtClean="0"/>
              <a:t>ízení</a:t>
            </a:r>
            <a:endParaRPr dirty="0"/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9058275" cy="43935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50520" indent="-337820">
              <a:lnSpc>
                <a:spcPct val="100000"/>
              </a:lnSpc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čím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více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uzav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ený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komplexn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jší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 reprodukční proces útvaru,</a:t>
            </a:r>
            <a:endParaRPr sz="2400" dirty="0">
              <a:latin typeface="Arial"/>
              <a:cs typeface="Arial"/>
            </a:endParaRPr>
          </a:p>
          <a:p>
            <a:pPr marL="350520" marR="350520" indent="-337820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čím více vstupních a výstupních vazeb se realizuje s externím okolím podniku,</a:t>
            </a:r>
            <a:endParaRPr sz="2400" dirty="0">
              <a:latin typeface="Arial"/>
              <a:cs typeface="Arial"/>
            </a:endParaRPr>
          </a:p>
          <a:p>
            <a:pPr marL="350520" indent="-337820">
              <a:lnSpc>
                <a:spcPts val="2780"/>
              </a:lnSpc>
              <a:spcBef>
                <a:spcPts val="1145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čím dokonalejší konkurence existuje na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trhu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íslušného</a:t>
            </a:r>
            <a:endParaRPr sz="2400" dirty="0">
              <a:latin typeface="Arial"/>
              <a:cs typeface="Arial"/>
            </a:endParaRPr>
          </a:p>
          <a:p>
            <a:pPr marL="35052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výkonu,</a:t>
            </a:r>
            <a:endParaRPr sz="2400" dirty="0">
              <a:latin typeface="Arial"/>
              <a:cs typeface="Arial"/>
            </a:endParaRPr>
          </a:p>
          <a:p>
            <a:pPr marL="350520" marR="821690" indent="-337820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čím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investičn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mén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náročné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bylo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vytvo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podmínek pro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průb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h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činnosti v podniku a</a:t>
            </a:r>
            <a:endParaRPr sz="2400" dirty="0">
              <a:latin typeface="Arial"/>
              <a:cs typeface="Arial"/>
            </a:endParaRPr>
          </a:p>
          <a:p>
            <a:pPr marL="350520" indent="-337820">
              <a:lnSpc>
                <a:spcPct val="100000"/>
              </a:lnSpc>
              <a:spcBef>
                <a:spcPts val="1145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  <a:tab pos="8112125" algn="l"/>
              </a:tabLst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čím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variabiln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jší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hů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e 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edvídatelný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edm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t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aktivity	útvaru,</a:t>
            </a:r>
            <a:endParaRPr sz="2400" dirty="0">
              <a:latin typeface="Arial"/>
              <a:cs typeface="Arial"/>
            </a:endParaRPr>
          </a:p>
          <a:p>
            <a:pPr marL="350520" marR="1261745" indent="-338455">
              <a:lnSpc>
                <a:spcPts val="2680"/>
              </a:lnSpc>
              <a:spcBef>
                <a:spcPts val="1455"/>
              </a:spcBef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tím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vhodn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jší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podmínky existují pro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zdůrazn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ní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 d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ecentralizovaných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nástrojů 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metod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(a naopak).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391406"/>
            <a:ext cx="9102739" cy="920508"/>
          </a:xfrm>
          <a:prstGeom prst="rect">
            <a:avLst/>
          </a:prstGeom>
        </p:spPr>
        <p:txBody>
          <a:bodyPr vert="horz" wrap="square" lIns="0" tIns="302006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Ekonomická struktura podniku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29" y="1808386"/>
            <a:ext cx="8786495" cy="3841308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780"/>
              </a:lnSpc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Struktura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odpov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dnostních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edisek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se zainteresovaností</a:t>
            </a:r>
            <a:endParaRPr sz="2400" dirty="0">
              <a:latin typeface="Arial"/>
              <a:cs typeface="Arial"/>
            </a:endParaRPr>
          </a:p>
          <a:p>
            <a:pPr marL="12700" indent="33782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orientovanou na hodnotové výsledky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1200"/>
              </a:spcBef>
            </a:pP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eší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se</a:t>
            </a:r>
            <a:endParaRPr sz="2400" dirty="0">
              <a:latin typeface="Arial"/>
              <a:cs typeface="Arial"/>
            </a:endParaRPr>
          </a:p>
          <a:p>
            <a:pPr marL="350520" indent="-337820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Zda využít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hodnotové nástroje</a:t>
            </a:r>
            <a:endParaRPr sz="2400" dirty="0">
              <a:latin typeface="Arial"/>
              <a:cs typeface="Arial"/>
            </a:endParaRPr>
          </a:p>
          <a:p>
            <a:pPr marL="350520" indent="-337820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Jakou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formu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obsah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vazby na jiné nástroje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budou mít</a:t>
            </a:r>
            <a:endParaRPr sz="2400" dirty="0">
              <a:latin typeface="Arial"/>
              <a:cs typeface="Arial"/>
            </a:endParaRPr>
          </a:p>
          <a:p>
            <a:pPr marL="350520" marR="5080" indent="-338455">
              <a:lnSpc>
                <a:spcPct val="93100"/>
              </a:lnSpc>
              <a:spcBef>
                <a:spcPts val="1385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 hlediska míry 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oblastí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uplatn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pravomoci a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odpov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dnosti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lze rozlišit šest základních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typů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edisek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lišících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decentralizací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uplatn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nou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jejich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: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nákladové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(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nákladov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ízené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),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ziskové, rentabilitní, investiční, výnosové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výdajové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391406"/>
            <a:ext cx="9102739" cy="920508"/>
          </a:xfrm>
          <a:prstGeom prst="rect">
            <a:avLst/>
          </a:prstGeom>
        </p:spPr>
        <p:txBody>
          <a:bodyPr vert="horz" wrap="square" lIns="0" tIns="302006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err="1" smtClean="0"/>
              <a:t>Nákladov</a:t>
            </a:r>
            <a:r>
              <a:rPr lang="cs-CZ" dirty="0" smtClean="0"/>
              <a:t>ě</a:t>
            </a:r>
            <a:r>
              <a:rPr dirty="0" smtClean="0"/>
              <a:t> </a:t>
            </a:r>
            <a:r>
              <a:rPr lang="cs-CZ" dirty="0" smtClean="0"/>
              <a:t>ř</a:t>
            </a:r>
            <a:r>
              <a:rPr dirty="0" err="1" smtClean="0"/>
              <a:t>ízené</a:t>
            </a:r>
            <a:r>
              <a:rPr dirty="0" smtClean="0"/>
              <a:t> </a:t>
            </a:r>
            <a:r>
              <a:rPr dirty="0" err="1" smtClean="0"/>
              <a:t>st</a:t>
            </a:r>
            <a:r>
              <a:rPr lang="cs-CZ" dirty="0" smtClean="0"/>
              <a:t>ř</a:t>
            </a:r>
            <a:r>
              <a:rPr dirty="0" err="1" smtClean="0"/>
              <a:t>edisko</a:t>
            </a:r>
            <a:r>
              <a:rPr dirty="0" smtClean="0"/>
              <a:t> </a:t>
            </a:r>
            <a:r>
              <a:rPr dirty="0"/>
              <a:t>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6074"/>
            <a:ext cx="8973820" cy="508203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665"/>
              </a:lnSpc>
            </a:pPr>
            <a:r>
              <a:rPr lang="cs-CZ" sz="2300" dirty="0" smtClean="0">
                <a:solidFill>
                  <a:srgbClr val="FFFFFF"/>
                </a:solidFill>
                <a:latin typeface="Arial"/>
                <a:cs typeface="Arial"/>
              </a:rPr>
              <a:t>Hierarchicky nejnižším útvarem, kritériem jsou rozpočty ovlivnitelných</a:t>
            </a:r>
            <a:endParaRPr lang="cs-CZ" sz="2300" dirty="0" smtClean="0">
              <a:latin typeface="Arial"/>
              <a:cs typeface="Arial"/>
            </a:endParaRPr>
          </a:p>
          <a:p>
            <a:pPr marL="350520">
              <a:lnSpc>
                <a:spcPts val="2665"/>
              </a:lnSpc>
            </a:pPr>
            <a:r>
              <a:rPr lang="cs-CZ" sz="2300" dirty="0" smtClean="0">
                <a:solidFill>
                  <a:srgbClr val="FFFFFF"/>
                </a:solidFill>
                <a:latin typeface="Arial"/>
                <a:cs typeface="Arial"/>
              </a:rPr>
              <a:t>nákladů, kontrola probíhá zpravidla dvojím způsobem:</a:t>
            </a:r>
            <a:endParaRPr lang="cs-CZ" sz="2300" dirty="0" smtClean="0">
              <a:latin typeface="Arial"/>
              <a:cs typeface="Arial"/>
            </a:endParaRPr>
          </a:p>
          <a:p>
            <a:pPr marL="350520" marR="12700" indent="-337820">
              <a:lnSpc>
                <a:spcPts val="2570"/>
              </a:lnSpc>
              <a:spcBef>
                <a:spcPts val="950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lang="cs-CZ" sz="2300" dirty="0" smtClean="0">
                <a:solidFill>
                  <a:srgbClr val="FFFFFF"/>
                </a:solidFill>
                <a:latin typeface="Arial"/>
                <a:cs typeface="Arial"/>
              </a:rPr>
              <a:t>skutečné náklady se srovnávají s tzv. </a:t>
            </a:r>
            <a:r>
              <a:rPr lang="cs-CZ" sz="2300" b="1" dirty="0" smtClean="0">
                <a:solidFill>
                  <a:srgbClr val="FFFFFF"/>
                </a:solidFill>
                <a:latin typeface="Arial"/>
                <a:cs typeface="Arial"/>
              </a:rPr>
              <a:t>pevným rozpočtem</a:t>
            </a:r>
            <a:r>
              <a:rPr lang="cs-CZ" sz="2300" dirty="0" smtClean="0">
                <a:solidFill>
                  <a:srgbClr val="FFFFFF"/>
                </a:solidFill>
                <a:latin typeface="Arial"/>
                <a:cs typeface="Arial"/>
              </a:rPr>
              <a:t>; typické pro režijní útvary správního charakteru, aktivitu nelze měřit.</a:t>
            </a:r>
            <a:endParaRPr lang="cs-CZ" sz="2300" dirty="0" smtClean="0">
              <a:latin typeface="Arial"/>
              <a:cs typeface="Arial"/>
            </a:endParaRPr>
          </a:p>
          <a:p>
            <a:pPr marL="350520" marR="472440" indent="-337820">
              <a:lnSpc>
                <a:spcPct val="93100"/>
              </a:lnSpc>
              <a:spcBef>
                <a:spcPts val="845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  <a:tab pos="1952625" algn="l"/>
              </a:tabLst>
            </a:pPr>
            <a:r>
              <a:rPr lang="cs-CZ" sz="2300" dirty="0" smtClean="0">
                <a:solidFill>
                  <a:srgbClr val="FFFFFF"/>
                </a:solidFill>
                <a:latin typeface="Arial"/>
                <a:cs typeface="Arial"/>
              </a:rPr>
              <a:t>skutečné náklady se srovnávají s </a:t>
            </a:r>
            <a:r>
              <a:rPr lang="cs-CZ" sz="2300" b="1" dirty="0" smtClean="0">
                <a:solidFill>
                  <a:srgbClr val="FFFFFF"/>
                </a:solidFill>
                <a:latin typeface="Arial"/>
                <a:cs typeface="Arial"/>
              </a:rPr>
              <a:t>předem stanovenými </a:t>
            </a:r>
            <a:r>
              <a:rPr lang="cs-CZ" sz="2300" dirty="0" smtClean="0">
                <a:solidFill>
                  <a:srgbClr val="FFFFFF"/>
                </a:solidFill>
                <a:latin typeface="Arial"/>
                <a:cs typeface="Arial"/>
              </a:rPr>
              <a:t>(rozpočtovanými) </a:t>
            </a:r>
            <a:r>
              <a:rPr lang="cs-CZ" sz="2300" b="1" dirty="0" smtClean="0">
                <a:solidFill>
                  <a:srgbClr val="FFFFFF"/>
                </a:solidFill>
                <a:latin typeface="Arial"/>
                <a:cs typeface="Arial"/>
              </a:rPr>
              <a:t>náklady, přepočtenými na skutečný výkon střediska,	</a:t>
            </a:r>
            <a:r>
              <a:rPr lang="cs-CZ" sz="2300" dirty="0" smtClean="0">
                <a:solidFill>
                  <a:srgbClr val="FFFFFF"/>
                </a:solidFill>
                <a:latin typeface="Arial"/>
                <a:cs typeface="Arial"/>
              </a:rPr>
              <a:t>obvykle u středisek kde lze kvantifikovat aktivitu</a:t>
            </a:r>
            <a:endParaRPr lang="cs-CZ" sz="2300" dirty="0" smtClean="0">
              <a:latin typeface="Arial"/>
              <a:cs typeface="Arial"/>
            </a:endParaRPr>
          </a:p>
          <a:p>
            <a:pPr marL="1494155" marR="52705" lvl="1" indent="-567055">
              <a:lnSpc>
                <a:spcPct val="93000"/>
              </a:lnSpc>
              <a:spcBef>
                <a:spcPts val="900"/>
              </a:spcBef>
              <a:buClr>
                <a:srgbClr val="FFFFFF"/>
              </a:buClr>
              <a:buFont typeface="Times New Roman"/>
              <a:buChar char="–"/>
              <a:tabLst>
                <a:tab pos="1494790" algn="l"/>
              </a:tabLst>
            </a:pP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Předmětem přepočtu jsou pouze </a:t>
            </a:r>
            <a:r>
              <a:rPr lang="cs-CZ" sz="2000" b="1" dirty="0" smtClean="0">
                <a:solidFill>
                  <a:srgbClr val="FFFFFF"/>
                </a:solidFill>
                <a:latin typeface="Arial"/>
                <a:cs typeface="Arial"/>
              </a:rPr>
              <a:t>variabilní náklady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, fixní náklady jsou útvaru uznány v úrovni stanoveného </a:t>
            </a:r>
            <a:r>
              <a:rPr lang="cs-CZ" sz="2000" b="1" dirty="0" smtClean="0">
                <a:solidFill>
                  <a:srgbClr val="FFFFFF"/>
                </a:solidFill>
                <a:latin typeface="Arial"/>
                <a:cs typeface="Arial"/>
              </a:rPr>
              <a:t>limitu, využití variantního rozpočtu režijních nákladů, 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orientace</a:t>
            </a:r>
            <a:r>
              <a:rPr lang="cs-CZ" sz="2000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lang="cs-CZ" sz="2000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hospodárnost a plnění úkolů</a:t>
            </a:r>
            <a:endParaRPr lang="cs-CZ" sz="2000" dirty="0" smtClean="0">
              <a:latin typeface="Arial"/>
              <a:cs typeface="Arial"/>
            </a:endParaRPr>
          </a:p>
          <a:p>
            <a:pPr marL="1494155" marR="256540" lvl="1" indent="-567055">
              <a:lnSpc>
                <a:spcPts val="2230"/>
              </a:lnSpc>
              <a:spcBef>
                <a:spcPts val="944"/>
              </a:spcBef>
              <a:buClr>
                <a:srgbClr val="FFFFFF"/>
              </a:buClr>
              <a:buFont typeface="Times New Roman"/>
              <a:buChar char="–"/>
              <a:tabLst>
                <a:tab pos="1494790" algn="l"/>
              </a:tabLst>
            </a:pP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Předmětem přepočtu jsou </a:t>
            </a:r>
            <a:r>
              <a:rPr lang="cs-CZ" sz="2000" b="1" dirty="0" smtClean="0">
                <a:solidFill>
                  <a:srgbClr val="FFFFFF"/>
                </a:solidFill>
                <a:latin typeface="Arial"/>
                <a:cs typeface="Arial"/>
              </a:rPr>
              <a:t>veškeré náklady střediska, využití lineárně přepočteného rozpočtu na skutečný objem aktivity,</a:t>
            </a:r>
            <a:r>
              <a:rPr lang="cs-CZ" sz="2000" b="1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orientace na využití kapacity, nebo dokonce na efektivní změny v</a:t>
            </a:r>
            <a:r>
              <a:rPr lang="cs-CZ" sz="2000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sortimentu.</a:t>
            </a:r>
            <a:endParaRPr lang="cs-CZ" sz="20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391406"/>
            <a:ext cx="9102739" cy="901785"/>
          </a:xfrm>
          <a:prstGeom prst="rect">
            <a:avLst/>
          </a:prstGeom>
        </p:spPr>
        <p:txBody>
          <a:bodyPr vert="horz" wrap="square" lIns="0" tIns="283464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err="1" smtClean="0"/>
              <a:t>Nákladov</a:t>
            </a:r>
            <a:r>
              <a:rPr lang="cs-CZ" dirty="0" smtClean="0"/>
              <a:t>ě</a:t>
            </a:r>
            <a:r>
              <a:rPr dirty="0" smtClean="0"/>
              <a:t> </a:t>
            </a:r>
            <a:r>
              <a:rPr lang="cs-CZ" dirty="0" smtClean="0"/>
              <a:t>ř</a:t>
            </a:r>
            <a:r>
              <a:rPr dirty="0" err="1" smtClean="0"/>
              <a:t>ízené</a:t>
            </a:r>
            <a:r>
              <a:rPr dirty="0" smtClean="0"/>
              <a:t> </a:t>
            </a:r>
            <a:r>
              <a:rPr dirty="0" err="1" smtClean="0"/>
              <a:t>st</a:t>
            </a:r>
            <a:r>
              <a:rPr lang="cs-CZ" dirty="0" smtClean="0"/>
              <a:t>ř</a:t>
            </a:r>
            <a:r>
              <a:rPr dirty="0" err="1" smtClean="0"/>
              <a:t>edisko</a:t>
            </a:r>
            <a:r>
              <a:rPr dirty="0" smtClean="0"/>
              <a:t> </a:t>
            </a:r>
            <a:r>
              <a:rPr dirty="0"/>
              <a:t>II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8916670" cy="555793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50520" marR="30480" indent="-338455">
              <a:lnSpc>
                <a:spcPts val="26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Hmotná zainteresovanost zpravidla vázána na úspory skutečných nákladů ve srovnání s rozpočtovanými (absolutní a relativní úspora)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1145"/>
              </a:spcBef>
            </a:pP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íklady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hierarchicky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nižších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nákladov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ízených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edisek</a:t>
            </a:r>
            <a:endParaRPr sz="2400" dirty="0">
              <a:latin typeface="Arial"/>
              <a:cs typeface="Arial"/>
            </a:endParaRPr>
          </a:p>
          <a:p>
            <a:pPr marL="350520" indent="-337820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výrobní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útvary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vyráb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jící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polotovary ve strojírenských podnicích</a:t>
            </a:r>
            <a:endParaRPr sz="2400" dirty="0">
              <a:latin typeface="Arial"/>
              <a:cs typeface="Arial"/>
            </a:endParaRPr>
          </a:p>
          <a:p>
            <a:pPr marL="350520" marR="765810" indent="-337820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útvary oprav a údržby, které -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vzhledem ke speciálnímu charakteru své činnosti -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neposkytují své výkony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externím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odb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ratelům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1145"/>
              </a:spcBef>
            </a:pP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íkladem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hierarchicky vyššího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nákladového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ediska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jsou</a:t>
            </a:r>
            <a:endParaRPr sz="2400" dirty="0">
              <a:latin typeface="Arial"/>
              <a:cs typeface="Arial"/>
            </a:endParaRPr>
          </a:p>
          <a:p>
            <a:pPr marL="350520" marR="431165" indent="-337820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útvary hlavní výroby, orientované na provedení maximálního objemu finálních výrobků,</a:t>
            </a:r>
            <a:endParaRPr sz="2400" dirty="0">
              <a:latin typeface="Arial"/>
              <a:cs typeface="Arial"/>
            </a:endParaRPr>
          </a:p>
          <a:p>
            <a:pPr marL="350520" indent="-337820">
              <a:lnSpc>
                <a:spcPts val="2780"/>
              </a:lnSpc>
              <a:spcBef>
                <a:spcPts val="1145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útvary servisních činností, které mohou zvýšit využití své</a:t>
            </a:r>
            <a:endParaRPr sz="2400" dirty="0">
              <a:latin typeface="Arial"/>
              <a:cs typeface="Arial"/>
            </a:endParaRPr>
          </a:p>
          <a:p>
            <a:pPr marL="350520">
              <a:lnSpc>
                <a:spcPts val="2780"/>
              </a:lnSpc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kapacity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nap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.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prodejem svých výkonů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externím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odb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ratelům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391406"/>
            <a:ext cx="9102739" cy="920508"/>
          </a:xfrm>
          <a:prstGeom prst="rect">
            <a:avLst/>
          </a:prstGeom>
        </p:spPr>
        <p:txBody>
          <a:bodyPr vert="horz" wrap="square" lIns="0" tIns="302006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err="1"/>
              <a:t>Ziskové</a:t>
            </a:r>
            <a:r>
              <a:rPr dirty="0"/>
              <a:t> </a:t>
            </a:r>
            <a:r>
              <a:rPr dirty="0" err="1" smtClean="0"/>
              <a:t>st</a:t>
            </a:r>
            <a:r>
              <a:rPr lang="cs-CZ" dirty="0" smtClean="0"/>
              <a:t>ř</a:t>
            </a:r>
            <a:r>
              <a:rPr dirty="0" err="1" smtClean="0"/>
              <a:t>edisko</a:t>
            </a:r>
            <a:endParaRPr dirty="0"/>
          </a:p>
        </p:txBody>
      </p:sp>
      <p:sp>
        <p:nvSpPr>
          <p:cNvPr id="3" name="object 3"/>
          <p:cNvSpPr txBox="1">
            <a:spLocks noGrp="1"/>
          </p:cNvSpPr>
          <p:nvPr>
            <p:ph type="body" idx="1"/>
          </p:nvPr>
        </p:nvSpPr>
        <p:spPr>
          <a:xfrm>
            <a:off x="490526" y="1808386"/>
            <a:ext cx="9102747" cy="5074594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780"/>
              </a:lnSpc>
            </a:pPr>
            <a:r>
              <a:rPr dirty="0" err="1" smtClean="0"/>
              <a:t>Odpov</a:t>
            </a:r>
            <a:r>
              <a:rPr lang="cs-CZ" dirty="0" smtClean="0"/>
              <a:t>ě</a:t>
            </a:r>
            <a:r>
              <a:rPr dirty="0" err="1" smtClean="0"/>
              <a:t>dnost</a:t>
            </a:r>
            <a:r>
              <a:rPr dirty="0" smtClean="0"/>
              <a:t> </a:t>
            </a:r>
            <a:r>
              <a:rPr dirty="0"/>
              <a:t>za náklady i výnosy vynaložené resp. realizované ve</a:t>
            </a:r>
          </a:p>
          <a:p>
            <a:pPr marL="12700">
              <a:lnSpc>
                <a:spcPts val="2780"/>
              </a:lnSpc>
            </a:pPr>
            <a:r>
              <a:rPr dirty="0"/>
              <a:t>vztahu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k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b="1" dirty="0"/>
              <a:t>vnějšímu okolí </a:t>
            </a:r>
            <a:r>
              <a:rPr dirty="0"/>
              <a:t>podniku</a:t>
            </a:r>
          </a:p>
          <a:p>
            <a:pPr marL="12700" marR="499745">
              <a:lnSpc>
                <a:spcPts val="2680"/>
              </a:lnSpc>
              <a:spcBef>
                <a:spcPts val="1155"/>
              </a:spcBef>
            </a:pPr>
            <a:r>
              <a:rPr dirty="0"/>
              <a:t>Pravomoc ovládat činitele, které působí na náklady prodaných výkonů a výnosy z prodeje, ovšem bez pravomoci o investicích</a:t>
            </a:r>
          </a:p>
          <a:p>
            <a:pPr marL="12700" marR="499745">
              <a:lnSpc>
                <a:spcPts val="2680"/>
              </a:lnSpc>
              <a:spcBef>
                <a:spcPts val="1100"/>
              </a:spcBef>
            </a:pPr>
            <a:r>
              <a:rPr dirty="0" err="1"/>
              <a:t>Zainteresovanost</a:t>
            </a:r>
            <a:r>
              <a:rPr dirty="0"/>
              <a:t> </a:t>
            </a:r>
            <a:r>
              <a:rPr dirty="0" err="1" smtClean="0"/>
              <a:t>st</a:t>
            </a:r>
            <a:r>
              <a:rPr lang="cs-CZ" dirty="0" smtClean="0"/>
              <a:t>ř</a:t>
            </a:r>
            <a:r>
              <a:rPr dirty="0" err="1" smtClean="0"/>
              <a:t>ediska</a:t>
            </a:r>
            <a:r>
              <a:rPr dirty="0" smtClean="0"/>
              <a:t> </a:t>
            </a:r>
            <a:r>
              <a:rPr dirty="0"/>
              <a:t>svázána s dodržením / </a:t>
            </a:r>
            <a:r>
              <a:rPr dirty="0" smtClean="0"/>
              <a:t>p</a:t>
            </a:r>
            <a:r>
              <a:rPr lang="cs-CZ" dirty="0" smtClean="0"/>
              <a:t>ř</a:t>
            </a:r>
            <a:r>
              <a:rPr dirty="0" err="1" smtClean="0"/>
              <a:t>ekročením</a:t>
            </a:r>
            <a:r>
              <a:rPr dirty="0" smtClean="0"/>
              <a:t> </a:t>
            </a:r>
            <a:r>
              <a:rPr dirty="0"/>
              <a:t>rozpočtovaného zisku, rozpočet zisku musí být </a:t>
            </a:r>
            <a:r>
              <a:rPr dirty="0" err="1"/>
              <a:t>ve</a:t>
            </a:r>
            <a:r>
              <a:rPr dirty="0"/>
              <a:t> </a:t>
            </a:r>
            <a:r>
              <a:rPr dirty="0" smtClean="0"/>
              <a:t>shod</a:t>
            </a:r>
            <a:r>
              <a:rPr lang="cs-CZ" dirty="0" smtClean="0"/>
              <a:t>ě</a:t>
            </a:r>
            <a:r>
              <a:rPr dirty="0" smtClean="0"/>
              <a:t> </a:t>
            </a:r>
            <a:r>
              <a:rPr dirty="0"/>
              <a:t>s pravomocí a </a:t>
            </a:r>
            <a:r>
              <a:rPr dirty="0" err="1" smtClean="0"/>
              <a:t>odpov</a:t>
            </a:r>
            <a:r>
              <a:rPr lang="cs-CZ" dirty="0" smtClean="0"/>
              <a:t>ě</a:t>
            </a:r>
            <a:r>
              <a:rPr dirty="0" err="1" smtClean="0"/>
              <a:t>dností</a:t>
            </a:r>
            <a:r>
              <a:rPr dirty="0" smtClean="0"/>
              <a:t> </a:t>
            </a:r>
            <a:r>
              <a:rPr dirty="0" err="1"/>
              <a:t>pracovníků</a:t>
            </a:r>
            <a:r>
              <a:rPr dirty="0"/>
              <a:t> </a:t>
            </a:r>
            <a:r>
              <a:rPr dirty="0" err="1" smtClean="0"/>
              <a:t>st</a:t>
            </a:r>
            <a:r>
              <a:rPr lang="cs-CZ" dirty="0" smtClean="0"/>
              <a:t>ř</a:t>
            </a:r>
            <a:r>
              <a:rPr dirty="0" err="1" smtClean="0"/>
              <a:t>ediska</a:t>
            </a:r>
            <a:endParaRPr dirty="0"/>
          </a:p>
          <a:p>
            <a:pPr marL="12700" marR="894080">
              <a:lnSpc>
                <a:spcPct val="93200"/>
              </a:lnSpc>
              <a:spcBef>
                <a:spcPts val="1040"/>
              </a:spcBef>
            </a:pPr>
            <a:r>
              <a:rPr dirty="0"/>
              <a:t>Na vyšších </a:t>
            </a:r>
            <a:r>
              <a:rPr dirty="0" err="1"/>
              <a:t>úrovních</a:t>
            </a:r>
            <a:r>
              <a:rPr dirty="0"/>
              <a:t> </a:t>
            </a:r>
            <a:r>
              <a:rPr lang="cs-CZ" dirty="0" smtClean="0"/>
              <a:t>ř</a:t>
            </a:r>
            <a:r>
              <a:rPr dirty="0" err="1" smtClean="0"/>
              <a:t>ízení</a:t>
            </a:r>
            <a:r>
              <a:rPr dirty="0" smtClean="0"/>
              <a:t> </a:t>
            </a:r>
            <a:r>
              <a:rPr dirty="0"/>
              <a:t>a ve spojení s decentralizovaným způsobem </a:t>
            </a:r>
            <a:r>
              <a:rPr dirty="0" err="1"/>
              <a:t>lze</a:t>
            </a:r>
            <a:r>
              <a:rPr dirty="0"/>
              <a:t> </a:t>
            </a:r>
            <a:r>
              <a:rPr dirty="0" err="1" smtClean="0"/>
              <a:t>st</a:t>
            </a:r>
            <a:r>
              <a:rPr lang="cs-CZ" dirty="0" smtClean="0"/>
              <a:t>ř</a:t>
            </a:r>
            <a:r>
              <a:rPr dirty="0" err="1" smtClean="0"/>
              <a:t>edisko</a:t>
            </a:r>
            <a:r>
              <a:rPr dirty="0" smtClean="0"/>
              <a:t> </a:t>
            </a:r>
            <a:r>
              <a:rPr dirty="0"/>
              <a:t>zainteresovat i na skutečné výši dosaženého </a:t>
            </a:r>
            <a:r>
              <a:rPr dirty="0" err="1"/>
              <a:t>zisku</a:t>
            </a:r>
            <a:r>
              <a:rPr dirty="0"/>
              <a:t> </a:t>
            </a:r>
            <a:r>
              <a:rPr dirty="0" err="1" smtClean="0"/>
              <a:t>st</a:t>
            </a:r>
            <a:r>
              <a:rPr lang="cs-CZ" dirty="0" smtClean="0"/>
              <a:t>ř</a:t>
            </a:r>
            <a:r>
              <a:rPr dirty="0" err="1" smtClean="0"/>
              <a:t>ediska</a:t>
            </a:r>
            <a:r>
              <a:rPr dirty="0"/>
              <a:t>.</a:t>
            </a:r>
          </a:p>
          <a:p>
            <a:pPr marL="12700" marR="5080" algn="just">
              <a:lnSpc>
                <a:spcPct val="93200"/>
              </a:lnSpc>
              <a:spcBef>
                <a:spcPts val="1080"/>
              </a:spcBef>
            </a:pPr>
            <a:r>
              <a:rPr dirty="0" smtClean="0"/>
              <a:t>P</a:t>
            </a:r>
            <a:r>
              <a:rPr lang="cs-CZ" dirty="0" smtClean="0"/>
              <a:t>ř</a:t>
            </a:r>
            <a:r>
              <a:rPr dirty="0" err="1" smtClean="0"/>
              <a:t>íkladem</a:t>
            </a:r>
            <a:r>
              <a:rPr dirty="0" smtClean="0"/>
              <a:t> </a:t>
            </a:r>
            <a:r>
              <a:rPr dirty="0"/>
              <a:t>může být prodejní závod výrobního podniku a </a:t>
            </a:r>
            <a:r>
              <a:rPr dirty="0" err="1" smtClean="0"/>
              <a:t>částečn</a:t>
            </a:r>
            <a:r>
              <a:rPr lang="cs-CZ" dirty="0" smtClean="0"/>
              <a:t>ě</a:t>
            </a:r>
            <a:r>
              <a:rPr dirty="0" smtClean="0"/>
              <a:t> </a:t>
            </a:r>
            <a:r>
              <a:rPr dirty="0"/>
              <a:t>i útvary výrobních, pomocných a obslužných činností, které část své kapacity uplatňují vůči </a:t>
            </a:r>
            <a:r>
              <a:rPr dirty="0" err="1"/>
              <a:t>externím</a:t>
            </a:r>
            <a:r>
              <a:rPr dirty="0"/>
              <a:t> </a:t>
            </a:r>
            <a:r>
              <a:rPr dirty="0" err="1" smtClean="0"/>
              <a:t>odb</a:t>
            </a:r>
            <a:r>
              <a:rPr lang="cs-CZ" dirty="0" smtClean="0"/>
              <a:t>ě</a:t>
            </a:r>
            <a:r>
              <a:rPr dirty="0" err="1" smtClean="0"/>
              <a:t>ratelům</a:t>
            </a:r>
            <a:r>
              <a:rPr dirty="0"/>
              <a:t>.</a:t>
            </a: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391406"/>
            <a:ext cx="9102739" cy="920508"/>
          </a:xfrm>
          <a:prstGeom prst="rect">
            <a:avLst/>
          </a:prstGeom>
        </p:spPr>
        <p:txBody>
          <a:bodyPr vert="horz" wrap="square" lIns="0" tIns="302006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err="1"/>
              <a:t>Rentabilitní</a:t>
            </a:r>
            <a:r>
              <a:rPr dirty="0"/>
              <a:t> </a:t>
            </a:r>
            <a:r>
              <a:rPr dirty="0" err="1" smtClean="0"/>
              <a:t>st</a:t>
            </a:r>
            <a:r>
              <a:rPr lang="cs-CZ" dirty="0" smtClean="0"/>
              <a:t>ř</a:t>
            </a:r>
            <a:r>
              <a:rPr dirty="0" err="1" smtClean="0"/>
              <a:t>edisko</a:t>
            </a:r>
            <a:endParaRPr dirty="0"/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9059545" cy="5233997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780"/>
              </a:lnSpc>
            </a:pP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Odpov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dnost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za náklady, výnosy a do jisté míry i za výši</a:t>
            </a:r>
            <a:endParaRPr sz="2400" dirty="0">
              <a:latin typeface="Arial"/>
              <a:cs typeface="Arial"/>
            </a:endParaRPr>
          </a:p>
          <a:p>
            <a:pPr marL="350520">
              <a:lnSpc>
                <a:spcPts val="2780"/>
              </a:lnSpc>
            </a:pP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ediskem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vázaného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pracovního kapitálu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endParaRPr sz="2400" dirty="0">
              <a:latin typeface="Arial"/>
              <a:cs typeface="Arial"/>
            </a:endParaRPr>
          </a:p>
          <a:p>
            <a:pPr marL="350520" marR="737235" indent="-337820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Odpov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dní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pracovníci ovlivňují výši zásob (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nap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.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materiálu, nedokončené výroby, výrobků, polotovarů),</a:t>
            </a:r>
            <a:endParaRPr sz="2400" dirty="0">
              <a:latin typeface="Arial"/>
              <a:cs typeface="Arial"/>
            </a:endParaRPr>
          </a:p>
          <a:p>
            <a:pPr marL="350520" marR="5080" indent="-337820">
              <a:lnSpc>
                <a:spcPts val="2680"/>
              </a:lnSpc>
              <a:spcBef>
                <a:spcPts val="1400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ípad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edisek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uzav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eným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reprodukčním cyklem, v jejichž pravomoci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jsou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jednání s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odb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rateli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 dodavateli i výši pohledávek a krátkodobých závazků vůči obchodním partnerům.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ts val="2780"/>
              </a:lnSpc>
              <a:spcBef>
                <a:spcPts val="1145"/>
              </a:spcBef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Zainteresovanost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chto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edisek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se váže k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dosažené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rentabilit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endParaRPr sz="2400" dirty="0">
              <a:latin typeface="Arial"/>
              <a:cs typeface="Arial"/>
            </a:endParaRPr>
          </a:p>
          <a:p>
            <a:pPr marL="35052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vázaného kapitálu, jehož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výši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edisko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ovlivňuje</a:t>
            </a:r>
            <a:endParaRPr sz="2400" dirty="0">
              <a:latin typeface="Arial"/>
              <a:cs typeface="Arial"/>
            </a:endParaRPr>
          </a:p>
          <a:p>
            <a:pPr marL="350520" marR="113030" indent="-338455">
              <a:lnSpc>
                <a:spcPct val="93100"/>
              </a:lnSpc>
              <a:spcBef>
                <a:spcPts val="1395"/>
              </a:spcBef>
            </a:pP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íkladem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 provoz zajišťující ucelenou část výrobního programu,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ediska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"staveb" ve stavebnictví,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místn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odloučený závod, zabývající se výrobou a prodejem doplňkových produktů podniku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391406"/>
            <a:ext cx="9102739" cy="920508"/>
          </a:xfrm>
          <a:prstGeom prst="rect">
            <a:avLst/>
          </a:prstGeom>
        </p:spPr>
        <p:txBody>
          <a:bodyPr vert="horz" wrap="square" lIns="0" tIns="302006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err="1"/>
              <a:t>Investiční</a:t>
            </a:r>
            <a:r>
              <a:rPr dirty="0"/>
              <a:t> </a:t>
            </a:r>
            <a:r>
              <a:rPr dirty="0" err="1" smtClean="0"/>
              <a:t>st</a:t>
            </a:r>
            <a:r>
              <a:rPr lang="cs-CZ" dirty="0" smtClean="0"/>
              <a:t>ř</a:t>
            </a:r>
            <a:r>
              <a:rPr dirty="0" err="1" smtClean="0"/>
              <a:t>edisko</a:t>
            </a:r>
            <a:endParaRPr dirty="0"/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8924290" cy="486626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Pravomoc rozhodovat o investicích (+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edchozí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pravomoci)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1200"/>
              </a:spcBef>
              <a:tabLst>
                <a:tab pos="3775710" algn="l"/>
              </a:tabLst>
            </a:pP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ešení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dvou potenciálních	problémů</a:t>
            </a:r>
            <a:endParaRPr sz="2400" dirty="0">
              <a:latin typeface="Arial"/>
              <a:cs typeface="Arial"/>
            </a:endParaRPr>
          </a:p>
          <a:p>
            <a:pPr marL="350520" marR="109855" indent="-337820">
              <a:lnSpc>
                <a:spcPct val="93100"/>
              </a:lnSpc>
              <a:spcBef>
                <a:spcPts val="1385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Současný vývoj v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určité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sfé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e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podnikání neodpovídá budoucím trendům. Rozhodování o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investičních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zám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rech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vedené z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úrovn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 v zájmu této sféry podnikání, tak může konzervovat nežádoucí vývoj v oblastech, které nemají perspektivu.</a:t>
            </a:r>
            <a:endParaRPr sz="2400" dirty="0">
              <a:latin typeface="Arial"/>
              <a:cs typeface="Arial"/>
            </a:endParaRPr>
          </a:p>
          <a:p>
            <a:pPr marL="350520" marR="5080" indent="-337820">
              <a:lnSpc>
                <a:spcPct val="93000"/>
              </a:lnSpc>
              <a:spcBef>
                <a:spcPts val="1400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Zainteresovanost by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m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la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být vázána k vloženým (investovaným)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prost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edkům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jejichž výši útvar ovlivňuje,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im</a:t>
            </a:r>
            <a:r>
              <a:rPr lang="cs-CZ" sz="2400" dirty="0" err="1" smtClean="0">
                <a:solidFill>
                  <a:srgbClr val="FFFFFF"/>
                </a:solidFill>
                <a:latin typeface="Arial"/>
                <a:cs typeface="Arial"/>
              </a:rPr>
              <a:t>ěř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ená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vypovídací schopnost pouze v delších intervalech , v krátkodobém horizontu může být tento typ zainteresovanosti brzdou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investice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1200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klíčové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vy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ešit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časový horizont hodnotících kritérií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391406"/>
            <a:ext cx="9102739" cy="920508"/>
          </a:xfrm>
          <a:prstGeom prst="rect">
            <a:avLst/>
          </a:prstGeom>
        </p:spPr>
        <p:txBody>
          <a:bodyPr vert="horz" wrap="square" lIns="0" tIns="302006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err="1"/>
              <a:t>Výnosové</a:t>
            </a:r>
            <a:r>
              <a:rPr dirty="0"/>
              <a:t> </a:t>
            </a:r>
            <a:r>
              <a:rPr dirty="0" err="1" smtClean="0"/>
              <a:t>st</a:t>
            </a:r>
            <a:r>
              <a:rPr lang="cs-CZ" dirty="0" smtClean="0"/>
              <a:t>ř</a:t>
            </a:r>
            <a:r>
              <a:rPr dirty="0" err="1" smtClean="0"/>
              <a:t>edisko</a:t>
            </a:r>
            <a:endParaRPr dirty="0"/>
          </a:p>
        </p:txBody>
      </p:sp>
      <p:sp>
        <p:nvSpPr>
          <p:cNvPr id="3" name="object 3"/>
          <p:cNvSpPr txBox="1"/>
          <p:nvPr/>
        </p:nvSpPr>
        <p:spPr>
          <a:xfrm>
            <a:off x="490529" y="1808386"/>
            <a:ext cx="8924925" cy="558813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Analogie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nákladového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ediska</a:t>
            </a:r>
            <a:endParaRPr sz="2400" dirty="0">
              <a:latin typeface="Arial"/>
              <a:cs typeface="Arial"/>
            </a:endParaRPr>
          </a:p>
          <a:p>
            <a:pPr marL="350520" marR="836930" indent="-337820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Svou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činností ovlivňuje zejména výši výnosů z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prodeje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(zpravidla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nemá pravomoc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určovat ceny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výrobků 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zboží)</a:t>
            </a:r>
            <a:endParaRPr sz="2400" dirty="0">
              <a:latin typeface="Arial"/>
              <a:cs typeface="Arial"/>
            </a:endParaRPr>
          </a:p>
          <a:p>
            <a:pPr marL="350520" indent="-337820">
              <a:lnSpc>
                <a:spcPct val="100000"/>
              </a:lnSpc>
              <a:spcBef>
                <a:spcPts val="1145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Primární zájem orientován na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maximální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objem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prodeje</a:t>
            </a:r>
            <a:endParaRPr sz="2400" dirty="0">
              <a:latin typeface="Arial"/>
              <a:cs typeface="Arial"/>
            </a:endParaRPr>
          </a:p>
          <a:p>
            <a:pPr marL="350520" marR="523240" indent="-337820">
              <a:lnSpc>
                <a:spcPts val="2680"/>
              </a:lnSpc>
              <a:spcBef>
                <a:spcPts val="1460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Obvykle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neovlivňují ani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výši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po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izovací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ceny,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resp.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vlastních nákladů prodaných výkonů;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není účelné je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koncipovat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jako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zisková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ediska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1145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Často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tedy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ízena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soub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žn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jako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ediska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nákladová.</a:t>
            </a:r>
            <a:endParaRPr sz="2400" dirty="0">
              <a:latin typeface="Arial"/>
              <a:cs typeface="Arial"/>
            </a:endParaRPr>
          </a:p>
          <a:p>
            <a:pPr marL="350520" marR="469900" indent="-338455">
              <a:lnSpc>
                <a:spcPts val="2680"/>
              </a:lnSpc>
              <a:spcBef>
                <a:spcPts val="1455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Zainteresovanost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vázána na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růst výnosů z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prodeje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úsporu ovlivnitelných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hlavn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režijních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nákladů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endParaRPr sz="2400" dirty="0">
              <a:latin typeface="Arial"/>
              <a:cs typeface="Arial"/>
            </a:endParaRPr>
          </a:p>
          <a:p>
            <a:pPr marL="350520" marR="5080" indent="-338455" algn="just">
              <a:lnSpc>
                <a:spcPct val="93000"/>
              </a:lnSpc>
              <a:spcBef>
                <a:spcPts val="1345"/>
              </a:spcBef>
            </a:pP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íkladem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výnosového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ediska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nap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r>
              <a:rPr sz="2400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podnikový útvar prodeje,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ovlivňující výši výnosů způsobem jednání s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odb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rateli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prodejní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odd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lení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obchodního domu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další.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391406"/>
            <a:ext cx="9102739" cy="920508"/>
          </a:xfrm>
          <a:prstGeom prst="rect">
            <a:avLst/>
          </a:prstGeom>
        </p:spPr>
        <p:txBody>
          <a:bodyPr vert="horz" wrap="square" lIns="0" tIns="302006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err="1"/>
              <a:t>Výdajové</a:t>
            </a:r>
            <a:r>
              <a:rPr dirty="0"/>
              <a:t> </a:t>
            </a:r>
            <a:r>
              <a:rPr dirty="0" err="1" smtClean="0"/>
              <a:t>st</a:t>
            </a:r>
            <a:r>
              <a:rPr lang="cs-CZ" dirty="0" smtClean="0"/>
              <a:t>ř</a:t>
            </a:r>
            <a:r>
              <a:rPr dirty="0" err="1" smtClean="0"/>
              <a:t>edisko</a:t>
            </a:r>
            <a:endParaRPr dirty="0"/>
          </a:p>
        </p:txBody>
      </p:sp>
      <p:sp>
        <p:nvSpPr>
          <p:cNvPr id="3" name="object 3"/>
          <p:cNvSpPr txBox="1"/>
          <p:nvPr/>
        </p:nvSpPr>
        <p:spPr>
          <a:xfrm>
            <a:off x="490525" y="1808386"/>
            <a:ext cx="8942705" cy="555305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kdy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též nazývané rozpočtové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1200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Určité charakteristiky blízké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nákladovému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edisku</a:t>
            </a:r>
            <a:endParaRPr sz="2400" dirty="0">
              <a:latin typeface="Arial"/>
              <a:cs typeface="Arial"/>
            </a:endParaRPr>
          </a:p>
          <a:p>
            <a:pPr marL="350520" marR="5080" indent="-337820">
              <a:lnSpc>
                <a:spcPct val="93100"/>
              </a:lnSpc>
              <a:spcBef>
                <a:spcPts val="1385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Odpov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dnost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za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výdaje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u nichž se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edpokládá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prospěch v budoucnosti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. Takové výdaje pak nelze vztahovat k dosaženým výnosům stejného období nebo k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edem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stanoveným nákladům</a:t>
            </a:r>
            <a:endParaRPr sz="2400" dirty="0">
              <a:latin typeface="Arial"/>
              <a:cs typeface="Arial"/>
            </a:endParaRPr>
          </a:p>
          <a:p>
            <a:pPr marL="350520" marR="172085" indent="-337820">
              <a:lnSpc>
                <a:spcPct val="93000"/>
              </a:lnSpc>
              <a:spcBef>
                <a:spcPts val="1400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Motivace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dodržení </a:t>
            </a:r>
            <a:r>
              <a:rPr sz="2400" b="1" dirty="0" err="1">
                <a:solidFill>
                  <a:srgbClr val="FFFFFF"/>
                </a:solidFill>
                <a:latin typeface="Arial"/>
                <a:cs typeface="Arial"/>
              </a:rPr>
              <a:t>limitu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účelov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vymezených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výdaj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měřitelných dlouhodobých efektech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které mohou být chápány jako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důsledky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koncepčn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vynakládaných výdajů (růst firemního podílu na trhu určité produkce, pokles absence pracovníků, pokles nákladové náročnosti výrobků)</a:t>
            </a:r>
            <a:endParaRPr sz="2400" dirty="0">
              <a:latin typeface="Arial"/>
              <a:cs typeface="Arial"/>
            </a:endParaRPr>
          </a:p>
          <a:p>
            <a:pPr marL="350520" marR="688975" indent="-338455">
              <a:lnSpc>
                <a:spcPct val="93000"/>
              </a:lnSpc>
              <a:spcBef>
                <a:spcPts val="1400"/>
              </a:spcBef>
            </a:pP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íkladem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výdajových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edisek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mohou být útvary výzkumu a vývoje,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reklamní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ediska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ediska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odpovídajícího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za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vzd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lávání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zam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stnanců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 další.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391406"/>
            <a:ext cx="9102739" cy="920508"/>
          </a:xfrm>
          <a:prstGeom prst="rect">
            <a:avLst/>
          </a:prstGeom>
        </p:spPr>
        <p:txBody>
          <a:bodyPr vert="horz" wrap="square" lIns="0" tIns="302006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Vymezení problematiky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20" y="1808386"/>
            <a:ext cx="9060180" cy="544193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Počátek 20. století</a:t>
            </a:r>
            <a:endParaRPr sz="2400" dirty="0">
              <a:latin typeface="Arial"/>
              <a:cs typeface="Arial"/>
            </a:endParaRPr>
          </a:p>
          <a:p>
            <a:pPr marL="350520" indent="-337820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růst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úsp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šných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podniků,</a:t>
            </a:r>
            <a:endParaRPr sz="2400" dirty="0">
              <a:latin typeface="Arial"/>
              <a:cs typeface="Arial"/>
            </a:endParaRPr>
          </a:p>
          <a:p>
            <a:pPr marL="350520" indent="-337820">
              <a:lnSpc>
                <a:spcPct val="100000"/>
              </a:lnSpc>
              <a:spcBef>
                <a:spcPts val="695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růst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složitosti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podnikatelských</a:t>
            </a:r>
            <a:r>
              <a:rPr sz="2400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aktivit</a:t>
            </a:r>
            <a:endParaRPr sz="2400" dirty="0">
              <a:latin typeface="Arial"/>
              <a:cs typeface="Arial"/>
            </a:endParaRPr>
          </a:p>
          <a:p>
            <a:pPr marL="350520" indent="-337820">
              <a:lnSpc>
                <a:spcPct val="100000"/>
              </a:lnSpc>
              <a:spcBef>
                <a:spcPts val="695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požadavky na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koordinaci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procesů</a:t>
            </a:r>
            <a:endParaRPr sz="2400" dirty="0">
              <a:latin typeface="Arial"/>
              <a:cs typeface="Arial"/>
            </a:endParaRPr>
          </a:p>
          <a:p>
            <a:pPr marL="350520" marR="5080" indent="-337820">
              <a:lnSpc>
                <a:spcPct val="93100"/>
              </a:lnSpc>
              <a:spcBef>
                <a:spcPts val="894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rozvoj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snaha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podrobn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jší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edb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žnou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ípravu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průb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hu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podnikatelské aktivity,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odstran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úzkých míst,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rizik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nejistot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jejím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skutečném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průb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hu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695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Tyto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tendence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ovlivnily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účetnictví</a:t>
            </a:r>
            <a:endParaRPr sz="2400" dirty="0">
              <a:latin typeface="Arial"/>
              <a:cs typeface="Arial"/>
            </a:endParaRPr>
          </a:p>
          <a:p>
            <a:pPr marL="350520" marR="734695" indent="-337820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informacemi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vzájemném vztahu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skutečných 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edem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stanovených hodnotových charakteristik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– odchylky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jejich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analýza</a:t>
            </a:r>
            <a:endParaRPr sz="2400" dirty="0">
              <a:latin typeface="Arial"/>
              <a:cs typeface="Arial"/>
            </a:endParaRPr>
          </a:p>
          <a:p>
            <a:pPr marL="350520" indent="-337820">
              <a:lnSpc>
                <a:spcPts val="2785"/>
              </a:lnSpc>
              <a:spcBef>
                <a:spcPts val="640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zájem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ídících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pracovníků 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vztahy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mezi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jednotlivými</a:t>
            </a:r>
            <a:endParaRPr sz="2400" dirty="0">
              <a:latin typeface="Arial"/>
              <a:cs typeface="Arial"/>
            </a:endParaRPr>
          </a:p>
          <a:p>
            <a:pPr marL="350520">
              <a:lnSpc>
                <a:spcPts val="2785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vnitropodnikovými útvary –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podle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odpov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dnosti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391406"/>
            <a:ext cx="9102739" cy="920508"/>
          </a:xfrm>
          <a:prstGeom prst="rect">
            <a:avLst/>
          </a:prstGeom>
        </p:spPr>
        <p:txBody>
          <a:bodyPr vert="horz" wrap="square" lIns="0" tIns="302006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Shrnutí kapitoly 14 I</a:t>
            </a:r>
          </a:p>
        </p:txBody>
      </p:sp>
      <p:sp>
        <p:nvSpPr>
          <p:cNvPr id="3" name="object 3"/>
          <p:cNvSpPr txBox="1">
            <a:spLocks noGrp="1"/>
          </p:cNvSpPr>
          <p:nvPr>
            <p:ph type="body" idx="1"/>
          </p:nvPr>
        </p:nvSpPr>
        <p:spPr>
          <a:xfrm>
            <a:off x="490526" y="1808386"/>
            <a:ext cx="9102747" cy="506632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>
              <a:lnSpc>
                <a:spcPct val="93000"/>
              </a:lnSpc>
            </a:pPr>
            <a:r>
              <a:rPr dirty="0"/>
              <a:t>Základními cíli </a:t>
            </a:r>
            <a:r>
              <a:rPr dirty="0" err="1"/>
              <a:t>vnitropodnikového</a:t>
            </a:r>
            <a:r>
              <a:rPr dirty="0"/>
              <a:t> </a:t>
            </a:r>
            <a:r>
              <a:rPr dirty="0" err="1" smtClean="0"/>
              <a:t>odpov</a:t>
            </a:r>
            <a:r>
              <a:rPr lang="cs-CZ" dirty="0" smtClean="0"/>
              <a:t>ě</a:t>
            </a:r>
            <a:r>
              <a:rPr dirty="0" err="1" smtClean="0"/>
              <a:t>dnostního</a:t>
            </a:r>
            <a:r>
              <a:rPr dirty="0" smtClean="0"/>
              <a:t> </a:t>
            </a:r>
            <a:r>
              <a:rPr lang="cs-CZ" dirty="0" smtClean="0"/>
              <a:t>ř</a:t>
            </a:r>
            <a:r>
              <a:rPr dirty="0" err="1" smtClean="0"/>
              <a:t>ízení</a:t>
            </a:r>
            <a:r>
              <a:rPr dirty="0" smtClean="0"/>
              <a:t> </a:t>
            </a:r>
            <a:r>
              <a:rPr dirty="0"/>
              <a:t>je vymezení oblastí, které jednotliví pracovníci resp. útvary mohou ovlivnit, stanovení úkolů, kterých je </a:t>
            </a:r>
            <a:r>
              <a:rPr dirty="0" smtClean="0"/>
              <a:t>t</a:t>
            </a:r>
            <a:r>
              <a:rPr lang="cs-CZ" dirty="0" smtClean="0"/>
              <a:t>ř</a:t>
            </a:r>
            <a:r>
              <a:rPr dirty="0" err="1" smtClean="0"/>
              <a:t>eba</a:t>
            </a:r>
            <a:r>
              <a:rPr dirty="0" smtClean="0"/>
              <a:t> </a:t>
            </a:r>
            <a:r>
              <a:rPr dirty="0"/>
              <a:t>dosáhnout, a </a:t>
            </a:r>
            <a:r>
              <a:rPr dirty="0" err="1"/>
              <a:t>na</a:t>
            </a:r>
            <a:r>
              <a:rPr dirty="0"/>
              <a:t> </a:t>
            </a:r>
            <a:r>
              <a:rPr dirty="0" err="1" smtClean="0"/>
              <a:t>základ</a:t>
            </a:r>
            <a:r>
              <a:rPr lang="cs-CZ" dirty="0" smtClean="0"/>
              <a:t>ě</a:t>
            </a:r>
            <a:r>
              <a:rPr dirty="0" smtClean="0"/>
              <a:t> </a:t>
            </a:r>
            <a:r>
              <a:rPr dirty="0"/>
              <a:t>způsobu a </a:t>
            </a:r>
            <a:r>
              <a:rPr dirty="0" err="1" smtClean="0"/>
              <a:t>úrovn</a:t>
            </a:r>
            <a:r>
              <a:rPr lang="cs-CZ" dirty="0" smtClean="0"/>
              <a:t>ě</a:t>
            </a:r>
            <a:r>
              <a:rPr dirty="0" smtClean="0"/>
              <a:t> </a:t>
            </a:r>
            <a:r>
              <a:rPr dirty="0" err="1" smtClean="0"/>
              <a:t>spln</a:t>
            </a:r>
            <a:r>
              <a:rPr lang="cs-CZ" dirty="0" smtClean="0"/>
              <a:t>ě</a:t>
            </a:r>
            <a:r>
              <a:rPr dirty="0" err="1" smtClean="0"/>
              <a:t>ní</a:t>
            </a:r>
            <a:r>
              <a:rPr dirty="0" smtClean="0"/>
              <a:t> </a:t>
            </a:r>
            <a:r>
              <a:rPr dirty="0"/>
              <a:t>zadaných </a:t>
            </a:r>
            <a:r>
              <a:rPr dirty="0" err="1"/>
              <a:t>úkolů</a:t>
            </a:r>
            <a:r>
              <a:rPr dirty="0"/>
              <a:t> </a:t>
            </a:r>
            <a:r>
              <a:rPr dirty="0" err="1" smtClean="0"/>
              <a:t>vyjád</a:t>
            </a:r>
            <a:r>
              <a:rPr lang="cs-CZ" dirty="0" smtClean="0"/>
              <a:t>ř</a:t>
            </a:r>
            <a:r>
              <a:rPr dirty="0" err="1" smtClean="0"/>
              <a:t>ení</a:t>
            </a:r>
            <a:r>
              <a:rPr dirty="0" smtClean="0"/>
              <a:t> </a:t>
            </a:r>
            <a:r>
              <a:rPr dirty="0" err="1"/>
              <a:t>diferencovaného</a:t>
            </a:r>
            <a:r>
              <a:rPr dirty="0"/>
              <a:t> </a:t>
            </a:r>
            <a:r>
              <a:rPr dirty="0" smtClean="0"/>
              <a:t>p</a:t>
            </a:r>
            <a:r>
              <a:rPr lang="cs-CZ" dirty="0" smtClean="0"/>
              <a:t>ř</a:t>
            </a:r>
            <a:r>
              <a:rPr dirty="0" err="1" smtClean="0"/>
              <a:t>ínosu</a:t>
            </a:r>
            <a:r>
              <a:rPr dirty="0" smtClean="0"/>
              <a:t> t</a:t>
            </a:r>
            <a:r>
              <a:rPr lang="cs-CZ" dirty="0" smtClean="0"/>
              <a:t>ě</a:t>
            </a:r>
            <a:r>
              <a:rPr dirty="0" err="1" smtClean="0"/>
              <a:t>chto</a:t>
            </a:r>
            <a:r>
              <a:rPr dirty="0" smtClean="0"/>
              <a:t> </a:t>
            </a:r>
            <a:r>
              <a:rPr dirty="0"/>
              <a:t>pracovníků (útvarů)</a:t>
            </a:r>
          </a:p>
          <a:p>
            <a:pPr marL="12700">
              <a:lnSpc>
                <a:spcPts val="2680"/>
              </a:lnSpc>
            </a:pPr>
            <a:r>
              <a:rPr dirty="0"/>
              <a:t>k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celopodnikovým výsledkům.</a:t>
            </a:r>
          </a:p>
          <a:p>
            <a:pPr marL="12700" marR="123825">
              <a:lnSpc>
                <a:spcPct val="93100"/>
              </a:lnSpc>
              <a:spcBef>
                <a:spcPts val="895"/>
              </a:spcBef>
            </a:pPr>
            <a:r>
              <a:rPr dirty="0" smtClean="0"/>
              <a:t>P</a:t>
            </a:r>
            <a:r>
              <a:rPr lang="cs-CZ" dirty="0" smtClean="0"/>
              <a:t>ř</a:t>
            </a:r>
            <a:r>
              <a:rPr dirty="0" err="1" smtClean="0"/>
              <a:t>i</a:t>
            </a:r>
            <a:r>
              <a:rPr dirty="0" smtClean="0"/>
              <a:t> </a:t>
            </a:r>
            <a:r>
              <a:rPr dirty="0" err="1"/>
              <a:t>zajišťování</a:t>
            </a:r>
            <a:r>
              <a:rPr dirty="0"/>
              <a:t> </a:t>
            </a:r>
            <a:r>
              <a:rPr dirty="0" smtClean="0"/>
              <a:t>t</a:t>
            </a:r>
            <a:r>
              <a:rPr lang="cs-CZ" dirty="0" smtClean="0"/>
              <a:t>ě</a:t>
            </a:r>
            <a:r>
              <a:rPr dirty="0" err="1" smtClean="0"/>
              <a:t>chto</a:t>
            </a:r>
            <a:r>
              <a:rPr dirty="0" smtClean="0"/>
              <a:t> </a:t>
            </a:r>
            <a:r>
              <a:rPr dirty="0"/>
              <a:t>cílů hraje podstatnou roli </a:t>
            </a:r>
            <a:r>
              <a:rPr dirty="0" err="1"/>
              <a:t>i</a:t>
            </a:r>
            <a:r>
              <a:rPr dirty="0"/>
              <a:t> </a:t>
            </a:r>
            <a:r>
              <a:rPr dirty="0" err="1" smtClean="0"/>
              <a:t>odpov</a:t>
            </a:r>
            <a:r>
              <a:rPr lang="cs-CZ" dirty="0" smtClean="0"/>
              <a:t>ě</a:t>
            </a:r>
            <a:r>
              <a:rPr dirty="0" err="1" smtClean="0"/>
              <a:t>dnostní</a:t>
            </a:r>
            <a:r>
              <a:rPr dirty="0" smtClean="0"/>
              <a:t> </a:t>
            </a:r>
            <a:r>
              <a:rPr dirty="0"/>
              <a:t>účetnictví. To se zpravidla vymezuje jako informační subsystém, </a:t>
            </a:r>
            <a:r>
              <a:rPr dirty="0" err="1" smtClean="0"/>
              <a:t>zam</a:t>
            </a:r>
            <a:r>
              <a:rPr lang="cs-CZ" dirty="0" err="1" smtClean="0"/>
              <a:t>ěř</a:t>
            </a:r>
            <a:r>
              <a:rPr dirty="0" err="1" smtClean="0"/>
              <a:t>ující</a:t>
            </a:r>
            <a:r>
              <a:rPr dirty="0" smtClean="0"/>
              <a:t> </a:t>
            </a:r>
            <a:r>
              <a:rPr dirty="0"/>
              <a:t>se na zobrazení hodnotových vztahů v </a:t>
            </a:r>
            <a:r>
              <a:rPr dirty="0" err="1" smtClean="0"/>
              <a:t>odpov</a:t>
            </a:r>
            <a:r>
              <a:rPr lang="cs-CZ" dirty="0" smtClean="0"/>
              <a:t>ě</a:t>
            </a:r>
            <a:r>
              <a:rPr dirty="0" err="1" smtClean="0"/>
              <a:t>dnostní</a:t>
            </a:r>
            <a:r>
              <a:rPr dirty="0" smtClean="0"/>
              <a:t> </a:t>
            </a:r>
            <a:r>
              <a:rPr dirty="0" err="1" smtClean="0"/>
              <a:t>struktu</a:t>
            </a:r>
            <a:r>
              <a:rPr lang="cs-CZ" dirty="0" smtClean="0"/>
              <a:t>ř</a:t>
            </a:r>
            <a:r>
              <a:rPr dirty="0" smtClean="0"/>
              <a:t>e</a:t>
            </a:r>
            <a:r>
              <a:rPr dirty="0"/>
              <a:t>.</a:t>
            </a:r>
          </a:p>
          <a:p>
            <a:pPr marL="12700" marR="302260">
              <a:lnSpc>
                <a:spcPts val="2680"/>
              </a:lnSpc>
              <a:spcBef>
                <a:spcPts val="950"/>
              </a:spcBef>
            </a:pPr>
            <a:r>
              <a:rPr dirty="0" smtClean="0"/>
              <a:t>Pod</a:t>
            </a:r>
            <a:r>
              <a:rPr lang="cs-CZ" dirty="0" smtClean="0"/>
              <a:t>ř</a:t>
            </a:r>
            <a:r>
              <a:rPr dirty="0" err="1" smtClean="0"/>
              <a:t>ízenost</a:t>
            </a:r>
            <a:r>
              <a:rPr dirty="0" smtClean="0"/>
              <a:t> </a:t>
            </a:r>
            <a:r>
              <a:rPr dirty="0" err="1" smtClean="0"/>
              <a:t>odpov</a:t>
            </a:r>
            <a:r>
              <a:rPr lang="cs-CZ" dirty="0" smtClean="0"/>
              <a:t>ě</a:t>
            </a:r>
            <a:r>
              <a:rPr dirty="0" err="1" smtClean="0"/>
              <a:t>dnostního</a:t>
            </a:r>
            <a:r>
              <a:rPr dirty="0" smtClean="0"/>
              <a:t> </a:t>
            </a:r>
            <a:r>
              <a:rPr dirty="0" err="1"/>
              <a:t>účetnictví</a:t>
            </a:r>
            <a:r>
              <a:rPr dirty="0"/>
              <a:t> </a:t>
            </a:r>
            <a:r>
              <a:rPr dirty="0" err="1" smtClean="0"/>
              <a:t>nad</a:t>
            </a:r>
            <a:r>
              <a:rPr lang="cs-CZ" dirty="0" smtClean="0"/>
              <a:t>ř</a:t>
            </a:r>
            <a:r>
              <a:rPr dirty="0" err="1" smtClean="0"/>
              <a:t>azenému</a:t>
            </a:r>
            <a:r>
              <a:rPr dirty="0" smtClean="0"/>
              <a:t> </a:t>
            </a:r>
            <a:r>
              <a:rPr dirty="0" err="1"/>
              <a:t>systému</a:t>
            </a:r>
            <a:r>
              <a:rPr dirty="0"/>
              <a:t> </a:t>
            </a:r>
            <a:r>
              <a:rPr dirty="0" err="1" smtClean="0"/>
              <a:t>odpov</a:t>
            </a:r>
            <a:r>
              <a:rPr lang="cs-CZ" dirty="0" smtClean="0"/>
              <a:t>ě</a:t>
            </a:r>
            <a:r>
              <a:rPr dirty="0" err="1" smtClean="0"/>
              <a:t>dnostního</a:t>
            </a:r>
            <a:r>
              <a:rPr dirty="0" smtClean="0"/>
              <a:t> </a:t>
            </a:r>
            <a:r>
              <a:rPr lang="cs-CZ" dirty="0" smtClean="0"/>
              <a:t>ř</a:t>
            </a:r>
            <a:r>
              <a:rPr dirty="0" err="1" smtClean="0"/>
              <a:t>ízení</a:t>
            </a:r>
            <a:r>
              <a:rPr dirty="0" smtClean="0"/>
              <a:t> </a:t>
            </a:r>
            <a:r>
              <a:rPr dirty="0"/>
              <a:t>se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prakticky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projevuje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tak,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že pro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jeho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fungování je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 smtClean="0"/>
              <a:t>t</a:t>
            </a:r>
            <a:r>
              <a:rPr lang="cs-CZ" dirty="0" smtClean="0"/>
              <a:t>ř</a:t>
            </a:r>
            <a:r>
              <a:rPr dirty="0" err="1" smtClean="0"/>
              <a:t>eba</a:t>
            </a:r>
            <a:r>
              <a:rPr dirty="0" smtClean="0"/>
              <a:t> </a:t>
            </a:r>
            <a:r>
              <a:rPr dirty="0" err="1" smtClean="0"/>
              <a:t>vytvo</a:t>
            </a:r>
            <a:r>
              <a:rPr lang="cs-CZ" dirty="0" smtClean="0"/>
              <a:t>ř</a:t>
            </a:r>
            <a:r>
              <a:rPr dirty="0" smtClean="0"/>
              <a:t>it </a:t>
            </a:r>
            <a:r>
              <a:rPr dirty="0"/>
              <a:t>organizační,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plánovací a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 err="1"/>
              <a:t>kontrolní</a:t>
            </a:r>
            <a:r>
              <a:rPr dirty="0"/>
              <a:t> </a:t>
            </a:r>
            <a:r>
              <a:rPr dirty="0" smtClean="0"/>
              <a:t>p</a:t>
            </a:r>
            <a:r>
              <a:rPr lang="cs-CZ" dirty="0" smtClean="0"/>
              <a:t>ř</a:t>
            </a:r>
            <a:r>
              <a:rPr dirty="0" err="1" smtClean="0"/>
              <a:t>edpoklady</a:t>
            </a:r>
            <a:r>
              <a:rPr dirty="0"/>
              <a:t>.</a:t>
            </a:r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391406"/>
            <a:ext cx="9102739" cy="901785"/>
          </a:xfrm>
          <a:prstGeom prst="rect">
            <a:avLst/>
          </a:prstGeom>
        </p:spPr>
        <p:txBody>
          <a:bodyPr vert="horz" wrap="square" lIns="0" tIns="283464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cs-CZ" dirty="0" smtClean="0"/>
              <a:t>Shrnutí kapitoly 14 II</a:t>
            </a:r>
            <a:endParaRPr lang="cs-CZ" dirty="0"/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8759825" cy="4310667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462915">
              <a:lnSpc>
                <a:spcPts val="2680"/>
              </a:lnSpc>
            </a:pP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Základním strukturálním předpokladem tvorby systému odpovědnostního řízení je vybudování vzájemně konzistentní organizační a ekonomické struktury podniku. Určující roli má tvorba organizační struktury a v ní vertikální vazby, zaměřené</a:t>
            </a:r>
            <a:endParaRPr lang="cs-CZ" sz="2400" dirty="0" smtClean="0">
              <a:latin typeface="Arial"/>
              <a:cs typeface="Arial"/>
            </a:endParaRPr>
          </a:p>
          <a:p>
            <a:pPr marL="12700">
              <a:lnSpc>
                <a:spcPts val="2530"/>
              </a:lnSpc>
            </a:pP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lang="cs-CZ" sz="2400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rozpoznání a vymezení pravomoci a odpovědnosti. V průniku</a:t>
            </a:r>
            <a:endParaRPr lang="cs-CZ" sz="2400" dirty="0" smtClean="0">
              <a:latin typeface="Arial"/>
              <a:cs typeface="Arial"/>
            </a:endParaRPr>
          </a:p>
          <a:p>
            <a:pPr marL="12700" marR="5080">
              <a:lnSpc>
                <a:spcPts val="2680"/>
              </a:lnSpc>
              <a:spcBef>
                <a:spcPts val="155"/>
              </a:spcBef>
            </a:pP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s</a:t>
            </a:r>
            <a:r>
              <a:rPr lang="cs-CZ" sz="2400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organizační strukturou se pak vytváří tzv. ekonomická struktura odpovědnostních středisek. Jejím smyslem je vyjádřit, zda je motivačně účinné využít při řízení útvaru hodnotové nástroje.</a:t>
            </a:r>
            <a:endParaRPr lang="cs-CZ" sz="2400" dirty="0" smtClean="0">
              <a:latin typeface="Arial"/>
              <a:cs typeface="Arial"/>
            </a:endParaRPr>
          </a:p>
          <a:p>
            <a:pPr marL="12700" marR="760095">
              <a:lnSpc>
                <a:spcPct val="93100"/>
              </a:lnSpc>
              <a:spcBef>
                <a:spcPts val="1340"/>
              </a:spcBef>
            </a:pP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Lze rozlišit šest typů odpovědnostních středisek, lišících se zejména mírou decentralizace uplatněnou při jejich řízení: nákladově řízené, ziskové, rentabilitní, investiční, výnosové a</a:t>
            </a:r>
            <a:r>
              <a:rPr lang="cs-CZ" sz="2400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výdajové (rozpočtové).</a:t>
            </a:r>
            <a:endParaRPr lang="cs-CZ"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391406"/>
            <a:ext cx="9102739" cy="920508"/>
          </a:xfrm>
          <a:prstGeom prst="rect">
            <a:avLst/>
          </a:prstGeom>
        </p:spPr>
        <p:txBody>
          <a:bodyPr vert="horz" wrap="square" lIns="0" tIns="302006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err="1" smtClean="0"/>
              <a:t>Odpov</a:t>
            </a:r>
            <a:r>
              <a:rPr lang="cs-CZ" dirty="0" smtClean="0"/>
              <a:t>ě</a:t>
            </a:r>
            <a:r>
              <a:rPr dirty="0" err="1" smtClean="0"/>
              <a:t>dnostní</a:t>
            </a:r>
            <a:r>
              <a:rPr dirty="0" smtClean="0"/>
              <a:t> </a:t>
            </a:r>
            <a:r>
              <a:rPr dirty="0"/>
              <a:t>účetnictví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20" y="1808386"/>
            <a:ext cx="9036050" cy="3672224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Soubor postupů a metod, označovaných jako Responsibility</a:t>
            </a:r>
            <a:endParaRPr sz="2400" dirty="0">
              <a:latin typeface="Arial"/>
              <a:cs typeface="Arial"/>
            </a:endParaRPr>
          </a:p>
          <a:p>
            <a:pPr marL="35052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Accounting,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hlavními cíli</a:t>
            </a:r>
            <a:endParaRPr sz="2400" dirty="0">
              <a:latin typeface="Arial"/>
              <a:cs typeface="Arial"/>
            </a:endParaRPr>
          </a:p>
          <a:p>
            <a:pPr marL="350520" marR="5080" indent="-337820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vymezení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oblastí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které jednotliví pracovníci resp.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útvary mohou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svou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činností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ovlivnit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endParaRPr sz="2400" dirty="0">
              <a:latin typeface="Arial"/>
              <a:cs typeface="Arial"/>
            </a:endParaRPr>
          </a:p>
          <a:p>
            <a:pPr marL="350520" indent="-337820">
              <a:lnSpc>
                <a:spcPts val="2780"/>
              </a:lnSpc>
              <a:spcBef>
                <a:spcPts val="1145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stanovení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dílčích úkolů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kterých je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eba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chto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oblastech</a:t>
            </a:r>
            <a:endParaRPr sz="2400" dirty="0">
              <a:latin typeface="Arial"/>
              <a:cs typeface="Arial"/>
            </a:endParaRPr>
          </a:p>
          <a:p>
            <a:pPr marL="35052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dosáhnout,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endParaRPr sz="2400" dirty="0">
              <a:latin typeface="Arial"/>
              <a:cs typeface="Arial"/>
            </a:endParaRPr>
          </a:p>
          <a:p>
            <a:pPr marL="350520" marR="1158875" indent="-337820">
              <a:lnSpc>
                <a:spcPct val="93000"/>
              </a:lnSpc>
              <a:spcBef>
                <a:spcPts val="1400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základ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způsobu 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úrovn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jejich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spln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vyjádření diferencovaného </a:t>
            </a:r>
            <a:r>
              <a:rPr sz="2400" b="1" dirty="0" err="1">
                <a:solidFill>
                  <a:srgbClr val="FFFFFF"/>
                </a:solidFill>
                <a:latin typeface="Arial"/>
                <a:cs typeface="Arial"/>
              </a:rPr>
              <a:t>přínosu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chto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pracovníků (útvarů)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k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celopodnikovým výsledkům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391406"/>
            <a:ext cx="9102739" cy="901785"/>
          </a:xfrm>
          <a:prstGeom prst="rect">
            <a:avLst/>
          </a:prstGeom>
        </p:spPr>
        <p:txBody>
          <a:bodyPr vert="horz" wrap="square" lIns="0" tIns="283464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err="1" smtClean="0"/>
              <a:t>Odpov</a:t>
            </a:r>
            <a:r>
              <a:rPr lang="cs-CZ" dirty="0" smtClean="0"/>
              <a:t>ě</a:t>
            </a:r>
            <a:r>
              <a:rPr dirty="0" err="1" smtClean="0"/>
              <a:t>dnostní</a:t>
            </a:r>
            <a:r>
              <a:rPr dirty="0" smtClean="0"/>
              <a:t> </a:t>
            </a:r>
            <a:r>
              <a:rPr dirty="0"/>
              <a:t>účetnictví II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12" y="1808386"/>
            <a:ext cx="8897620" cy="436651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780"/>
              </a:lnSpc>
            </a:pP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Zajišt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cílů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odpov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dnostního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účetnictví serealizuje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ech</a:t>
            </a:r>
            <a:endParaRPr sz="2400" dirty="0">
              <a:latin typeface="Arial"/>
              <a:cs typeface="Arial"/>
            </a:endParaRPr>
          </a:p>
          <a:p>
            <a:pPr marL="350520">
              <a:lnSpc>
                <a:spcPts val="2780"/>
              </a:lnSpc>
            </a:pP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vzájemn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spjatých etapách:</a:t>
            </a:r>
            <a:endParaRPr sz="2400" dirty="0">
              <a:latin typeface="Arial"/>
              <a:cs typeface="Arial"/>
            </a:endParaRPr>
          </a:p>
          <a:p>
            <a:pPr marL="350520" marR="139700" indent="-337820">
              <a:lnSpc>
                <a:spcPct val="93000"/>
              </a:lnSpc>
              <a:spcBef>
                <a:spcPts val="1400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  <a:tab pos="8596630" algn="l"/>
              </a:tabLst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Transformace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(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em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)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vrcholových cílů podniku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systém vzájemně spjatých dílčích cílů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(kritérií),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souladu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	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celopodnikovými cíli,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současně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ovlivnitelné 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motivačn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itažlivé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útvary 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pracovníky</a:t>
            </a:r>
            <a:endParaRPr sz="2400" dirty="0">
              <a:latin typeface="Arial"/>
              <a:cs typeface="Arial"/>
            </a:endParaRPr>
          </a:p>
          <a:p>
            <a:pPr marL="350520" marR="541020" indent="-337820" algn="just">
              <a:lnSpc>
                <a:spcPct val="93100"/>
              </a:lnSpc>
              <a:spcBef>
                <a:spcPts val="1395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Následná kontrola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cílů,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vyjád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ených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kriteriáln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r>
              <a:rPr sz="2400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informační systém musí být schopen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kvantifikovat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pozitivní 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negativní dopady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celkové výsledky podle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odpovědnosti</a:t>
            </a:r>
            <a:endParaRPr sz="2400" dirty="0">
              <a:latin typeface="Arial"/>
              <a:cs typeface="Arial"/>
            </a:endParaRPr>
          </a:p>
          <a:p>
            <a:pPr marL="350520" marR="5080" indent="-337820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Analýza a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vyhodnocení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informací,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nutnost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provázat dosažené výsledky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odm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nu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či jinou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formu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zainteresovanosti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391406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dirty="0" smtClean="0"/>
              <a:t>P</a:t>
            </a:r>
            <a:r>
              <a:rPr lang="cs-CZ" dirty="0" smtClean="0"/>
              <a:t>ř</a:t>
            </a:r>
            <a:r>
              <a:rPr dirty="0" err="1" smtClean="0"/>
              <a:t>edpoklady</a:t>
            </a:r>
            <a:r>
              <a:rPr dirty="0" smtClean="0"/>
              <a:t> </a:t>
            </a:r>
            <a:r>
              <a:rPr dirty="0"/>
              <a:t>účinného fungování</a:t>
            </a:r>
          </a:p>
          <a:p>
            <a:pPr marL="12700">
              <a:lnSpc>
                <a:spcPts val="4630"/>
              </a:lnSpc>
            </a:pPr>
            <a:r>
              <a:rPr dirty="0" err="1" smtClean="0"/>
              <a:t>odpov</a:t>
            </a:r>
            <a:r>
              <a:rPr lang="cs-CZ" dirty="0" smtClean="0"/>
              <a:t>ě</a:t>
            </a:r>
            <a:r>
              <a:rPr dirty="0" err="1" smtClean="0"/>
              <a:t>dnostního</a:t>
            </a:r>
            <a:r>
              <a:rPr dirty="0" smtClean="0"/>
              <a:t> </a:t>
            </a:r>
            <a:r>
              <a:rPr dirty="0"/>
              <a:t>účetnictví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25" y="1808386"/>
            <a:ext cx="9049385" cy="502387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Vymezení míry 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oblastí pravomoci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odpov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dnosti</a:t>
            </a:r>
            <a:endParaRPr sz="2400" dirty="0">
              <a:latin typeface="Arial"/>
              <a:cs typeface="Arial"/>
            </a:endParaRPr>
          </a:p>
          <a:p>
            <a:pPr marL="350520" marR="156210" indent="-337820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Rozpoznání míry 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oblastí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pravomoci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odpovědnosti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jejich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vyjád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podmínkou budování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systému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odpov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dnostního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odvozuje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obsah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kritérií,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stanovuje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jejich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žádoucí úroveň 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m</a:t>
            </a:r>
            <a:r>
              <a:rPr lang="cs-CZ" sz="2400" dirty="0" err="1" smtClean="0">
                <a:solidFill>
                  <a:srgbClr val="FFFFFF"/>
                </a:solidFill>
                <a:latin typeface="Arial"/>
                <a:cs typeface="Arial"/>
              </a:rPr>
              <a:t>ěř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í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skutečn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dosažená úroveň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1145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Dílčí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kritéria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vyjád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pravomoci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odpov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dnosti</a:t>
            </a:r>
            <a:endParaRPr sz="2400" dirty="0">
              <a:latin typeface="Arial"/>
              <a:cs typeface="Arial"/>
            </a:endParaRPr>
          </a:p>
          <a:p>
            <a:pPr marL="350520" marR="712470" indent="-337820">
              <a:lnSpc>
                <a:spcPct val="93000"/>
              </a:lnSpc>
              <a:spcBef>
                <a:spcPts val="1400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Výb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r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dílčích kritérií 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stanovení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žádoucí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úrovn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r>
              <a:rPr sz="2400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sledování skutečné výše 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analýza rozdílů jsou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uzlovými </a:t>
            </a:r>
            <a:r>
              <a:rPr sz="2400" b="1" dirty="0" err="1">
                <a:solidFill>
                  <a:srgbClr val="FFFFFF"/>
                </a:solidFill>
                <a:latin typeface="Arial"/>
                <a:cs typeface="Arial"/>
              </a:rPr>
              <a:t>problémy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odpov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dnostního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ešení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lze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rozd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lit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do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dvou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částí</a:t>
            </a:r>
            <a:endParaRPr sz="2400" dirty="0">
              <a:latin typeface="Arial"/>
              <a:cs typeface="Arial"/>
            </a:endParaRPr>
          </a:p>
          <a:p>
            <a:pPr marL="1494155" lvl="1" indent="-567055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Times New Roman"/>
              <a:buChar char="–"/>
              <a:tabLst>
                <a:tab pos="1494790" algn="l"/>
              </a:tabLst>
            </a:pP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ešení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obsahu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zadaných kritérií a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jejich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kombinací</a:t>
            </a:r>
            <a:endParaRPr sz="2400" dirty="0">
              <a:latin typeface="Arial"/>
              <a:cs typeface="Arial"/>
            </a:endParaRPr>
          </a:p>
          <a:p>
            <a:pPr marL="1494155" lvl="1" indent="-567055">
              <a:lnSpc>
                <a:spcPts val="2780"/>
              </a:lnSpc>
              <a:spcBef>
                <a:spcPts val="900"/>
              </a:spcBef>
              <a:buClr>
                <a:srgbClr val="FFFFFF"/>
              </a:buClr>
              <a:buFont typeface="Times New Roman"/>
              <a:buChar char="–"/>
              <a:tabLst>
                <a:tab pos="1494790" algn="l"/>
              </a:tabLst>
            </a:pP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ešení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úrovn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kritérií 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analýzou odchylek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od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žádoucího</a:t>
            </a:r>
            <a:endParaRPr sz="2400" dirty="0">
              <a:latin typeface="Arial"/>
              <a:cs typeface="Arial"/>
            </a:endParaRPr>
          </a:p>
          <a:p>
            <a:pPr marL="1494155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stavu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391406"/>
            <a:ext cx="9102739" cy="901785"/>
          </a:xfrm>
          <a:prstGeom prst="rect">
            <a:avLst/>
          </a:prstGeom>
        </p:spPr>
        <p:txBody>
          <a:bodyPr vert="horz" wrap="square" lIns="0" tIns="283464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Motivace v </a:t>
            </a:r>
            <a:r>
              <a:rPr dirty="0" err="1" smtClean="0"/>
              <a:t>odpov</a:t>
            </a:r>
            <a:r>
              <a:rPr lang="cs-CZ" dirty="0" smtClean="0"/>
              <a:t>ě</a:t>
            </a:r>
            <a:r>
              <a:rPr dirty="0" err="1" smtClean="0"/>
              <a:t>dnostním</a:t>
            </a:r>
            <a:r>
              <a:rPr dirty="0" smtClean="0"/>
              <a:t> </a:t>
            </a:r>
            <a:r>
              <a:rPr dirty="0"/>
              <a:t>účetnictví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8954770" cy="5560497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Požadavkem na hodnotící kritéria je jejich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motivační účinnost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endParaRPr sz="2400" dirty="0">
              <a:latin typeface="Arial"/>
              <a:cs typeface="Arial"/>
            </a:endParaRPr>
          </a:p>
          <a:p>
            <a:pPr marL="350520">
              <a:lnSpc>
                <a:spcPts val="2780"/>
              </a:lnSpc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Systémy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odpov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dnostního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jsou velice úzce spojeny</a:t>
            </a:r>
            <a:endParaRPr sz="2400" dirty="0">
              <a:latin typeface="Arial"/>
              <a:cs typeface="Arial"/>
            </a:endParaRPr>
          </a:p>
          <a:p>
            <a:pPr marL="350520" marR="596265" indent="-337820">
              <a:lnSpc>
                <a:spcPts val="2230"/>
              </a:lnSpc>
              <a:spcBef>
                <a:spcPts val="1455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se 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stupn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m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delimitace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pravomoci a 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odpov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dnosti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na </a:t>
            </a:r>
            <a:r>
              <a:rPr sz="2000" dirty="0" err="1">
                <a:solidFill>
                  <a:srgbClr val="FFFFFF"/>
                </a:solidFill>
                <a:latin typeface="Arial"/>
                <a:cs typeface="Arial"/>
              </a:rPr>
              <a:t>jednotlivé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úrovn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podnikové hierarchie</a:t>
            </a:r>
            <a:endParaRPr sz="2000" dirty="0">
              <a:latin typeface="Arial"/>
              <a:cs typeface="Arial"/>
            </a:endParaRPr>
          </a:p>
          <a:p>
            <a:pPr marL="350520" indent="-337820">
              <a:lnSpc>
                <a:spcPts val="2315"/>
              </a:lnSpc>
              <a:spcBef>
                <a:spcPts val="1190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s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variantami motivačního působení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, které </a:t>
            </a:r>
            <a:r>
              <a:rPr sz="2000" dirty="0" err="1">
                <a:solidFill>
                  <a:srgbClr val="FFFFFF"/>
                </a:solidFill>
                <a:latin typeface="Arial"/>
                <a:cs typeface="Arial"/>
              </a:rPr>
              <a:t>jsou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výrazn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ovlivn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ny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zejména</a:t>
            </a:r>
            <a:endParaRPr sz="2000" dirty="0">
              <a:latin typeface="Arial"/>
              <a:cs typeface="Arial"/>
            </a:endParaRPr>
          </a:p>
          <a:p>
            <a:pPr marL="350520">
              <a:lnSpc>
                <a:spcPts val="2315"/>
              </a:lnSpc>
            </a:pP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úvahou o 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mí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e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variety 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 p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íslušné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oblasti</a:t>
            </a:r>
            <a:endParaRPr sz="2000" dirty="0">
              <a:latin typeface="Arial"/>
              <a:cs typeface="Arial"/>
            </a:endParaRPr>
          </a:p>
          <a:p>
            <a:pPr marL="350520" indent="-337820">
              <a:lnSpc>
                <a:spcPts val="2315"/>
              </a:lnSpc>
              <a:spcBef>
                <a:spcPts val="1225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  <a:tab pos="4409440" algn="l"/>
              </a:tabLst>
            </a:pP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rozpoznáním toho, zda je 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účeln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jší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	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ídit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danou oblast v režimu "instrukce -</a:t>
            </a:r>
            <a:endParaRPr sz="2000" dirty="0">
              <a:latin typeface="Arial"/>
              <a:cs typeface="Arial"/>
            </a:endParaRPr>
          </a:p>
          <a:p>
            <a:pPr marL="12700" indent="337820">
              <a:lnSpc>
                <a:spcPts val="2315"/>
              </a:lnSpc>
            </a:pPr>
            <a:r>
              <a:rPr sz="2000" dirty="0" err="1">
                <a:solidFill>
                  <a:srgbClr val="FFFFFF"/>
                </a:solidFill>
                <a:latin typeface="Arial"/>
                <a:cs typeface="Arial"/>
              </a:rPr>
              <a:t>její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spln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ní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" nebo se širším rozsahem pravomoci a 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odpov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dnosti</a:t>
            </a:r>
            <a:endParaRPr sz="20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1195"/>
              </a:spcBef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Základní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edpoklady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efektivního fungování:</a:t>
            </a:r>
            <a:endParaRPr sz="2400" dirty="0">
              <a:latin typeface="Arial"/>
              <a:cs typeface="Arial"/>
            </a:endParaRPr>
          </a:p>
          <a:p>
            <a:pPr marL="350520" indent="-337820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avidla musí být známa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předem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endParaRPr sz="2000" dirty="0">
              <a:latin typeface="Arial"/>
              <a:cs typeface="Arial"/>
            </a:endParaRPr>
          </a:p>
          <a:p>
            <a:pPr marL="350520" indent="-337820">
              <a:lnSpc>
                <a:spcPct val="100000"/>
              </a:lnSpc>
              <a:spcBef>
                <a:spcPts val="1240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k realizaci motivace musí dojít v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přiměřeném čase po dosažení výsledků</a:t>
            </a:r>
            <a:endParaRPr sz="2000" dirty="0">
              <a:latin typeface="Arial"/>
              <a:cs typeface="Arial"/>
            </a:endParaRPr>
          </a:p>
          <a:p>
            <a:pPr marL="350520" indent="-337820">
              <a:lnSpc>
                <a:spcPts val="2315"/>
              </a:lnSpc>
              <a:spcBef>
                <a:spcPts val="1235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s rostoucí úrovní pravomoci a 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odpov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dnosti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 v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tší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důraz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na </a:t>
            </a:r>
            <a:r>
              <a:rPr sz="2000" dirty="0" err="1">
                <a:solidFill>
                  <a:srgbClr val="FFFFFF"/>
                </a:solidFill>
                <a:latin typeface="Arial"/>
                <a:cs typeface="Arial"/>
              </a:rPr>
              <a:t>spojení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odm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ny</a:t>
            </a:r>
            <a:endParaRPr sz="2000" dirty="0">
              <a:latin typeface="Arial"/>
              <a:cs typeface="Arial"/>
            </a:endParaRPr>
          </a:p>
          <a:p>
            <a:pPr marL="350520">
              <a:lnSpc>
                <a:spcPts val="2205"/>
              </a:lnSpc>
            </a:pP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nejen s kritérii ve </a:t>
            </a:r>
            <a:r>
              <a:rPr sz="2000" dirty="0" err="1">
                <a:solidFill>
                  <a:srgbClr val="FFFFFF"/>
                </a:solidFill>
                <a:latin typeface="Arial"/>
                <a:cs typeface="Arial"/>
              </a:rPr>
              <a:t>výhradní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odpov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dnosti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pracovníka a útvaru, ale</a:t>
            </a:r>
            <a:endParaRPr sz="2000" dirty="0">
              <a:latin typeface="Arial"/>
              <a:cs typeface="Arial"/>
            </a:endParaRPr>
          </a:p>
          <a:p>
            <a:pPr marL="350520">
              <a:lnSpc>
                <a:spcPts val="2770"/>
              </a:lnSpc>
            </a:pP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s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výsledky podniku jako ce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lku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391406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dirty="0"/>
              <a:t>Strukturální </a:t>
            </a:r>
            <a:r>
              <a:rPr dirty="0" err="1"/>
              <a:t>otázky</a:t>
            </a:r>
            <a:r>
              <a:rPr dirty="0"/>
              <a:t> </a:t>
            </a:r>
            <a:r>
              <a:rPr dirty="0" err="1" smtClean="0"/>
              <a:t>odpov</a:t>
            </a:r>
            <a:r>
              <a:rPr lang="cs-CZ" dirty="0" smtClean="0"/>
              <a:t>ě</a:t>
            </a:r>
            <a:r>
              <a:rPr dirty="0" err="1" smtClean="0"/>
              <a:t>dnostního</a:t>
            </a:r>
            <a:endParaRPr dirty="0"/>
          </a:p>
          <a:p>
            <a:pPr marL="12700">
              <a:lnSpc>
                <a:spcPts val="4630"/>
              </a:lnSpc>
            </a:pPr>
            <a:r>
              <a:rPr lang="cs-CZ" dirty="0" smtClean="0"/>
              <a:t>ř</a:t>
            </a:r>
            <a:r>
              <a:rPr dirty="0" err="1" smtClean="0"/>
              <a:t>ízení</a:t>
            </a:r>
            <a:endParaRPr dirty="0"/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9083675" cy="417550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50520" marR="877569" indent="-338455">
              <a:lnSpc>
                <a:spcPts val="26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Aplikace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nástrojů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odpov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dnostního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účetnictví je spjata se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systémem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odpov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dnostního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edpoklady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pro jeho fungování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1145"/>
              </a:spcBef>
            </a:pP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Nejdůležit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jšími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chto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edpokladů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jsou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:</a:t>
            </a:r>
            <a:endParaRPr sz="2400" dirty="0">
              <a:latin typeface="Arial"/>
              <a:cs typeface="Arial"/>
            </a:endParaRPr>
          </a:p>
          <a:p>
            <a:pPr marL="350520" indent="-337820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ešení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organizační a ekonomické struktury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podniku,</a:t>
            </a:r>
            <a:endParaRPr sz="2400" dirty="0">
              <a:latin typeface="Arial"/>
              <a:cs typeface="Arial"/>
            </a:endParaRPr>
          </a:p>
          <a:p>
            <a:pPr marL="350520" marR="169545" indent="-337820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rozpoznání míry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centralizace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 err="1">
                <a:solidFill>
                  <a:srgbClr val="FFFFFF"/>
                </a:solidFill>
                <a:latin typeface="Arial"/>
                <a:cs typeface="Arial"/>
              </a:rPr>
              <a:t>decentralizace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prvků 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subsystémů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chto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struktur a (v návaznosti na toto rozpoznání)</a:t>
            </a:r>
            <a:endParaRPr sz="2400" dirty="0">
              <a:latin typeface="Arial"/>
              <a:cs typeface="Arial"/>
            </a:endParaRPr>
          </a:p>
          <a:p>
            <a:pPr marL="350520" marR="5080" indent="-337820">
              <a:lnSpc>
                <a:spcPts val="2680"/>
              </a:lnSpc>
              <a:spcBef>
                <a:spcPts val="1400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vyjasn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základních rysů řízení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konkrétních vnitropodnikových útvarů.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391406"/>
            <a:ext cx="9102739" cy="920508"/>
          </a:xfrm>
          <a:prstGeom prst="rect">
            <a:avLst/>
          </a:prstGeom>
        </p:spPr>
        <p:txBody>
          <a:bodyPr vert="horz" wrap="square" lIns="0" tIns="302006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Organizační struktura podniku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8765540" cy="334707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Základní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strukturální předpoklad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tvorby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systému</a:t>
            </a:r>
            <a:endParaRPr sz="2400" dirty="0">
              <a:latin typeface="Arial"/>
              <a:cs typeface="Arial"/>
            </a:endParaRPr>
          </a:p>
          <a:p>
            <a:pPr marL="350520">
              <a:lnSpc>
                <a:spcPts val="2780"/>
              </a:lnSpc>
            </a:pP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odpov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dnostního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endParaRPr sz="2400" dirty="0">
              <a:latin typeface="Arial"/>
              <a:cs typeface="Arial"/>
            </a:endParaRPr>
          </a:p>
          <a:p>
            <a:pPr marL="350520" indent="-337820">
              <a:lnSpc>
                <a:spcPts val="2780"/>
              </a:lnSpc>
              <a:spcBef>
                <a:spcPts val="1200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Nutnost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vzájemn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konzistentní organizační a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ekonomické</a:t>
            </a:r>
            <a:endParaRPr sz="2400" dirty="0">
              <a:latin typeface="Arial"/>
              <a:cs typeface="Arial"/>
            </a:endParaRPr>
          </a:p>
          <a:p>
            <a:pPr marL="350520">
              <a:lnSpc>
                <a:spcPts val="2780"/>
              </a:lnSpc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struktury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podniku</a:t>
            </a:r>
            <a:endParaRPr sz="2400" dirty="0">
              <a:latin typeface="Arial"/>
              <a:cs typeface="Arial"/>
            </a:endParaRPr>
          </a:p>
          <a:p>
            <a:pPr marL="350520" indent="-337820">
              <a:lnSpc>
                <a:spcPts val="2780"/>
              </a:lnSpc>
              <a:spcBef>
                <a:spcPts val="1200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Takové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uspo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ádání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činností 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vztahů 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podniku,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které vede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</a:t>
            </a:r>
            <a:endParaRPr sz="2400" dirty="0">
              <a:latin typeface="Arial"/>
              <a:cs typeface="Arial"/>
            </a:endParaRPr>
          </a:p>
          <a:p>
            <a:pPr marL="35052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optimálnímu naplňování jeho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cílů</a:t>
            </a:r>
            <a:endParaRPr sz="2400" dirty="0">
              <a:latin typeface="Arial"/>
              <a:cs typeface="Arial"/>
            </a:endParaRPr>
          </a:p>
          <a:p>
            <a:pPr marL="350520" marR="5080" indent="-337820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Vyjád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vertikálních a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horizontálních vztahů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mezi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útvary z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pohledu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jejich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věcného charakteru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391406"/>
            <a:ext cx="9102739" cy="920508"/>
          </a:xfrm>
          <a:prstGeom prst="rect">
            <a:avLst/>
          </a:prstGeom>
        </p:spPr>
        <p:txBody>
          <a:bodyPr vert="horz" wrap="square" lIns="0" tIns="302006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Centralizace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a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decentralizace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9055100" cy="401847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780"/>
              </a:lnSpc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Centralizace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soust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rozhodovací pravomoci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odpov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dnosti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endParaRPr sz="2400" dirty="0">
              <a:latin typeface="Arial"/>
              <a:cs typeface="Arial"/>
            </a:endParaRPr>
          </a:p>
          <a:p>
            <a:pPr marL="12700" indent="337820">
              <a:lnSpc>
                <a:spcPts val="2780"/>
              </a:lnSpc>
            </a:pP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pod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ízené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útvary orientovány na kázeň a dodržení úkolů</a:t>
            </a:r>
            <a:endParaRPr sz="2400" dirty="0">
              <a:latin typeface="Arial"/>
              <a:cs typeface="Arial"/>
            </a:endParaRPr>
          </a:p>
          <a:p>
            <a:pPr marL="350520" marR="718820" indent="-338455">
              <a:lnSpc>
                <a:spcPts val="2680"/>
              </a:lnSpc>
              <a:spcBef>
                <a:spcPts val="1455"/>
              </a:spcBef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Decentralizace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enesení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podstatné části pravomoci a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odpov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dnosti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na hierarchicky nižší útvary, využití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iniciativy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útvarů</a:t>
            </a:r>
            <a:endParaRPr sz="2400" dirty="0">
              <a:latin typeface="Arial"/>
              <a:cs typeface="Arial"/>
            </a:endParaRPr>
          </a:p>
          <a:p>
            <a:pPr marL="350520" marR="360680" indent="-337820">
              <a:lnSpc>
                <a:spcPct val="93100"/>
              </a:lnSpc>
              <a:spcBef>
                <a:spcPts val="1345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Relevantní pro volbu centralizovaného či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decentralizovaného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ístupu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jsou rozpoznané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horizontální vazby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–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vyjad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ují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míru kooperace</a:t>
            </a:r>
            <a:endParaRPr sz="2400" dirty="0">
              <a:latin typeface="Arial"/>
              <a:cs typeface="Arial"/>
            </a:endParaRPr>
          </a:p>
          <a:p>
            <a:pPr marL="350520" indent="-337820">
              <a:lnSpc>
                <a:spcPts val="2785"/>
              </a:lnSpc>
              <a:spcBef>
                <a:spcPts val="1190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Centralizace či decentralizace jsou krajní polohy, v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praxi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ešeno</a:t>
            </a:r>
            <a:endParaRPr sz="2400" dirty="0">
              <a:latin typeface="Arial"/>
              <a:cs typeface="Arial"/>
            </a:endParaRPr>
          </a:p>
          <a:p>
            <a:pPr marL="350520">
              <a:lnSpc>
                <a:spcPts val="2785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obvykle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mixem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chto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ístupů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20</TotalTime>
  <Words>1884</Words>
  <Application>Microsoft Office PowerPoint</Application>
  <PresentationFormat>Vlastní</PresentationFormat>
  <Paragraphs>161</Paragraphs>
  <Slides>21</Slides>
  <Notes>21</Notes>
  <HiddenSlides>0</HiddenSlides>
  <MMClips>0</MMClips>
  <ScaleCrop>false</ScaleCrop>
  <HeadingPairs>
    <vt:vector size="6" baseType="variant">
      <vt:variant>
        <vt:lpstr>Použitá písma</vt:lpstr>
      </vt:variant>
      <vt:variant>
        <vt:i4>4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21</vt:i4>
      </vt:variant>
    </vt:vector>
  </HeadingPairs>
  <TitlesOfParts>
    <vt:vector size="26" baseType="lpstr">
      <vt:lpstr>Arial</vt:lpstr>
      <vt:lpstr>Calibri</vt:lpstr>
      <vt:lpstr>Times New Roman</vt:lpstr>
      <vt:lpstr>Wingdings</vt:lpstr>
      <vt:lpstr>Office Theme</vt:lpstr>
      <vt:lpstr>14 – ODPOVĚDNOSTNÍ ÚČETNICTVÍ A PŘEDPOKLADY JEHO FUNGOVÁNÍ</vt:lpstr>
      <vt:lpstr>Vymezení problematiky</vt:lpstr>
      <vt:lpstr>Odpovědnostní účetnictví</vt:lpstr>
      <vt:lpstr>Odpovědnostní účetnictví II</vt:lpstr>
      <vt:lpstr>Předpoklady účinného fungování odpovědnostního účetnictví</vt:lpstr>
      <vt:lpstr>Motivace v odpovědnostním účetnictví</vt:lpstr>
      <vt:lpstr>Strukturální otázky odpovědnostního řízení</vt:lpstr>
      <vt:lpstr>Organizační struktura podniku</vt:lpstr>
      <vt:lpstr>Centralizace a decentralizace</vt:lpstr>
      <vt:lpstr>Faktory ovlivňující míru centralizace či decentralizace v odpovědnostním řízení</vt:lpstr>
      <vt:lpstr>Faktory ovlivňující míru centralizace či decentralizace v odpovědnostním řízení</vt:lpstr>
      <vt:lpstr>Ekonomická struktura podniku</vt:lpstr>
      <vt:lpstr>Nákladově řízené středisko I</vt:lpstr>
      <vt:lpstr>Nákladově řízené středisko II</vt:lpstr>
      <vt:lpstr>Ziskové středisko</vt:lpstr>
      <vt:lpstr>Rentabilitní středisko</vt:lpstr>
      <vt:lpstr>Investiční středisko</vt:lpstr>
      <vt:lpstr>Výnosové středisko</vt:lpstr>
      <vt:lpstr>Výdajové středisko</vt:lpstr>
      <vt:lpstr>Shrnutí kapitoly 14 I</vt:lpstr>
      <vt:lpstr>Shrnutí kapitoly 14 II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14 – ODPOVċDNOSTNÍ ÚČETNICTVÍ A PěEDPOKLADY JEHO FUNGOVÁNÍ</dc:title>
  <dc:creator>Online2PDF.com</dc:creator>
  <cp:lastModifiedBy>Menšík Michal</cp:lastModifiedBy>
  <cp:revision>4</cp:revision>
  <dcterms:created xsi:type="dcterms:W3CDTF">2018-02-08T09:19:50Z</dcterms:created>
  <dcterms:modified xsi:type="dcterms:W3CDTF">2018-02-11T14:00:01Z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2018-02-08T00:00:00Z</vt:filetime>
  </property>
  <property fmtid="{D5CDD505-2E9C-101B-9397-08002B2CF9AE}" pid="3" name="LastSaved">
    <vt:filetime>2018-02-08T00:00:00Z</vt:filetime>
  </property>
</Properties>
</file>