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1392" y="6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941619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6713727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49654629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4098775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13469650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920049725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13902533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05809246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75400414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92848570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02124094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6242262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221027146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47666051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049745790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2510891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95690187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5541971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2891535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5054579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0997760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22689248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945904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90530" y="1806516"/>
            <a:ext cx="4342765" cy="45866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2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37789" y="1803418"/>
            <a:ext cx="4168775" cy="506666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7526"/>
            <a:ext cx="757555" cy="7541895"/>
          </a:xfrm>
          <a:custGeom>
            <a:avLst/>
            <a:gdLst/>
            <a:ahLst/>
            <a:cxnLst/>
            <a:rect l="l" t="t" r="r" b="b"/>
            <a:pathLst>
              <a:path w="757555" h="7541895">
                <a:moveTo>
                  <a:pt x="37302" y="0"/>
                </a:moveTo>
                <a:lnTo>
                  <a:pt x="0" y="7899"/>
                </a:lnTo>
                <a:lnTo>
                  <a:pt x="0" y="7535839"/>
                </a:lnTo>
                <a:lnTo>
                  <a:pt x="26790" y="7541513"/>
                </a:lnTo>
                <a:lnTo>
                  <a:pt x="47827" y="7541513"/>
                </a:lnTo>
                <a:lnTo>
                  <a:pt x="96358" y="7531236"/>
                </a:lnTo>
                <a:lnTo>
                  <a:pt x="154088" y="7494371"/>
                </a:lnTo>
                <a:lnTo>
                  <a:pt x="210318" y="7434116"/>
                </a:lnTo>
                <a:lnTo>
                  <a:pt x="264864" y="7351442"/>
                </a:lnTo>
                <a:lnTo>
                  <a:pt x="317539" y="7247320"/>
                </a:lnTo>
                <a:lnTo>
                  <a:pt x="368159" y="7122720"/>
                </a:lnTo>
                <a:lnTo>
                  <a:pt x="416537" y="6978614"/>
                </a:lnTo>
                <a:lnTo>
                  <a:pt x="462490" y="6815973"/>
                </a:lnTo>
                <a:lnTo>
                  <a:pt x="505831" y="6635766"/>
                </a:lnTo>
                <a:lnTo>
                  <a:pt x="546376" y="6438966"/>
                </a:lnTo>
                <a:lnTo>
                  <a:pt x="583938" y="6226543"/>
                </a:lnTo>
                <a:lnTo>
                  <a:pt x="618333" y="5999468"/>
                </a:lnTo>
                <a:lnTo>
                  <a:pt x="649376" y="5758712"/>
                </a:lnTo>
                <a:lnTo>
                  <a:pt x="676881" y="5505246"/>
                </a:lnTo>
                <a:lnTo>
                  <a:pt x="700663" y="5240040"/>
                </a:lnTo>
                <a:lnTo>
                  <a:pt x="720536" y="4964065"/>
                </a:lnTo>
                <a:lnTo>
                  <a:pt x="736315" y="4678293"/>
                </a:lnTo>
                <a:lnTo>
                  <a:pt x="747816" y="4383694"/>
                </a:lnTo>
                <a:lnTo>
                  <a:pt x="754852" y="4081239"/>
                </a:lnTo>
                <a:lnTo>
                  <a:pt x="757239" y="3771777"/>
                </a:lnTo>
                <a:lnTo>
                  <a:pt x="754852" y="3462437"/>
                </a:lnTo>
                <a:lnTo>
                  <a:pt x="747816" y="3159983"/>
                </a:lnTo>
                <a:lnTo>
                  <a:pt x="736316" y="2865386"/>
                </a:lnTo>
                <a:lnTo>
                  <a:pt x="720537" y="2579616"/>
                </a:lnTo>
                <a:lnTo>
                  <a:pt x="700664" y="2303645"/>
                </a:lnTo>
                <a:lnTo>
                  <a:pt x="676883" y="2038442"/>
                </a:lnTo>
                <a:lnTo>
                  <a:pt x="649378" y="1784980"/>
                </a:lnTo>
                <a:lnTo>
                  <a:pt x="618336" y="1544228"/>
                </a:lnTo>
                <a:lnTo>
                  <a:pt x="583941" y="1317158"/>
                </a:lnTo>
                <a:lnTo>
                  <a:pt x="546379" y="1104739"/>
                </a:lnTo>
                <a:lnTo>
                  <a:pt x="505835" y="907944"/>
                </a:lnTo>
                <a:lnTo>
                  <a:pt x="462494" y="727743"/>
                </a:lnTo>
                <a:lnTo>
                  <a:pt x="416541" y="565106"/>
                </a:lnTo>
                <a:lnTo>
                  <a:pt x="368163" y="421004"/>
                </a:lnTo>
                <a:lnTo>
                  <a:pt x="317543" y="296409"/>
                </a:lnTo>
                <a:lnTo>
                  <a:pt x="264867" y="192290"/>
                </a:lnTo>
                <a:lnTo>
                  <a:pt x="210321" y="109619"/>
                </a:lnTo>
                <a:lnTo>
                  <a:pt x="154090" y="49367"/>
                </a:lnTo>
                <a:lnTo>
                  <a:pt x="96359" y="12503"/>
                </a:lnTo>
                <a:lnTo>
                  <a:pt x="37302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0"/>
            <a:ext cx="10020935" cy="7470140"/>
          </a:xfrm>
          <a:custGeom>
            <a:avLst/>
            <a:gdLst/>
            <a:ahLst/>
            <a:cxnLst/>
            <a:rect l="l" t="t" r="r" b="b"/>
            <a:pathLst>
              <a:path w="10020935" h="7470140">
                <a:moveTo>
                  <a:pt x="10020849" y="0"/>
                </a:moveTo>
                <a:lnTo>
                  <a:pt x="0" y="7469663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1603098"/>
            <a:ext cx="10081260" cy="17780"/>
          </a:xfrm>
          <a:custGeom>
            <a:avLst/>
            <a:gdLst/>
            <a:ahLst/>
            <a:cxnLst/>
            <a:rect l="l" t="t" r="r" b="b"/>
            <a:pathLst>
              <a:path w="10081260" h="17780">
                <a:moveTo>
                  <a:pt x="10081259" y="17484"/>
                </a:moveTo>
                <a:lnTo>
                  <a:pt x="0" y="0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2606542"/>
            <a:ext cx="10081260" cy="4870450"/>
          </a:xfrm>
          <a:custGeom>
            <a:avLst/>
            <a:gdLst/>
            <a:ahLst/>
            <a:cxnLst/>
            <a:rect l="l" t="t" r="r" b="b"/>
            <a:pathLst>
              <a:path w="10081260" h="4870450">
                <a:moveTo>
                  <a:pt x="10081259" y="0"/>
                </a:moveTo>
                <a:lnTo>
                  <a:pt x="0" y="4870234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422401"/>
            <a:ext cx="9102739" cy="10750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34613" y="1828263"/>
            <a:ext cx="9014572" cy="36620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0515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130"/>
              </a:lnSpc>
            </a:pPr>
            <a:r>
              <a:rPr sz="3700" dirty="0"/>
              <a:t>5</a:t>
            </a:r>
            <a:r>
              <a:rPr sz="3700" dirty="0">
                <a:latin typeface="Times New Roman"/>
                <a:cs typeface="Times New Roman"/>
              </a:rPr>
              <a:t> </a:t>
            </a:r>
            <a:r>
              <a:rPr sz="3700" dirty="0"/>
              <a:t>– METODICKÉ OTÁZKY VYUŽITÍ KALKULACE V </a:t>
            </a:r>
            <a:r>
              <a:rPr lang="cs-CZ" sz="3700" dirty="0" smtClean="0"/>
              <a:t>R</a:t>
            </a:r>
            <a:r>
              <a:rPr sz="3700" dirty="0" smtClean="0"/>
              <a:t>ÍZENÍ </a:t>
            </a:r>
            <a:r>
              <a:rPr sz="3700" dirty="0"/>
              <a:t>PO LINII VÝKONU</a:t>
            </a:r>
            <a:endParaRPr sz="37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534613" y="1828263"/>
            <a:ext cx="9014572" cy="378821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73660">
              <a:lnSpc>
                <a:spcPct val="100000"/>
              </a:lnSpc>
            </a:pPr>
            <a:r>
              <a:rPr sz="3200" dirty="0"/>
              <a:t>Výukové cíle</a:t>
            </a:r>
          </a:p>
          <a:p>
            <a:pPr marL="393700" marR="5080" indent="-320040">
              <a:lnSpc>
                <a:spcPts val="3579"/>
              </a:lnSpc>
              <a:spcBef>
                <a:spcPts val="1465"/>
              </a:spcBef>
              <a:buClr>
                <a:srgbClr val="FFFFFF"/>
              </a:buClr>
              <a:buSzPct val="45312"/>
              <a:buFont typeface="Wingdings"/>
              <a:buChar char=""/>
              <a:tabLst>
                <a:tab pos="393700" algn="l"/>
              </a:tabLst>
            </a:pPr>
            <a:r>
              <a:rPr sz="3200" dirty="0" err="1" smtClean="0"/>
              <a:t>vyjád</a:t>
            </a:r>
            <a:r>
              <a:rPr lang="cs-CZ" sz="3200" dirty="0" smtClean="0"/>
              <a:t>ř</a:t>
            </a:r>
            <a:r>
              <a:rPr sz="3200" dirty="0" smtClean="0"/>
              <a:t>it </a:t>
            </a:r>
            <a:r>
              <a:rPr sz="3200" dirty="0"/>
              <a:t>požadavky, které klade </a:t>
            </a:r>
            <a:r>
              <a:rPr sz="3200" dirty="0" err="1"/>
              <a:t>systém</a:t>
            </a:r>
            <a:r>
              <a:rPr sz="3200" dirty="0"/>
              <a:t> </a:t>
            </a:r>
            <a:r>
              <a:rPr lang="cs-CZ" sz="3200" dirty="0" smtClean="0"/>
              <a:t>ř</a:t>
            </a:r>
            <a:r>
              <a:rPr sz="3200" dirty="0" err="1" smtClean="0"/>
              <a:t>ízení</a:t>
            </a:r>
            <a:r>
              <a:rPr sz="3200" dirty="0" smtClean="0"/>
              <a:t> </a:t>
            </a:r>
            <a:r>
              <a:rPr sz="3200" dirty="0"/>
              <a:t>na informace o nákladech podnikových výkonů</a:t>
            </a:r>
          </a:p>
          <a:p>
            <a:pPr marL="393700" indent="-320040">
              <a:lnSpc>
                <a:spcPts val="3710"/>
              </a:lnSpc>
              <a:spcBef>
                <a:spcPts val="1055"/>
              </a:spcBef>
              <a:buClr>
                <a:srgbClr val="FFFFFF"/>
              </a:buClr>
              <a:buSzPct val="45312"/>
              <a:buFont typeface="Wingdings"/>
              <a:buChar char=""/>
              <a:tabLst>
                <a:tab pos="393700" algn="l"/>
              </a:tabLst>
            </a:pPr>
            <a:r>
              <a:rPr sz="3200" dirty="0"/>
              <a:t>charakterizovat funkce, které plní kalkulace</a:t>
            </a:r>
          </a:p>
          <a:p>
            <a:pPr marL="393700">
              <a:lnSpc>
                <a:spcPts val="3710"/>
              </a:lnSpc>
            </a:pPr>
            <a:r>
              <a:rPr sz="3200" dirty="0"/>
              <a:t>nákladů a</a:t>
            </a:r>
          </a:p>
          <a:p>
            <a:pPr marL="393700" indent="-320040">
              <a:lnSpc>
                <a:spcPts val="3704"/>
              </a:lnSpc>
              <a:spcBef>
                <a:spcPts val="1125"/>
              </a:spcBef>
              <a:buClr>
                <a:srgbClr val="FFFFFF"/>
              </a:buClr>
              <a:buSzPct val="45312"/>
              <a:buFont typeface="Wingdings"/>
              <a:buChar char=""/>
              <a:tabLst>
                <a:tab pos="393700" algn="l"/>
              </a:tabLst>
            </a:pPr>
            <a:r>
              <a:rPr sz="3200" dirty="0"/>
              <a:t>charakterizovat metodický aparát, který</a:t>
            </a:r>
          </a:p>
          <a:p>
            <a:pPr marL="393700">
              <a:lnSpc>
                <a:spcPts val="3670"/>
              </a:lnSpc>
            </a:pPr>
            <a:r>
              <a:rPr sz="3200" dirty="0" err="1"/>
              <a:t>kalkulace</a:t>
            </a:r>
            <a:r>
              <a:rPr sz="3200" dirty="0"/>
              <a:t> </a:t>
            </a:r>
            <a:r>
              <a:rPr sz="3200" dirty="0" smtClean="0"/>
              <a:t>p</a:t>
            </a:r>
            <a:r>
              <a:rPr lang="cs-CZ" sz="3200" dirty="0" smtClean="0"/>
              <a:t>ř</a:t>
            </a:r>
            <a:r>
              <a:rPr sz="3200" dirty="0" err="1" smtClean="0"/>
              <a:t>i</a:t>
            </a:r>
            <a:r>
              <a:rPr sz="3200" dirty="0" smtClean="0"/>
              <a:t> </a:t>
            </a:r>
            <a:r>
              <a:rPr sz="3200" dirty="0"/>
              <a:t>plnění svých funkcí využívá.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Principy alokace nákladů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9" y="1810107"/>
            <a:ext cx="132715" cy="141577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1185"/>
              </a:spcBef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172054" y="1808386"/>
            <a:ext cx="6252845" cy="157331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415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Princip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příčinné souvislosti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vzniku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Princip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únosnosti (reprodukce)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nákladů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Princip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průměrování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490536" y="3361344"/>
            <a:ext cx="8943340" cy="107721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5"/>
              </a:lnSpc>
            </a:pPr>
            <a:endParaRPr lang="cs-CZ" sz="2400" dirty="0" smtClean="0">
              <a:solidFill>
                <a:srgbClr val="FFFFFF"/>
              </a:solidFill>
              <a:latin typeface="Arial"/>
              <a:cs typeface="Arial"/>
            </a:endParaRPr>
          </a:p>
          <a:p>
            <a:pPr marL="12700">
              <a:lnSpc>
                <a:spcPts val="2785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Nesporn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informačně nejúčinnější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princip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íčinné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souvislosti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pouze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pokud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nelze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využít,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využívají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další dva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Alokační fáze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6520"/>
            <a:ext cx="9026525" cy="47666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42545">
              <a:lnSpc>
                <a:spcPct val="93000"/>
              </a:lnSpc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Cílem 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prvé fáze alokace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je přiřazení 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přímých nákladů takovému objektu alokace, který příčinně vyvolal jejich vznik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. Například útvar, který opravuje stroje, dílčí aktivita tohoto útvaru, u spotřeby jednicového materiálu nebo jednicových mezd však může být tímto objektem alokace i finální výrobek</a:t>
            </a:r>
            <a:endParaRPr lang="cs-CZ" sz="2200" dirty="0" smtClean="0">
              <a:latin typeface="Arial"/>
              <a:cs typeface="Arial"/>
            </a:endParaRPr>
          </a:p>
          <a:p>
            <a:pPr marL="12700" marR="5080">
              <a:lnSpc>
                <a:spcPct val="93000"/>
              </a:lnSpc>
              <a:spcBef>
                <a:spcPts val="1400"/>
              </a:spcBef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Cílem 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druhé fáze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je co nejpřesnější vyjádření vztahu mezi 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dílčími objekty alokace a objektem, který vyvolal jejich vznik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Tento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objekt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pak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zprostředkující veličinou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, vyjadřující souvislost mezi finálními výkony a jeho nepřímými náklady. Fáze probíhá v podstatě "přetříděním" nákladů z jednoho objektu na druhý; v případě složitějších výrob může postupovat v řadě dílčích kroků</a:t>
            </a:r>
            <a:endParaRPr lang="cs-CZ" sz="2200" dirty="0" smtClean="0">
              <a:latin typeface="Arial"/>
              <a:cs typeface="Arial"/>
            </a:endParaRPr>
          </a:p>
          <a:p>
            <a:pPr marL="12700" marR="662305">
              <a:lnSpc>
                <a:spcPct val="93000"/>
              </a:lnSpc>
              <a:spcBef>
                <a:spcPts val="1405"/>
              </a:spcBef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Cílem 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třetí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(a poslední) 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fáze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je pak co nejpřesnější vyjádření podílu 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nepřímých nákladů, připadajících na druh vyráběného nebo prováděného výkonu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, popř. na jeho jednici</a:t>
            </a:r>
            <a:endParaRPr lang="cs-CZ"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spc="-425" dirty="0" smtClean="0"/>
              <a:t>P</a:t>
            </a:r>
            <a:r>
              <a:rPr lang="cs-CZ" spc="-425" dirty="0" smtClean="0"/>
              <a:t>ř</a:t>
            </a:r>
            <a:r>
              <a:rPr spc="-425" dirty="0" err="1" smtClean="0"/>
              <a:t>ík</a:t>
            </a:r>
            <a:r>
              <a:rPr spc="-165" dirty="0" err="1" smtClean="0"/>
              <a:t>l</a:t>
            </a:r>
            <a:r>
              <a:rPr spc="-25" dirty="0" err="1" smtClean="0"/>
              <a:t>ad</a:t>
            </a:r>
            <a:r>
              <a:rPr spc="-5" dirty="0" smtClean="0"/>
              <a:t> </a:t>
            </a:r>
            <a:r>
              <a:rPr spc="-40" dirty="0"/>
              <a:t>n</a:t>
            </a:r>
            <a:r>
              <a:rPr spc="-25" dirty="0"/>
              <a:t>a</a:t>
            </a:r>
          </a:p>
          <a:p>
            <a:pPr marL="12700">
              <a:lnSpc>
                <a:spcPts val="4635"/>
              </a:lnSpc>
            </a:pPr>
            <a:r>
              <a:rPr spc="-20" dirty="0"/>
              <a:t>alokační</a:t>
            </a:r>
            <a:r>
              <a:rPr spc="-5" dirty="0"/>
              <a:t> </a:t>
            </a:r>
            <a:r>
              <a:rPr spc="-20" dirty="0"/>
              <a:t>fáze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4023995" cy="10102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marR="5080" indent="-337820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áz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rnění a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ok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čních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fází v</a:t>
            </a:r>
            <a:r>
              <a:rPr sz="2400" spc="-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niku</a:t>
            </a:r>
            <a:r>
              <a:rPr sz="2400" spc="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vyráběj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cím pračky</a:t>
            </a:r>
            <a:endParaRPr sz="24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6226180" y="481066"/>
            <a:ext cx="1828800" cy="4572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85725" marR="158750">
              <a:lnSpc>
                <a:spcPts val="1340"/>
              </a:lnSpc>
            </a:pPr>
            <a:r>
              <a:rPr sz="1200" dirty="0">
                <a:latin typeface="Times New Roman"/>
                <a:cs typeface="Times New Roman"/>
              </a:rPr>
              <a:t>N</a:t>
            </a:r>
            <a:r>
              <a:rPr sz="1200" spc="-10" dirty="0">
                <a:latin typeface="Times New Roman"/>
                <a:cs typeface="Times New Roman"/>
              </a:rPr>
              <a:t>á</a:t>
            </a:r>
            <a:r>
              <a:rPr sz="1200" dirty="0">
                <a:latin typeface="Times New Roman"/>
                <a:cs typeface="Times New Roman"/>
              </a:rPr>
              <a:t>klady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útva</a:t>
            </a:r>
            <a:r>
              <a:rPr sz="1200" spc="-10" dirty="0">
                <a:latin typeface="Times New Roman"/>
                <a:cs typeface="Times New Roman"/>
              </a:rPr>
              <a:t>r</a:t>
            </a:r>
            <a:r>
              <a:rPr sz="1200" dirty="0">
                <a:latin typeface="Times New Roman"/>
                <a:cs typeface="Times New Roman"/>
              </a:rPr>
              <a:t>u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(</a:t>
            </a:r>
            <a:r>
              <a:rPr sz="1200" spc="-10" dirty="0">
                <a:latin typeface="Times New Roman"/>
                <a:cs typeface="Times New Roman"/>
              </a:rPr>
              <a:t>č</a:t>
            </a:r>
            <a:r>
              <a:rPr sz="1200" dirty="0">
                <a:latin typeface="Times New Roman"/>
                <a:cs typeface="Times New Roman"/>
              </a:rPr>
              <a:t>innosti) Op</a:t>
            </a:r>
            <a:r>
              <a:rPr sz="1200" spc="-10" dirty="0">
                <a:latin typeface="Times New Roman"/>
                <a:cs typeface="Times New Roman"/>
              </a:rPr>
              <a:t>r</a:t>
            </a:r>
            <a:r>
              <a:rPr sz="1200" spc="-5" dirty="0">
                <a:latin typeface="Times New Roman"/>
                <a:cs typeface="Times New Roman"/>
              </a:rPr>
              <a:t>a</a:t>
            </a:r>
            <a:r>
              <a:rPr sz="1200" dirty="0">
                <a:latin typeface="Times New Roman"/>
                <a:cs typeface="Times New Roman"/>
              </a:rPr>
              <a:t>vy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strojů: 100 000,-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7102998" y="938144"/>
            <a:ext cx="76200" cy="114300"/>
          </a:xfrm>
          <a:custGeom>
            <a:avLst/>
            <a:gdLst/>
            <a:ahLst/>
            <a:cxnLst/>
            <a:rect l="l" t="t" r="r" b="b"/>
            <a:pathLst>
              <a:path w="76200" h="114300">
                <a:moveTo>
                  <a:pt x="31813" y="38256"/>
                </a:moveTo>
                <a:lnTo>
                  <a:pt x="0" y="38740"/>
                </a:lnTo>
                <a:lnTo>
                  <a:pt x="39105" y="114299"/>
                </a:lnTo>
                <a:lnTo>
                  <a:pt x="69744" y="50932"/>
                </a:lnTo>
                <a:lnTo>
                  <a:pt x="32003" y="50932"/>
                </a:lnTo>
                <a:lnTo>
                  <a:pt x="31813" y="38256"/>
                </a:lnTo>
                <a:close/>
              </a:path>
              <a:path w="76200" h="114300">
                <a:moveTo>
                  <a:pt x="44492" y="38063"/>
                </a:moveTo>
                <a:lnTo>
                  <a:pt x="31813" y="38256"/>
                </a:lnTo>
                <a:lnTo>
                  <a:pt x="32003" y="50932"/>
                </a:lnTo>
                <a:lnTo>
                  <a:pt x="44683" y="50810"/>
                </a:lnTo>
                <a:lnTo>
                  <a:pt x="44492" y="38063"/>
                </a:lnTo>
                <a:close/>
              </a:path>
              <a:path w="76200" h="114300">
                <a:moveTo>
                  <a:pt x="76199" y="37581"/>
                </a:moveTo>
                <a:lnTo>
                  <a:pt x="44492" y="38063"/>
                </a:lnTo>
                <a:lnTo>
                  <a:pt x="44683" y="50810"/>
                </a:lnTo>
                <a:lnTo>
                  <a:pt x="32003" y="50932"/>
                </a:lnTo>
                <a:lnTo>
                  <a:pt x="69744" y="50932"/>
                </a:lnTo>
                <a:lnTo>
                  <a:pt x="76199" y="37581"/>
                </a:lnTo>
                <a:close/>
              </a:path>
              <a:path w="76200" h="114300">
                <a:moveTo>
                  <a:pt x="43921" y="0"/>
                </a:moveTo>
                <a:lnTo>
                  <a:pt x="31241" y="121"/>
                </a:lnTo>
                <a:lnTo>
                  <a:pt x="31813" y="38256"/>
                </a:lnTo>
                <a:lnTo>
                  <a:pt x="44492" y="38063"/>
                </a:lnTo>
                <a:lnTo>
                  <a:pt x="43921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113525" y="1052566"/>
            <a:ext cx="2063130" cy="685800"/>
          </a:xfrm>
          <a:custGeom>
            <a:avLst/>
            <a:gdLst/>
            <a:ahLst/>
            <a:cxnLst/>
            <a:rect l="l" t="t" r="r" b="b"/>
            <a:pathLst>
              <a:path w="2057400" h="685800">
                <a:moveTo>
                  <a:pt x="1028699" y="0"/>
                </a:moveTo>
                <a:lnTo>
                  <a:pt x="944320" y="1136"/>
                </a:lnTo>
                <a:lnTo>
                  <a:pt x="861821" y="4485"/>
                </a:lnTo>
                <a:lnTo>
                  <a:pt x="781467" y="9960"/>
                </a:lnTo>
                <a:lnTo>
                  <a:pt x="703523" y="17473"/>
                </a:lnTo>
                <a:lnTo>
                  <a:pt x="628252" y="26934"/>
                </a:lnTo>
                <a:lnTo>
                  <a:pt x="555920" y="38257"/>
                </a:lnTo>
                <a:lnTo>
                  <a:pt x="486792" y="51353"/>
                </a:lnTo>
                <a:lnTo>
                  <a:pt x="421131" y="66135"/>
                </a:lnTo>
                <a:lnTo>
                  <a:pt x="359203" y="82513"/>
                </a:lnTo>
                <a:lnTo>
                  <a:pt x="301271" y="100401"/>
                </a:lnTo>
                <a:lnTo>
                  <a:pt x="247602" y="119709"/>
                </a:lnTo>
                <a:lnTo>
                  <a:pt x="198458" y="140350"/>
                </a:lnTo>
                <a:lnTo>
                  <a:pt x="154105" y="162237"/>
                </a:lnTo>
                <a:lnTo>
                  <a:pt x="114807" y="185280"/>
                </a:lnTo>
                <a:lnTo>
                  <a:pt x="80830" y="209391"/>
                </a:lnTo>
                <a:lnTo>
                  <a:pt x="29892" y="260469"/>
                </a:lnTo>
                <a:lnTo>
                  <a:pt x="3409" y="314765"/>
                </a:lnTo>
                <a:lnTo>
                  <a:pt x="0" y="342899"/>
                </a:lnTo>
                <a:lnTo>
                  <a:pt x="3409" y="371022"/>
                </a:lnTo>
                <a:lnTo>
                  <a:pt x="29892" y="425300"/>
                </a:lnTo>
                <a:lnTo>
                  <a:pt x="80830" y="476369"/>
                </a:lnTo>
                <a:lnTo>
                  <a:pt x="114807" y="500479"/>
                </a:lnTo>
                <a:lnTo>
                  <a:pt x="154105" y="523522"/>
                </a:lnTo>
                <a:lnTo>
                  <a:pt x="198458" y="545409"/>
                </a:lnTo>
                <a:lnTo>
                  <a:pt x="247602" y="566053"/>
                </a:lnTo>
                <a:lnTo>
                  <a:pt x="301271" y="585364"/>
                </a:lnTo>
                <a:lnTo>
                  <a:pt x="359203" y="603255"/>
                </a:lnTo>
                <a:lnTo>
                  <a:pt x="421131" y="619638"/>
                </a:lnTo>
                <a:lnTo>
                  <a:pt x="486792" y="634424"/>
                </a:lnTo>
                <a:lnTo>
                  <a:pt x="555920" y="647524"/>
                </a:lnTo>
                <a:lnTo>
                  <a:pt x="628252" y="658852"/>
                </a:lnTo>
                <a:lnTo>
                  <a:pt x="703523" y="668318"/>
                </a:lnTo>
                <a:lnTo>
                  <a:pt x="781467" y="675834"/>
                </a:lnTo>
                <a:lnTo>
                  <a:pt x="861821" y="681311"/>
                </a:lnTo>
                <a:lnTo>
                  <a:pt x="944320" y="684663"/>
                </a:lnTo>
                <a:lnTo>
                  <a:pt x="1028699" y="685799"/>
                </a:lnTo>
                <a:lnTo>
                  <a:pt x="1113062" y="684663"/>
                </a:lnTo>
                <a:lnTo>
                  <a:pt x="1195548" y="681311"/>
                </a:lnTo>
                <a:lnTo>
                  <a:pt x="1275892" y="675834"/>
                </a:lnTo>
                <a:lnTo>
                  <a:pt x="1353829" y="668318"/>
                </a:lnTo>
                <a:lnTo>
                  <a:pt x="1429095" y="658852"/>
                </a:lnTo>
                <a:lnTo>
                  <a:pt x="1501425" y="647524"/>
                </a:lnTo>
                <a:lnTo>
                  <a:pt x="1570553" y="634424"/>
                </a:lnTo>
                <a:lnTo>
                  <a:pt x="1636215" y="619638"/>
                </a:lnTo>
                <a:lnTo>
                  <a:pt x="1698146" y="603255"/>
                </a:lnTo>
                <a:lnTo>
                  <a:pt x="1756082" y="585364"/>
                </a:lnTo>
                <a:lnTo>
                  <a:pt x="1809757" y="566053"/>
                </a:lnTo>
                <a:lnTo>
                  <a:pt x="1858906" y="545409"/>
                </a:lnTo>
                <a:lnTo>
                  <a:pt x="1903265" y="523522"/>
                </a:lnTo>
                <a:lnTo>
                  <a:pt x="1942569" y="500479"/>
                </a:lnTo>
                <a:lnTo>
                  <a:pt x="1976552" y="476369"/>
                </a:lnTo>
                <a:lnTo>
                  <a:pt x="2027500" y="425300"/>
                </a:lnTo>
                <a:lnTo>
                  <a:pt x="2053989" y="371022"/>
                </a:lnTo>
                <a:lnTo>
                  <a:pt x="2057399" y="342899"/>
                </a:lnTo>
                <a:lnTo>
                  <a:pt x="2053989" y="314765"/>
                </a:lnTo>
                <a:lnTo>
                  <a:pt x="2027500" y="260469"/>
                </a:lnTo>
                <a:lnTo>
                  <a:pt x="1976552" y="209391"/>
                </a:lnTo>
                <a:lnTo>
                  <a:pt x="1942569" y="185280"/>
                </a:lnTo>
                <a:lnTo>
                  <a:pt x="1903265" y="162237"/>
                </a:lnTo>
                <a:lnTo>
                  <a:pt x="1858906" y="140350"/>
                </a:lnTo>
                <a:lnTo>
                  <a:pt x="1809757" y="119709"/>
                </a:lnTo>
                <a:lnTo>
                  <a:pt x="1756082" y="100401"/>
                </a:lnTo>
                <a:lnTo>
                  <a:pt x="1698146" y="82513"/>
                </a:lnTo>
                <a:lnTo>
                  <a:pt x="1636215" y="66135"/>
                </a:lnTo>
                <a:lnTo>
                  <a:pt x="1570553" y="51353"/>
                </a:lnTo>
                <a:lnTo>
                  <a:pt x="1501425" y="38257"/>
                </a:lnTo>
                <a:lnTo>
                  <a:pt x="1429095" y="26934"/>
                </a:lnTo>
                <a:lnTo>
                  <a:pt x="1353829" y="17473"/>
                </a:lnTo>
                <a:lnTo>
                  <a:pt x="1275892" y="9960"/>
                </a:lnTo>
                <a:lnTo>
                  <a:pt x="1195548" y="4485"/>
                </a:lnTo>
                <a:lnTo>
                  <a:pt x="1113062" y="1136"/>
                </a:lnTo>
                <a:lnTo>
                  <a:pt x="102869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6113525" y="1052566"/>
            <a:ext cx="2057400" cy="685800"/>
          </a:xfrm>
          <a:custGeom>
            <a:avLst/>
            <a:gdLst/>
            <a:ahLst/>
            <a:cxnLst/>
            <a:rect l="l" t="t" r="r" b="b"/>
            <a:pathLst>
              <a:path w="2057400" h="685800">
                <a:moveTo>
                  <a:pt x="0" y="342899"/>
                </a:moveTo>
                <a:lnTo>
                  <a:pt x="13461" y="287259"/>
                </a:lnTo>
                <a:lnTo>
                  <a:pt x="52436" y="234484"/>
                </a:lnTo>
                <a:lnTo>
                  <a:pt x="114807" y="185280"/>
                </a:lnTo>
                <a:lnTo>
                  <a:pt x="154105" y="162237"/>
                </a:lnTo>
                <a:lnTo>
                  <a:pt x="198458" y="140350"/>
                </a:lnTo>
                <a:lnTo>
                  <a:pt x="247602" y="119709"/>
                </a:lnTo>
                <a:lnTo>
                  <a:pt x="301271" y="100401"/>
                </a:lnTo>
                <a:lnTo>
                  <a:pt x="359203" y="82513"/>
                </a:lnTo>
                <a:lnTo>
                  <a:pt x="421131" y="66135"/>
                </a:lnTo>
                <a:lnTo>
                  <a:pt x="486792" y="51353"/>
                </a:lnTo>
                <a:lnTo>
                  <a:pt x="555920" y="38257"/>
                </a:lnTo>
                <a:lnTo>
                  <a:pt x="628252" y="26934"/>
                </a:lnTo>
                <a:lnTo>
                  <a:pt x="703523" y="17473"/>
                </a:lnTo>
                <a:lnTo>
                  <a:pt x="781467" y="9960"/>
                </a:lnTo>
                <a:lnTo>
                  <a:pt x="861821" y="4485"/>
                </a:lnTo>
                <a:lnTo>
                  <a:pt x="944320" y="1136"/>
                </a:lnTo>
                <a:lnTo>
                  <a:pt x="1028699" y="0"/>
                </a:lnTo>
                <a:lnTo>
                  <a:pt x="1113062" y="1136"/>
                </a:lnTo>
                <a:lnTo>
                  <a:pt x="1195548" y="4485"/>
                </a:lnTo>
                <a:lnTo>
                  <a:pt x="1275892" y="9960"/>
                </a:lnTo>
                <a:lnTo>
                  <a:pt x="1353829" y="17473"/>
                </a:lnTo>
                <a:lnTo>
                  <a:pt x="1429095" y="26934"/>
                </a:lnTo>
                <a:lnTo>
                  <a:pt x="1501425" y="38257"/>
                </a:lnTo>
                <a:lnTo>
                  <a:pt x="1570553" y="51353"/>
                </a:lnTo>
                <a:lnTo>
                  <a:pt x="1636215" y="66135"/>
                </a:lnTo>
                <a:lnTo>
                  <a:pt x="1698146" y="82513"/>
                </a:lnTo>
                <a:lnTo>
                  <a:pt x="1756082" y="100401"/>
                </a:lnTo>
                <a:lnTo>
                  <a:pt x="1809757" y="119709"/>
                </a:lnTo>
                <a:lnTo>
                  <a:pt x="1858906" y="140350"/>
                </a:lnTo>
                <a:lnTo>
                  <a:pt x="1903265" y="162237"/>
                </a:lnTo>
                <a:lnTo>
                  <a:pt x="1942569" y="185280"/>
                </a:lnTo>
                <a:lnTo>
                  <a:pt x="1976552" y="209391"/>
                </a:lnTo>
                <a:lnTo>
                  <a:pt x="2027500" y="260469"/>
                </a:lnTo>
                <a:lnTo>
                  <a:pt x="2053989" y="314765"/>
                </a:lnTo>
                <a:lnTo>
                  <a:pt x="2057399" y="342899"/>
                </a:lnTo>
                <a:lnTo>
                  <a:pt x="2053989" y="371022"/>
                </a:lnTo>
                <a:lnTo>
                  <a:pt x="2043934" y="398518"/>
                </a:lnTo>
                <a:lnTo>
                  <a:pt x="2004951" y="451280"/>
                </a:lnTo>
                <a:lnTo>
                  <a:pt x="1942569" y="500479"/>
                </a:lnTo>
                <a:lnTo>
                  <a:pt x="1903265" y="523522"/>
                </a:lnTo>
                <a:lnTo>
                  <a:pt x="1858906" y="545409"/>
                </a:lnTo>
                <a:lnTo>
                  <a:pt x="1809757" y="566053"/>
                </a:lnTo>
                <a:lnTo>
                  <a:pt x="1756082" y="585364"/>
                </a:lnTo>
                <a:lnTo>
                  <a:pt x="1698146" y="603255"/>
                </a:lnTo>
                <a:lnTo>
                  <a:pt x="1636215" y="619638"/>
                </a:lnTo>
                <a:lnTo>
                  <a:pt x="1570553" y="634424"/>
                </a:lnTo>
                <a:lnTo>
                  <a:pt x="1501425" y="647524"/>
                </a:lnTo>
                <a:lnTo>
                  <a:pt x="1429095" y="658852"/>
                </a:lnTo>
                <a:lnTo>
                  <a:pt x="1353829" y="668318"/>
                </a:lnTo>
                <a:lnTo>
                  <a:pt x="1275892" y="675834"/>
                </a:lnTo>
                <a:lnTo>
                  <a:pt x="1195548" y="681311"/>
                </a:lnTo>
                <a:lnTo>
                  <a:pt x="1113062" y="684663"/>
                </a:lnTo>
                <a:lnTo>
                  <a:pt x="1028699" y="685799"/>
                </a:lnTo>
                <a:lnTo>
                  <a:pt x="944320" y="684663"/>
                </a:lnTo>
                <a:lnTo>
                  <a:pt x="861821" y="681311"/>
                </a:lnTo>
                <a:lnTo>
                  <a:pt x="781467" y="675834"/>
                </a:lnTo>
                <a:lnTo>
                  <a:pt x="703523" y="668318"/>
                </a:lnTo>
                <a:lnTo>
                  <a:pt x="628252" y="658852"/>
                </a:lnTo>
                <a:lnTo>
                  <a:pt x="555920" y="647524"/>
                </a:lnTo>
                <a:lnTo>
                  <a:pt x="486792" y="634424"/>
                </a:lnTo>
                <a:lnTo>
                  <a:pt x="421131" y="619638"/>
                </a:lnTo>
                <a:lnTo>
                  <a:pt x="359203" y="603255"/>
                </a:lnTo>
                <a:lnTo>
                  <a:pt x="301271" y="585364"/>
                </a:lnTo>
                <a:lnTo>
                  <a:pt x="247602" y="566053"/>
                </a:lnTo>
                <a:lnTo>
                  <a:pt x="198458" y="545409"/>
                </a:lnTo>
                <a:lnTo>
                  <a:pt x="154105" y="523522"/>
                </a:lnTo>
                <a:lnTo>
                  <a:pt x="114807" y="500479"/>
                </a:lnTo>
                <a:lnTo>
                  <a:pt x="80830" y="476369"/>
                </a:lnTo>
                <a:lnTo>
                  <a:pt x="29892" y="425300"/>
                </a:lnTo>
                <a:lnTo>
                  <a:pt x="3409" y="371022"/>
                </a:lnTo>
                <a:lnTo>
                  <a:pt x="0" y="3428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/>
          <p:nvPr/>
        </p:nvSpPr>
        <p:spPr>
          <a:xfrm>
            <a:off x="6331205" y="1171238"/>
            <a:ext cx="1682495" cy="51514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indent="1270" algn="ctr">
              <a:lnSpc>
                <a:spcPct val="92900"/>
              </a:lnSpc>
            </a:pPr>
            <a:r>
              <a:rPr sz="1200" dirty="0">
                <a:latin typeface="Times New Roman"/>
                <a:cs typeface="Times New Roman"/>
              </a:rPr>
              <a:t>Ro</a:t>
            </a:r>
            <a:r>
              <a:rPr sz="1200" spc="5" dirty="0">
                <a:latin typeface="Times New Roman"/>
                <a:cs typeface="Times New Roman"/>
              </a:rPr>
              <a:t>z</a:t>
            </a:r>
            <a:r>
              <a:rPr sz="1200" dirty="0">
                <a:latin typeface="Times New Roman"/>
                <a:cs typeface="Times New Roman"/>
              </a:rPr>
              <a:t>v</a:t>
            </a:r>
            <a:r>
              <a:rPr sz="1200" spc="-5" dirty="0">
                <a:latin typeface="Times New Roman"/>
                <a:cs typeface="Times New Roman"/>
              </a:rPr>
              <a:t>r</a:t>
            </a:r>
            <a:r>
              <a:rPr sz="1200" dirty="0">
                <a:latin typeface="Times New Roman"/>
                <a:cs typeface="Times New Roman"/>
              </a:rPr>
              <a:t>hová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spc="5" dirty="0">
                <a:latin typeface="Times New Roman"/>
                <a:cs typeface="Times New Roman"/>
              </a:rPr>
              <a:t>z</a:t>
            </a:r>
            <a:r>
              <a:rPr sz="1200" spc="-5" dirty="0">
                <a:latin typeface="Times New Roman"/>
                <a:cs typeface="Times New Roman"/>
              </a:rPr>
              <a:t>á</a:t>
            </a:r>
            <a:r>
              <a:rPr sz="1200" dirty="0">
                <a:latin typeface="Times New Roman"/>
                <a:cs typeface="Times New Roman"/>
              </a:rPr>
              <a:t>kladna Po</a:t>
            </a:r>
            <a:r>
              <a:rPr sz="1200" spc="-5" dirty="0">
                <a:latin typeface="Times New Roman"/>
                <a:cs typeface="Times New Roman"/>
              </a:rPr>
              <a:t>če</a:t>
            </a:r>
            <a:r>
              <a:rPr sz="1200" dirty="0">
                <a:latin typeface="Times New Roman"/>
                <a:cs typeface="Times New Roman"/>
              </a:rPr>
              <a:t>t hodin op</a:t>
            </a:r>
            <a:r>
              <a:rPr sz="1200" spc="-5" dirty="0">
                <a:latin typeface="Times New Roman"/>
                <a:cs typeface="Times New Roman"/>
              </a:rPr>
              <a:t>ra</a:t>
            </a:r>
            <a:r>
              <a:rPr sz="1200" dirty="0">
                <a:latin typeface="Times New Roman"/>
                <a:cs typeface="Times New Roman"/>
              </a:rPr>
              <a:t>v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strojů: 1</a:t>
            </a:r>
            <a:r>
              <a:rPr sz="1200" spc="-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000 hodin, z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toho:</a:t>
            </a:r>
          </a:p>
        </p:txBody>
      </p:sp>
      <p:sp>
        <p:nvSpPr>
          <p:cNvPr id="9" name="object 9"/>
          <p:cNvSpPr/>
          <p:nvPr/>
        </p:nvSpPr>
        <p:spPr>
          <a:xfrm>
            <a:off x="6678564" y="1733672"/>
            <a:ext cx="242570" cy="233679"/>
          </a:xfrm>
          <a:custGeom>
            <a:avLst/>
            <a:gdLst/>
            <a:ahLst/>
            <a:cxnLst/>
            <a:rect l="l" t="t" r="r" b="b"/>
            <a:pathLst>
              <a:path w="242570" h="233680">
                <a:moveTo>
                  <a:pt x="28681" y="153040"/>
                </a:moveTo>
                <a:lnTo>
                  <a:pt x="0" y="233171"/>
                </a:lnTo>
                <a:lnTo>
                  <a:pt x="81381" y="207904"/>
                </a:lnTo>
                <a:lnTo>
                  <a:pt x="67826" y="193791"/>
                </a:lnTo>
                <a:lnTo>
                  <a:pt x="50291" y="193791"/>
                </a:lnTo>
                <a:lnTo>
                  <a:pt x="41513" y="184647"/>
                </a:lnTo>
                <a:lnTo>
                  <a:pt x="50631" y="175891"/>
                </a:lnTo>
                <a:lnTo>
                  <a:pt x="28681" y="153040"/>
                </a:lnTo>
                <a:close/>
              </a:path>
              <a:path w="242570" h="233680">
                <a:moveTo>
                  <a:pt x="50631" y="175891"/>
                </a:moveTo>
                <a:lnTo>
                  <a:pt x="41513" y="184647"/>
                </a:lnTo>
                <a:lnTo>
                  <a:pt x="50291" y="193791"/>
                </a:lnTo>
                <a:lnTo>
                  <a:pt x="59415" y="185035"/>
                </a:lnTo>
                <a:lnTo>
                  <a:pt x="50631" y="175891"/>
                </a:lnTo>
                <a:close/>
              </a:path>
              <a:path w="242570" h="233680">
                <a:moveTo>
                  <a:pt x="59415" y="185035"/>
                </a:moveTo>
                <a:lnTo>
                  <a:pt x="50291" y="193791"/>
                </a:lnTo>
                <a:lnTo>
                  <a:pt x="67826" y="193791"/>
                </a:lnTo>
                <a:lnTo>
                  <a:pt x="59415" y="185035"/>
                </a:lnTo>
                <a:close/>
              </a:path>
              <a:path w="242570" h="233680">
                <a:moveTo>
                  <a:pt x="233781" y="0"/>
                </a:moveTo>
                <a:lnTo>
                  <a:pt x="50631" y="175891"/>
                </a:lnTo>
                <a:lnTo>
                  <a:pt x="59415" y="185035"/>
                </a:lnTo>
                <a:lnTo>
                  <a:pt x="242559" y="9265"/>
                </a:lnTo>
                <a:lnTo>
                  <a:pt x="233781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7364729" y="1733794"/>
            <a:ext cx="233045" cy="233045"/>
          </a:xfrm>
          <a:custGeom>
            <a:avLst/>
            <a:gdLst/>
            <a:ahLst/>
            <a:cxnLst/>
            <a:rect l="l" t="t" r="r" b="b"/>
            <a:pathLst>
              <a:path w="233045" h="233044">
                <a:moveTo>
                  <a:pt x="174696" y="183718"/>
                </a:moveTo>
                <a:lnTo>
                  <a:pt x="152278" y="206136"/>
                </a:lnTo>
                <a:lnTo>
                  <a:pt x="233050" y="233050"/>
                </a:lnTo>
                <a:lnTo>
                  <a:pt x="219593" y="192664"/>
                </a:lnTo>
                <a:lnTo>
                  <a:pt x="183641" y="192664"/>
                </a:lnTo>
                <a:lnTo>
                  <a:pt x="174696" y="183718"/>
                </a:lnTo>
                <a:close/>
              </a:path>
              <a:path w="233045" h="233044">
                <a:moveTo>
                  <a:pt x="183657" y="174757"/>
                </a:moveTo>
                <a:lnTo>
                  <a:pt x="174696" y="183718"/>
                </a:lnTo>
                <a:lnTo>
                  <a:pt x="183641" y="192664"/>
                </a:lnTo>
                <a:lnTo>
                  <a:pt x="192664" y="183763"/>
                </a:lnTo>
                <a:lnTo>
                  <a:pt x="183657" y="174757"/>
                </a:lnTo>
                <a:close/>
              </a:path>
              <a:path w="233045" h="233044">
                <a:moveTo>
                  <a:pt x="206136" y="152278"/>
                </a:moveTo>
                <a:lnTo>
                  <a:pt x="183657" y="174757"/>
                </a:lnTo>
                <a:lnTo>
                  <a:pt x="192664" y="183763"/>
                </a:lnTo>
                <a:lnTo>
                  <a:pt x="183641" y="192664"/>
                </a:lnTo>
                <a:lnTo>
                  <a:pt x="219593" y="192664"/>
                </a:lnTo>
                <a:lnTo>
                  <a:pt x="206136" y="152278"/>
                </a:lnTo>
                <a:close/>
              </a:path>
              <a:path w="233045" h="233044">
                <a:moveTo>
                  <a:pt x="8900" y="0"/>
                </a:moveTo>
                <a:lnTo>
                  <a:pt x="0" y="9022"/>
                </a:lnTo>
                <a:lnTo>
                  <a:pt x="174696" y="183718"/>
                </a:lnTo>
                <a:lnTo>
                  <a:pt x="183657" y="174757"/>
                </a:lnTo>
                <a:lnTo>
                  <a:pt x="890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5311780" y="1966966"/>
            <a:ext cx="1371600" cy="342900"/>
          </a:xfrm>
          <a:custGeom>
            <a:avLst/>
            <a:gdLst/>
            <a:ahLst/>
            <a:cxnLst/>
            <a:rect l="l" t="t" r="r" b="b"/>
            <a:pathLst>
              <a:path w="1371600" h="342900">
                <a:moveTo>
                  <a:pt x="0" y="342899"/>
                </a:moveTo>
                <a:lnTo>
                  <a:pt x="1371599" y="342899"/>
                </a:lnTo>
                <a:lnTo>
                  <a:pt x="13715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5311780" y="1966966"/>
            <a:ext cx="1371600" cy="342900"/>
          </a:xfrm>
          <a:custGeom>
            <a:avLst/>
            <a:gdLst/>
            <a:ahLst/>
            <a:cxnLst/>
            <a:rect l="l" t="t" r="r" b="b"/>
            <a:pathLst>
              <a:path w="1371600" h="342900">
                <a:moveTo>
                  <a:pt x="0" y="342899"/>
                </a:moveTo>
                <a:lnTo>
                  <a:pt x="1371599" y="342899"/>
                </a:lnTo>
                <a:lnTo>
                  <a:pt x="13715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 txBox="1"/>
          <p:nvPr/>
        </p:nvSpPr>
        <p:spPr>
          <a:xfrm>
            <a:off x="5402584" y="2065192"/>
            <a:ext cx="1127125" cy="152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435"/>
              </a:lnSpc>
            </a:pPr>
            <a:r>
              <a:rPr sz="1200" dirty="0">
                <a:latin typeface="Times New Roman"/>
                <a:cs typeface="Times New Roman"/>
              </a:rPr>
              <a:t>Útv</a:t>
            </a:r>
            <a:r>
              <a:rPr sz="1200" spc="-5" dirty="0">
                <a:latin typeface="Times New Roman"/>
                <a:cs typeface="Times New Roman"/>
              </a:rPr>
              <a:t>a</a:t>
            </a:r>
            <a:r>
              <a:rPr sz="1200" dirty="0">
                <a:latin typeface="Times New Roman"/>
                <a:cs typeface="Times New Roman"/>
              </a:rPr>
              <a:t>r </a:t>
            </a:r>
            <a:r>
              <a:rPr sz="1200" spc="-10" dirty="0">
                <a:latin typeface="Times New Roman"/>
                <a:cs typeface="Times New Roman"/>
              </a:rPr>
              <a:t>OB</a:t>
            </a:r>
            <a:r>
              <a:rPr sz="1200" dirty="0">
                <a:latin typeface="Times New Roman"/>
                <a:cs typeface="Times New Roman"/>
              </a:rPr>
              <a:t>RO</a:t>
            </a:r>
            <a:r>
              <a:rPr sz="1200" spc="-15" dirty="0">
                <a:latin typeface="Times New Roman"/>
                <a:cs typeface="Times New Roman"/>
              </a:rPr>
              <a:t>B</a:t>
            </a:r>
            <a:r>
              <a:rPr sz="1200" dirty="0">
                <a:latin typeface="Times New Roman"/>
                <a:cs typeface="Times New Roman"/>
              </a:rPr>
              <a:t>NA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14" name="object 14"/>
          <p:cNvSpPr/>
          <p:nvPr/>
        </p:nvSpPr>
        <p:spPr>
          <a:xfrm>
            <a:off x="5311780" y="2309744"/>
            <a:ext cx="1371600" cy="457200"/>
          </a:xfrm>
          <a:custGeom>
            <a:avLst/>
            <a:gdLst/>
            <a:ahLst/>
            <a:cxnLst/>
            <a:rect l="l" t="t" r="r" b="b"/>
            <a:pathLst>
              <a:path w="1371600" h="457200">
                <a:moveTo>
                  <a:pt x="0" y="457199"/>
                </a:moveTo>
                <a:lnTo>
                  <a:pt x="1371599" y="457199"/>
                </a:lnTo>
                <a:lnTo>
                  <a:pt x="1371599" y="0"/>
                </a:lnTo>
                <a:lnTo>
                  <a:pt x="0" y="0"/>
                </a:lnTo>
                <a:lnTo>
                  <a:pt x="0" y="4571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5311780" y="2309744"/>
            <a:ext cx="1371600" cy="457200"/>
          </a:xfrm>
          <a:custGeom>
            <a:avLst/>
            <a:gdLst/>
            <a:ahLst/>
            <a:cxnLst/>
            <a:rect l="l" t="t" r="r" b="b"/>
            <a:pathLst>
              <a:path w="1371600" h="457200">
                <a:moveTo>
                  <a:pt x="0" y="457199"/>
                </a:moveTo>
                <a:lnTo>
                  <a:pt x="1371599" y="457199"/>
                </a:lnTo>
                <a:lnTo>
                  <a:pt x="1371599" y="0"/>
                </a:lnTo>
                <a:lnTo>
                  <a:pt x="0" y="0"/>
                </a:lnTo>
                <a:lnTo>
                  <a:pt x="0" y="4571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 txBox="1"/>
          <p:nvPr/>
        </p:nvSpPr>
        <p:spPr>
          <a:xfrm>
            <a:off x="5325623" y="2380406"/>
            <a:ext cx="1245104" cy="37164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1390"/>
              </a:lnSpc>
            </a:pPr>
            <a:r>
              <a:rPr sz="1200" dirty="0">
                <a:latin typeface="Times New Roman"/>
                <a:cs typeface="Times New Roman"/>
              </a:rPr>
              <a:t>N</a:t>
            </a:r>
            <a:r>
              <a:rPr sz="1200" spc="-10" dirty="0">
                <a:latin typeface="Times New Roman"/>
                <a:cs typeface="Times New Roman"/>
              </a:rPr>
              <a:t>á</a:t>
            </a:r>
            <a:r>
              <a:rPr sz="1200" dirty="0">
                <a:latin typeface="Times New Roman"/>
                <a:cs typeface="Times New Roman"/>
              </a:rPr>
              <a:t>klady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útva</a:t>
            </a:r>
            <a:r>
              <a:rPr sz="1200" spc="-10" dirty="0">
                <a:latin typeface="Times New Roman"/>
                <a:cs typeface="Times New Roman"/>
              </a:rPr>
              <a:t>r</a:t>
            </a:r>
            <a:r>
              <a:rPr sz="1200" dirty="0">
                <a:latin typeface="Times New Roman"/>
                <a:cs typeface="Times New Roman"/>
              </a:rPr>
              <a:t>u:</a:t>
            </a:r>
          </a:p>
          <a:p>
            <a:pPr algn="ctr">
              <a:lnSpc>
                <a:spcPts val="1390"/>
              </a:lnSpc>
            </a:pPr>
            <a:r>
              <a:rPr sz="1200" dirty="0">
                <a:latin typeface="Times New Roman"/>
                <a:cs typeface="Times New Roman"/>
              </a:rPr>
              <a:t>40</a:t>
            </a:r>
            <a:r>
              <a:rPr sz="1200" spc="-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000,-</a:t>
            </a:r>
          </a:p>
        </p:txBody>
      </p:sp>
      <p:sp>
        <p:nvSpPr>
          <p:cNvPr id="17" name="object 17"/>
          <p:cNvSpPr/>
          <p:nvPr/>
        </p:nvSpPr>
        <p:spPr>
          <a:xfrm>
            <a:off x="7597779" y="1966966"/>
            <a:ext cx="1371600" cy="342900"/>
          </a:xfrm>
          <a:custGeom>
            <a:avLst/>
            <a:gdLst/>
            <a:ahLst/>
            <a:cxnLst/>
            <a:rect l="l" t="t" r="r" b="b"/>
            <a:pathLst>
              <a:path w="1371600" h="342900">
                <a:moveTo>
                  <a:pt x="0" y="342899"/>
                </a:moveTo>
                <a:lnTo>
                  <a:pt x="1371599" y="342899"/>
                </a:lnTo>
                <a:lnTo>
                  <a:pt x="13715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7597779" y="1966966"/>
            <a:ext cx="1371600" cy="342900"/>
          </a:xfrm>
          <a:custGeom>
            <a:avLst/>
            <a:gdLst/>
            <a:ahLst/>
            <a:cxnLst/>
            <a:rect l="l" t="t" r="r" b="b"/>
            <a:pathLst>
              <a:path w="1371600" h="342900">
                <a:moveTo>
                  <a:pt x="0" y="342899"/>
                </a:moveTo>
                <a:lnTo>
                  <a:pt x="1371599" y="342899"/>
                </a:lnTo>
                <a:lnTo>
                  <a:pt x="13715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 txBox="1"/>
          <p:nvPr/>
        </p:nvSpPr>
        <p:spPr>
          <a:xfrm>
            <a:off x="7688839" y="2065192"/>
            <a:ext cx="1035050" cy="152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435"/>
              </a:lnSpc>
            </a:pPr>
            <a:r>
              <a:rPr sz="1200" dirty="0">
                <a:latin typeface="Times New Roman"/>
                <a:cs typeface="Times New Roman"/>
              </a:rPr>
              <a:t>Útv</a:t>
            </a:r>
            <a:r>
              <a:rPr sz="1200" spc="-5" dirty="0">
                <a:latin typeface="Times New Roman"/>
                <a:cs typeface="Times New Roman"/>
              </a:rPr>
              <a:t>a</a:t>
            </a:r>
            <a:r>
              <a:rPr sz="1200" dirty="0">
                <a:latin typeface="Times New Roman"/>
                <a:cs typeface="Times New Roman"/>
              </a:rPr>
              <a:t>r M</a:t>
            </a:r>
            <a:r>
              <a:rPr sz="1200" spc="-5" dirty="0">
                <a:latin typeface="Times New Roman"/>
                <a:cs typeface="Times New Roman"/>
              </a:rPr>
              <a:t>O</a:t>
            </a:r>
            <a:r>
              <a:rPr sz="1200" dirty="0">
                <a:latin typeface="Times New Roman"/>
                <a:cs typeface="Times New Roman"/>
              </a:rPr>
              <a:t>NT</a:t>
            </a:r>
            <a:r>
              <a:rPr sz="1200" spc="-10" dirty="0">
                <a:latin typeface="Times New Roman"/>
                <a:cs typeface="Times New Roman"/>
              </a:rPr>
              <a:t>Á</a:t>
            </a:r>
            <a:r>
              <a:rPr sz="1200" dirty="0">
                <a:latin typeface="Times New Roman"/>
                <a:cs typeface="Times New Roman"/>
              </a:rPr>
              <a:t>Ž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20" name="object 20"/>
          <p:cNvSpPr/>
          <p:nvPr/>
        </p:nvSpPr>
        <p:spPr>
          <a:xfrm>
            <a:off x="7597779" y="2309744"/>
            <a:ext cx="1371600" cy="457200"/>
          </a:xfrm>
          <a:custGeom>
            <a:avLst/>
            <a:gdLst/>
            <a:ahLst/>
            <a:cxnLst/>
            <a:rect l="l" t="t" r="r" b="b"/>
            <a:pathLst>
              <a:path w="1371600" h="457200">
                <a:moveTo>
                  <a:pt x="0" y="457199"/>
                </a:moveTo>
                <a:lnTo>
                  <a:pt x="1371599" y="457199"/>
                </a:lnTo>
                <a:lnTo>
                  <a:pt x="1371599" y="0"/>
                </a:lnTo>
                <a:lnTo>
                  <a:pt x="0" y="0"/>
                </a:lnTo>
                <a:lnTo>
                  <a:pt x="0" y="4571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7597779" y="2309744"/>
            <a:ext cx="1371600" cy="457200"/>
          </a:xfrm>
          <a:custGeom>
            <a:avLst/>
            <a:gdLst/>
            <a:ahLst/>
            <a:cxnLst/>
            <a:rect l="l" t="t" r="r" b="b"/>
            <a:pathLst>
              <a:path w="1371600" h="457200">
                <a:moveTo>
                  <a:pt x="0" y="457199"/>
                </a:moveTo>
                <a:lnTo>
                  <a:pt x="1371599" y="457199"/>
                </a:lnTo>
                <a:lnTo>
                  <a:pt x="1371599" y="0"/>
                </a:lnTo>
                <a:lnTo>
                  <a:pt x="0" y="0"/>
                </a:lnTo>
                <a:lnTo>
                  <a:pt x="0" y="4571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 txBox="1"/>
          <p:nvPr/>
        </p:nvSpPr>
        <p:spPr>
          <a:xfrm>
            <a:off x="7688839" y="2380406"/>
            <a:ext cx="1280540" cy="37164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1390"/>
              </a:lnSpc>
            </a:pPr>
            <a:r>
              <a:rPr sz="1200" dirty="0">
                <a:latin typeface="Times New Roman"/>
                <a:cs typeface="Times New Roman"/>
              </a:rPr>
              <a:t>N</a:t>
            </a:r>
            <a:r>
              <a:rPr sz="1200" spc="-10" dirty="0">
                <a:latin typeface="Times New Roman"/>
                <a:cs typeface="Times New Roman"/>
              </a:rPr>
              <a:t>á</a:t>
            </a:r>
            <a:r>
              <a:rPr sz="1200" dirty="0">
                <a:latin typeface="Times New Roman"/>
                <a:cs typeface="Times New Roman"/>
              </a:rPr>
              <a:t>klady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útva</a:t>
            </a:r>
            <a:r>
              <a:rPr sz="1200" spc="-10" dirty="0">
                <a:latin typeface="Times New Roman"/>
                <a:cs typeface="Times New Roman"/>
              </a:rPr>
              <a:t>r</a:t>
            </a:r>
            <a:r>
              <a:rPr sz="1200" dirty="0">
                <a:latin typeface="Times New Roman"/>
                <a:cs typeface="Times New Roman"/>
              </a:rPr>
              <a:t>u:</a:t>
            </a:r>
          </a:p>
          <a:p>
            <a:pPr algn="ctr">
              <a:lnSpc>
                <a:spcPts val="1390"/>
              </a:lnSpc>
            </a:pPr>
            <a:r>
              <a:rPr sz="1200" dirty="0">
                <a:latin typeface="Times New Roman"/>
                <a:cs typeface="Times New Roman"/>
              </a:rPr>
              <a:t>60</a:t>
            </a:r>
            <a:r>
              <a:rPr sz="1200" spc="-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000,-</a:t>
            </a:r>
          </a:p>
        </p:txBody>
      </p:sp>
      <p:sp>
        <p:nvSpPr>
          <p:cNvPr id="23" name="object 23"/>
          <p:cNvSpPr/>
          <p:nvPr/>
        </p:nvSpPr>
        <p:spPr>
          <a:xfrm>
            <a:off x="4856226" y="366644"/>
            <a:ext cx="4456430" cy="2627630"/>
          </a:xfrm>
          <a:custGeom>
            <a:avLst/>
            <a:gdLst/>
            <a:ahLst/>
            <a:cxnLst/>
            <a:rect l="l" t="t" r="r" b="b"/>
            <a:pathLst>
              <a:path w="4456430" h="2627630">
                <a:moveTo>
                  <a:pt x="0" y="2627375"/>
                </a:moveTo>
                <a:lnTo>
                  <a:pt x="4456175" y="2627375"/>
                </a:lnTo>
                <a:lnTo>
                  <a:pt x="4456175" y="0"/>
                </a:lnTo>
                <a:lnTo>
                  <a:pt x="0" y="0"/>
                </a:lnTo>
                <a:lnTo>
                  <a:pt x="0" y="2627375"/>
                </a:lnTo>
                <a:close/>
              </a:path>
            </a:pathLst>
          </a:custGeom>
          <a:ln w="9360">
            <a:solidFill>
              <a:srgbClr val="000000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 txBox="1"/>
          <p:nvPr/>
        </p:nvSpPr>
        <p:spPr>
          <a:xfrm>
            <a:off x="6454780" y="3222620"/>
            <a:ext cx="1828800" cy="4572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3175" algn="ctr">
              <a:lnSpc>
                <a:spcPts val="1390"/>
              </a:lnSpc>
            </a:pPr>
            <a:r>
              <a:rPr sz="1200" dirty="0">
                <a:latin typeface="Times New Roman"/>
                <a:cs typeface="Times New Roman"/>
              </a:rPr>
              <a:t>N</a:t>
            </a:r>
            <a:r>
              <a:rPr sz="1200" spc="-10" dirty="0">
                <a:latin typeface="Times New Roman"/>
                <a:cs typeface="Times New Roman"/>
              </a:rPr>
              <a:t>á</a:t>
            </a:r>
            <a:r>
              <a:rPr sz="1200" dirty="0">
                <a:latin typeface="Times New Roman"/>
                <a:cs typeface="Times New Roman"/>
              </a:rPr>
              <a:t>klady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útva</a:t>
            </a:r>
            <a:r>
              <a:rPr sz="1200" spc="-10" dirty="0">
                <a:latin typeface="Times New Roman"/>
                <a:cs typeface="Times New Roman"/>
              </a:rPr>
              <a:t>r</a:t>
            </a:r>
            <a:r>
              <a:rPr sz="1200" dirty="0">
                <a:latin typeface="Times New Roman"/>
                <a:cs typeface="Times New Roman"/>
              </a:rPr>
              <a:t>u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MO</a:t>
            </a:r>
            <a:r>
              <a:rPr sz="1200" spc="-5" dirty="0">
                <a:latin typeface="Times New Roman"/>
                <a:cs typeface="Times New Roman"/>
              </a:rPr>
              <a:t>N</a:t>
            </a:r>
            <a:r>
              <a:rPr sz="1200" dirty="0">
                <a:latin typeface="Times New Roman"/>
                <a:cs typeface="Times New Roman"/>
              </a:rPr>
              <a:t>TÁŽ</a:t>
            </a:r>
          </a:p>
          <a:p>
            <a:pPr algn="ctr">
              <a:lnSpc>
                <a:spcPts val="1390"/>
              </a:lnSpc>
            </a:pPr>
            <a:r>
              <a:rPr sz="1200" dirty="0">
                <a:latin typeface="Times New Roman"/>
                <a:cs typeface="Times New Roman"/>
              </a:rPr>
              <a:t>60</a:t>
            </a:r>
            <a:r>
              <a:rPr sz="1200" spc="-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000,-</a:t>
            </a:r>
          </a:p>
        </p:txBody>
      </p:sp>
      <p:sp>
        <p:nvSpPr>
          <p:cNvPr id="25" name="object 25"/>
          <p:cNvSpPr txBox="1"/>
          <p:nvPr/>
        </p:nvSpPr>
        <p:spPr>
          <a:xfrm>
            <a:off x="6499992" y="3995975"/>
            <a:ext cx="1739264" cy="5251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 indent="233045">
              <a:lnSpc>
                <a:spcPct val="929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Ro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v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hová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kladna Po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če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 hodin strojov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é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ho</a:t>
            </a:r>
            <a:r>
              <a:rPr sz="1200" spc="1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ča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su 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ce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lkem:</a:t>
            </a:r>
            <a:r>
              <a:rPr sz="1200" spc="2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15 000 hod., z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toho</a:t>
            </a:r>
            <a:endParaRPr sz="1200" dirty="0">
              <a:latin typeface="Times New Roman"/>
              <a:cs typeface="Times New Roman"/>
            </a:endParaRPr>
          </a:p>
        </p:txBody>
      </p:sp>
      <p:sp>
        <p:nvSpPr>
          <p:cNvPr id="26" name="object 26"/>
          <p:cNvSpPr/>
          <p:nvPr/>
        </p:nvSpPr>
        <p:spPr>
          <a:xfrm>
            <a:off x="6340480" y="3794120"/>
            <a:ext cx="2057400" cy="914400"/>
          </a:xfrm>
          <a:custGeom>
            <a:avLst/>
            <a:gdLst/>
            <a:ahLst/>
            <a:cxnLst/>
            <a:rect l="l" t="t" r="r" b="b"/>
            <a:pathLst>
              <a:path w="2057400" h="914400">
                <a:moveTo>
                  <a:pt x="0" y="457199"/>
                </a:moveTo>
                <a:lnTo>
                  <a:pt x="13465" y="383049"/>
                </a:lnTo>
                <a:lnTo>
                  <a:pt x="29899" y="347342"/>
                </a:lnTo>
                <a:lnTo>
                  <a:pt x="52448" y="312704"/>
                </a:lnTo>
                <a:lnTo>
                  <a:pt x="80847" y="279253"/>
                </a:lnTo>
                <a:lnTo>
                  <a:pt x="114830" y="247107"/>
                </a:lnTo>
                <a:lnTo>
                  <a:pt x="154134" y="216383"/>
                </a:lnTo>
                <a:lnTo>
                  <a:pt x="198493" y="187200"/>
                </a:lnTo>
                <a:lnTo>
                  <a:pt x="247642" y="159674"/>
                </a:lnTo>
                <a:lnTo>
                  <a:pt x="301317" y="133925"/>
                </a:lnTo>
                <a:lnTo>
                  <a:pt x="359253" y="110069"/>
                </a:lnTo>
                <a:lnTo>
                  <a:pt x="421184" y="88224"/>
                </a:lnTo>
                <a:lnTo>
                  <a:pt x="486846" y="68508"/>
                </a:lnTo>
                <a:lnTo>
                  <a:pt x="555974" y="51039"/>
                </a:lnTo>
                <a:lnTo>
                  <a:pt x="628304" y="35934"/>
                </a:lnTo>
                <a:lnTo>
                  <a:pt x="703570" y="23312"/>
                </a:lnTo>
                <a:lnTo>
                  <a:pt x="781507" y="13289"/>
                </a:lnTo>
                <a:lnTo>
                  <a:pt x="861851" y="5985"/>
                </a:lnTo>
                <a:lnTo>
                  <a:pt x="944337" y="1515"/>
                </a:lnTo>
                <a:lnTo>
                  <a:pt x="1028699" y="0"/>
                </a:lnTo>
                <a:lnTo>
                  <a:pt x="1113079" y="1515"/>
                </a:lnTo>
                <a:lnTo>
                  <a:pt x="1195578" y="5985"/>
                </a:lnTo>
                <a:lnTo>
                  <a:pt x="1275932" y="13289"/>
                </a:lnTo>
                <a:lnTo>
                  <a:pt x="1353876" y="23312"/>
                </a:lnTo>
                <a:lnTo>
                  <a:pt x="1429147" y="35934"/>
                </a:lnTo>
                <a:lnTo>
                  <a:pt x="1501478" y="51039"/>
                </a:lnTo>
                <a:lnTo>
                  <a:pt x="1570607" y="68508"/>
                </a:lnTo>
                <a:lnTo>
                  <a:pt x="1636268" y="88224"/>
                </a:lnTo>
                <a:lnTo>
                  <a:pt x="1698196" y="110069"/>
                </a:lnTo>
                <a:lnTo>
                  <a:pt x="1756128" y="133925"/>
                </a:lnTo>
                <a:lnTo>
                  <a:pt x="1809797" y="159674"/>
                </a:lnTo>
                <a:lnTo>
                  <a:pt x="1858941" y="187200"/>
                </a:lnTo>
                <a:lnTo>
                  <a:pt x="1903294" y="216383"/>
                </a:lnTo>
                <a:lnTo>
                  <a:pt x="1942592" y="247107"/>
                </a:lnTo>
                <a:lnTo>
                  <a:pt x="1976569" y="279253"/>
                </a:lnTo>
                <a:lnTo>
                  <a:pt x="2004963" y="312704"/>
                </a:lnTo>
                <a:lnTo>
                  <a:pt x="2027507" y="347342"/>
                </a:lnTo>
                <a:lnTo>
                  <a:pt x="2043937" y="383049"/>
                </a:lnTo>
                <a:lnTo>
                  <a:pt x="2057399" y="457199"/>
                </a:lnTo>
                <a:lnTo>
                  <a:pt x="2053990" y="494692"/>
                </a:lnTo>
                <a:lnTo>
                  <a:pt x="2043937" y="531351"/>
                </a:lnTo>
                <a:lnTo>
                  <a:pt x="2027507" y="567058"/>
                </a:lnTo>
                <a:lnTo>
                  <a:pt x="2004963" y="601696"/>
                </a:lnTo>
                <a:lnTo>
                  <a:pt x="1976569" y="635147"/>
                </a:lnTo>
                <a:lnTo>
                  <a:pt x="1942592" y="667294"/>
                </a:lnTo>
                <a:lnTo>
                  <a:pt x="1903294" y="698018"/>
                </a:lnTo>
                <a:lnTo>
                  <a:pt x="1858941" y="727202"/>
                </a:lnTo>
                <a:lnTo>
                  <a:pt x="1809797" y="754728"/>
                </a:lnTo>
                <a:lnTo>
                  <a:pt x="1756128" y="780479"/>
                </a:lnTo>
                <a:lnTo>
                  <a:pt x="1698196" y="804336"/>
                </a:lnTo>
                <a:lnTo>
                  <a:pt x="1636268" y="826181"/>
                </a:lnTo>
                <a:lnTo>
                  <a:pt x="1570607" y="845898"/>
                </a:lnTo>
                <a:lnTo>
                  <a:pt x="1501478" y="863367"/>
                </a:lnTo>
                <a:lnTo>
                  <a:pt x="1429147" y="878473"/>
                </a:lnTo>
                <a:lnTo>
                  <a:pt x="1353876" y="891096"/>
                </a:lnTo>
                <a:lnTo>
                  <a:pt x="1275932" y="901118"/>
                </a:lnTo>
                <a:lnTo>
                  <a:pt x="1195578" y="908423"/>
                </a:lnTo>
                <a:lnTo>
                  <a:pt x="1113079" y="912893"/>
                </a:lnTo>
                <a:lnTo>
                  <a:pt x="1028699" y="914409"/>
                </a:lnTo>
                <a:lnTo>
                  <a:pt x="944337" y="912893"/>
                </a:lnTo>
                <a:lnTo>
                  <a:pt x="861851" y="908423"/>
                </a:lnTo>
                <a:lnTo>
                  <a:pt x="781507" y="901118"/>
                </a:lnTo>
                <a:lnTo>
                  <a:pt x="703570" y="891096"/>
                </a:lnTo>
                <a:lnTo>
                  <a:pt x="628304" y="878473"/>
                </a:lnTo>
                <a:lnTo>
                  <a:pt x="555974" y="863367"/>
                </a:lnTo>
                <a:lnTo>
                  <a:pt x="486846" y="845898"/>
                </a:lnTo>
                <a:lnTo>
                  <a:pt x="421184" y="826181"/>
                </a:lnTo>
                <a:lnTo>
                  <a:pt x="359253" y="804336"/>
                </a:lnTo>
                <a:lnTo>
                  <a:pt x="301317" y="780479"/>
                </a:lnTo>
                <a:lnTo>
                  <a:pt x="247642" y="754728"/>
                </a:lnTo>
                <a:lnTo>
                  <a:pt x="198493" y="727202"/>
                </a:lnTo>
                <a:lnTo>
                  <a:pt x="154134" y="698018"/>
                </a:lnTo>
                <a:lnTo>
                  <a:pt x="114830" y="667294"/>
                </a:lnTo>
                <a:lnTo>
                  <a:pt x="80847" y="635147"/>
                </a:lnTo>
                <a:lnTo>
                  <a:pt x="52448" y="601696"/>
                </a:lnTo>
                <a:lnTo>
                  <a:pt x="29899" y="567058"/>
                </a:lnTo>
                <a:lnTo>
                  <a:pt x="13465" y="531351"/>
                </a:lnTo>
                <a:lnTo>
                  <a:pt x="0" y="4571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7"/>
          <p:cNvSpPr/>
          <p:nvPr/>
        </p:nvSpPr>
        <p:spPr>
          <a:xfrm>
            <a:off x="7331598" y="3679698"/>
            <a:ext cx="76200" cy="114935"/>
          </a:xfrm>
          <a:custGeom>
            <a:avLst/>
            <a:gdLst/>
            <a:ahLst/>
            <a:cxnLst/>
            <a:rect l="l" t="t" r="r" b="b"/>
            <a:pathLst>
              <a:path w="76200" h="114935">
                <a:moveTo>
                  <a:pt x="31812" y="38307"/>
                </a:moveTo>
                <a:lnTo>
                  <a:pt x="0" y="38740"/>
                </a:lnTo>
                <a:lnTo>
                  <a:pt x="39105" y="114421"/>
                </a:lnTo>
                <a:lnTo>
                  <a:pt x="69744" y="51053"/>
                </a:lnTo>
                <a:lnTo>
                  <a:pt x="32003" y="51053"/>
                </a:lnTo>
                <a:lnTo>
                  <a:pt x="31812" y="38307"/>
                </a:lnTo>
                <a:close/>
              </a:path>
              <a:path w="76200" h="114935">
                <a:moveTo>
                  <a:pt x="44493" y="38134"/>
                </a:moveTo>
                <a:lnTo>
                  <a:pt x="31812" y="38307"/>
                </a:lnTo>
                <a:lnTo>
                  <a:pt x="32003" y="51053"/>
                </a:lnTo>
                <a:lnTo>
                  <a:pt x="44683" y="50810"/>
                </a:lnTo>
                <a:lnTo>
                  <a:pt x="44493" y="38134"/>
                </a:lnTo>
                <a:close/>
              </a:path>
              <a:path w="76200" h="114935">
                <a:moveTo>
                  <a:pt x="76199" y="37703"/>
                </a:moveTo>
                <a:lnTo>
                  <a:pt x="44493" y="38134"/>
                </a:lnTo>
                <a:lnTo>
                  <a:pt x="44683" y="50810"/>
                </a:lnTo>
                <a:lnTo>
                  <a:pt x="32003" y="51053"/>
                </a:lnTo>
                <a:lnTo>
                  <a:pt x="69744" y="51053"/>
                </a:lnTo>
                <a:lnTo>
                  <a:pt x="76199" y="37703"/>
                </a:lnTo>
                <a:close/>
              </a:path>
              <a:path w="76200" h="114935">
                <a:moveTo>
                  <a:pt x="43921" y="0"/>
                </a:moveTo>
                <a:lnTo>
                  <a:pt x="31241" y="243"/>
                </a:lnTo>
                <a:lnTo>
                  <a:pt x="31812" y="38307"/>
                </a:lnTo>
                <a:lnTo>
                  <a:pt x="44493" y="38134"/>
                </a:lnTo>
                <a:lnTo>
                  <a:pt x="43921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8"/>
          <p:cNvSpPr/>
          <p:nvPr/>
        </p:nvSpPr>
        <p:spPr>
          <a:xfrm>
            <a:off x="5192786" y="4479919"/>
            <a:ext cx="1266825" cy="457200"/>
          </a:xfrm>
          <a:custGeom>
            <a:avLst/>
            <a:gdLst/>
            <a:ahLst/>
            <a:cxnLst/>
            <a:rect l="l" t="t" r="r" b="b"/>
            <a:pathLst>
              <a:path w="1266825" h="457200">
                <a:moveTo>
                  <a:pt x="1266809" y="0"/>
                </a:moveTo>
                <a:lnTo>
                  <a:pt x="0" y="457209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9"/>
          <p:cNvSpPr/>
          <p:nvPr/>
        </p:nvSpPr>
        <p:spPr>
          <a:xfrm>
            <a:off x="8283579" y="4479919"/>
            <a:ext cx="1257300" cy="457200"/>
          </a:xfrm>
          <a:custGeom>
            <a:avLst/>
            <a:gdLst/>
            <a:ahLst/>
            <a:cxnLst/>
            <a:rect l="l" t="t" r="r" b="b"/>
            <a:pathLst>
              <a:path w="1257300" h="457200">
                <a:moveTo>
                  <a:pt x="0" y="0"/>
                </a:moveTo>
                <a:lnTo>
                  <a:pt x="1257299" y="457209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/>
          <p:nvPr/>
        </p:nvSpPr>
        <p:spPr>
          <a:xfrm>
            <a:off x="7369179" y="4708529"/>
            <a:ext cx="1905" cy="228600"/>
          </a:xfrm>
          <a:custGeom>
            <a:avLst/>
            <a:gdLst/>
            <a:ahLst/>
            <a:cxnLst/>
            <a:rect l="l" t="t" r="r" b="b"/>
            <a:pathLst>
              <a:path w="1904" h="228600">
                <a:moveTo>
                  <a:pt x="0" y="0"/>
                </a:moveTo>
                <a:lnTo>
                  <a:pt x="1645" y="228599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31"/>
          <p:cNvSpPr/>
          <p:nvPr/>
        </p:nvSpPr>
        <p:spPr>
          <a:xfrm>
            <a:off x="8054979" y="4594229"/>
            <a:ext cx="457200" cy="342900"/>
          </a:xfrm>
          <a:custGeom>
            <a:avLst/>
            <a:gdLst/>
            <a:ahLst/>
            <a:cxnLst/>
            <a:rect l="l" t="t" r="r" b="b"/>
            <a:pathLst>
              <a:path w="457200" h="342900">
                <a:moveTo>
                  <a:pt x="0" y="0"/>
                </a:moveTo>
                <a:lnTo>
                  <a:pt x="457199" y="342899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32"/>
          <p:cNvSpPr/>
          <p:nvPr/>
        </p:nvSpPr>
        <p:spPr>
          <a:xfrm>
            <a:off x="6221486" y="4594229"/>
            <a:ext cx="466725" cy="342900"/>
          </a:xfrm>
          <a:custGeom>
            <a:avLst/>
            <a:gdLst/>
            <a:ahLst/>
            <a:cxnLst/>
            <a:rect l="l" t="t" r="r" b="b"/>
            <a:pathLst>
              <a:path w="466725" h="342900">
                <a:moveTo>
                  <a:pt x="466709" y="0"/>
                </a:moveTo>
                <a:lnTo>
                  <a:pt x="0" y="342899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33"/>
          <p:cNvSpPr txBox="1"/>
          <p:nvPr/>
        </p:nvSpPr>
        <p:spPr>
          <a:xfrm>
            <a:off x="4862833" y="4973031"/>
            <a:ext cx="67183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4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000 hod.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34" name="object 34"/>
          <p:cNvSpPr txBox="1"/>
          <p:nvPr/>
        </p:nvSpPr>
        <p:spPr>
          <a:xfrm>
            <a:off x="5890391" y="4973031"/>
            <a:ext cx="67183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4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500 hod.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35" name="object 35"/>
          <p:cNvSpPr txBox="1"/>
          <p:nvPr/>
        </p:nvSpPr>
        <p:spPr>
          <a:xfrm>
            <a:off x="7033392" y="4973031"/>
            <a:ext cx="67183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1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000 hod.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36" name="object 36"/>
          <p:cNvSpPr txBox="1"/>
          <p:nvPr/>
        </p:nvSpPr>
        <p:spPr>
          <a:xfrm>
            <a:off x="8176655" y="4973031"/>
            <a:ext cx="67183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1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500 hod.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37" name="object 37"/>
          <p:cNvSpPr txBox="1"/>
          <p:nvPr/>
        </p:nvSpPr>
        <p:spPr>
          <a:xfrm>
            <a:off x="9205356" y="4973031"/>
            <a:ext cx="67183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4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000 hod.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38" name="object 38"/>
          <p:cNvSpPr/>
          <p:nvPr/>
        </p:nvSpPr>
        <p:spPr>
          <a:xfrm>
            <a:off x="5162184" y="5165729"/>
            <a:ext cx="76200" cy="342900"/>
          </a:xfrm>
          <a:custGeom>
            <a:avLst/>
            <a:gdLst/>
            <a:ahLst/>
            <a:cxnLst/>
            <a:rect l="l" t="t" r="r" b="b"/>
            <a:pathLst>
              <a:path w="76200" h="342900">
                <a:moveTo>
                  <a:pt x="31789" y="266714"/>
                </a:moveTo>
                <a:lnTo>
                  <a:pt x="0" y="266818"/>
                </a:lnTo>
                <a:lnTo>
                  <a:pt x="38465" y="342899"/>
                </a:lnTo>
                <a:lnTo>
                  <a:pt x="69860" y="279391"/>
                </a:lnTo>
                <a:lnTo>
                  <a:pt x="31851" y="279391"/>
                </a:lnTo>
                <a:lnTo>
                  <a:pt x="31789" y="266714"/>
                </a:lnTo>
                <a:close/>
              </a:path>
              <a:path w="76200" h="342900">
                <a:moveTo>
                  <a:pt x="44497" y="266672"/>
                </a:moveTo>
                <a:lnTo>
                  <a:pt x="31789" y="266714"/>
                </a:lnTo>
                <a:lnTo>
                  <a:pt x="31851" y="279391"/>
                </a:lnTo>
                <a:lnTo>
                  <a:pt x="44561" y="279391"/>
                </a:lnTo>
                <a:lnTo>
                  <a:pt x="44497" y="266672"/>
                </a:lnTo>
                <a:close/>
              </a:path>
              <a:path w="76200" h="342900">
                <a:moveTo>
                  <a:pt x="76199" y="266568"/>
                </a:moveTo>
                <a:lnTo>
                  <a:pt x="44497" y="266672"/>
                </a:lnTo>
                <a:lnTo>
                  <a:pt x="44561" y="279391"/>
                </a:lnTo>
                <a:lnTo>
                  <a:pt x="69860" y="279391"/>
                </a:lnTo>
                <a:lnTo>
                  <a:pt x="76199" y="266568"/>
                </a:lnTo>
                <a:close/>
              </a:path>
              <a:path w="76200" h="342900">
                <a:moveTo>
                  <a:pt x="43159" y="0"/>
                </a:moveTo>
                <a:lnTo>
                  <a:pt x="30479" y="0"/>
                </a:lnTo>
                <a:lnTo>
                  <a:pt x="31789" y="266714"/>
                </a:lnTo>
                <a:lnTo>
                  <a:pt x="44497" y="266672"/>
                </a:lnTo>
                <a:lnTo>
                  <a:pt x="43159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9"/>
          <p:cNvSpPr/>
          <p:nvPr/>
        </p:nvSpPr>
        <p:spPr>
          <a:xfrm>
            <a:off x="6189360" y="5165729"/>
            <a:ext cx="76200" cy="342900"/>
          </a:xfrm>
          <a:custGeom>
            <a:avLst/>
            <a:gdLst/>
            <a:ahLst/>
            <a:cxnLst/>
            <a:rect l="l" t="t" r="r" b="b"/>
            <a:pathLst>
              <a:path w="76200" h="342900">
                <a:moveTo>
                  <a:pt x="31672" y="266714"/>
                </a:moveTo>
                <a:lnTo>
                  <a:pt x="0" y="266818"/>
                </a:lnTo>
                <a:lnTo>
                  <a:pt x="38343" y="342899"/>
                </a:lnTo>
                <a:lnTo>
                  <a:pt x="69840" y="279391"/>
                </a:lnTo>
                <a:lnTo>
                  <a:pt x="31729" y="279391"/>
                </a:lnTo>
                <a:lnTo>
                  <a:pt x="31672" y="266714"/>
                </a:lnTo>
                <a:close/>
              </a:path>
              <a:path w="76200" h="342900">
                <a:moveTo>
                  <a:pt x="44381" y="266673"/>
                </a:moveTo>
                <a:lnTo>
                  <a:pt x="31672" y="266714"/>
                </a:lnTo>
                <a:lnTo>
                  <a:pt x="31729" y="279391"/>
                </a:lnTo>
                <a:lnTo>
                  <a:pt x="44439" y="279391"/>
                </a:lnTo>
                <a:lnTo>
                  <a:pt x="44381" y="266673"/>
                </a:lnTo>
                <a:close/>
              </a:path>
              <a:path w="76200" h="342900">
                <a:moveTo>
                  <a:pt x="76199" y="266568"/>
                </a:moveTo>
                <a:lnTo>
                  <a:pt x="44381" y="266673"/>
                </a:lnTo>
                <a:lnTo>
                  <a:pt x="44439" y="279391"/>
                </a:lnTo>
                <a:lnTo>
                  <a:pt x="69840" y="279391"/>
                </a:lnTo>
                <a:lnTo>
                  <a:pt x="76199" y="266568"/>
                </a:lnTo>
                <a:close/>
              </a:path>
              <a:path w="76200" h="342900">
                <a:moveTo>
                  <a:pt x="43159" y="0"/>
                </a:moveTo>
                <a:lnTo>
                  <a:pt x="30479" y="0"/>
                </a:lnTo>
                <a:lnTo>
                  <a:pt x="31672" y="266714"/>
                </a:lnTo>
                <a:lnTo>
                  <a:pt x="44381" y="266673"/>
                </a:lnTo>
                <a:lnTo>
                  <a:pt x="43159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40"/>
          <p:cNvSpPr/>
          <p:nvPr/>
        </p:nvSpPr>
        <p:spPr>
          <a:xfrm>
            <a:off x="7332360" y="5165729"/>
            <a:ext cx="76200" cy="342900"/>
          </a:xfrm>
          <a:custGeom>
            <a:avLst/>
            <a:gdLst/>
            <a:ahLst/>
            <a:cxnLst/>
            <a:rect l="l" t="t" r="r" b="b"/>
            <a:pathLst>
              <a:path w="76200" h="342900">
                <a:moveTo>
                  <a:pt x="31672" y="266714"/>
                </a:moveTo>
                <a:lnTo>
                  <a:pt x="0" y="266818"/>
                </a:lnTo>
                <a:lnTo>
                  <a:pt x="38343" y="342899"/>
                </a:lnTo>
                <a:lnTo>
                  <a:pt x="69840" y="279391"/>
                </a:lnTo>
                <a:lnTo>
                  <a:pt x="31729" y="279391"/>
                </a:lnTo>
                <a:lnTo>
                  <a:pt x="31672" y="266714"/>
                </a:lnTo>
                <a:close/>
              </a:path>
              <a:path w="76200" h="342900">
                <a:moveTo>
                  <a:pt x="44381" y="266673"/>
                </a:moveTo>
                <a:lnTo>
                  <a:pt x="31672" y="266714"/>
                </a:lnTo>
                <a:lnTo>
                  <a:pt x="31729" y="279391"/>
                </a:lnTo>
                <a:lnTo>
                  <a:pt x="44439" y="279391"/>
                </a:lnTo>
                <a:lnTo>
                  <a:pt x="44381" y="266673"/>
                </a:lnTo>
                <a:close/>
              </a:path>
              <a:path w="76200" h="342900">
                <a:moveTo>
                  <a:pt x="76199" y="266568"/>
                </a:moveTo>
                <a:lnTo>
                  <a:pt x="44381" y="266673"/>
                </a:lnTo>
                <a:lnTo>
                  <a:pt x="44439" y="279391"/>
                </a:lnTo>
                <a:lnTo>
                  <a:pt x="69840" y="279391"/>
                </a:lnTo>
                <a:lnTo>
                  <a:pt x="76199" y="266568"/>
                </a:lnTo>
                <a:close/>
              </a:path>
              <a:path w="76200" h="342900">
                <a:moveTo>
                  <a:pt x="43159" y="0"/>
                </a:moveTo>
                <a:lnTo>
                  <a:pt x="30479" y="0"/>
                </a:lnTo>
                <a:lnTo>
                  <a:pt x="31672" y="266714"/>
                </a:lnTo>
                <a:lnTo>
                  <a:pt x="44381" y="266673"/>
                </a:lnTo>
                <a:lnTo>
                  <a:pt x="43159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41"/>
          <p:cNvSpPr/>
          <p:nvPr/>
        </p:nvSpPr>
        <p:spPr>
          <a:xfrm>
            <a:off x="8475360" y="5165729"/>
            <a:ext cx="76200" cy="342900"/>
          </a:xfrm>
          <a:custGeom>
            <a:avLst/>
            <a:gdLst/>
            <a:ahLst/>
            <a:cxnLst/>
            <a:rect l="l" t="t" r="r" b="b"/>
            <a:pathLst>
              <a:path w="76200" h="342900">
                <a:moveTo>
                  <a:pt x="31672" y="266714"/>
                </a:moveTo>
                <a:lnTo>
                  <a:pt x="0" y="266818"/>
                </a:lnTo>
                <a:lnTo>
                  <a:pt x="38343" y="342899"/>
                </a:lnTo>
                <a:lnTo>
                  <a:pt x="69840" y="279391"/>
                </a:lnTo>
                <a:lnTo>
                  <a:pt x="31729" y="279391"/>
                </a:lnTo>
                <a:lnTo>
                  <a:pt x="31672" y="266714"/>
                </a:lnTo>
                <a:close/>
              </a:path>
              <a:path w="76200" h="342900">
                <a:moveTo>
                  <a:pt x="44381" y="266673"/>
                </a:moveTo>
                <a:lnTo>
                  <a:pt x="31672" y="266714"/>
                </a:lnTo>
                <a:lnTo>
                  <a:pt x="31729" y="279391"/>
                </a:lnTo>
                <a:lnTo>
                  <a:pt x="44439" y="279391"/>
                </a:lnTo>
                <a:lnTo>
                  <a:pt x="44381" y="266673"/>
                </a:lnTo>
                <a:close/>
              </a:path>
              <a:path w="76200" h="342900">
                <a:moveTo>
                  <a:pt x="76199" y="266568"/>
                </a:moveTo>
                <a:lnTo>
                  <a:pt x="44381" y="266673"/>
                </a:lnTo>
                <a:lnTo>
                  <a:pt x="44439" y="279391"/>
                </a:lnTo>
                <a:lnTo>
                  <a:pt x="69840" y="279391"/>
                </a:lnTo>
                <a:lnTo>
                  <a:pt x="76199" y="266568"/>
                </a:lnTo>
                <a:close/>
              </a:path>
              <a:path w="76200" h="342900">
                <a:moveTo>
                  <a:pt x="43159" y="0"/>
                </a:moveTo>
                <a:lnTo>
                  <a:pt x="30479" y="0"/>
                </a:lnTo>
                <a:lnTo>
                  <a:pt x="31672" y="266714"/>
                </a:lnTo>
                <a:lnTo>
                  <a:pt x="44381" y="266673"/>
                </a:lnTo>
                <a:lnTo>
                  <a:pt x="43159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42"/>
          <p:cNvSpPr/>
          <p:nvPr/>
        </p:nvSpPr>
        <p:spPr>
          <a:xfrm>
            <a:off x="9504060" y="5165729"/>
            <a:ext cx="76200" cy="342900"/>
          </a:xfrm>
          <a:custGeom>
            <a:avLst/>
            <a:gdLst/>
            <a:ahLst/>
            <a:cxnLst/>
            <a:rect l="l" t="t" r="r" b="b"/>
            <a:pathLst>
              <a:path w="76200" h="342900">
                <a:moveTo>
                  <a:pt x="31672" y="266714"/>
                </a:moveTo>
                <a:lnTo>
                  <a:pt x="0" y="266818"/>
                </a:lnTo>
                <a:lnTo>
                  <a:pt x="38343" y="342899"/>
                </a:lnTo>
                <a:lnTo>
                  <a:pt x="69840" y="279391"/>
                </a:lnTo>
                <a:lnTo>
                  <a:pt x="31729" y="279391"/>
                </a:lnTo>
                <a:lnTo>
                  <a:pt x="31672" y="266714"/>
                </a:lnTo>
                <a:close/>
              </a:path>
              <a:path w="76200" h="342900">
                <a:moveTo>
                  <a:pt x="44381" y="266673"/>
                </a:moveTo>
                <a:lnTo>
                  <a:pt x="31672" y="266714"/>
                </a:lnTo>
                <a:lnTo>
                  <a:pt x="31729" y="279391"/>
                </a:lnTo>
                <a:lnTo>
                  <a:pt x="44439" y="279391"/>
                </a:lnTo>
                <a:lnTo>
                  <a:pt x="44381" y="266673"/>
                </a:lnTo>
                <a:close/>
              </a:path>
              <a:path w="76200" h="342900">
                <a:moveTo>
                  <a:pt x="76199" y="266568"/>
                </a:moveTo>
                <a:lnTo>
                  <a:pt x="44381" y="266673"/>
                </a:lnTo>
                <a:lnTo>
                  <a:pt x="44439" y="279391"/>
                </a:lnTo>
                <a:lnTo>
                  <a:pt x="69840" y="279391"/>
                </a:lnTo>
                <a:lnTo>
                  <a:pt x="76199" y="266568"/>
                </a:lnTo>
                <a:close/>
              </a:path>
              <a:path w="76200" h="342900">
                <a:moveTo>
                  <a:pt x="43159" y="0"/>
                </a:moveTo>
                <a:lnTo>
                  <a:pt x="30479" y="0"/>
                </a:lnTo>
                <a:lnTo>
                  <a:pt x="31672" y="266714"/>
                </a:lnTo>
                <a:lnTo>
                  <a:pt x="44381" y="266673"/>
                </a:lnTo>
                <a:lnTo>
                  <a:pt x="43159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43"/>
          <p:cNvSpPr/>
          <p:nvPr/>
        </p:nvSpPr>
        <p:spPr>
          <a:xfrm>
            <a:off x="4856226" y="5508629"/>
            <a:ext cx="685800" cy="228600"/>
          </a:xfrm>
          <a:custGeom>
            <a:avLst/>
            <a:gdLst/>
            <a:ahLst/>
            <a:cxnLst/>
            <a:rect l="l" t="t" r="r" b="b"/>
            <a:pathLst>
              <a:path w="685800" h="228600">
                <a:moveTo>
                  <a:pt x="0" y="228599"/>
                </a:moveTo>
                <a:lnTo>
                  <a:pt x="685799" y="228599"/>
                </a:lnTo>
                <a:lnTo>
                  <a:pt x="685799" y="0"/>
                </a:lnTo>
                <a:lnTo>
                  <a:pt x="0" y="0"/>
                </a:lnTo>
                <a:lnTo>
                  <a:pt x="0" y="2285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44"/>
          <p:cNvSpPr/>
          <p:nvPr/>
        </p:nvSpPr>
        <p:spPr>
          <a:xfrm>
            <a:off x="4856226" y="5508629"/>
            <a:ext cx="685800" cy="228600"/>
          </a:xfrm>
          <a:custGeom>
            <a:avLst/>
            <a:gdLst/>
            <a:ahLst/>
            <a:cxnLst/>
            <a:rect l="l" t="t" r="r" b="b"/>
            <a:pathLst>
              <a:path w="685800" h="228600">
                <a:moveTo>
                  <a:pt x="0" y="228599"/>
                </a:moveTo>
                <a:lnTo>
                  <a:pt x="685799" y="228599"/>
                </a:lnTo>
                <a:lnTo>
                  <a:pt x="685799" y="0"/>
                </a:lnTo>
                <a:lnTo>
                  <a:pt x="0" y="0"/>
                </a:lnTo>
                <a:lnTo>
                  <a:pt x="0" y="2285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object 45"/>
          <p:cNvSpPr txBox="1"/>
          <p:nvPr/>
        </p:nvSpPr>
        <p:spPr>
          <a:xfrm>
            <a:off x="5071622" y="5544785"/>
            <a:ext cx="25400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latin typeface="Times New Roman"/>
                <a:cs typeface="Times New Roman"/>
              </a:rPr>
              <a:t>001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46" name="object 46"/>
          <p:cNvSpPr/>
          <p:nvPr/>
        </p:nvSpPr>
        <p:spPr>
          <a:xfrm>
            <a:off x="5884926" y="5508629"/>
            <a:ext cx="685800" cy="228600"/>
          </a:xfrm>
          <a:custGeom>
            <a:avLst/>
            <a:gdLst/>
            <a:ahLst/>
            <a:cxnLst/>
            <a:rect l="l" t="t" r="r" b="b"/>
            <a:pathLst>
              <a:path w="685800" h="228600">
                <a:moveTo>
                  <a:pt x="0" y="228599"/>
                </a:moveTo>
                <a:lnTo>
                  <a:pt x="685799" y="228599"/>
                </a:lnTo>
                <a:lnTo>
                  <a:pt x="685799" y="0"/>
                </a:lnTo>
                <a:lnTo>
                  <a:pt x="0" y="0"/>
                </a:lnTo>
                <a:lnTo>
                  <a:pt x="0" y="2285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47"/>
          <p:cNvSpPr/>
          <p:nvPr/>
        </p:nvSpPr>
        <p:spPr>
          <a:xfrm>
            <a:off x="5884926" y="5508629"/>
            <a:ext cx="685800" cy="228600"/>
          </a:xfrm>
          <a:custGeom>
            <a:avLst/>
            <a:gdLst/>
            <a:ahLst/>
            <a:cxnLst/>
            <a:rect l="l" t="t" r="r" b="b"/>
            <a:pathLst>
              <a:path w="685800" h="228600">
                <a:moveTo>
                  <a:pt x="0" y="228599"/>
                </a:moveTo>
                <a:lnTo>
                  <a:pt x="685799" y="228599"/>
                </a:lnTo>
                <a:lnTo>
                  <a:pt x="685799" y="0"/>
                </a:lnTo>
                <a:lnTo>
                  <a:pt x="0" y="0"/>
                </a:lnTo>
                <a:lnTo>
                  <a:pt x="0" y="2285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object 48"/>
          <p:cNvSpPr txBox="1"/>
          <p:nvPr/>
        </p:nvSpPr>
        <p:spPr>
          <a:xfrm>
            <a:off x="6100703" y="5544785"/>
            <a:ext cx="25400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latin typeface="Times New Roman"/>
                <a:cs typeface="Times New Roman"/>
              </a:rPr>
              <a:t>002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49" name="object 49"/>
          <p:cNvSpPr/>
          <p:nvPr/>
        </p:nvSpPr>
        <p:spPr>
          <a:xfrm>
            <a:off x="7026279" y="5508629"/>
            <a:ext cx="685800" cy="228600"/>
          </a:xfrm>
          <a:custGeom>
            <a:avLst/>
            <a:gdLst/>
            <a:ahLst/>
            <a:cxnLst/>
            <a:rect l="l" t="t" r="r" b="b"/>
            <a:pathLst>
              <a:path w="685800" h="228600">
                <a:moveTo>
                  <a:pt x="0" y="228599"/>
                </a:moveTo>
                <a:lnTo>
                  <a:pt x="685799" y="228599"/>
                </a:lnTo>
                <a:lnTo>
                  <a:pt x="685799" y="0"/>
                </a:lnTo>
                <a:lnTo>
                  <a:pt x="0" y="0"/>
                </a:lnTo>
                <a:lnTo>
                  <a:pt x="0" y="2285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object 50"/>
          <p:cNvSpPr/>
          <p:nvPr/>
        </p:nvSpPr>
        <p:spPr>
          <a:xfrm>
            <a:off x="7026279" y="5508629"/>
            <a:ext cx="685800" cy="228600"/>
          </a:xfrm>
          <a:custGeom>
            <a:avLst/>
            <a:gdLst/>
            <a:ahLst/>
            <a:cxnLst/>
            <a:rect l="l" t="t" r="r" b="b"/>
            <a:pathLst>
              <a:path w="685800" h="228600">
                <a:moveTo>
                  <a:pt x="0" y="228599"/>
                </a:moveTo>
                <a:lnTo>
                  <a:pt x="685799" y="228599"/>
                </a:lnTo>
                <a:lnTo>
                  <a:pt x="685799" y="0"/>
                </a:lnTo>
                <a:lnTo>
                  <a:pt x="0" y="0"/>
                </a:lnTo>
                <a:lnTo>
                  <a:pt x="0" y="2285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object 51"/>
          <p:cNvSpPr txBox="1"/>
          <p:nvPr/>
        </p:nvSpPr>
        <p:spPr>
          <a:xfrm>
            <a:off x="7242180" y="5544785"/>
            <a:ext cx="25400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latin typeface="Times New Roman"/>
                <a:cs typeface="Times New Roman"/>
              </a:rPr>
              <a:t>003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52" name="object 52"/>
          <p:cNvSpPr/>
          <p:nvPr/>
        </p:nvSpPr>
        <p:spPr>
          <a:xfrm>
            <a:off x="8169279" y="5508629"/>
            <a:ext cx="685800" cy="228600"/>
          </a:xfrm>
          <a:custGeom>
            <a:avLst/>
            <a:gdLst/>
            <a:ahLst/>
            <a:cxnLst/>
            <a:rect l="l" t="t" r="r" b="b"/>
            <a:pathLst>
              <a:path w="685800" h="228600">
                <a:moveTo>
                  <a:pt x="0" y="228599"/>
                </a:moveTo>
                <a:lnTo>
                  <a:pt x="685799" y="228599"/>
                </a:lnTo>
                <a:lnTo>
                  <a:pt x="685799" y="0"/>
                </a:lnTo>
                <a:lnTo>
                  <a:pt x="0" y="0"/>
                </a:lnTo>
                <a:lnTo>
                  <a:pt x="0" y="2285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object 53"/>
          <p:cNvSpPr/>
          <p:nvPr/>
        </p:nvSpPr>
        <p:spPr>
          <a:xfrm>
            <a:off x="8169279" y="5508629"/>
            <a:ext cx="685800" cy="228600"/>
          </a:xfrm>
          <a:custGeom>
            <a:avLst/>
            <a:gdLst/>
            <a:ahLst/>
            <a:cxnLst/>
            <a:rect l="l" t="t" r="r" b="b"/>
            <a:pathLst>
              <a:path w="685800" h="228600">
                <a:moveTo>
                  <a:pt x="0" y="228599"/>
                </a:moveTo>
                <a:lnTo>
                  <a:pt x="685799" y="228599"/>
                </a:lnTo>
                <a:lnTo>
                  <a:pt x="685799" y="0"/>
                </a:lnTo>
                <a:lnTo>
                  <a:pt x="0" y="0"/>
                </a:lnTo>
                <a:lnTo>
                  <a:pt x="0" y="2285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object 54"/>
          <p:cNvSpPr txBox="1"/>
          <p:nvPr/>
        </p:nvSpPr>
        <p:spPr>
          <a:xfrm>
            <a:off x="8385435" y="5544785"/>
            <a:ext cx="25400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latin typeface="Times New Roman"/>
                <a:cs typeface="Times New Roman"/>
              </a:rPr>
              <a:t>004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55" name="object 55"/>
          <p:cNvSpPr/>
          <p:nvPr/>
        </p:nvSpPr>
        <p:spPr>
          <a:xfrm>
            <a:off x="9197979" y="5508629"/>
            <a:ext cx="685800" cy="228600"/>
          </a:xfrm>
          <a:custGeom>
            <a:avLst/>
            <a:gdLst/>
            <a:ahLst/>
            <a:cxnLst/>
            <a:rect l="l" t="t" r="r" b="b"/>
            <a:pathLst>
              <a:path w="685800" h="228600">
                <a:moveTo>
                  <a:pt x="0" y="228599"/>
                </a:moveTo>
                <a:lnTo>
                  <a:pt x="685799" y="228599"/>
                </a:lnTo>
                <a:lnTo>
                  <a:pt x="685799" y="0"/>
                </a:lnTo>
                <a:lnTo>
                  <a:pt x="0" y="0"/>
                </a:lnTo>
                <a:lnTo>
                  <a:pt x="0" y="2285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object 56"/>
          <p:cNvSpPr/>
          <p:nvPr/>
        </p:nvSpPr>
        <p:spPr>
          <a:xfrm>
            <a:off x="9197979" y="5508629"/>
            <a:ext cx="685800" cy="228600"/>
          </a:xfrm>
          <a:custGeom>
            <a:avLst/>
            <a:gdLst/>
            <a:ahLst/>
            <a:cxnLst/>
            <a:rect l="l" t="t" r="r" b="b"/>
            <a:pathLst>
              <a:path w="685800" h="228600">
                <a:moveTo>
                  <a:pt x="0" y="228599"/>
                </a:moveTo>
                <a:lnTo>
                  <a:pt x="685799" y="228599"/>
                </a:lnTo>
                <a:lnTo>
                  <a:pt x="685799" y="0"/>
                </a:lnTo>
                <a:lnTo>
                  <a:pt x="0" y="0"/>
                </a:lnTo>
                <a:lnTo>
                  <a:pt x="0" y="2285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object 57"/>
          <p:cNvSpPr txBox="1"/>
          <p:nvPr/>
        </p:nvSpPr>
        <p:spPr>
          <a:xfrm>
            <a:off x="9414136" y="5544785"/>
            <a:ext cx="25400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latin typeface="Times New Roman"/>
                <a:cs typeface="Times New Roman"/>
              </a:rPr>
              <a:t>005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58" name="object 58"/>
          <p:cNvSpPr/>
          <p:nvPr/>
        </p:nvSpPr>
        <p:spPr>
          <a:xfrm>
            <a:off x="4856226" y="5737229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object 59"/>
          <p:cNvSpPr/>
          <p:nvPr/>
        </p:nvSpPr>
        <p:spPr>
          <a:xfrm>
            <a:off x="4856226" y="5737229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object 60"/>
          <p:cNvSpPr txBox="1"/>
          <p:nvPr/>
        </p:nvSpPr>
        <p:spPr>
          <a:xfrm>
            <a:off x="4986659" y="5830408"/>
            <a:ext cx="426084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latin typeface="Times New Roman"/>
                <a:cs typeface="Times New Roman"/>
              </a:rPr>
              <a:t>200</a:t>
            </a:r>
            <a:r>
              <a:rPr sz="1200" spc="-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ks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61" name="object 61"/>
          <p:cNvSpPr/>
          <p:nvPr/>
        </p:nvSpPr>
        <p:spPr>
          <a:xfrm>
            <a:off x="5884926" y="5737229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object 62"/>
          <p:cNvSpPr/>
          <p:nvPr/>
        </p:nvSpPr>
        <p:spPr>
          <a:xfrm>
            <a:off x="5884926" y="5737229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object 63"/>
          <p:cNvSpPr txBox="1"/>
          <p:nvPr/>
        </p:nvSpPr>
        <p:spPr>
          <a:xfrm>
            <a:off x="6015359" y="5830408"/>
            <a:ext cx="426084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latin typeface="Times New Roman"/>
                <a:cs typeface="Times New Roman"/>
              </a:rPr>
              <a:t>300</a:t>
            </a:r>
            <a:r>
              <a:rPr sz="1200" spc="-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ks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64" name="object 64"/>
          <p:cNvSpPr/>
          <p:nvPr/>
        </p:nvSpPr>
        <p:spPr>
          <a:xfrm>
            <a:off x="7026279" y="5737229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5" name="object 65"/>
          <p:cNvSpPr/>
          <p:nvPr/>
        </p:nvSpPr>
        <p:spPr>
          <a:xfrm>
            <a:off x="7026279" y="5737229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6" name="object 66"/>
          <p:cNvSpPr txBox="1"/>
          <p:nvPr/>
        </p:nvSpPr>
        <p:spPr>
          <a:xfrm>
            <a:off x="7156836" y="5830408"/>
            <a:ext cx="426084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latin typeface="Times New Roman"/>
                <a:cs typeface="Times New Roman"/>
              </a:rPr>
              <a:t>100</a:t>
            </a:r>
            <a:r>
              <a:rPr sz="1200" spc="-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ks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67" name="object 67"/>
          <p:cNvSpPr/>
          <p:nvPr/>
        </p:nvSpPr>
        <p:spPr>
          <a:xfrm>
            <a:off x="8169279" y="5737229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8" name="object 68"/>
          <p:cNvSpPr/>
          <p:nvPr/>
        </p:nvSpPr>
        <p:spPr>
          <a:xfrm>
            <a:off x="8169279" y="5737229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9" name="object 69"/>
          <p:cNvSpPr txBox="1"/>
          <p:nvPr/>
        </p:nvSpPr>
        <p:spPr>
          <a:xfrm>
            <a:off x="8300091" y="5830408"/>
            <a:ext cx="426084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latin typeface="Times New Roman"/>
                <a:cs typeface="Times New Roman"/>
              </a:rPr>
              <a:t>150</a:t>
            </a:r>
            <a:r>
              <a:rPr sz="1200" spc="-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ks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0" name="object 70"/>
          <p:cNvSpPr/>
          <p:nvPr/>
        </p:nvSpPr>
        <p:spPr>
          <a:xfrm>
            <a:off x="9197979" y="5737229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1" name="object 71"/>
          <p:cNvSpPr/>
          <p:nvPr/>
        </p:nvSpPr>
        <p:spPr>
          <a:xfrm>
            <a:off x="9197979" y="5737229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2" name="object 72"/>
          <p:cNvSpPr txBox="1"/>
          <p:nvPr/>
        </p:nvSpPr>
        <p:spPr>
          <a:xfrm>
            <a:off x="9328792" y="5830408"/>
            <a:ext cx="426084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latin typeface="Times New Roman"/>
                <a:cs typeface="Times New Roman"/>
              </a:rPr>
              <a:t>250</a:t>
            </a:r>
            <a:r>
              <a:rPr sz="1200" spc="-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ks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3" name="object 73"/>
          <p:cNvSpPr txBox="1"/>
          <p:nvPr/>
        </p:nvSpPr>
        <p:spPr>
          <a:xfrm>
            <a:off x="4977133" y="6344914"/>
            <a:ext cx="44323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16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4" name="object 74"/>
          <p:cNvSpPr txBox="1"/>
          <p:nvPr/>
        </p:nvSpPr>
        <p:spPr>
          <a:xfrm>
            <a:off x="6004692" y="6344914"/>
            <a:ext cx="44323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18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5" name="object 75"/>
          <p:cNvSpPr txBox="1"/>
          <p:nvPr/>
        </p:nvSpPr>
        <p:spPr>
          <a:xfrm>
            <a:off x="7185793" y="6344914"/>
            <a:ext cx="36703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4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6" name="object 76"/>
          <p:cNvSpPr txBox="1"/>
          <p:nvPr/>
        </p:nvSpPr>
        <p:spPr>
          <a:xfrm>
            <a:off x="8329055" y="6344914"/>
            <a:ext cx="36703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6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7" name="object 77"/>
          <p:cNvSpPr txBox="1"/>
          <p:nvPr/>
        </p:nvSpPr>
        <p:spPr>
          <a:xfrm>
            <a:off x="9319656" y="6344914"/>
            <a:ext cx="44323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16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8" name="object 78"/>
          <p:cNvSpPr txBox="1"/>
          <p:nvPr/>
        </p:nvSpPr>
        <p:spPr>
          <a:xfrm>
            <a:off x="5109722" y="6802115"/>
            <a:ext cx="17780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80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9" name="object 79"/>
          <p:cNvSpPr txBox="1"/>
          <p:nvPr/>
        </p:nvSpPr>
        <p:spPr>
          <a:xfrm>
            <a:off x="6253103" y="6802115"/>
            <a:ext cx="17780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60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80" name="object 80"/>
          <p:cNvSpPr txBox="1"/>
          <p:nvPr/>
        </p:nvSpPr>
        <p:spPr>
          <a:xfrm>
            <a:off x="7394581" y="6802115"/>
            <a:ext cx="17780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40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81" name="object 81"/>
          <p:cNvSpPr txBox="1"/>
          <p:nvPr/>
        </p:nvSpPr>
        <p:spPr>
          <a:xfrm>
            <a:off x="8423543" y="6802115"/>
            <a:ext cx="17780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40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82" name="object 82"/>
          <p:cNvSpPr txBox="1"/>
          <p:nvPr/>
        </p:nvSpPr>
        <p:spPr>
          <a:xfrm>
            <a:off x="9452244" y="6802115"/>
            <a:ext cx="177800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64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83" name="object 83"/>
          <p:cNvSpPr/>
          <p:nvPr/>
        </p:nvSpPr>
        <p:spPr>
          <a:xfrm>
            <a:off x="4741926" y="3109853"/>
            <a:ext cx="5256530" cy="3999229"/>
          </a:xfrm>
          <a:custGeom>
            <a:avLst/>
            <a:gdLst/>
            <a:ahLst/>
            <a:cxnLst/>
            <a:rect l="l" t="t" r="r" b="b"/>
            <a:pathLst>
              <a:path w="5256530" h="3999229">
                <a:moveTo>
                  <a:pt x="0" y="3998975"/>
                </a:moveTo>
                <a:lnTo>
                  <a:pt x="5256275" y="3998975"/>
                </a:lnTo>
                <a:lnTo>
                  <a:pt x="5256275" y="0"/>
                </a:lnTo>
                <a:lnTo>
                  <a:pt x="0" y="0"/>
                </a:lnTo>
                <a:lnTo>
                  <a:pt x="0" y="3998975"/>
                </a:lnTo>
                <a:close/>
              </a:path>
            </a:pathLst>
          </a:custGeom>
          <a:ln w="9360">
            <a:solidFill>
              <a:srgbClr val="00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4" name="object 84"/>
          <p:cNvSpPr txBox="1"/>
          <p:nvPr/>
        </p:nvSpPr>
        <p:spPr>
          <a:xfrm>
            <a:off x="3676653" y="5594906"/>
            <a:ext cx="906144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25000"/>
              </a:lnSpc>
            </a:pPr>
            <a:r>
              <a:rPr sz="1200" spc="-90" dirty="0">
                <a:solidFill>
                  <a:srgbClr val="FFFFFF"/>
                </a:solidFill>
                <a:latin typeface="Times New Roman"/>
                <a:cs typeface="Times New Roman"/>
              </a:rPr>
              <a:t>T</a:t>
            </a:r>
            <a:r>
              <a:rPr sz="1200" spc="-40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p</a:t>
            </a:r>
            <a:r>
              <a:rPr sz="1200" spc="2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p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rač</a:t>
            </a:r>
            <a:r>
              <a:rPr sz="1200" spc="10" dirty="0">
                <a:solidFill>
                  <a:srgbClr val="FFFFFF"/>
                </a:solidFill>
                <a:latin typeface="Times New Roman"/>
                <a:cs typeface="Times New Roman"/>
              </a:rPr>
              <a:t>k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y Obj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m v</a:t>
            </a:r>
            <a:r>
              <a:rPr sz="1200" spc="-35" dirty="0">
                <a:solidFill>
                  <a:srgbClr val="FFFFFF"/>
                </a:solidFill>
                <a:latin typeface="Times New Roman"/>
                <a:cs typeface="Times New Roman"/>
              </a:rPr>
              <a:t>ý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ro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b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85" name="object 85"/>
          <p:cNvSpPr txBox="1"/>
          <p:nvPr/>
        </p:nvSpPr>
        <p:spPr>
          <a:xfrm>
            <a:off x="3676653" y="6252964"/>
            <a:ext cx="1054100" cy="805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39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lkové n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kla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d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39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na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opr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vy</a:t>
            </a:r>
            <a:endParaRPr sz="1200">
              <a:latin typeface="Times New Roman"/>
              <a:cs typeface="Times New Roman"/>
            </a:endParaRPr>
          </a:p>
          <a:p>
            <a:pPr marL="12700" marR="44450">
              <a:lnSpc>
                <a:spcPts val="1340"/>
              </a:lnSpc>
              <a:spcBef>
                <a:spcPts val="945"/>
              </a:spcBef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klady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na opr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vu 1 p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rač</a:t>
            </a:r>
            <a:r>
              <a:rPr sz="1200" spc="10" dirty="0">
                <a:solidFill>
                  <a:srgbClr val="FFFFFF"/>
                </a:solidFill>
                <a:latin typeface="Times New Roman"/>
                <a:cs typeface="Times New Roman"/>
              </a:rPr>
              <a:t>k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endParaRPr sz="12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Závěry pro praxi – </a:t>
            </a:r>
            <a:r>
              <a:rPr dirty="0" err="1" smtClean="0"/>
              <a:t>nejrozší</a:t>
            </a:r>
            <a:r>
              <a:rPr lang="cs-CZ" dirty="0" smtClean="0"/>
              <a:t>ř</a:t>
            </a:r>
            <a:r>
              <a:rPr dirty="0" err="1" smtClean="0"/>
              <a:t>enější</a:t>
            </a:r>
            <a:r>
              <a:rPr dirty="0" smtClean="0"/>
              <a:t> </a:t>
            </a:r>
            <a:r>
              <a:rPr dirty="0"/>
              <a:t>chyby</a:t>
            </a:r>
          </a:p>
          <a:p>
            <a:pPr marL="12700">
              <a:lnSpc>
                <a:spcPts val="4630"/>
              </a:lnSpc>
            </a:pPr>
            <a:r>
              <a:rPr dirty="0"/>
              <a:t>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omyly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3" y="1808386"/>
            <a:ext cx="8851900" cy="466441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marR="5080" indent="-337820">
              <a:lnSpc>
                <a:spcPts val="2680"/>
              </a:lnSpc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Využití takové informace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podílu nákladů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kalkulační jednici,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která není správným podkladem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konkrétní rozhodovací úlohy (snaha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kompromisně zajistit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všechny rozhodovací úlohy jediným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způsobem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Odtržení propočtu nákladů na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výkon od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rozhodovacího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problému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jehož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měl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ispět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50520" marR="130175" indent="-33782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Mechanické uplatnění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kalkulačních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postupů 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rozvrhových základen bez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zřetele na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jakýkoliv uživatelský přínos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Takovým postupem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nap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aplikace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jednicových mezd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základny 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rozvrh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výrobní režie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výrobky vyráběné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evážně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automatizovaných provozech.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Neznalost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uplatněného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principu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alokace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Struktura nákladů v kalkulaci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0" y="1808386"/>
            <a:ext cx="4417060" cy="55391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marR="195580" indent="-338455">
              <a:lnSpc>
                <a:spcPct val="93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Struktura,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níž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stanovují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zjišťují náklady výkonů,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každém podniku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individuálně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tzv.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kalkulačním vzorci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90"/>
              </a:spcBef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Typový kalkulační vzorec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Spíše historický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Využívaný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CP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Ekonomice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Nevýhody</a:t>
            </a:r>
            <a:endParaRPr sz="2400" dirty="0">
              <a:latin typeface="Arial"/>
              <a:cs typeface="Arial"/>
            </a:endParaRPr>
          </a:p>
          <a:p>
            <a:pPr marL="350520" marR="5080" indent="-337820" algn="just">
              <a:lnSpc>
                <a:spcPts val="223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Syntetizuje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nákladové položky bez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etele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relevanci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0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různých rozhodovacích úloh</a:t>
            </a:r>
            <a:endParaRPr sz="2000" dirty="0">
              <a:latin typeface="Arial"/>
              <a:cs typeface="Arial"/>
            </a:endParaRPr>
          </a:p>
          <a:p>
            <a:pPr marL="350520" indent="-337820">
              <a:lnSpc>
                <a:spcPts val="2315"/>
              </a:lnSpc>
              <a:spcBef>
                <a:spcPts val="119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statickým zobrazením vztahu</a:t>
            </a:r>
            <a:endParaRPr sz="2000" dirty="0">
              <a:latin typeface="Arial"/>
              <a:cs typeface="Arial"/>
            </a:endParaRPr>
          </a:p>
          <a:p>
            <a:pPr marR="485775" algn="ctr">
              <a:lnSpc>
                <a:spcPts val="2315"/>
              </a:lnSpc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nákladů ke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kalkulační jednici</a:t>
            </a:r>
            <a:endParaRPr sz="20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137789" y="1806520"/>
            <a:ext cx="4171311" cy="383630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buClr>
                <a:srgbClr val="FFFFFF"/>
              </a:buClr>
              <a:buFont typeface="Arial"/>
              <a:buAutoNum type="arabicPeriod"/>
              <a:tabLst>
                <a:tab pos="694055" algn="l"/>
              </a:tabLst>
            </a:pP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ímý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materiál</a:t>
            </a:r>
            <a:endParaRPr lang="cs-CZ" sz="2200" dirty="0" smtClean="0">
              <a:solidFill>
                <a:srgbClr val="FFFFFF"/>
              </a:solidFill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buClr>
                <a:srgbClr val="FFFFFF"/>
              </a:buClr>
              <a:buFont typeface="Arial"/>
              <a:buAutoNum type="arabicPeriod"/>
              <a:tabLst>
                <a:tab pos="694055" algn="l"/>
              </a:tabLst>
            </a:pP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ímé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mzdy</a:t>
            </a:r>
            <a:endParaRPr lang="cs-CZ" sz="2200" dirty="0" smtClean="0">
              <a:solidFill>
                <a:srgbClr val="FFFFFF"/>
              </a:solidFill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buClr>
                <a:srgbClr val="FFFFFF"/>
              </a:buClr>
              <a:buFont typeface="Arial"/>
              <a:buAutoNum type="arabicPeriod"/>
              <a:tabLst>
                <a:tab pos="694055" algn="l"/>
              </a:tabLst>
            </a:pP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Ostatní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ímé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náklady</a:t>
            </a:r>
            <a:endParaRPr sz="2200" dirty="0">
              <a:latin typeface="Arial"/>
              <a:cs typeface="Arial"/>
            </a:endParaRPr>
          </a:p>
          <a:p>
            <a:pPr marL="12700" marR="5080">
              <a:lnSpc>
                <a:spcPct val="104099"/>
              </a:lnSpc>
              <a:spcBef>
                <a:spcPts val="10"/>
              </a:spcBef>
              <a:buClr>
                <a:srgbClr val="FFFFFF"/>
              </a:buClr>
              <a:buFont typeface="Arial"/>
              <a:buAutoNum type="arabicPeriod"/>
              <a:tabLst>
                <a:tab pos="370840" algn="l"/>
                <a:tab pos="693420" algn="l"/>
              </a:tabLst>
            </a:pPr>
            <a:r>
              <a:rPr sz="2200" u="heavy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u="heavy" dirty="0" err="1" smtClean="0">
                <a:solidFill>
                  <a:srgbClr val="FFFFFF"/>
                </a:solidFill>
                <a:latin typeface="Arial"/>
                <a:cs typeface="Arial"/>
              </a:rPr>
              <a:t>Výrobní</a:t>
            </a:r>
            <a:r>
              <a:rPr sz="2200" u="heavy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u="heavy" dirty="0">
                <a:solidFill>
                  <a:srgbClr val="FFFFFF"/>
                </a:solidFill>
                <a:latin typeface="Arial"/>
                <a:cs typeface="Arial"/>
              </a:rPr>
              <a:t>(prov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ozní) režie Vlastní náklady výroby (provozu)</a:t>
            </a:r>
            <a:endParaRPr sz="2200" dirty="0">
              <a:latin typeface="Arial"/>
              <a:cs typeface="Arial"/>
            </a:endParaRPr>
          </a:p>
          <a:p>
            <a:pPr marL="693420" indent="-680720">
              <a:lnSpc>
                <a:spcPct val="100000"/>
              </a:lnSpc>
              <a:spcBef>
                <a:spcPts val="120"/>
              </a:spcBef>
              <a:buClr>
                <a:srgbClr val="FFFFFF"/>
              </a:buClr>
              <a:buFont typeface="Arial"/>
              <a:buAutoNum type="arabicPeriod"/>
              <a:tabLst>
                <a:tab pos="69405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Správní režie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Vlastní náklady výkonu</a:t>
            </a:r>
            <a:endParaRPr sz="2200" dirty="0">
              <a:latin typeface="Arial"/>
              <a:cs typeface="Arial"/>
            </a:endParaRPr>
          </a:p>
          <a:p>
            <a:pPr marL="12700" marR="436880">
              <a:lnSpc>
                <a:spcPct val="104500"/>
              </a:lnSpc>
              <a:buClr>
                <a:srgbClr val="FFFFFF"/>
              </a:buClr>
              <a:buFont typeface="Arial"/>
              <a:buAutoNum type="arabicPeriod" startAt="6"/>
              <a:tabLst>
                <a:tab pos="370840" algn="l"/>
                <a:tab pos="693420" algn="l"/>
              </a:tabLst>
            </a:pPr>
            <a:r>
              <a:rPr sz="2200" u="heavy" dirty="0" err="1" smtClean="0">
                <a:solidFill>
                  <a:srgbClr val="FFFFFF"/>
                </a:solidFill>
                <a:latin typeface="Arial"/>
                <a:cs typeface="Arial"/>
              </a:rPr>
              <a:t>Odbytové</a:t>
            </a:r>
            <a:r>
              <a:rPr sz="2200" u="heavy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u="heavy" dirty="0">
                <a:solidFill>
                  <a:srgbClr val="FFFFFF"/>
                </a:solidFill>
                <a:latin typeface="Arial"/>
                <a:cs typeface="Arial"/>
              </a:rPr>
              <a:t>nákla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dy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Úplné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lastní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náklady výkonu</a:t>
            </a:r>
            <a:endParaRPr sz="2200" dirty="0">
              <a:latin typeface="Arial"/>
              <a:cs typeface="Arial"/>
            </a:endParaRPr>
          </a:p>
          <a:p>
            <a:pPr marL="370840" indent="-358140">
              <a:lnSpc>
                <a:spcPct val="100000"/>
              </a:lnSpc>
              <a:spcBef>
                <a:spcPts val="110"/>
              </a:spcBef>
              <a:buClr>
                <a:srgbClr val="FFFFFF"/>
              </a:buClr>
              <a:buFont typeface="Arial"/>
              <a:buAutoNum type="arabicPeriod" startAt="6"/>
              <a:tabLst>
                <a:tab pos="370840" algn="l"/>
                <a:tab pos="693420" algn="l"/>
              </a:tabLst>
            </a:pPr>
            <a:r>
              <a:rPr sz="2200" u="heavy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u="heavy" dirty="0" err="1" smtClean="0">
                <a:solidFill>
                  <a:srgbClr val="FFFFFF"/>
                </a:solidFill>
                <a:latin typeface="Arial"/>
                <a:cs typeface="Arial"/>
              </a:rPr>
              <a:t>Zisk</a:t>
            </a:r>
            <a:r>
              <a:rPr sz="2200" u="heavy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u="heavy" dirty="0">
                <a:solidFill>
                  <a:srgbClr val="FFFFFF"/>
                </a:solidFill>
                <a:latin typeface="Arial"/>
                <a:cs typeface="Arial"/>
              </a:rPr>
              <a:t>(ztráta) 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"/>
              </a:spcBef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Cena výkonu (základní)</a:t>
            </a:r>
            <a:endParaRPr sz="2200" dirty="0">
              <a:latin typeface="Arial"/>
              <a:cs typeface="Arial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5508619" y="3851270"/>
            <a:ext cx="2160905" cy="1905"/>
          </a:xfrm>
          <a:custGeom>
            <a:avLst/>
            <a:gdLst/>
            <a:ahLst/>
            <a:cxnLst/>
            <a:rect l="l" t="t" r="r" b="b"/>
            <a:pathLst>
              <a:path w="2160904" h="1904">
                <a:moveTo>
                  <a:pt x="0" y="0"/>
                </a:moveTo>
                <a:lnTo>
                  <a:pt x="2160666" y="1645"/>
                </a:lnTo>
              </a:path>
            </a:pathLst>
          </a:custGeom>
          <a:ln w="1587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461368"/>
            <a:ext cx="8966835" cy="102592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010"/>
              </a:lnSpc>
              <a:tabLst>
                <a:tab pos="6106795" algn="l"/>
              </a:tabLst>
            </a:pPr>
            <a:r>
              <a:rPr sz="3600" dirty="0">
                <a:solidFill>
                  <a:srgbClr val="FFFFFF"/>
                </a:solidFill>
                <a:latin typeface="Arial"/>
                <a:cs typeface="Arial"/>
              </a:rPr>
              <a:t>Struktura kalkulačních vzorců	orientovaných </a:t>
            </a:r>
            <a:r>
              <a:rPr sz="36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3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600" dirty="0" smtClean="0">
                <a:solidFill>
                  <a:srgbClr val="FFFFFF"/>
                </a:solidFill>
                <a:latin typeface="Arial"/>
                <a:cs typeface="Arial"/>
              </a:rPr>
              <a:t>pot</a:t>
            </a:r>
            <a:r>
              <a:rPr lang="cs-CZ" sz="36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600" dirty="0" err="1" smtClean="0">
                <a:solidFill>
                  <a:srgbClr val="FFFFFF"/>
                </a:solidFill>
                <a:latin typeface="Arial"/>
                <a:cs typeface="Arial"/>
              </a:rPr>
              <a:t>eby</a:t>
            </a:r>
            <a:r>
              <a:rPr sz="3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600" dirty="0" err="1">
                <a:solidFill>
                  <a:srgbClr val="FFFFFF"/>
                </a:solidFill>
                <a:latin typeface="Arial"/>
                <a:cs typeface="Arial"/>
              </a:rPr>
              <a:t>manažerského</a:t>
            </a:r>
            <a:r>
              <a:rPr sz="3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36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6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endParaRPr sz="3600" dirty="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90530" y="1810107"/>
            <a:ext cx="132715" cy="3308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172055" y="1808386"/>
            <a:ext cx="3249295" cy="11887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Tz</a:t>
            </a:r>
            <a:r>
              <a:rPr sz="2400" spc="-19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4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„Retrográ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ní“</a:t>
            </a:r>
            <a:endParaRPr sz="240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ku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ační</a:t>
            </a:r>
            <a:r>
              <a:rPr sz="24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vzorec</a:t>
            </a:r>
            <a:endParaRPr sz="24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spc="-9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ychází</a:t>
            </a:r>
            <a:r>
              <a:rPr sz="2400" spc="-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prodejní</a:t>
            </a:r>
            <a:r>
              <a:rPr sz="2400" spc="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ceny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490530" y="2668365"/>
            <a:ext cx="132080" cy="330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5063113" y="1741616"/>
            <a:ext cx="4227830" cy="462177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43840">
              <a:lnSpc>
                <a:spcPct val="100000"/>
              </a:lnSpc>
            </a:pP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Základní</a:t>
            </a:r>
            <a:r>
              <a:rPr sz="2200" b="1" spc="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cena</a:t>
            </a:r>
            <a:r>
              <a:rPr sz="2200" b="1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výkonu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05"/>
              </a:spcBef>
            </a:pP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-----------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endParaRPr sz="2200" dirty="0">
              <a:latin typeface="Arial"/>
              <a:cs typeface="Arial"/>
            </a:endParaRPr>
          </a:p>
          <a:p>
            <a:pPr marL="260985" indent="-172085">
              <a:lnSpc>
                <a:spcPct val="100000"/>
              </a:lnSpc>
              <a:spcBef>
                <a:spcPts val="720"/>
              </a:spcBef>
              <a:buClr>
                <a:srgbClr val="FFFFFF"/>
              </a:buClr>
              <a:buFont typeface="Arial"/>
              <a:buChar char="-"/>
              <a:tabLst>
                <a:tab pos="261620" algn="l"/>
              </a:tabLst>
            </a:pP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Doča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ná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nová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výho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ně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endParaRPr sz="2200" dirty="0">
              <a:latin typeface="Arial"/>
              <a:cs typeface="Arial"/>
            </a:endParaRPr>
          </a:p>
          <a:p>
            <a:pPr marL="260985" indent="-172085">
              <a:lnSpc>
                <a:spcPct val="100000"/>
              </a:lnSpc>
              <a:spcBef>
                <a:spcPts val="720"/>
              </a:spcBef>
              <a:buClr>
                <a:srgbClr val="FFFFFF"/>
              </a:buClr>
              <a:buFont typeface="Arial"/>
              <a:buChar char="-"/>
              <a:tabLst>
                <a:tab pos="261620" algn="l"/>
              </a:tabLst>
            </a:pP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Slevy zá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zník</a:t>
            </a:r>
            <a:r>
              <a:rPr sz="2200" spc="-20" dirty="0">
                <a:solidFill>
                  <a:srgbClr val="FFFFFF"/>
                </a:solidFill>
                <a:latin typeface="Arial"/>
                <a:cs typeface="Arial"/>
              </a:rPr>
              <a:t>ům</a:t>
            </a:r>
            <a:endParaRPr sz="2200" dirty="0">
              <a:latin typeface="Arial"/>
              <a:cs typeface="Arial"/>
            </a:endParaRPr>
          </a:p>
          <a:p>
            <a:pPr marL="1022985">
              <a:lnSpc>
                <a:spcPct val="100000"/>
              </a:lnSpc>
              <a:spcBef>
                <a:spcPts val="695"/>
              </a:spcBef>
            </a:pPr>
            <a:r>
              <a:rPr sz="2200" spc="-15" dirty="0">
                <a:solidFill>
                  <a:srgbClr val="FFFFFF"/>
                </a:solidFill>
                <a:latin typeface="Times New Roman"/>
                <a:cs typeface="Times New Roman"/>
              </a:rPr>
              <a:t>*</a:t>
            </a:r>
            <a:r>
              <a:rPr sz="2200" spc="-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množstevní,</a:t>
            </a:r>
            <a:r>
              <a:rPr sz="2200" spc="3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*</a:t>
            </a:r>
            <a:r>
              <a:rPr sz="2200" b="1" spc="5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ó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nní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 ..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30"/>
              </a:spcBef>
            </a:pP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-----------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10"/>
              </a:spcBef>
            </a:pPr>
            <a:r>
              <a:rPr sz="2200" spc="-20" dirty="0">
                <a:solidFill>
                  <a:srgbClr val="FFFFFF"/>
                </a:solidFill>
                <a:latin typeface="Arial"/>
                <a:cs typeface="Arial"/>
              </a:rPr>
              <a:t>CE</a:t>
            </a:r>
            <a:r>
              <a:rPr sz="2200" spc="-3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spc="-13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20" dirty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20" dirty="0">
                <a:solidFill>
                  <a:srgbClr val="FFFFFF"/>
                </a:solidFill>
                <a:latin typeface="Arial"/>
                <a:cs typeface="Arial"/>
              </a:rPr>
              <a:t>ÚP</a:t>
            </a:r>
            <a:r>
              <a:rPr sz="2200" spc="-30" dirty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sz="2200" spc="-18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VÁ</a:t>
            </a:r>
            <a:r>
              <a:rPr sz="2200" spc="-30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2200" spc="-20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20"/>
              </a:spcBef>
            </a:pP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-----------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endParaRPr sz="2200" dirty="0">
              <a:latin typeface="Arial"/>
              <a:cs typeface="Arial"/>
            </a:endParaRPr>
          </a:p>
          <a:p>
            <a:pPr marL="88900">
              <a:lnSpc>
                <a:spcPct val="100000"/>
              </a:lnSpc>
              <a:spcBef>
                <a:spcPts val="720"/>
              </a:spcBef>
            </a:pP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7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Náklady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05"/>
              </a:spcBef>
            </a:pP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-----------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20"/>
              </a:spcBef>
            </a:pP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ZISK 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200" spc="-10" dirty="0" err="1">
                <a:solidFill>
                  <a:srgbClr val="FFFFFF"/>
                </a:solidFill>
                <a:latin typeface="Arial"/>
                <a:cs typeface="Arial"/>
              </a:rPr>
              <a:t>j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200" spc="-15" dirty="0" err="1">
                <a:solidFill>
                  <a:srgbClr val="FFFFFF"/>
                </a:solidFill>
                <a:latin typeface="Arial"/>
                <a:cs typeface="Arial"/>
              </a:rPr>
              <a:t>nak</a:t>
            </a:r>
            <a:r>
              <a:rPr sz="22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 err="1" smtClean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200" spc="-30" dirty="0" err="1" smtClean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2200" spc="-10" dirty="0" err="1" smtClean="0">
                <a:solidFill>
                  <a:srgbClr val="FFFFFF"/>
                </a:solidFill>
                <a:latin typeface="Arial"/>
                <a:cs typeface="Arial"/>
              </a:rPr>
              <a:t>jád</a:t>
            </a:r>
            <a:r>
              <a:rPr lang="cs-CZ" sz="2200" spc="-25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spc="-250" dirty="0" err="1" smtClean="0">
                <a:solidFill>
                  <a:srgbClr val="FFFFFF"/>
                </a:solidFill>
                <a:latin typeface="Arial"/>
                <a:cs typeface="Arial"/>
              </a:rPr>
              <a:t>ený</a:t>
            </a:r>
            <a:r>
              <a:rPr sz="2200" spc="15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7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spc="-17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spc="-170" dirty="0" err="1" smtClean="0">
                <a:solidFill>
                  <a:srgbClr val="FFFFFF"/>
                </a:solidFill>
                <a:latin typeface="Arial"/>
                <a:cs typeface="Arial"/>
              </a:rPr>
              <a:t>íno</a:t>
            </a:r>
            <a:r>
              <a:rPr sz="2200" spc="-150" dirty="0" err="1" smtClean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Retrográdní kalkulační vzorec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3907790" cy="11887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Orientace</a:t>
            </a:r>
            <a:r>
              <a:rPr sz="2400" spc="4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spc="6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rh</a:t>
            </a:r>
            <a:endParaRPr sz="240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alyz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spc="7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scho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nos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2400" spc="8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fir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endParaRPr sz="2400">
              <a:latin typeface="Arial"/>
              <a:cs typeface="Arial"/>
            </a:endParaRPr>
          </a:p>
          <a:p>
            <a:pPr marL="102235" algn="ctr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úsp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šně prodáv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2400" spc="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endParaRPr sz="24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777482" y="1790645"/>
            <a:ext cx="4204970" cy="34232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545"/>
              </a:lnSpc>
            </a:pP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Základní</a:t>
            </a:r>
            <a:r>
              <a:rPr sz="2200" b="1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cena</a:t>
            </a:r>
            <a:r>
              <a:rPr sz="2200" b="1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výkonu</a:t>
            </a:r>
            <a:endParaRPr sz="2200">
              <a:latin typeface="Arial"/>
              <a:cs typeface="Arial"/>
            </a:endParaRPr>
          </a:p>
          <a:p>
            <a:pPr marL="12700">
              <a:lnSpc>
                <a:spcPts val="2455"/>
              </a:lnSpc>
            </a:pP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-----------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endParaRPr sz="2200">
              <a:latin typeface="Arial"/>
              <a:cs typeface="Arial"/>
            </a:endParaRPr>
          </a:p>
          <a:p>
            <a:pPr marL="260985" indent="-172085">
              <a:lnSpc>
                <a:spcPts val="2460"/>
              </a:lnSpc>
              <a:buClr>
                <a:srgbClr val="FFFFFF"/>
              </a:buClr>
              <a:buFont typeface="Arial"/>
              <a:buChar char="-"/>
              <a:tabLst>
                <a:tab pos="261620" algn="l"/>
              </a:tabLst>
            </a:pP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Doča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ná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nová</a:t>
            </a:r>
            <a:r>
              <a:rPr sz="22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výho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ně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endParaRPr sz="2200">
              <a:latin typeface="Arial"/>
              <a:cs typeface="Arial"/>
            </a:endParaRPr>
          </a:p>
          <a:p>
            <a:pPr marL="260985" indent="-172085">
              <a:lnSpc>
                <a:spcPts val="2455"/>
              </a:lnSpc>
              <a:buClr>
                <a:srgbClr val="FFFFFF"/>
              </a:buClr>
              <a:buFont typeface="Arial"/>
              <a:buChar char="-"/>
              <a:tabLst>
                <a:tab pos="261620" algn="l"/>
              </a:tabLst>
            </a:pP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Slevy zá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zník</a:t>
            </a:r>
            <a:r>
              <a:rPr sz="2200" spc="-20" dirty="0">
                <a:solidFill>
                  <a:srgbClr val="FFFFFF"/>
                </a:solidFill>
                <a:latin typeface="Arial"/>
                <a:cs typeface="Arial"/>
              </a:rPr>
              <a:t>ům</a:t>
            </a:r>
            <a:endParaRPr sz="2200">
              <a:latin typeface="Arial"/>
              <a:cs typeface="Arial"/>
            </a:endParaRPr>
          </a:p>
          <a:p>
            <a:pPr marL="1022985">
              <a:lnSpc>
                <a:spcPts val="2455"/>
              </a:lnSpc>
            </a:pP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*</a:t>
            </a:r>
            <a:r>
              <a:rPr sz="2200" b="1" spc="4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množstevní,</a:t>
            </a:r>
            <a:r>
              <a:rPr sz="2200" spc="3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*</a:t>
            </a:r>
            <a:r>
              <a:rPr sz="2200" b="1" spc="5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ó</a:t>
            </a:r>
            <a:r>
              <a:rPr sz="2200" spc="-15" dirty="0">
                <a:solidFill>
                  <a:srgbClr val="FFFFFF"/>
                </a:solidFill>
                <a:latin typeface="Arial"/>
                <a:cs typeface="Arial"/>
              </a:rPr>
              <a:t>nní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spc="-10" dirty="0">
                <a:solidFill>
                  <a:srgbClr val="FFFFFF"/>
                </a:solidFill>
                <a:latin typeface="Arial"/>
                <a:cs typeface="Arial"/>
              </a:rPr>
              <a:t>..</a:t>
            </a:r>
            <a:endParaRPr sz="2200">
              <a:latin typeface="Arial"/>
              <a:cs typeface="Arial"/>
            </a:endParaRPr>
          </a:p>
          <a:p>
            <a:pPr marL="12700">
              <a:lnSpc>
                <a:spcPts val="2455"/>
              </a:lnSpc>
            </a:pP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-----------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endParaRPr sz="2200">
              <a:latin typeface="Arial"/>
              <a:cs typeface="Arial"/>
            </a:endParaRPr>
          </a:p>
          <a:p>
            <a:pPr marL="12700">
              <a:lnSpc>
                <a:spcPts val="2455"/>
              </a:lnSpc>
            </a:pPr>
            <a:r>
              <a:rPr sz="2200" b="1" spc="-20" dirty="0">
                <a:solidFill>
                  <a:srgbClr val="FFFFFF"/>
                </a:solidFill>
                <a:latin typeface="Arial"/>
                <a:cs typeface="Arial"/>
              </a:rPr>
              <a:t>CE</a:t>
            </a:r>
            <a:r>
              <a:rPr sz="2200" b="1" spc="-3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200" b="1" spc="-2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b="1" spc="-9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spc="-20" dirty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spc="-20" dirty="0">
                <a:solidFill>
                  <a:srgbClr val="FFFFFF"/>
                </a:solidFill>
                <a:latin typeface="Arial"/>
                <a:cs typeface="Arial"/>
              </a:rPr>
              <a:t>ÚP</a:t>
            </a:r>
            <a:r>
              <a:rPr sz="2200" b="1" spc="-30" dirty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sz="2200" b="1" spc="-19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b="1" spc="-20" dirty="0">
                <a:solidFill>
                  <a:srgbClr val="FFFFFF"/>
                </a:solidFill>
                <a:latin typeface="Arial"/>
                <a:cs typeface="Arial"/>
              </a:rPr>
              <a:t>VÁ</a:t>
            </a:r>
            <a:r>
              <a:rPr sz="2200" b="1" spc="-30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2200" b="1" spc="-20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endParaRPr sz="2200">
              <a:latin typeface="Arial"/>
              <a:cs typeface="Arial"/>
            </a:endParaRPr>
          </a:p>
          <a:p>
            <a:pPr marL="12700">
              <a:lnSpc>
                <a:spcPts val="2460"/>
              </a:lnSpc>
            </a:pP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-----------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endParaRPr sz="2200">
              <a:latin typeface="Arial"/>
              <a:cs typeface="Arial"/>
            </a:endParaRPr>
          </a:p>
          <a:p>
            <a:pPr marL="88900">
              <a:lnSpc>
                <a:spcPts val="2455"/>
              </a:lnSpc>
            </a:pP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7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Nákl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dy</a:t>
            </a:r>
            <a:endParaRPr sz="2200">
              <a:latin typeface="Arial"/>
              <a:cs typeface="Arial"/>
            </a:endParaRPr>
          </a:p>
          <a:p>
            <a:pPr marL="12700">
              <a:lnSpc>
                <a:spcPts val="2455"/>
              </a:lnSpc>
            </a:pP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-----------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--</a:t>
            </a:r>
            <a:endParaRPr sz="2200">
              <a:latin typeface="Arial"/>
              <a:cs typeface="Arial"/>
            </a:endParaRPr>
          </a:p>
          <a:p>
            <a:pPr marL="12700">
              <a:lnSpc>
                <a:spcPts val="2550"/>
              </a:lnSpc>
            </a:pP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ZISK</a:t>
            </a:r>
            <a:r>
              <a:rPr sz="2200" b="1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(jinak</a:t>
            </a:r>
            <a:r>
              <a:rPr sz="2200" b="1" spc="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200" b="1" spc="-35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jádřený</a:t>
            </a:r>
            <a:r>
              <a:rPr sz="2200" b="1" spc="4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spc="-15" dirty="0">
                <a:solidFill>
                  <a:srgbClr val="FFFFFF"/>
                </a:solidFill>
                <a:latin typeface="Arial"/>
                <a:cs typeface="Arial"/>
              </a:rPr>
              <a:t>příno</a:t>
            </a:r>
            <a:r>
              <a:rPr sz="2200" b="1" spc="-10" dirty="0">
                <a:solidFill>
                  <a:srgbClr val="FFFFFF"/>
                </a:solidFill>
                <a:latin typeface="Arial"/>
                <a:cs typeface="Arial"/>
              </a:rPr>
              <a:t>s)</a:t>
            </a:r>
            <a:endParaRPr sz="22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Kalkulační vzorec oddělující fixní a</a:t>
            </a:r>
          </a:p>
          <a:p>
            <a:pPr marL="12700">
              <a:lnSpc>
                <a:spcPts val="4635"/>
              </a:lnSpc>
            </a:pPr>
            <a:r>
              <a:rPr dirty="0"/>
              <a:t>variabilní náklady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10107"/>
            <a:ext cx="132715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172055" y="1808386"/>
            <a:ext cx="3719829" cy="160300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Odděluje fixní a variabilní</a:t>
            </a:r>
            <a:endParaRPr sz="240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</a:t>
            </a:r>
            <a:endParaRPr sz="2400">
              <a:latin typeface="Arial"/>
              <a:cs typeface="Arial"/>
            </a:endParaRPr>
          </a:p>
          <a:p>
            <a:pPr marL="12700" marR="5080">
              <a:lnSpc>
                <a:spcPts val="2680"/>
              </a:lnSpc>
              <a:spcBef>
                <a:spcPts val="14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Účelné použití pro úlohy na existující kapacitě (kap. 17)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490530" y="2668365"/>
            <a:ext cx="132080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5137789" y="1806520"/>
            <a:ext cx="4413885" cy="411651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CENA PO ÚPRAVÁCH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405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Variabilní náklady výrobku</a:t>
            </a:r>
            <a:endParaRPr sz="2200" dirty="0">
              <a:latin typeface="Arial"/>
              <a:cs typeface="Arial"/>
            </a:endParaRPr>
          </a:p>
          <a:p>
            <a:pPr marL="196850" indent="-184150">
              <a:lnSpc>
                <a:spcPct val="100000"/>
              </a:lnSpc>
              <a:spcBef>
                <a:spcPts val="420"/>
              </a:spcBef>
              <a:buClr>
                <a:srgbClr val="FFFFFF"/>
              </a:buClr>
              <a:buFont typeface="Arial"/>
              <a:buChar char="*"/>
              <a:tabLst>
                <a:tab pos="197485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přímé (jednicové) náklady</a:t>
            </a:r>
            <a:endParaRPr sz="2200" dirty="0">
              <a:latin typeface="Arial"/>
              <a:cs typeface="Arial"/>
            </a:endParaRPr>
          </a:p>
          <a:p>
            <a:pPr marL="196850" indent="-184150">
              <a:lnSpc>
                <a:spcPct val="100000"/>
              </a:lnSpc>
              <a:spcBef>
                <a:spcPts val="420"/>
              </a:spcBef>
              <a:buClr>
                <a:srgbClr val="FFFFFF"/>
              </a:buClr>
              <a:buFont typeface="Arial"/>
              <a:buChar char="*"/>
              <a:tabLst>
                <a:tab pos="197485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variabilní režie ......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ts val="2550"/>
              </a:lnSpc>
              <a:spcBef>
                <a:spcPts val="405"/>
              </a:spcBef>
            </a:pP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------------------------------------------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405"/>
              </a:spcBef>
            </a:pP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Marže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krycí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íspěvek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endParaRPr sz="2200" dirty="0">
              <a:latin typeface="Arial"/>
              <a:cs typeface="Arial"/>
            </a:endParaRPr>
          </a:p>
          <a:p>
            <a:pPr marL="12700" marR="929640" indent="76200">
              <a:lnSpc>
                <a:spcPts val="2460"/>
              </a:lnSpc>
              <a:spcBef>
                <a:spcPts val="650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Fixní náklady v průměru připadající na výrobek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ts val="2550"/>
              </a:lnSpc>
              <a:spcBef>
                <a:spcPts val="355"/>
              </a:spcBef>
            </a:pP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-----------------------------------------</a:t>
            </a:r>
            <a:endParaRPr sz="2200" dirty="0">
              <a:latin typeface="Arial"/>
              <a:cs typeface="Arial"/>
            </a:endParaRPr>
          </a:p>
          <a:p>
            <a:pPr marL="12700" marR="508634">
              <a:lnSpc>
                <a:spcPts val="2460"/>
              </a:lnSpc>
              <a:spcBef>
                <a:spcPts val="640"/>
              </a:spcBef>
            </a:pP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Zisk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v průměru připadající na výrobek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Dynamická kalkulace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sz="half" idx="2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marR="5080" indent="-337820">
              <a:lnSpc>
                <a:spcPct val="93000"/>
              </a:lnSpc>
              <a:buClr>
                <a:srgbClr val="FFFFFF"/>
              </a:buClr>
              <a:buFont typeface="Arial"/>
              <a:buChar char="•"/>
              <a:tabLst>
                <a:tab pos="351155" algn="l"/>
              </a:tabLst>
            </a:pPr>
            <a:r>
              <a:rPr dirty="0"/>
              <a:t>Vychází z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tradičního kalkulačního rozčlenění nákladů </a:t>
            </a:r>
            <a:r>
              <a:rPr dirty="0" err="1"/>
              <a:t>na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ímé</a:t>
            </a:r>
            <a:r>
              <a:rPr dirty="0" smtClean="0"/>
              <a:t> </a:t>
            </a:r>
            <a:r>
              <a:rPr dirty="0"/>
              <a:t>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smtClean="0"/>
              <a:t>nep</a:t>
            </a:r>
            <a:r>
              <a:rPr lang="cs-CZ" dirty="0" smtClean="0"/>
              <a:t>ř</a:t>
            </a:r>
            <a:r>
              <a:rPr dirty="0" err="1" smtClean="0"/>
              <a:t>ímé</a:t>
            </a:r>
            <a:r>
              <a:rPr dirty="0" smtClean="0"/>
              <a:t> </a:t>
            </a:r>
            <a:r>
              <a:rPr dirty="0"/>
              <a:t>náklady 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ze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členění nákladů podle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fází reprodukčního procesu</a:t>
            </a:r>
          </a:p>
          <a:p>
            <a:pPr marL="350520" indent="-337820">
              <a:lnSpc>
                <a:spcPts val="2545"/>
              </a:lnSpc>
              <a:spcBef>
                <a:spcPts val="420"/>
              </a:spcBef>
              <a:buClr>
                <a:srgbClr val="FFFFFF"/>
              </a:buClr>
              <a:buFont typeface="Arial"/>
              <a:buChar char="•"/>
              <a:tabLst>
                <a:tab pos="351155" algn="l"/>
              </a:tabLst>
            </a:pPr>
            <a:r>
              <a:rPr dirty="0"/>
              <a:t>Zachovává informační základ</a:t>
            </a:r>
          </a:p>
          <a:p>
            <a:pPr marL="350520">
              <a:lnSpc>
                <a:spcPts val="2545"/>
              </a:lnSpc>
            </a:pPr>
            <a:r>
              <a:rPr dirty="0"/>
              <a:t>typového kalkulačního vzorce</a:t>
            </a:r>
          </a:p>
          <a:p>
            <a:pPr marL="350520" marR="51435" indent="-337820">
              <a:lnSpc>
                <a:spcPct val="93000"/>
              </a:lnSpc>
              <a:spcBef>
                <a:spcPts val="605"/>
              </a:spcBef>
              <a:buClr>
                <a:srgbClr val="FFFFFF"/>
              </a:buClr>
              <a:buFont typeface="Arial"/>
              <a:buChar char="•"/>
              <a:tabLst>
                <a:tab pos="351155" algn="l"/>
              </a:tabLst>
            </a:pPr>
            <a:r>
              <a:rPr dirty="0"/>
              <a:t>Sleduje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reakci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(je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err="1" smtClean="0"/>
              <a:t>dynamick</a:t>
            </a:r>
            <a:r>
              <a:rPr lang="cs-CZ" dirty="0" smtClean="0"/>
              <a:t>á</a:t>
            </a:r>
            <a:r>
              <a:rPr dirty="0" smtClean="0"/>
              <a:t>)</a:t>
            </a:r>
            <a:r>
              <a:rPr dirty="0" smtClean="0">
                <a:latin typeface="Times New Roman"/>
                <a:cs typeface="Times New Roman"/>
              </a:rPr>
              <a:t> </a:t>
            </a:r>
            <a:r>
              <a:rPr dirty="0"/>
              <a:t>různých typů nákladů na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změny objemu</a:t>
            </a:r>
          </a:p>
          <a:p>
            <a:pPr marL="350520" marR="79375" indent="-337820">
              <a:lnSpc>
                <a:spcPct val="92900"/>
              </a:lnSpc>
              <a:spcBef>
                <a:spcPts val="610"/>
              </a:spcBef>
              <a:buClr>
                <a:srgbClr val="FFFFFF"/>
              </a:buClr>
              <a:buFont typeface="Arial"/>
              <a:buChar char="•"/>
              <a:tabLst>
                <a:tab pos="351155" algn="l"/>
              </a:tabLst>
            </a:pPr>
            <a:r>
              <a:rPr dirty="0"/>
              <a:t>Využívá se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hlavně jako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podklad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pro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ocenění vnitropodnikových </a:t>
            </a:r>
            <a:r>
              <a:rPr dirty="0" err="1"/>
              <a:t>výkonů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edávaných</a:t>
            </a:r>
            <a:r>
              <a:rPr dirty="0" smtClean="0"/>
              <a:t> </a:t>
            </a:r>
            <a:r>
              <a:rPr dirty="0"/>
              <a:t>na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různé úrovně podnikové struktury.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5137794" y="1801546"/>
            <a:ext cx="3527425" cy="471154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ímé</a:t>
            </a:r>
            <a:r>
              <a:rPr sz="1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(jednicové) náklady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55"/>
              </a:spcBef>
            </a:pPr>
            <a:r>
              <a:rPr sz="1800" b="1" dirty="0">
                <a:solidFill>
                  <a:srgbClr val="FFFFFF"/>
                </a:solidFill>
                <a:latin typeface="Arial"/>
                <a:cs typeface="Arial"/>
              </a:rPr>
              <a:t>Ostatní přímé náklady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variabilní</a:t>
            </a:r>
            <a:endParaRPr sz="1800" dirty="0">
              <a:latin typeface="Arial"/>
              <a:cs typeface="Arial"/>
            </a:endParaRPr>
          </a:p>
          <a:p>
            <a:pPr marR="537210" algn="r">
              <a:lnSpc>
                <a:spcPct val="100000"/>
              </a:lnSpc>
              <a:spcBef>
                <a:spcPts val="145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fixní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55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--------------------------------------------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45"/>
              </a:spcBef>
            </a:pPr>
            <a:r>
              <a:rPr sz="18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ímé</a:t>
            </a:r>
            <a:r>
              <a:rPr sz="1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náklady celkem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45"/>
              </a:spcBef>
            </a:pPr>
            <a:r>
              <a:rPr sz="1800" b="1" dirty="0">
                <a:solidFill>
                  <a:srgbClr val="FFFFFF"/>
                </a:solidFill>
                <a:latin typeface="Arial"/>
                <a:cs typeface="Arial"/>
              </a:rPr>
              <a:t>Výrobní režie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variabilní</a:t>
            </a:r>
            <a:endParaRPr sz="1800" dirty="0">
              <a:latin typeface="Arial"/>
              <a:cs typeface="Arial"/>
            </a:endParaRPr>
          </a:p>
          <a:p>
            <a:pPr marR="18415" algn="ctr">
              <a:lnSpc>
                <a:spcPct val="100000"/>
              </a:lnSpc>
              <a:spcBef>
                <a:spcPts val="160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fixní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45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--------------------------------------------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55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Náklady výroby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45"/>
              </a:spcBef>
            </a:pPr>
            <a:r>
              <a:rPr sz="1800" b="1" dirty="0">
                <a:solidFill>
                  <a:srgbClr val="FFFFFF"/>
                </a:solidFill>
                <a:latin typeface="Arial"/>
                <a:cs typeface="Arial"/>
              </a:rPr>
              <a:t>Odbytová režie -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variabilní</a:t>
            </a:r>
            <a:endParaRPr sz="1800" dirty="0">
              <a:latin typeface="Arial"/>
              <a:cs typeface="Arial"/>
            </a:endParaRPr>
          </a:p>
          <a:p>
            <a:pPr marL="354965" algn="ctr">
              <a:lnSpc>
                <a:spcPct val="100000"/>
              </a:lnSpc>
              <a:spcBef>
                <a:spcPts val="145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fixní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55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--------------------------------------------</a:t>
            </a:r>
            <a:endParaRPr sz="1800" dirty="0">
              <a:latin typeface="Arial"/>
              <a:cs typeface="Arial"/>
            </a:endParaRPr>
          </a:p>
          <a:p>
            <a:pPr marL="12700" marR="1896745">
              <a:lnSpc>
                <a:spcPts val="2320"/>
              </a:lnSpc>
              <a:spcBef>
                <a:spcPts val="85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Náklady výkonu Správní režie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40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--------------------------------------------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55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Plné náklady výkonu</a:t>
            </a:r>
            <a:endParaRPr sz="18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Kalkulace se stupňovitým rozvrstvením</a:t>
            </a:r>
          </a:p>
          <a:p>
            <a:pPr marL="12700">
              <a:lnSpc>
                <a:spcPts val="4635"/>
              </a:lnSpc>
            </a:pPr>
            <a:r>
              <a:rPr dirty="0"/>
              <a:t>fixních nákladů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4396740" cy="246221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indent="-337820">
              <a:lnSpc>
                <a:spcPts val="2780"/>
              </a:lnSpc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Modifikace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variabilních nákladů</a:t>
            </a:r>
            <a:endParaRPr sz="2400" dirty="0">
              <a:latin typeface="Arial"/>
              <a:cs typeface="Arial"/>
            </a:endParaRPr>
          </a:p>
          <a:p>
            <a:pPr marL="350520" marR="83566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Rozlišuje různé skupiny fixních nákladů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Snaha rozlišit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princip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íčinné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souvislosti a princip únosnosti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>
            <a:spLocks noGrp="1"/>
          </p:cNvSpPr>
          <p:nvPr>
            <p:ph sz="half" idx="3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CENA PO ÚPRAVÁCH</a:t>
            </a:r>
          </a:p>
          <a:p>
            <a:pPr marL="81280">
              <a:lnSpc>
                <a:spcPct val="100000"/>
              </a:lnSpc>
              <a:spcBef>
                <a:spcPts val="130"/>
              </a:spcBef>
            </a:pPr>
            <a:r>
              <a:rPr b="1" dirty="0"/>
              <a:t>-</a:t>
            </a:r>
            <a:r>
              <a:rPr b="1" dirty="0">
                <a:latin typeface="Times New Roman"/>
                <a:cs typeface="Times New Roman"/>
              </a:rPr>
              <a:t> </a:t>
            </a:r>
            <a:r>
              <a:rPr b="1" dirty="0"/>
              <a:t>Variabilní náklady výrobku</a:t>
            </a:r>
          </a:p>
          <a:p>
            <a:pPr marL="178435" indent="-165735">
              <a:lnSpc>
                <a:spcPct val="100000"/>
              </a:lnSpc>
              <a:spcBef>
                <a:spcPts val="130"/>
              </a:spcBef>
              <a:buClr>
                <a:srgbClr val="FFFFFF"/>
              </a:buClr>
              <a:buFont typeface="Arial"/>
              <a:buChar char="*"/>
              <a:tabLst>
                <a:tab pos="179070" algn="l"/>
              </a:tabLst>
            </a:pPr>
            <a:r>
              <a:rPr b="1" dirty="0"/>
              <a:t>přímé (jednicové) náklady</a:t>
            </a:r>
          </a:p>
          <a:p>
            <a:pPr marL="178435" indent="-165735">
              <a:lnSpc>
                <a:spcPct val="100000"/>
              </a:lnSpc>
              <a:spcBef>
                <a:spcPts val="130"/>
              </a:spcBef>
              <a:buClr>
                <a:srgbClr val="FFFFFF"/>
              </a:buClr>
              <a:buFont typeface="Arial"/>
              <a:buChar char="*"/>
              <a:tabLst>
                <a:tab pos="179070" algn="l"/>
              </a:tabLst>
            </a:pPr>
            <a:r>
              <a:rPr b="1" dirty="0"/>
              <a:t>variabilní režie ......</a:t>
            </a:r>
          </a:p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dirty="0"/>
              <a:t>------------------------------------------------</a:t>
            </a:r>
          </a:p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b="1" dirty="0"/>
              <a:t>Marže I</a:t>
            </a:r>
          </a:p>
          <a:p>
            <a:pPr marL="234950" lvl="1" indent="-153670">
              <a:lnSpc>
                <a:spcPct val="100000"/>
              </a:lnSpc>
              <a:spcBef>
                <a:spcPts val="130"/>
              </a:spcBef>
              <a:buClr>
                <a:srgbClr val="FFFFFF"/>
              </a:buClr>
              <a:buFont typeface="Arial"/>
              <a:buChar char="-"/>
              <a:tabLst>
                <a:tab pos="23558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Fixní výrobkové náklady</a:t>
            </a:r>
            <a:endParaRPr sz="20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dirty="0"/>
              <a:t>---</a:t>
            </a:r>
            <a:r>
              <a:rPr b="1" dirty="0"/>
              <a:t>---------------------------------------------</a:t>
            </a:r>
          </a:p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b="1" dirty="0"/>
              <a:t>Marže II</a:t>
            </a:r>
          </a:p>
          <a:p>
            <a:pPr marL="234950" marR="149860" lvl="1" indent="-153670" algn="ctr">
              <a:lnSpc>
                <a:spcPct val="100000"/>
              </a:lnSpc>
              <a:spcBef>
                <a:spcPts val="130"/>
              </a:spcBef>
              <a:buClr>
                <a:srgbClr val="FFFFFF"/>
              </a:buClr>
              <a:buFont typeface="Arial"/>
              <a:buChar char="-"/>
              <a:tabLst>
                <a:tab pos="23558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Fixní náklady skupiny výrobků</a:t>
            </a:r>
            <a:endParaRPr sz="20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b="1" dirty="0"/>
              <a:t>------------------------------------------------</a:t>
            </a:r>
          </a:p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b="1" dirty="0"/>
              <a:t>Marže III</a:t>
            </a:r>
          </a:p>
          <a:p>
            <a:pPr marL="234950" lvl="1" indent="-153670">
              <a:lnSpc>
                <a:spcPct val="100000"/>
              </a:lnSpc>
              <a:spcBef>
                <a:spcPts val="130"/>
              </a:spcBef>
              <a:buClr>
                <a:srgbClr val="FFFFFF"/>
              </a:buClr>
              <a:buFont typeface="Arial"/>
              <a:buChar char="-"/>
              <a:tabLst>
                <a:tab pos="23558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Fixní náklady podniku</a:t>
            </a:r>
            <a:endParaRPr sz="20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b="1" dirty="0"/>
              <a:t>------------------------------------------------</a:t>
            </a:r>
          </a:p>
          <a:p>
            <a:pPr marL="12700">
              <a:lnSpc>
                <a:spcPts val="2315"/>
              </a:lnSpc>
              <a:spcBef>
                <a:spcPts val="130"/>
              </a:spcBef>
            </a:pPr>
            <a:r>
              <a:rPr b="1" dirty="0"/>
              <a:t>ZISK (ztráta) v průměru připadající</a:t>
            </a:r>
          </a:p>
          <a:p>
            <a:pPr marL="12700">
              <a:lnSpc>
                <a:spcPts val="2315"/>
              </a:lnSpc>
            </a:pPr>
            <a:r>
              <a:rPr b="1" dirty="0"/>
              <a:t>na výrobek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Kalkulace a její metoda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15563"/>
            <a:ext cx="8865235" cy="431823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6550">
              <a:lnSpc>
                <a:spcPct val="93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r>
              <a:rPr sz="3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– propočet nákladů, marže, zisku, ceny nebo jiné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hodnotově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32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ené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veličiny na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naturálně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enou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jednotku výkonu</a:t>
            </a:r>
            <a:endParaRPr sz="32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13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Vazba naturální –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hodnotové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endParaRPr sz="32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14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r>
              <a:rPr sz="3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jako</a:t>
            </a:r>
            <a:endParaRPr sz="32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116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Činnost</a:t>
            </a:r>
            <a:endParaRPr sz="28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Výsledek činnosti</a:t>
            </a:r>
            <a:endParaRPr sz="28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Část informačního systému podniku</a:t>
            </a:r>
            <a:endParaRPr sz="28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Kalkulace relevantních nákladů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93200" cy="544944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Dále rozvádí stupňovitě rozvrstvenéh fixní náklady z hlediska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peněžním tokům</a:t>
            </a:r>
            <a:endParaRPr sz="2400" dirty="0">
              <a:latin typeface="Arial"/>
              <a:cs typeface="Arial"/>
            </a:endParaRPr>
          </a:p>
          <a:p>
            <a:pPr marL="350520" marR="59690" indent="-338455">
              <a:lnSpc>
                <a:spcPts val="2680"/>
              </a:lnSpc>
              <a:spcBef>
                <a:spcPts val="14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Význam pokud struktura fixních nákladů je nestejnorodá z hlediska jejich nároků na peněžní výdaje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4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Využití ve dvou typech rozhodovacích úloh: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ts val="223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optimalizaci sortimentu na existující kapacitě, kdy je informace o vztahu fixních nákladů k výdajům základní indikací k rozlišení tzv. umrtvených (utopených -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pro tyto úlohy irelevantních) a vyhnutelných (někdy relevantních) nákladů</a:t>
            </a:r>
            <a:endParaRPr sz="20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19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úvahách o dolním limitu ceny ve vazbě na financování konkrétní zakázky</a:t>
            </a:r>
            <a:endParaRPr sz="2000" dirty="0">
              <a:latin typeface="Arial"/>
              <a:cs typeface="Arial"/>
            </a:endParaRPr>
          </a:p>
          <a:p>
            <a:pPr marL="350520" marR="92710" indent="-338455">
              <a:lnSpc>
                <a:spcPct val="93100"/>
              </a:lnSpc>
              <a:spcBef>
                <a:spcPts val="138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Struktura takového kalkulačního vzorce je obdobná jako struktura kalkulace se stupňovitým rozvrstvením fixních nákladů,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položky jsou rozděleny podrobněji na náklady s / bez vlivu na peněžní toky ve sledovaném období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5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5" y="1808386"/>
            <a:ext cx="8901430" cy="565250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9215">
              <a:lnSpc>
                <a:spcPct val="93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 zobrazuje ve vzájemné souvislosti oba základní póly podnikatelského procesu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naturálně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 a jeho hodnotovou charakteristiku. To z ní činí nejvýznamnější nástroj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i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synteticky zobrazující vzájemný vztah věcné a hodnotové stránky podnikání.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93000"/>
              </a:lnSpc>
              <a:spcBef>
                <a:spcPts val="6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Změna podmínek podnikání vyžaduje v zásadě nový pohled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všechny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prvky metody kalkulace: na vymezení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jejího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edmětu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způsob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azování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tomuto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edmětu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 na strukturu hodnotových veličin, které se zjišťují nebo stanovují ve vztahu ke kalkulační jednici.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  <a:spcBef>
                <a:spcPts val="39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Zvýšení vypovídací schopnosti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založeno zejména na</a:t>
            </a:r>
            <a:endParaRPr sz="2400" dirty="0">
              <a:latin typeface="Arial"/>
              <a:cs typeface="Arial"/>
            </a:endParaRPr>
          </a:p>
          <a:p>
            <a:pPr marL="12700" marR="66675">
              <a:lnSpc>
                <a:spcPct val="93000"/>
              </a:lnSpc>
              <a:spcBef>
                <a:spcPts val="1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důsledné aplikaci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obecných principů tzv.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alokace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nákladů.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Smyslem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alokace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esnit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nákladech týkajících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určitého objektu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hlavním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etelem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rozhodovací úlohu,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Výzkum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tomto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směru zabývá zejména základními cíli alokace,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jejími principy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fázemi.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5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735060" cy="500592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Struktura, v níž se stanovují a zjišťují hodnotové veličiny výkonů,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kalkulačním vzorci. Pojem "vzorec" však nelze chápat jako jednoznačnou formu vykazování. Podstatným rysem kalkulačního systému progresivních podniků je naopak to,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53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že struktura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nákladových položek, podrobnost jejich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členění, vztah ke kalkulaci ceny a dalších hodnotových veličin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67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struktura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mezisoučtů se vykazuje variantně s ohledem</a:t>
            </a:r>
            <a:endParaRPr sz="2400" dirty="0">
              <a:latin typeface="Arial"/>
              <a:cs typeface="Arial"/>
            </a:endParaRPr>
          </a:p>
          <a:p>
            <a:pPr marL="12700" marR="91440">
              <a:lnSpc>
                <a:spcPts val="2680"/>
              </a:lnSpc>
              <a:spcBef>
                <a:spcPts val="1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uživatele a rozhodovací úlohu, 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jejímuž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má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ispět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 marR="494030" algn="just">
              <a:lnSpc>
                <a:spcPct val="93100"/>
              </a:lnSpc>
              <a:spcBef>
                <a:spcPts val="134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Významné jsou z tohoto hlediska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zejména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založené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retrográdně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eném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vztahu kalkulace ceny a nákladů,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odděleném kalkulování fixních a variabilních nákladů,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57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stupňovitém rozvrstvení fixních nákladů a na oddělení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  <a:tabLst>
                <a:tab pos="6311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tzv.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umrtvených a vyhnutelných fixních nákladů.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Kalkulace a její metoda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615680" cy="12413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Metoda kalkulace je způsob stanovení / zjištění výše hodnotové</a:t>
            </a:r>
            <a:endParaRPr sz="2400" dirty="0">
              <a:latin typeface="Arial"/>
              <a:cs typeface="Arial"/>
            </a:endParaRPr>
          </a:p>
          <a:p>
            <a:pPr marL="12700" indent="6794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veličiny na konkrétní výkon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Metoda ovlivněna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90530" y="3186526"/>
            <a:ext cx="132080" cy="141577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1185"/>
              </a:spcBef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>
            <a:spLocks noGrp="1"/>
          </p:cNvSpPr>
          <p:nvPr>
            <p:ph type="body" idx="1"/>
          </p:nvPr>
        </p:nvSpPr>
        <p:spPr>
          <a:xfrm>
            <a:off x="534613" y="1828263"/>
            <a:ext cx="9014572" cy="3134376"/>
          </a:xfrm>
          <a:prstGeom prst="rect">
            <a:avLst/>
          </a:prstGeom>
        </p:spPr>
        <p:txBody>
          <a:bodyPr vert="horz" wrap="square" lIns="0" tIns="1356543" rIns="0" bIns="0" rtlCol="0">
            <a:spAutoFit/>
          </a:bodyPr>
          <a:lstStyle/>
          <a:p>
            <a:pPr marL="648335">
              <a:lnSpc>
                <a:spcPct val="100000"/>
              </a:lnSpc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edmět</a:t>
            </a:r>
            <a:r>
              <a:rPr dirty="0" smtClean="0"/>
              <a:t> </a:t>
            </a:r>
            <a:r>
              <a:rPr dirty="0"/>
              <a:t>kalkulace</a:t>
            </a:r>
          </a:p>
          <a:p>
            <a:pPr marL="648335">
              <a:lnSpc>
                <a:spcPct val="100000"/>
              </a:lnSpc>
              <a:spcBef>
                <a:spcPts val="1200"/>
              </a:spcBef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</a:t>
            </a:r>
            <a:r>
              <a:rPr lang="cs-CZ" dirty="0" smtClean="0"/>
              <a:t>ř</a:t>
            </a:r>
            <a:r>
              <a:rPr dirty="0" err="1" smtClean="0"/>
              <a:t>azování</a:t>
            </a:r>
            <a:r>
              <a:rPr dirty="0" smtClean="0"/>
              <a:t> </a:t>
            </a:r>
            <a:r>
              <a:rPr dirty="0" err="1"/>
              <a:t>nákladů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edmětu</a:t>
            </a:r>
            <a:r>
              <a:rPr dirty="0" smtClean="0"/>
              <a:t> </a:t>
            </a:r>
            <a:r>
              <a:rPr dirty="0"/>
              <a:t>kalkulace</a:t>
            </a:r>
          </a:p>
          <a:p>
            <a:pPr marL="648335" marR="5080">
              <a:lnSpc>
                <a:spcPts val="2690"/>
              </a:lnSpc>
              <a:spcBef>
                <a:spcPts val="1435"/>
              </a:spcBef>
            </a:pPr>
            <a:r>
              <a:rPr b="1" dirty="0"/>
              <a:t>Strukturou nákladů</a:t>
            </a:r>
            <a:r>
              <a:rPr dirty="0"/>
              <a:t>, ve které se zjišťují nebo stanovují náklady na kalkulační jednici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edmět</a:t>
            </a:r>
            <a:r>
              <a:rPr dirty="0" smtClean="0"/>
              <a:t> </a:t>
            </a:r>
            <a:r>
              <a:rPr dirty="0"/>
              <a:t>kalkulace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11" y="1808386"/>
            <a:ext cx="8803640" cy="366690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indent="-337820">
              <a:lnSpc>
                <a:spcPts val="2780"/>
              </a:lnSpc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Všechny druhy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dílčích 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finálních výkonů,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podnik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vyrábí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provádí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modifikovat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podnicích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širokým sortimentem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podobných výrobků,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provádějí stejnou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technologií lze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kalkulovat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 pouze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nejdůležitějších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druhů výkonů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skupin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5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rostoucím zapojením IT/ICT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tendence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rozši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ovat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rozsah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kalkulovaných výkonů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19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Vymezen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kalkulační jednicí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kalkulovaným množstvím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</a:t>
            </a:r>
            <a:r>
              <a:rPr lang="cs-CZ" dirty="0" smtClean="0"/>
              <a:t>ř</a:t>
            </a:r>
            <a:r>
              <a:rPr dirty="0" err="1" smtClean="0"/>
              <a:t>azovní</a:t>
            </a:r>
            <a:r>
              <a:rPr dirty="0" smtClean="0"/>
              <a:t> </a:t>
            </a:r>
            <a:r>
              <a:rPr dirty="0" err="1"/>
              <a:t>nákladů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edmětu</a:t>
            </a:r>
            <a:r>
              <a:rPr dirty="0" smtClean="0"/>
              <a:t> </a:t>
            </a:r>
            <a:r>
              <a:rPr dirty="0"/>
              <a:t>kalkulace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147050" cy="245137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Založeno na dvou úzce propojených problémových okruzích</a:t>
            </a:r>
            <a:endParaRPr sz="2400" dirty="0">
              <a:latin typeface="Arial"/>
              <a:cs typeface="Arial"/>
            </a:endParaRPr>
          </a:p>
          <a:p>
            <a:pPr marL="350520" marR="291465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První sleduje primárně otázku "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Jak přiřazovat náklady kalkulační jednici?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", a je spíše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metodicky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orientován</a:t>
            </a:r>
            <a:endParaRPr sz="2400" dirty="0">
              <a:latin typeface="Arial"/>
              <a:cs typeface="Arial"/>
            </a:endParaRPr>
          </a:p>
          <a:p>
            <a:pPr marL="350520" marR="7620" indent="-337820">
              <a:lnSpc>
                <a:spcPct val="93000"/>
              </a:lnSpc>
              <a:spcBef>
                <a:spcPts val="13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Druhý okruh se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zamě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uje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podstatnější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uživatelsky orientovanou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otázkou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"Proč se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přiřazují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nep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ímé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režijní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náklady kalkulační jednici?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"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err="1"/>
              <a:t>Jak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</a:t>
            </a:r>
            <a:r>
              <a:rPr lang="cs-CZ" dirty="0" smtClean="0"/>
              <a:t>ř</a:t>
            </a:r>
            <a:r>
              <a:rPr dirty="0" err="1" smtClean="0"/>
              <a:t>azovat</a:t>
            </a:r>
            <a:r>
              <a:rPr dirty="0" smtClean="0"/>
              <a:t> </a:t>
            </a:r>
            <a:r>
              <a:rPr dirty="0" err="1"/>
              <a:t>náklady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edmětu</a:t>
            </a:r>
            <a:endParaRPr dirty="0"/>
          </a:p>
          <a:p>
            <a:pPr marL="12700">
              <a:lnSpc>
                <a:spcPts val="4630"/>
              </a:lnSpc>
            </a:pPr>
            <a:r>
              <a:rPr dirty="0"/>
              <a:t>kalkulace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59215" cy="375686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indent="-33782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Tradičně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využití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edevším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členění nákladů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ímé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nep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ímé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současnosti posun</a:t>
            </a:r>
            <a:endParaRPr sz="2400" dirty="0">
              <a:latin typeface="Arial"/>
              <a:cs typeface="Arial"/>
            </a:endParaRPr>
          </a:p>
          <a:p>
            <a:pPr marL="1494155" marR="251460" lvl="1" indent="-567055">
              <a:lnSpc>
                <a:spcPts val="2690"/>
              </a:lnSpc>
              <a:spcBef>
                <a:spcPts val="1435"/>
              </a:spcBef>
              <a:buClr>
                <a:srgbClr val="FFFFFF"/>
              </a:buClr>
              <a:buFont typeface="Times New Roman"/>
              <a:buChar char="–"/>
              <a:tabLst>
                <a:tab pos="14947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podle způsobu stanovení nákladového úkolu (obecně rozlišující náklady na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jednicové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režijní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),</a:t>
            </a:r>
            <a:endParaRPr sz="2400" dirty="0">
              <a:latin typeface="Arial"/>
              <a:cs typeface="Arial"/>
            </a:endParaRPr>
          </a:p>
          <a:p>
            <a:pPr marL="1494155" marR="575310" lvl="1" indent="-567055">
              <a:lnSpc>
                <a:spcPts val="2680"/>
              </a:lnSpc>
              <a:spcBef>
                <a:spcPts val="1100"/>
              </a:spcBef>
              <a:buClr>
                <a:srgbClr val="FFFFFF"/>
              </a:buClr>
              <a:buFont typeface="Times New Roman"/>
              <a:buChar char="–"/>
              <a:tabLst>
                <a:tab pos="14947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podle jejich závis­losti na objemu výkonů (odlišující náklady 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variabilní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fixní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1494155" marR="151130" lvl="1" indent="-567055" algn="just">
              <a:lnSpc>
                <a:spcPct val="93000"/>
              </a:lnSpc>
              <a:spcBef>
                <a:spcPts val="1045"/>
              </a:spcBef>
              <a:buClr>
                <a:srgbClr val="FFFFFF"/>
              </a:buClr>
              <a:buFont typeface="Times New Roman"/>
              <a:buChar char="–"/>
              <a:tabLst>
                <a:tab pos="14947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podle toho, zda jejich výše bude ovlivněna konkrétním rozhodnutím o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edmětu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 (rozlišující náklady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relevantní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irelevantní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).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Metody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kalkulace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10107"/>
            <a:ext cx="132715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172055" y="1808386"/>
            <a:ext cx="2465070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 dělením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405252" y="2326794"/>
            <a:ext cx="5556250" cy="133882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579120" indent="-566420">
              <a:lnSpc>
                <a:spcPct val="100000"/>
              </a:lnSpc>
              <a:buClr>
                <a:srgbClr val="FFFFFF"/>
              </a:buClr>
              <a:buFont typeface="Times New Roman"/>
              <a:buChar char="–"/>
              <a:tabLst>
                <a:tab pos="5797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prostá</a:t>
            </a:r>
            <a:endParaRPr sz="2400">
              <a:latin typeface="Arial"/>
              <a:cs typeface="Arial"/>
            </a:endParaRPr>
          </a:p>
          <a:p>
            <a:pPr marL="579120" indent="-566420">
              <a:lnSpc>
                <a:spcPct val="100000"/>
              </a:lnSpc>
              <a:spcBef>
                <a:spcPts val="885"/>
              </a:spcBef>
              <a:buClr>
                <a:srgbClr val="FFFFFF"/>
              </a:buClr>
              <a:buFont typeface="Times New Roman"/>
              <a:buChar char="–"/>
              <a:tabLst>
                <a:tab pos="5797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stupňovitá</a:t>
            </a:r>
            <a:endParaRPr sz="2400">
              <a:latin typeface="Arial"/>
              <a:cs typeface="Arial"/>
            </a:endParaRPr>
          </a:p>
          <a:p>
            <a:pPr marL="579120" indent="-56642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5797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poměrovými (ekvivalenčními ) čísly</a:t>
            </a:r>
            <a:endParaRPr sz="24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490534" y="3767551"/>
            <a:ext cx="132080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172059" y="3765832"/>
            <a:ext cx="2787650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př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irážková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405256" y="4283992"/>
            <a:ext cx="2505710" cy="8540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579120" indent="-566420">
              <a:lnSpc>
                <a:spcPct val="100000"/>
              </a:lnSpc>
              <a:buClr>
                <a:srgbClr val="FFFFFF"/>
              </a:buClr>
              <a:buFont typeface="Times New Roman"/>
              <a:buChar char="–"/>
              <a:tabLst>
                <a:tab pos="5797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sumační</a:t>
            </a:r>
            <a:endParaRPr sz="2400">
              <a:latin typeface="Arial"/>
              <a:cs typeface="Arial"/>
            </a:endParaRPr>
          </a:p>
          <a:p>
            <a:pPr marL="579120" indent="-56642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5797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diferencovaná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err="1"/>
              <a:t>Proč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</a:t>
            </a:r>
            <a:r>
              <a:rPr lang="cs-CZ" dirty="0" smtClean="0"/>
              <a:t>ř</a:t>
            </a:r>
            <a:r>
              <a:rPr dirty="0" err="1" smtClean="0"/>
              <a:t>azovat</a:t>
            </a:r>
            <a:r>
              <a:rPr dirty="0" smtClean="0"/>
              <a:t> </a:t>
            </a:r>
            <a:r>
              <a:rPr dirty="0"/>
              <a:t>náklady kalkulační</a:t>
            </a:r>
          </a:p>
          <a:p>
            <a:pPr marL="12700">
              <a:lnSpc>
                <a:spcPts val="4590"/>
              </a:lnSpc>
            </a:pPr>
            <a:r>
              <a:rPr dirty="0"/>
              <a:t>jednici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8789035" cy="351108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Historicky reprodukční pohled na náklady (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azují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se, protože je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pot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uhradit)</a:t>
            </a:r>
            <a:endParaRPr sz="2400" dirty="0">
              <a:latin typeface="Arial"/>
              <a:cs typeface="Arial"/>
            </a:endParaRPr>
          </a:p>
          <a:p>
            <a:pPr marL="12700" marR="4531995">
              <a:lnSpc>
                <a:spcPct val="1417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Moderní pohled hledá kauzalitu Reprodukční pohled vede</a:t>
            </a:r>
            <a:endParaRPr sz="2400" dirty="0">
              <a:latin typeface="Arial"/>
              <a:cs typeface="Arial"/>
            </a:endParaRPr>
          </a:p>
          <a:p>
            <a:pPr marL="350520" marR="686435" indent="-337820">
              <a:lnSpc>
                <a:spcPts val="2680"/>
              </a:lnSpc>
              <a:spcBef>
                <a:spcPts val="146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buď k podvědomé snaze prodávat tyto výkony nad úrovní nákladů – ztráta tržního podílu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zdánlivě ztrátového výkonu ze sortimentu (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lang="cs-CZ" sz="2400" dirty="0"/>
              <a:t> 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zásadě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stejnými důsledky).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Cíle alokace nákladů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5" y="1808386"/>
            <a:ext cx="8935720" cy="55835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Odvozen od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rozhodovací úlohy</a:t>
            </a:r>
            <a:endParaRPr sz="2400" dirty="0">
              <a:latin typeface="Arial"/>
              <a:cs typeface="Arial"/>
            </a:endParaRPr>
          </a:p>
          <a:p>
            <a:pPr marL="350520" marR="589915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rozhodování o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způsobu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využití ekonomických zdrojů na vytvořené kapacitě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propočet 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vynaložených v souvislosti s výkony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cenová vyjednávání a pro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obhajobu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ceny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ts val="2690"/>
              </a:lnSpc>
              <a:spcBef>
                <a:spcPts val="143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motivace manažerů a zaměstnanců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pracujících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útvarech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lang="cs-CZ" sz="2400" dirty="0"/>
              <a:t> 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jednání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prospěšném pro dosažení (celo)podnikových cílů.</a:t>
            </a:r>
            <a:endParaRPr sz="2400" dirty="0">
              <a:latin typeface="Arial"/>
              <a:cs typeface="Arial"/>
            </a:endParaRPr>
          </a:p>
          <a:p>
            <a:pPr marL="350520" marR="57150" indent="-337820">
              <a:lnSpc>
                <a:spcPts val="268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reprodukční úlohy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vycházející z otázky, zda rozhodnutí o objemu, sortimentu a cenách prodávaných výkonů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umožní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radit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veškeré náklady, vynaložené v souvislosti s podnikáním.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vázanosti ekonomických zdrojů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produktech podnikové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činnosti.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267</TotalTime>
  <Words>1741</Words>
  <Application>Microsoft Office PowerPoint</Application>
  <PresentationFormat>Vlastní</PresentationFormat>
  <Paragraphs>261</Paragraphs>
  <Slides>22</Slides>
  <Notes>22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22</vt:i4>
      </vt:variant>
    </vt:vector>
  </HeadingPairs>
  <TitlesOfParts>
    <vt:vector size="27" baseType="lpstr">
      <vt:lpstr>Arial</vt:lpstr>
      <vt:lpstr>Calibri</vt:lpstr>
      <vt:lpstr>Times New Roman</vt:lpstr>
      <vt:lpstr>Wingdings</vt:lpstr>
      <vt:lpstr>Office Theme</vt:lpstr>
      <vt:lpstr>5 – METODICKÉ OTÁZKY VYUŽITÍ KALKULACE V RÍZENÍ PO LINII VÝKONU</vt:lpstr>
      <vt:lpstr>Kalkulace a její metoda I</vt:lpstr>
      <vt:lpstr>Kalkulace a její metoda II</vt:lpstr>
      <vt:lpstr>Předmět kalkulace</vt:lpstr>
      <vt:lpstr>Přiřazovní nákladů předmětu kalkulace</vt:lpstr>
      <vt:lpstr>Jak přiřazovat náklady předmětu kalkulace</vt:lpstr>
      <vt:lpstr>Metody kalkulace</vt:lpstr>
      <vt:lpstr>Proč přiřazovat náklady kalkulační jednici</vt:lpstr>
      <vt:lpstr>Cíle alokace nákladů</vt:lpstr>
      <vt:lpstr>Principy alokace nákladů</vt:lpstr>
      <vt:lpstr>Alokační fáze</vt:lpstr>
      <vt:lpstr>Příklad na alokační fáze</vt:lpstr>
      <vt:lpstr>Závěry pro praxi – nejrozšířenější chyby a omyly</vt:lpstr>
      <vt:lpstr>Struktura nákladů v kalkulaci</vt:lpstr>
      <vt:lpstr>Prezentace aplikace PowerPoint</vt:lpstr>
      <vt:lpstr>Retrográdní kalkulační vzorec</vt:lpstr>
      <vt:lpstr>Kalkulační vzorec oddělující fixní a variabilní náklady</vt:lpstr>
      <vt:lpstr>Dynamická kalkulace</vt:lpstr>
      <vt:lpstr>Kalkulace se stupňovitým rozvrstvením fixních nákladů</vt:lpstr>
      <vt:lpstr>Kalkulace relevantních nákladů</vt:lpstr>
      <vt:lpstr>Shrnutí kapitoly 5 I</vt:lpstr>
      <vt:lpstr>Shrnutí kapitoly 5 II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 – METODICKÉ OTÁZKY VYUŽITÍ KALKULACE V ěÍZENÍ PO LINII VÝKONU</dc:title>
  <dc:creator>Online2PDF.com</dc:creator>
  <cp:lastModifiedBy>Menšík Michal</cp:lastModifiedBy>
  <cp:revision>5</cp:revision>
  <dcterms:created xsi:type="dcterms:W3CDTF">2018-02-08T09:15:38Z</dcterms:created>
  <dcterms:modified xsi:type="dcterms:W3CDTF">2018-02-08T19:02:28Z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