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27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29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1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</p:sldIdLst>
  <p:sldSz cx="10083800" cy="7562850"/>
  <p:notesSz cx="10083800" cy="756285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1" d="100"/>
          <a:sy n="61" d="100"/>
        </p:scale>
        <p:origin x="1392" y="6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tableStyles" Target="tableStyle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82744171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531130079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497187154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669320493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309110853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007459128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7762688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101797701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19369879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691712630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856980865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25762596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231160734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957908458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448625835"/>
      </p:ext>
    </p:extLst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706784993"/>
      </p:ext>
    </p:extLst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515073656"/>
      </p:ext>
    </p:extLst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24200472"/>
      </p:ext>
    </p:extLst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051142142"/>
      </p:ext>
    </p:extLst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844413097"/>
      </p:ext>
    </p:extLst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658602982"/>
      </p:ext>
    </p:extLst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720439114"/>
      </p:ext>
    </p:extLst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68524490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83589706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676338615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902900473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4195123351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20823705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889810407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87255754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756285" y="2344483"/>
            <a:ext cx="8571230" cy="158819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512570" y="4235196"/>
            <a:ext cx="7058659" cy="189071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2/11/2018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0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sz="24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2/11/2018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0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504190" y="1739455"/>
            <a:ext cx="4386453" cy="499148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5193156" y="1739455"/>
            <a:ext cx="4386453" cy="499148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2/11/2018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0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2/11/2018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Blank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0"/>
            <a:ext cx="10080625" cy="7559040"/>
          </a:xfrm>
          <a:custGeom>
            <a:avLst/>
            <a:gdLst/>
            <a:ahLst/>
            <a:cxnLst/>
            <a:rect l="l" t="t" r="r" b="b"/>
            <a:pathLst>
              <a:path w="10080625" h="7559040">
                <a:moveTo>
                  <a:pt x="0" y="7559039"/>
                </a:moveTo>
                <a:lnTo>
                  <a:pt x="10080619" y="7559039"/>
                </a:lnTo>
                <a:lnTo>
                  <a:pt x="10080619" y="0"/>
                </a:lnTo>
                <a:lnTo>
                  <a:pt x="0" y="0"/>
                </a:lnTo>
                <a:lnTo>
                  <a:pt x="0" y="7559039"/>
                </a:lnTo>
                <a:close/>
              </a:path>
            </a:pathLst>
          </a:custGeom>
          <a:solidFill>
            <a:srgbClr val="2C2CB8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2/11/2018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0"/>
            <a:ext cx="10080625" cy="1567180"/>
          </a:xfrm>
          <a:custGeom>
            <a:avLst/>
            <a:gdLst/>
            <a:ahLst/>
            <a:cxnLst/>
            <a:rect l="l" t="t" r="r" b="b"/>
            <a:pathLst>
              <a:path w="10080625" h="1567180">
                <a:moveTo>
                  <a:pt x="0" y="1566566"/>
                </a:moveTo>
                <a:lnTo>
                  <a:pt x="10080619" y="1566566"/>
                </a:lnTo>
                <a:lnTo>
                  <a:pt x="10080619" y="0"/>
                </a:lnTo>
                <a:lnTo>
                  <a:pt x="0" y="0"/>
                </a:lnTo>
                <a:lnTo>
                  <a:pt x="0" y="1566566"/>
                </a:lnTo>
                <a:close/>
              </a:path>
            </a:pathLst>
          </a:custGeom>
          <a:solidFill>
            <a:srgbClr val="2C2CB8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0" y="1638566"/>
            <a:ext cx="10080625" cy="5920740"/>
          </a:xfrm>
          <a:custGeom>
            <a:avLst/>
            <a:gdLst/>
            <a:ahLst/>
            <a:cxnLst/>
            <a:rect l="l" t="t" r="r" b="b"/>
            <a:pathLst>
              <a:path w="10080625" h="5920740">
                <a:moveTo>
                  <a:pt x="0" y="5920473"/>
                </a:moveTo>
                <a:lnTo>
                  <a:pt x="10080619" y="5920473"/>
                </a:lnTo>
                <a:lnTo>
                  <a:pt x="10080619" y="0"/>
                </a:lnTo>
                <a:lnTo>
                  <a:pt x="0" y="0"/>
                </a:lnTo>
                <a:lnTo>
                  <a:pt x="0" y="5920473"/>
                </a:lnTo>
                <a:close/>
              </a:path>
            </a:pathLst>
          </a:custGeom>
          <a:solidFill>
            <a:srgbClr val="2C2CB8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0" y="17526"/>
            <a:ext cx="916305" cy="7541895"/>
          </a:xfrm>
          <a:custGeom>
            <a:avLst/>
            <a:gdLst/>
            <a:ahLst/>
            <a:cxnLst/>
            <a:rect l="l" t="t" r="r" b="b"/>
            <a:pathLst>
              <a:path w="916305" h="7541895">
                <a:moveTo>
                  <a:pt x="119062" y="0"/>
                </a:moveTo>
                <a:lnTo>
                  <a:pt x="53702" y="12503"/>
                </a:lnTo>
                <a:lnTo>
                  <a:pt x="0" y="43482"/>
                </a:lnTo>
                <a:lnTo>
                  <a:pt x="0" y="7500253"/>
                </a:lnTo>
                <a:lnTo>
                  <a:pt x="53711" y="7531236"/>
                </a:lnTo>
                <a:lnTo>
                  <a:pt x="107426" y="7541513"/>
                </a:lnTo>
                <a:lnTo>
                  <a:pt x="130700" y="7541513"/>
                </a:lnTo>
                <a:lnTo>
                  <a:pt x="184425" y="7531234"/>
                </a:lnTo>
                <a:lnTo>
                  <a:pt x="248327" y="7494371"/>
                </a:lnTo>
                <a:lnTo>
                  <a:pt x="310571" y="7434116"/>
                </a:lnTo>
                <a:lnTo>
                  <a:pt x="370951" y="7351442"/>
                </a:lnTo>
                <a:lnTo>
                  <a:pt x="429260" y="7247320"/>
                </a:lnTo>
                <a:lnTo>
                  <a:pt x="485293" y="7122720"/>
                </a:lnTo>
                <a:lnTo>
                  <a:pt x="538846" y="6978614"/>
                </a:lnTo>
                <a:lnTo>
                  <a:pt x="589713" y="6815973"/>
                </a:lnTo>
                <a:lnTo>
                  <a:pt x="637690" y="6635766"/>
                </a:lnTo>
                <a:lnTo>
                  <a:pt x="682571" y="6438966"/>
                </a:lnTo>
                <a:lnTo>
                  <a:pt x="724150" y="6226543"/>
                </a:lnTo>
                <a:lnTo>
                  <a:pt x="762224" y="5999468"/>
                </a:lnTo>
                <a:lnTo>
                  <a:pt x="796587" y="5758712"/>
                </a:lnTo>
                <a:lnTo>
                  <a:pt x="827033" y="5505246"/>
                </a:lnTo>
                <a:lnTo>
                  <a:pt x="853358" y="5240040"/>
                </a:lnTo>
                <a:lnTo>
                  <a:pt x="875357" y="4964065"/>
                </a:lnTo>
                <a:lnTo>
                  <a:pt x="892824" y="4678293"/>
                </a:lnTo>
                <a:lnTo>
                  <a:pt x="905554" y="4383694"/>
                </a:lnTo>
                <a:lnTo>
                  <a:pt x="913343" y="4081239"/>
                </a:lnTo>
                <a:lnTo>
                  <a:pt x="915984" y="3771777"/>
                </a:lnTo>
                <a:lnTo>
                  <a:pt x="913343" y="3462437"/>
                </a:lnTo>
                <a:lnTo>
                  <a:pt x="905554" y="3159983"/>
                </a:lnTo>
                <a:lnTo>
                  <a:pt x="892824" y="2865386"/>
                </a:lnTo>
                <a:lnTo>
                  <a:pt x="875357" y="2579616"/>
                </a:lnTo>
                <a:lnTo>
                  <a:pt x="853358" y="2303645"/>
                </a:lnTo>
                <a:lnTo>
                  <a:pt x="827033" y="2038442"/>
                </a:lnTo>
                <a:lnTo>
                  <a:pt x="796587" y="1784980"/>
                </a:lnTo>
                <a:lnTo>
                  <a:pt x="762225" y="1544228"/>
                </a:lnTo>
                <a:lnTo>
                  <a:pt x="724152" y="1317158"/>
                </a:lnTo>
                <a:lnTo>
                  <a:pt x="682572" y="1104739"/>
                </a:lnTo>
                <a:lnTo>
                  <a:pt x="637692" y="907944"/>
                </a:lnTo>
                <a:lnTo>
                  <a:pt x="589716" y="727743"/>
                </a:lnTo>
                <a:lnTo>
                  <a:pt x="538849" y="565106"/>
                </a:lnTo>
                <a:lnTo>
                  <a:pt x="485297" y="421004"/>
                </a:lnTo>
                <a:lnTo>
                  <a:pt x="429265" y="296409"/>
                </a:lnTo>
                <a:lnTo>
                  <a:pt x="370957" y="192290"/>
                </a:lnTo>
                <a:lnTo>
                  <a:pt x="310579" y="109619"/>
                </a:lnTo>
                <a:lnTo>
                  <a:pt x="248335" y="49367"/>
                </a:lnTo>
                <a:lnTo>
                  <a:pt x="184432" y="12503"/>
                </a:lnTo>
                <a:lnTo>
                  <a:pt x="119062" y="0"/>
                </a:lnTo>
                <a:close/>
              </a:path>
            </a:pathLst>
          </a:custGeom>
          <a:solidFill>
            <a:srgbClr val="2222D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0" y="85240"/>
            <a:ext cx="10081260" cy="7417434"/>
          </a:xfrm>
          <a:custGeom>
            <a:avLst/>
            <a:gdLst/>
            <a:ahLst/>
            <a:cxnLst/>
            <a:rect l="l" t="t" r="r" b="b"/>
            <a:pathLst>
              <a:path w="10081260" h="7417434">
                <a:moveTo>
                  <a:pt x="10081259" y="0"/>
                </a:moveTo>
                <a:lnTo>
                  <a:pt x="0" y="7417137"/>
                </a:lnTo>
              </a:path>
            </a:pathLst>
          </a:custGeom>
          <a:ln w="72000">
            <a:solidFill>
              <a:srgbClr val="2200DC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0" y="1601863"/>
            <a:ext cx="10081260" cy="1905"/>
          </a:xfrm>
          <a:custGeom>
            <a:avLst/>
            <a:gdLst/>
            <a:ahLst/>
            <a:cxnLst/>
            <a:rect l="l" t="t" r="r" b="b"/>
            <a:pathLst>
              <a:path w="10081260" h="1905">
                <a:moveTo>
                  <a:pt x="10081259" y="0"/>
                </a:moveTo>
                <a:lnTo>
                  <a:pt x="0" y="1406"/>
                </a:lnTo>
              </a:path>
            </a:pathLst>
          </a:custGeom>
          <a:ln w="72000">
            <a:solidFill>
              <a:srgbClr val="0046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0" y="3143607"/>
            <a:ext cx="10081260" cy="4369435"/>
          </a:xfrm>
          <a:custGeom>
            <a:avLst/>
            <a:gdLst/>
            <a:ahLst/>
            <a:cxnLst/>
            <a:rect l="l" t="t" r="r" b="b"/>
            <a:pathLst>
              <a:path w="10081260" h="4369434">
                <a:moveTo>
                  <a:pt x="10081259" y="0"/>
                </a:moveTo>
                <a:lnTo>
                  <a:pt x="0" y="4369101"/>
                </a:lnTo>
              </a:path>
            </a:pathLst>
          </a:custGeom>
          <a:ln w="72000">
            <a:solidFill>
              <a:srgbClr val="0046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490530" y="409701"/>
            <a:ext cx="9102739" cy="110045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40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490530" y="1808386"/>
            <a:ext cx="9102739" cy="425132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4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428492" y="7033450"/>
            <a:ext cx="3226815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504190" y="7033450"/>
            <a:ext cx="2319274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2/11/2018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7260336" y="7033450"/>
            <a:ext cx="2319274" cy="378142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5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5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5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lang="pt-BR" dirty="0" smtClean="0"/>
              <a:t>17</a:t>
            </a:r>
            <a:r>
              <a:rPr lang="pt-BR" dirty="0" smtClean="0">
                <a:latin typeface="Times New Roman"/>
                <a:cs typeface="Times New Roman"/>
              </a:rPr>
              <a:t> </a:t>
            </a:r>
            <a:r>
              <a:rPr lang="pt-BR" dirty="0" smtClean="0"/>
              <a:t>– ROZHODOVÁNÍ NA EXISTUJÍCÍ</a:t>
            </a:r>
            <a:br>
              <a:rPr lang="pt-BR" dirty="0" smtClean="0"/>
            </a:br>
            <a:r>
              <a:rPr lang="pt-BR" dirty="0" smtClean="0"/>
              <a:t>KAPACITĚ</a:t>
            </a:r>
            <a:endParaRPr lang="pt-BR" dirty="0"/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9040495" cy="455509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Výukové cíle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ts val="278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  <a:tab pos="155257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vymezit	základní typy rozhodovacích úloh, založených</a:t>
            </a:r>
            <a:endParaRPr sz="2400" dirty="0">
              <a:latin typeface="Arial"/>
              <a:cs typeface="Arial"/>
            </a:endParaRPr>
          </a:p>
          <a:p>
            <a:pPr marL="352425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hodnotových informacích manažerského účetnictví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ts val="278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charakterizovat odlišnosti v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ešení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úloh na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existující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kapacit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 o</a:t>
            </a:r>
            <a:endParaRPr sz="2400" dirty="0">
              <a:latin typeface="Arial"/>
              <a:cs typeface="Arial"/>
            </a:endParaRPr>
          </a:p>
          <a:p>
            <a:pPr marL="352425">
              <a:lnSpc>
                <a:spcPts val="2780"/>
              </a:lnSpc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budoucí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kapacit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vymezit základní typy úloh na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existující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kapacit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dokumentovat způsob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jejich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ešení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na lineárních modelech CVP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vymezit podmínky a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edpoklady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ešení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chto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 úloh</a:t>
            </a:r>
            <a:endParaRPr sz="2400" dirty="0">
              <a:latin typeface="Arial"/>
              <a:cs typeface="Arial"/>
            </a:endParaRPr>
          </a:p>
          <a:p>
            <a:pPr marL="352425" marR="1205865" indent="-339725">
              <a:lnSpc>
                <a:spcPts val="2690"/>
              </a:lnSpc>
              <a:spcBef>
                <a:spcPts val="143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stručn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nastínit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problematiku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ešení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úloh v podmínkách vícenásobného omezení.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0" y="0"/>
            <a:ext cx="10080625" cy="7559040"/>
          </a:xfrm>
          <a:custGeom>
            <a:avLst/>
            <a:gdLst/>
            <a:ahLst/>
            <a:cxnLst/>
            <a:rect l="l" t="t" r="r" b="b"/>
            <a:pathLst>
              <a:path w="10080625" h="7559040">
                <a:moveTo>
                  <a:pt x="0" y="7559039"/>
                </a:moveTo>
                <a:lnTo>
                  <a:pt x="10080619" y="7559039"/>
                </a:lnTo>
                <a:lnTo>
                  <a:pt x="10080619" y="0"/>
                </a:lnTo>
                <a:lnTo>
                  <a:pt x="0" y="0"/>
                </a:lnTo>
                <a:lnTo>
                  <a:pt x="0" y="7559039"/>
                </a:lnTo>
                <a:close/>
              </a:path>
            </a:pathLst>
          </a:custGeom>
          <a:solidFill>
            <a:srgbClr val="2C2CB8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" name="object 3"/>
          <p:cNvSpPr txBox="1"/>
          <p:nvPr/>
        </p:nvSpPr>
        <p:spPr>
          <a:xfrm>
            <a:off x="515934" y="366778"/>
            <a:ext cx="9048750" cy="369332"/>
          </a:xfrm>
          <a:prstGeom prst="rect">
            <a:avLst/>
          </a:prstGeom>
          <a:solidFill>
            <a:srgbClr val="2C2CB8"/>
          </a:solidFill>
          <a:ln w="9360">
            <a:solidFill>
              <a:srgbClr val="000000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ct val="100000"/>
              </a:lnSpc>
            </a:pPr>
            <a:r>
              <a:rPr lang="cs-CZ" sz="2400" b="1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b="1" dirty="0" err="1" smtClean="0">
                <a:solidFill>
                  <a:srgbClr val="FFFFFF"/>
                </a:solidFill>
                <a:latin typeface="Arial"/>
                <a:cs typeface="Arial"/>
              </a:rPr>
              <a:t>ešení</a:t>
            </a:r>
            <a:endParaRPr sz="2400" dirty="0">
              <a:latin typeface="Arial"/>
              <a:cs typeface="Arial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503326" y="1768667"/>
            <a:ext cx="7446009" cy="4637167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T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(300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000)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=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(300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000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+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300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000)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: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(1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– 0,58865)</a:t>
            </a:r>
            <a:endParaRPr sz="22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1215"/>
              </a:spcBef>
            </a:pP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T (300 000) = 1 458 612 Kč</a:t>
            </a:r>
            <a:endParaRPr sz="22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1225"/>
              </a:spcBef>
            </a:pP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ísp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vek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k tržbám daného sortimentního mixu činí 0,41135</a:t>
            </a:r>
            <a:endParaRPr sz="22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1210"/>
              </a:spcBef>
            </a:pP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Index splnění rozpočtu zisku:</a:t>
            </a:r>
            <a:endParaRPr sz="2200" dirty="0">
              <a:latin typeface="Arial"/>
              <a:cs typeface="Arial"/>
            </a:endParaRPr>
          </a:p>
          <a:p>
            <a:pPr marL="460375">
              <a:lnSpc>
                <a:spcPct val="100000"/>
              </a:lnSpc>
              <a:spcBef>
                <a:spcPts val="1215"/>
              </a:spcBef>
            </a:pP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1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458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612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: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1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410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000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=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1,0344764</a:t>
            </a:r>
            <a:endParaRPr sz="22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1210"/>
              </a:spcBef>
            </a:pP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Objem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prodeje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kusech</a:t>
            </a:r>
            <a:endParaRPr sz="2200" dirty="0">
              <a:latin typeface="Arial"/>
              <a:cs typeface="Arial"/>
            </a:endParaRPr>
          </a:p>
          <a:p>
            <a:pPr marL="460375">
              <a:lnSpc>
                <a:spcPct val="100000"/>
              </a:lnSpc>
              <a:spcBef>
                <a:spcPts val="1225"/>
              </a:spcBef>
            </a:pP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(</a:t>
            </a:r>
            <a:r>
              <a:rPr sz="2200" b="1" dirty="0" err="1">
                <a:solidFill>
                  <a:srgbClr val="FFFFFF"/>
                </a:solidFill>
                <a:latin typeface="Arial"/>
                <a:cs typeface="Arial"/>
              </a:rPr>
              <a:t>za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b="1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200" b="1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b="1" dirty="0" err="1" smtClean="0">
                <a:solidFill>
                  <a:srgbClr val="FFFFFF"/>
                </a:solidFill>
                <a:latin typeface="Arial"/>
                <a:cs typeface="Arial"/>
              </a:rPr>
              <a:t>edpokladu</a:t>
            </a:r>
            <a:r>
              <a:rPr sz="2200" b="1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neměnné sortimentní struktury):</a:t>
            </a:r>
            <a:endParaRPr sz="2200" dirty="0">
              <a:latin typeface="Arial"/>
              <a:cs typeface="Arial"/>
            </a:endParaRPr>
          </a:p>
          <a:p>
            <a:pPr>
              <a:lnSpc>
                <a:spcPct val="100000"/>
              </a:lnSpc>
            </a:pPr>
            <a:endParaRPr sz="2200" dirty="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  <a:spcBef>
                <a:spcPts val="27"/>
              </a:spcBef>
            </a:pPr>
            <a:endParaRPr sz="2200" dirty="0">
              <a:latin typeface="Times New Roman"/>
              <a:cs typeface="Times New Roman"/>
            </a:endParaRPr>
          </a:p>
          <a:p>
            <a:pPr marL="1524635">
              <a:lnSpc>
                <a:spcPct val="100000"/>
              </a:lnSpc>
              <a:tabLst>
                <a:tab pos="1940560" algn="l"/>
              </a:tabLst>
            </a:pP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•	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Výrobek A: 1 500 . 1,0344764 = 1 552 ks</a:t>
            </a:r>
            <a:endParaRPr sz="2000" dirty="0">
              <a:latin typeface="Arial"/>
              <a:cs typeface="Arial"/>
            </a:endParaRPr>
          </a:p>
          <a:p>
            <a:pPr marL="1524635">
              <a:lnSpc>
                <a:spcPct val="100000"/>
              </a:lnSpc>
              <a:spcBef>
                <a:spcPts val="430"/>
              </a:spcBef>
              <a:tabLst>
                <a:tab pos="1940560" algn="l"/>
              </a:tabLst>
            </a:pP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•	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Výrobek B: 1 000 . 1,0344764 = 1 035 ks</a:t>
            </a:r>
            <a:endParaRPr sz="20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755654" y="366766"/>
            <a:ext cx="8569325" cy="718145"/>
          </a:xfrm>
          <a:prstGeom prst="rect">
            <a:avLst/>
          </a:prstGeom>
          <a:solidFill>
            <a:srgbClr val="2C2CB8"/>
          </a:solidFill>
          <a:ln w="9360">
            <a:solidFill>
              <a:srgbClr val="000000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2780"/>
              </a:lnSpc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Obrácený poměr výrobků :</a:t>
            </a:r>
            <a:endParaRPr sz="2400" dirty="0">
              <a:latin typeface="Arial"/>
              <a:cs typeface="Arial"/>
            </a:endParaRPr>
          </a:p>
          <a:p>
            <a:pPr marL="441959">
              <a:lnSpc>
                <a:spcPts val="2780"/>
              </a:lnSpc>
              <a:tabLst>
                <a:tab pos="4773295" algn="l"/>
              </a:tabLst>
            </a:pPr>
            <a:r>
              <a:rPr sz="2400" b="1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b="1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b="1" dirty="0" err="1" smtClean="0">
                <a:solidFill>
                  <a:srgbClr val="FFFFFF"/>
                </a:solidFill>
                <a:latin typeface="Arial"/>
                <a:cs typeface="Arial"/>
              </a:rPr>
              <a:t>edpoklad</a:t>
            </a:r>
            <a:r>
              <a:rPr sz="2400" b="1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výroby a prodeje	1 000 A : 1 500 B</a:t>
            </a:r>
            <a:endParaRPr sz="2400" dirty="0">
              <a:latin typeface="Arial"/>
              <a:cs typeface="Arial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546101" y="4543425"/>
            <a:ext cx="9049182" cy="261610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>
              <a:lnSpc>
                <a:spcPts val="2680"/>
              </a:lnSpc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Zisk nám o 15 000,-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Kč narostl, neboť jsem zlepšili sortimentní strukturu ve prospěch výhodnějších výrobků B.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ts val="2785"/>
              </a:lnSpc>
              <a:spcBef>
                <a:spcPts val="965"/>
              </a:spcBef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Co je </a:t>
            </a:r>
            <a:r>
              <a:rPr sz="2400" b="1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b="1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b="1" dirty="0" err="1" smtClean="0">
                <a:solidFill>
                  <a:srgbClr val="FFFFFF"/>
                </a:solidFill>
                <a:latin typeface="Arial"/>
                <a:cs typeface="Arial"/>
              </a:rPr>
              <a:t>ekvapující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, je </a:t>
            </a:r>
            <a:r>
              <a:rPr sz="2400" b="1" dirty="0" err="1">
                <a:solidFill>
                  <a:srgbClr val="FFFFFF"/>
                </a:solidFill>
                <a:latin typeface="Arial"/>
                <a:cs typeface="Arial"/>
              </a:rPr>
              <a:t>změna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b="1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b="1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b="1" dirty="0" err="1" smtClean="0">
                <a:solidFill>
                  <a:srgbClr val="FFFFFF"/>
                </a:solidFill>
                <a:latin typeface="Arial"/>
                <a:cs typeface="Arial"/>
              </a:rPr>
              <a:t>íspěvku</a:t>
            </a:r>
            <a:r>
              <a:rPr sz="2400" b="1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k tržbám:</a:t>
            </a:r>
            <a:endParaRPr sz="2400" dirty="0">
              <a:latin typeface="Arial"/>
              <a:cs typeface="Arial"/>
            </a:endParaRPr>
          </a:p>
          <a:p>
            <a:pPr marR="1517650" algn="ctr">
              <a:lnSpc>
                <a:spcPts val="2785"/>
              </a:lnSpc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595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000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: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1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490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000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=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0,3993288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(</a:t>
            </a:r>
            <a:r>
              <a:rPr sz="2400" b="1" dirty="0" err="1">
                <a:solidFill>
                  <a:srgbClr val="FFFFFF"/>
                </a:solidFill>
                <a:latin typeface="Arial"/>
                <a:cs typeface="Arial"/>
              </a:rPr>
              <a:t>pokles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 smtClean="0">
                <a:solidFill>
                  <a:srgbClr val="FFFFFF"/>
                </a:solidFill>
                <a:latin typeface="Arial"/>
                <a:cs typeface="Arial"/>
              </a:rPr>
              <a:t>??)</a:t>
            </a:r>
            <a:endParaRPr lang="cs-CZ" sz="2400" b="1" dirty="0" smtClean="0">
              <a:solidFill>
                <a:srgbClr val="FFFFFF"/>
              </a:solidFill>
              <a:latin typeface="Arial"/>
              <a:cs typeface="Arial"/>
            </a:endParaRPr>
          </a:p>
          <a:p>
            <a:pPr marR="1517650">
              <a:lnSpc>
                <a:spcPts val="2785"/>
              </a:lnSpc>
            </a:pPr>
            <a:endParaRPr lang="cs-CZ" sz="2400" dirty="0" smtClean="0">
              <a:solidFill>
                <a:schemeClr val="bg1"/>
              </a:solidFill>
              <a:latin typeface="Arial"/>
              <a:cs typeface="Arial"/>
            </a:endParaRPr>
          </a:p>
          <a:p>
            <a:pPr marR="1517650">
              <a:lnSpc>
                <a:spcPts val="2785"/>
              </a:lnSpc>
            </a:pPr>
            <a:r>
              <a:rPr lang="cs-CZ" sz="2400" dirty="0" smtClean="0">
                <a:solidFill>
                  <a:schemeClr val="bg1"/>
                </a:solidFill>
                <a:latin typeface="Arial"/>
                <a:cs typeface="Arial"/>
              </a:rPr>
              <a:t>Důkaz, že PT nemůže být vrcholovým kritériem při řešení úloh na existující kapacitě.</a:t>
            </a:r>
            <a:endParaRPr lang="cs-CZ" sz="2400" b="1" dirty="0">
              <a:solidFill>
                <a:schemeClr val="bg1"/>
              </a:solidFill>
              <a:latin typeface="Arial"/>
              <a:cs typeface="Arial"/>
            </a:endParaRPr>
          </a:p>
        </p:txBody>
      </p:sp>
      <p:graphicFrame>
        <p:nvGraphicFramePr>
          <p:cNvPr id="3" name="object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70869041"/>
              </p:ext>
            </p:extLst>
          </p:nvPr>
        </p:nvGraphicFramePr>
        <p:xfrm>
          <a:off x="741433" y="1701925"/>
          <a:ext cx="8572504" cy="2698757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4167262"/>
                <a:gridCol w="1576303"/>
                <a:gridCol w="1416070"/>
                <a:gridCol w="1412869"/>
              </a:tblGrid>
              <a:tr h="466740">
                <a:tc>
                  <a:txBody>
                    <a:bodyPr/>
                    <a:lstStyle/>
                    <a:p>
                      <a:endParaRPr sz="240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28440">
                      <a:solidFill>
                        <a:srgbClr val="000000"/>
                      </a:solidFill>
                      <a:prstDash val="solid"/>
                    </a:lnL>
                    <a:lnR w="12600">
                      <a:solidFill>
                        <a:srgbClr val="000000"/>
                      </a:solidFill>
                      <a:prstDash val="solid"/>
                    </a:lnR>
                    <a:lnT w="2844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ct val="100000"/>
                        </a:lnSpc>
                      </a:pP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A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600">
                      <a:solidFill>
                        <a:srgbClr val="000000"/>
                      </a:solidFill>
                      <a:prstDash val="solid"/>
                    </a:lnL>
                    <a:lnR w="12600">
                      <a:solidFill>
                        <a:srgbClr val="000000"/>
                      </a:solidFill>
                      <a:prstDash val="solid"/>
                    </a:lnR>
                    <a:lnT w="2844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B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600">
                      <a:solidFill>
                        <a:srgbClr val="000000"/>
                      </a:solidFill>
                      <a:prstDash val="solid"/>
                    </a:lnL>
                    <a:lnR w="12600">
                      <a:solidFill>
                        <a:srgbClr val="000000"/>
                      </a:solidFill>
                      <a:prstDash val="solid"/>
                    </a:lnR>
                    <a:lnT w="2844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marL="95250">
                        <a:lnSpc>
                          <a:spcPct val="100000"/>
                        </a:lnSpc>
                      </a:pP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Celkem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600">
                      <a:solidFill>
                        <a:srgbClr val="000000"/>
                      </a:solidFill>
                      <a:prstDash val="solid"/>
                    </a:lnL>
                    <a:lnR w="28440">
                      <a:solidFill>
                        <a:srgbClr val="000000"/>
                      </a:solidFill>
                      <a:prstDash val="solid"/>
                    </a:lnR>
                    <a:lnT w="2844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</a:tr>
              <a:tr h="446013">
                <a:tc>
                  <a:txBody>
                    <a:bodyPr/>
                    <a:lstStyle/>
                    <a:p>
                      <a:pPr marL="220345">
                        <a:lnSpc>
                          <a:spcPct val="100000"/>
                        </a:lnSpc>
                      </a:pP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Vý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n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osy</a:t>
                      </a:r>
                      <a:r>
                        <a:rPr sz="2200" spc="-1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z</a:t>
                      </a:r>
                      <a:r>
                        <a:rPr sz="2200" spc="-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pro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d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eje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28440">
                      <a:solidFill>
                        <a:srgbClr val="000000"/>
                      </a:solidFill>
                      <a:prstDash val="solid"/>
                    </a:lnL>
                    <a:lnR w="12600">
                      <a:solidFill>
                        <a:srgbClr val="000000"/>
                      </a:solidFill>
                      <a:prstDash val="solid"/>
                    </a:lnR>
                    <a:lnT w="1260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marL="561340">
                        <a:lnSpc>
                          <a:spcPct val="100000"/>
                        </a:lnSpc>
                      </a:pP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5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spc="-2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600">
                      <a:solidFill>
                        <a:srgbClr val="000000"/>
                      </a:solidFill>
                      <a:prstDash val="solid"/>
                    </a:lnL>
                    <a:lnR w="12600">
                      <a:solidFill>
                        <a:srgbClr val="000000"/>
                      </a:solidFill>
                      <a:prstDash val="solid"/>
                    </a:lnR>
                    <a:lnT w="1260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marL="401320">
                        <a:lnSpc>
                          <a:spcPct val="100000"/>
                        </a:lnSpc>
                      </a:pP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9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9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spc="-2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600">
                      <a:solidFill>
                        <a:srgbClr val="000000"/>
                      </a:solidFill>
                      <a:prstDash val="solid"/>
                    </a:lnL>
                    <a:lnR w="12600">
                      <a:solidFill>
                        <a:srgbClr val="000000"/>
                      </a:solidFill>
                      <a:prstDash val="solid"/>
                    </a:lnR>
                    <a:lnT w="1260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marL="189865">
                        <a:lnSpc>
                          <a:spcPct val="100000"/>
                        </a:lnSpc>
                      </a:pP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2200" spc="-2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4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9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spc="-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600">
                      <a:solidFill>
                        <a:srgbClr val="000000"/>
                      </a:solidFill>
                      <a:prstDash val="solid"/>
                    </a:lnL>
                    <a:lnR w="28440">
                      <a:solidFill>
                        <a:srgbClr val="000000"/>
                      </a:solidFill>
                      <a:prstDash val="solid"/>
                    </a:lnR>
                    <a:lnT w="1260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</a:tr>
              <a:tr h="446135">
                <a:tc>
                  <a:txBody>
                    <a:bodyPr/>
                    <a:lstStyle/>
                    <a:p>
                      <a:pPr marL="86360">
                        <a:lnSpc>
                          <a:spcPct val="100000"/>
                        </a:lnSpc>
                      </a:pP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-</a:t>
                      </a:r>
                      <a:r>
                        <a:rPr sz="2200" spc="-5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spc="-24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V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ariabil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n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í</a:t>
                      </a:r>
                      <a:r>
                        <a:rPr sz="2200" spc="-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n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áklady</a:t>
                      </a:r>
                      <a:r>
                        <a:rPr sz="2200" spc="-1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pro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d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.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v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ýro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b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ků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28440">
                      <a:solidFill>
                        <a:srgbClr val="000000"/>
                      </a:solidFill>
                      <a:prstDash val="solid"/>
                    </a:lnL>
                    <a:lnR w="12600">
                      <a:solidFill>
                        <a:srgbClr val="000000"/>
                      </a:solidFill>
                      <a:prstDash val="solid"/>
                    </a:lnR>
                    <a:lnT w="1260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marL="398145">
                        <a:lnSpc>
                          <a:spcPct val="100000"/>
                        </a:lnSpc>
                      </a:pP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-</a:t>
                      </a:r>
                      <a:r>
                        <a:rPr sz="2200" spc="-1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2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8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spc="-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600">
                      <a:solidFill>
                        <a:srgbClr val="000000"/>
                      </a:solidFill>
                      <a:prstDash val="solid"/>
                    </a:lnL>
                    <a:lnR w="12600">
                      <a:solidFill>
                        <a:srgbClr val="000000"/>
                      </a:solidFill>
                      <a:prstDash val="solid"/>
                    </a:lnR>
                    <a:lnT w="1260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marL="238760">
                        <a:lnSpc>
                          <a:spcPct val="100000"/>
                        </a:lnSpc>
                      </a:pP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-</a:t>
                      </a:r>
                      <a:r>
                        <a:rPr sz="2200" spc="-1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6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5</a:t>
                      </a:r>
                      <a:r>
                        <a:rPr sz="2200" spc="-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600">
                      <a:solidFill>
                        <a:srgbClr val="000000"/>
                      </a:solidFill>
                      <a:prstDash val="solid"/>
                    </a:lnL>
                    <a:lnR w="12600">
                      <a:solidFill>
                        <a:srgbClr val="000000"/>
                      </a:solidFill>
                      <a:prstDash val="solid"/>
                    </a:lnR>
                    <a:lnT w="1260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marL="235585">
                        <a:lnSpc>
                          <a:spcPct val="100000"/>
                        </a:lnSpc>
                      </a:pP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-</a:t>
                      </a:r>
                      <a:r>
                        <a:rPr sz="2200" spc="-1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8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9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5</a:t>
                      </a:r>
                      <a:r>
                        <a:rPr sz="2200" spc="-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600">
                      <a:solidFill>
                        <a:srgbClr val="000000"/>
                      </a:solidFill>
                      <a:prstDash val="solid"/>
                    </a:lnL>
                    <a:lnR w="28440">
                      <a:solidFill>
                        <a:srgbClr val="000000"/>
                      </a:solidFill>
                      <a:prstDash val="solid"/>
                    </a:lnR>
                    <a:lnT w="1260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</a:tr>
              <a:tr h="447690">
                <a:tc>
                  <a:txBody>
                    <a:bodyPr/>
                    <a:lstStyle/>
                    <a:p>
                      <a:pPr marL="293370">
                        <a:lnSpc>
                          <a:spcPct val="100000"/>
                        </a:lnSpc>
                      </a:pP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M</a:t>
                      </a:r>
                      <a:r>
                        <a:rPr sz="2200" b="1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a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r</a:t>
                      </a:r>
                      <a:r>
                        <a:rPr sz="2200" b="1" spc="-2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ž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e</a:t>
                      </a:r>
                      <a:r>
                        <a:rPr sz="2200" b="1" spc="2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z</a:t>
                      </a:r>
                      <a:r>
                        <a:rPr sz="2200" b="1" spc="-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p</a:t>
                      </a:r>
                      <a:r>
                        <a:rPr sz="2200" b="1" spc="-4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r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o</a:t>
                      </a:r>
                      <a:r>
                        <a:rPr sz="2200" b="1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d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eje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28440">
                      <a:solidFill>
                        <a:srgbClr val="000000"/>
                      </a:solidFill>
                      <a:prstDash val="solid"/>
                    </a:lnL>
                    <a:lnR w="12600">
                      <a:solidFill>
                        <a:srgbClr val="000000"/>
                      </a:solidFill>
                      <a:prstDash val="solid"/>
                    </a:lnR>
                    <a:lnT w="1260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marL="561340">
                        <a:lnSpc>
                          <a:spcPct val="100000"/>
                        </a:lnSpc>
                      </a:pP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2</a:t>
                      </a:r>
                      <a:r>
                        <a:rPr sz="2200" b="1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2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b="1" spc="-2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b="1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600">
                      <a:solidFill>
                        <a:srgbClr val="000000"/>
                      </a:solidFill>
                      <a:prstDash val="solid"/>
                    </a:lnL>
                    <a:lnR w="12600">
                      <a:solidFill>
                        <a:srgbClr val="000000"/>
                      </a:solidFill>
                      <a:prstDash val="solid"/>
                    </a:lnR>
                    <a:lnT w="1260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marL="401320">
                        <a:lnSpc>
                          <a:spcPct val="100000"/>
                        </a:lnSpc>
                      </a:pP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3</a:t>
                      </a:r>
                      <a:r>
                        <a:rPr sz="2200" b="1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7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5</a:t>
                      </a:r>
                      <a:r>
                        <a:rPr sz="2200" b="1" spc="-2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b="1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600">
                      <a:solidFill>
                        <a:srgbClr val="000000"/>
                      </a:solidFill>
                      <a:prstDash val="solid"/>
                    </a:lnL>
                    <a:lnR w="12600">
                      <a:solidFill>
                        <a:srgbClr val="000000"/>
                      </a:solidFill>
                      <a:prstDash val="solid"/>
                    </a:lnR>
                    <a:lnT w="1260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marL="398780">
                        <a:lnSpc>
                          <a:spcPct val="100000"/>
                        </a:lnSpc>
                      </a:pP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5</a:t>
                      </a:r>
                      <a:r>
                        <a:rPr sz="2200" b="1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9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5</a:t>
                      </a:r>
                      <a:r>
                        <a:rPr sz="2200" b="1" spc="-2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b="1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600">
                      <a:solidFill>
                        <a:srgbClr val="000000"/>
                      </a:solidFill>
                      <a:prstDash val="solid"/>
                    </a:lnL>
                    <a:lnR w="28440">
                      <a:solidFill>
                        <a:srgbClr val="000000"/>
                      </a:solidFill>
                      <a:prstDash val="solid"/>
                    </a:lnR>
                    <a:lnT w="1260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</a:tr>
              <a:tr h="446013">
                <a:tc>
                  <a:txBody>
                    <a:bodyPr/>
                    <a:lstStyle/>
                    <a:p>
                      <a:pPr marL="86360">
                        <a:lnSpc>
                          <a:spcPct val="100000"/>
                        </a:lnSpc>
                      </a:pP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-</a:t>
                      </a:r>
                      <a:r>
                        <a:rPr sz="2200" spc="-1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Fi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x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ní 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n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áklady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28440">
                      <a:solidFill>
                        <a:srgbClr val="000000"/>
                      </a:solidFill>
                      <a:prstDash val="solid"/>
                    </a:lnL>
                    <a:lnR w="12600">
                      <a:solidFill>
                        <a:srgbClr val="000000"/>
                      </a:solidFill>
                      <a:prstDash val="solid"/>
                    </a:lnR>
                    <a:lnT w="1260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 gridSpan="3">
                  <a:txBody>
                    <a:bodyPr/>
                    <a:lstStyle/>
                    <a:p>
                      <a:pPr marR="79375" algn="r">
                        <a:lnSpc>
                          <a:spcPct val="100000"/>
                        </a:lnSpc>
                      </a:pP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- 3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spc="-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600">
                      <a:solidFill>
                        <a:srgbClr val="000000"/>
                      </a:solidFill>
                      <a:prstDash val="solid"/>
                    </a:lnL>
                    <a:lnR w="28440">
                      <a:solidFill>
                        <a:srgbClr val="000000"/>
                      </a:solidFill>
                      <a:prstDash val="solid"/>
                    </a:lnR>
                    <a:lnT w="1260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446166">
                <a:tc>
                  <a:txBody>
                    <a:bodyPr/>
                    <a:lstStyle/>
                    <a:p>
                      <a:pPr marL="224790">
                        <a:lnSpc>
                          <a:spcPct val="100000"/>
                        </a:lnSpc>
                      </a:pPr>
                      <a:r>
                        <a:rPr sz="2200" b="1" spc="-2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Z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isk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28440">
                      <a:solidFill>
                        <a:srgbClr val="000000"/>
                      </a:solidFill>
                      <a:prstDash val="solid"/>
                    </a:lnL>
                    <a:lnR w="12600">
                      <a:solidFill>
                        <a:srgbClr val="000000"/>
                      </a:solidFill>
                      <a:prstDash val="solid"/>
                    </a:lnR>
                    <a:lnT w="12600">
                      <a:solidFill>
                        <a:srgbClr val="000000"/>
                      </a:solidFill>
                      <a:prstDash val="solid"/>
                    </a:lnT>
                    <a:lnB w="2844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 gridSpan="3">
                  <a:txBody>
                    <a:bodyPr/>
                    <a:lstStyle/>
                    <a:p>
                      <a:pPr marR="80010" algn="r">
                        <a:lnSpc>
                          <a:spcPct val="100000"/>
                        </a:lnSpc>
                      </a:pP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2</a:t>
                      </a:r>
                      <a:r>
                        <a:rPr sz="2200" b="1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9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5</a:t>
                      </a:r>
                      <a:r>
                        <a:rPr sz="2200" b="1" spc="-2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b="1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600">
                      <a:solidFill>
                        <a:srgbClr val="000000"/>
                      </a:solidFill>
                      <a:prstDash val="solid"/>
                    </a:lnL>
                    <a:lnR w="28440">
                      <a:solidFill>
                        <a:srgbClr val="000000"/>
                      </a:solidFill>
                      <a:prstDash val="solid"/>
                    </a:lnR>
                    <a:lnT w="12600">
                      <a:solidFill>
                        <a:srgbClr val="000000"/>
                      </a:solidFill>
                      <a:prstDash val="solid"/>
                    </a:lnT>
                    <a:lnB w="2844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</a:tbl>
          </a:graphicData>
        </a:graphic>
      </p:graphicFrame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0" y="0"/>
            <a:ext cx="10080625" cy="7559040"/>
          </a:xfrm>
          <a:custGeom>
            <a:avLst/>
            <a:gdLst/>
            <a:ahLst/>
            <a:cxnLst/>
            <a:rect l="l" t="t" r="r" b="b"/>
            <a:pathLst>
              <a:path w="10080625" h="7559040">
                <a:moveTo>
                  <a:pt x="0" y="7559039"/>
                </a:moveTo>
                <a:lnTo>
                  <a:pt x="10080619" y="7559039"/>
                </a:lnTo>
                <a:lnTo>
                  <a:pt x="10080619" y="0"/>
                </a:lnTo>
                <a:lnTo>
                  <a:pt x="0" y="0"/>
                </a:lnTo>
                <a:lnTo>
                  <a:pt x="0" y="7559039"/>
                </a:lnTo>
                <a:close/>
              </a:path>
            </a:pathLst>
          </a:custGeom>
          <a:solidFill>
            <a:srgbClr val="2C2CB8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" name="object 3"/>
          <p:cNvSpPr txBox="1"/>
          <p:nvPr/>
        </p:nvSpPr>
        <p:spPr>
          <a:xfrm>
            <a:off x="755654" y="366781"/>
            <a:ext cx="8569325" cy="400110"/>
          </a:xfrm>
          <a:prstGeom prst="rect">
            <a:avLst/>
          </a:prstGeom>
          <a:solidFill>
            <a:srgbClr val="2C2CB8"/>
          </a:solidFill>
          <a:ln w="9360">
            <a:solidFill>
              <a:srgbClr val="000000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marL="635635">
              <a:lnSpc>
                <a:spcPct val="100000"/>
              </a:lnSpc>
            </a:pPr>
            <a:r>
              <a:rPr sz="2600" b="1" dirty="0">
                <a:solidFill>
                  <a:srgbClr val="FFFFFF"/>
                </a:solidFill>
                <a:latin typeface="Arial"/>
                <a:cs typeface="Arial"/>
              </a:rPr>
              <a:t>Jaké další úlohy </a:t>
            </a:r>
            <a:r>
              <a:rPr sz="2600" b="1" dirty="0" err="1">
                <a:solidFill>
                  <a:srgbClr val="FFFFFF"/>
                </a:solidFill>
                <a:latin typeface="Arial"/>
                <a:cs typeface="Arial"/>
              </a:rPr>
              <a:t>lze</a:t>
            </a:r>
            <a:r>
              <a:rPr sz="2600" b="1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600" b="1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600" b="1" dirty="0" err="1" smtClean="0">
                <a:solidFill>
                  <a:srgbClr val="FFFFFF"/>
                </a:solidFill>
                <a:latin typeface="Arial"/>
                <a:cs typeface="Arial"/>
              </a:rPr>
              <a:t>ešit</a:t>
            </a:r>
            <a:r>
              <a:rPr sz="2600" b="1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600" b="1" dirty="0">
                <a:solidFill>
                  <a:srgbClr val="FFFFFF"/>
                </a:solidFill>
                <a:latin typeface="Arial"/>
                <a:cs typeface="Arial"/>
              </a:rPr>
              <a:t>na bázi vztahů CVP ?</a:t>
            </a:r>
            <a:endParaRPr sz="2600" dirty="0">
              <a:latin typeface="Arial"/>
              <a:cs typeface="Arial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743204" y="1516064"/>
            <a:ext cx="8632190" cy="494302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174625">
              <a:lnSpc>
                <a:spcPct val="93000"/>
              </a:lnSpc>
            </a:pP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Jaká může být nejnižší cena dodatečně prodaných 200 kusů výrobků B, pokud si jejich </a:t>
            </a:r>
            <a:r>
              <a:rPr sz="2200" b="1" dirty="0" err="1">
                <a:solidFill>
                  <a:srgbClr val="FFFFFF"/>
                </a:solidFill>
                <a:latin typeface="Arial"/>
                <a:cs typeface="Arial"/>
              </a:rPr>
              <a:t>výroba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200" b="1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b="1" dirty="0" err="1" smtClean="0">
                <a:solidFill>
                  <a:srgbClr val="FFFFFF"/>
                </a:solidFill>
                <a:latin typeface="Arial"/>
                <a:cs typeface="Arial"/>
              </a:rPr>
              <a:t>íká</a:t>
            </a:r>
            <a:r>
              <a:rPr sz="2200" b="1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o </a:t>
            </a:r>
            <a:r>
              <a:rPr sz="2200" b="1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200" b="1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b="1" dirty="0" err="1" smtClean="0">
                <a:solidFill>
                  <a:srgbClr val="FFFFFF"/>
                </a:solidFill>
                <a:latin typeface="Arial"/>
                <a:cs typeface="Arial"/>
              </a:rPr>
              <a:t>írůstkové</a:t>
            </a:r>
            <a:r>
              <a:rPr sz="2200" b="1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vyhnutelné fixní náklady 20 000,-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Kč?</a:t>
            </a:r>
            <a:endParaRPr sz="22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1210"/>
              </a:spcBef>
            </a:pP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C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(min)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=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410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+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(20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000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: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200)</a:t>
            </a:r>
            <a:endParaRPr sz="22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1225"/>
              </a:spcBef>
            </a:pP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C (min) = 510 Kč</a:t>
            </a:r>
            <a:endParaRPr sz="22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1215"/>
              </a:spcBef>
            </a:pP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Jaký bude zisk z </a:t>
            </a:r>
            <a:r>
              <a:rPr sz="2200" b="1" dirty="0" err="1">
                <a:solidFill>
                  <a:srgbClr val="FFFFFF"/>
                </a:solidFill>
                <a:latin typeface="Arial"/>
                <a:cs typeface="Arial"/>
              </a:rPr>
              <a:t>prodeje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b="1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200" b="1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b="1" dirty="0" err="1" smtClean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endParaRPr sz="2200" dirty="0">
              <a:latin typeface="Arial"/>
              <a:cs typeface="Arial"/>
            </a:endParaRPr>
          </a:p>
          <a:p>
            <a:pPr marL="1940560" indent="-416559">
              <a:lnSpc>
                <a:spcPct val="100000"/>
              </a:lnSpc>
              <a:spcBef>
                <a:spcPts val="1230"/>
              </a:spcBef>
              <a:buClr>
                <a:srgbClr val="FFFFFF"/>
              </a:buClr>
              <a:buFont typeface="Arial"/>
              <a:buChar char="•"/>
              <a:tabLst>
                <a:tab pos="1940560" algn="l"/>
              </a:tabLst>
            </a:pP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snížení ceny o určitou úroveň</a:t>
            </a:r>
            <a:endParaRPr sz="2000" dirty="0">
              <a:latin typeface="Arial"/>
              <a:cs typeface="Arial"/>
            </a:endParaRPr>
          </a:p>
          <a:p>
            <a:pPr marL="1940560" indent="-416559">
              <a:lnSpc>
                <a:spcPct val="100000"/>
              </a:lnSpc>
              <a:spcBef>
                <a:spcPts val="430"/>
              </a:spcBef>
              <a:buClr>
                <a:srgbClr val="FFFFFF"/>
              </a:buClr>
              <a:buFont typeface="Arial"/>
              <a:buChar char="•"/>
              <a:tabLst>
                <a:tab pos="1940560" algn="l"/>
              </a:tabLst>
            </a:pPr>
            <a:r>
              <a:rPr sz="2000" b="1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000" b="1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000" b="1" dirty="0" err="1" smtClean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000" b="1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zadání výroby určitého dílu externímu dodavateli</a:t>
            </a:r>
            <a:endParaRPr sz="2000" dirty="0">
              <a:latin typeface="Arial"/>
              <a:cs typeface="Arial"/>
            </a:endParaRPr>
          </a:p>
          <a:p>
            <a:pPr marL="1940560" indent="-416559">
              <a:lnSpc>
                <a:spcPct val="100000"/>
              </a:lnSpc>
              <a:spcBef>
                <a:spcPts val="430"/>
              </a:spcBef>
              <a:buClr>
                <a:srgbClr val="FFFFFF"/>
              </a:buClr>
              <a:buFont typeface="Arial"/>
              <a:buChar char="•"/>
              <a:tabLst>
                <a:tab pos="1940560" algn="l"/>
              </a:tabLst>
            </a:pPr>
            <a:r>
              <a:rPr sz="2000" b="1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000" b="1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000" b="1" dirty="0" err="1" smtClean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000" b="1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zvýšení objemu prodeje, ale</a:t>
            </a:r>
            <a:endParaRPr sz="2000" dirty="0">
              <a:latin typeface="Arial"/>
              <a:cs typeface="Arial"/>
            </a:endParaRPr>
          </a:p>
          <a:p>
            <a:pPr marL="2444750" lvl="1" indent="-417830">
              <a:lnSpc>
                <a:spcPct val="100000"/>
              </a:lnSpc>
              <a:spcBef>
                <a:spcPts val="434"/>
              </a:spcBef>
              <a:buClr>
                <a:srgbClr val="FFFFFF"/>
              </a:buClr>
              <a:buFont typeface="Arial"/>
              <a:buChar char="•"/>
              <a:tabLst>
                <a:tab pos="2445385" algn="l"/>
              </a:tabLst>
            </a:pP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za sníženou cenu</a:t>
            </a:r>
            <a:endParaRPr sz="2000" dirty="0">
              <a:latin typeface="Arial"/>
              <a:cs typeface="Arial"/>
            </a:endParaRPr>
          </a:p>
          <a:p>
            <a:pPr marL="2444750" lvl="1" indent="-417830">
              <a:lnSpc>
                <a:spcPct val="100000"/>
              </a:lnSpc>
              <a:spcBef>
                <a:spcPts val="130"/>
              </a:spcBef>
              <a:buClr>
                <a:srgbClr val="FFFFFF"/>
              </a:buClr>
              <a:buFont typeface="Arial"/>
              <a:buChar char="•"/>
              <a:tabLst>
                <a:tab pos="2445385" algn="l"/>
              </a:tabLst>
            </a:pPr>
            <a:r>
              <a:rPr sz="2000" b="1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000" b="1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000" b="1" dirty="0" err="1" smtClean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000" b="1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nárůstu utopených fixních nákladů (do reklamy)</a:t>
            </a:r>
            <a:endParaRPr sz="2000" dirty="0">
              <a:latin typeface="Arial"/>
              <a:cs typeface="Arial"/>
            </a:endParaRPr>
          </a:p>
          <a:p>
            <a:pPr>
              <a:lnSpc>
                <a:spcPct val="100000"/>
              </a:lnSpc>
              <a:spcBef>
                <a:spcPts val="19"/>
              </a:spcBef>
            </a:pPr>
            <a:endParaRPr sz="2300" dirty="0">
              <a:latin typeface="Times New Roman"/>
              <a:cs typeface="Times New Roman"/>
            </a:endParaRPr>
          </a:p>
          <a:p>
            <a:pPr marR="6350635" algn="ctr">
              <a:lnSpc>
                <a:spcPct val="100000"/>
              </a:lnSpc>
            </a:pP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atd.</a:t>
            </a:r>
            <a:endParaRPr sz="20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0" y="0"/>
            <a:ext cx="10080625" cy="7559040"/>
          </a:xfrm>
          <a:custGeom>
            <a:avLst/>
            <a:gdLst/>
            <a:ahLst/>
            <a:cxnLst/>
            <a:rect l="l" t="t" r="r" b="b"/>
            <a:pathLst>
              <a:path w="10080625" h="7559040">
                <a:moveTo>
                  <a:pt x="0" y="7559039"/>
                </a:moveTo>
                <a:lnTo>
                  <a:pt x="10080619" y="7559039"/>
                </a:lnTo>
                <a:lnTo>
                  <a:pt x="10080619" y="0"/>
                </a:lnTo>
                <a:lnTo>
                  <a:pt x="0" y="0"/>
                </a:lnTo>
                <a:lnTo>
                  <a:pt x="0" y="7559039"/>
                </a:lnTo>
                <a:close/>
              </a:path>
            </a:pathLst>
          </a:custGeom>
          <a:solidFill>
            <a:srgbClr val="2C2CB8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" name="object 3"/>
          <p:cNvSpPr txBox="1"/>
          <p:nvPr/>
        </p:nvSpPr>
        <p:spPr>
          <a:xfrm>
            <a:off x="754059" y="366781"/>
            <a:ext cx="8569325" cy="1015663"/>
          </a:xfrm>
          <a:prstGeom prst="rect">
            <a:avLst/>
          </a:prstGeom>
          <a:solidFill>
            <a:srgbClr val="2C2CB8"/>
          </a:solidFill>
          <a:ln w="9360">
            <a:solidFill>
              <a:srgbClr val="000000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marL="14604" marR="9525" algn="ctr">
              <a:lnSpc>
                <a:spcPct val="99800"/>
              </a:lnSpc>
            </a:pP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Základní rámec úvah o změnách jednotlivých parametrů CVP </a:t>
            </a:r>
            <a:r>
              <a:rPr sz="2200" b="1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200" b="1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b="1" dirty="0" err="1" smtClean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200" b="1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zachování žádoucí minimální úrovně zisku lze kvantifikovat pomocí tzv. ANALÝZY CITLIVOSTI (Sensitivity Analysis)</a:t>
            </a:r>
            <a:endParaRPr sz="2200" dirty="0">
              <a:latin typeface="Arial"/>
              <a:cs typeface="Arial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743204" y="1754196"/>
            <a:ext cx="8491855" cy="271869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STATICKÁ (jednofaktorová) ANALÝZA CITLIVOSTI:</a:t>
            </a:r>
            <a:endParaRPr sz="2200" dirty="0">
              <a:latin typeface="Arial"/>
              <a:cs typeface="Arial"/>
            </a:endParaRPr>
          </a:p>
          <a:p>
            <a:pPr marL="2444750" indent="-417830">
              <a:lnSpc>
                <a:spcPct val="100000"/>
              </a:lnSpc>
              <a:spcBef>
                <a:spcPts val="1230"/>
              </a:spcBef>
              <a:buClr>
                <a:srgbClr val="FFFFFF"/>
              </a:buClr>
              <a:buFont typeface="Arial"/>
              <a:buChar char="•"/>
              <a:tabLst>
                <a:tab pos="2445385" algn="l"/>
              </a:tabLst>
            </a:pP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objemu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prodeje</a:t>
            </a:r>
            <a:endParaRPr sz="2000" dirty="0">
              <a:latin typeface="Arial"/>
              <a:cs typeface="Arial"/>
            </a:endParaRPr>
          </a:p>
          <a:p>
            <a:pPr marL="2444750" indent="-417830">
              <a:lnSpc>
                <a:spcPct val="100000"/>
              </a:lnSpc>
              <a:spcBef>
                <a:spcPts val="130"/>
              </a:spcBef>
              <a:buClr>
                <a:srgbClr val="FFFFFF"/>
              </a:buClr>
              <a:buFont typeface="Arial"/>
              <a:buChar char="•"/>
              <a:tabLst>
                <a:tab pos="2445385" algn="l"/>
              </a:tabLst>
            </a:pP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ceny</a:t>
            </a:r>
            <a:endParaRPr sz="2000" dirty="0">
              <a:latin typeface="Arial"/>
              <a:cs typeface="Arial"/>
            </a:endParaRPr>
          </a:p>
          <a:p>
            <a:pPr marL="2444750" indent="-417830">
              <a:lnSpc>
                <a:spcPct val="100000"/>
              </a:lnSpc>
              <a:spcBef>
                <a:spcPts val="130"/>
              </a:spcBef>
              <a:buClr>
                <a:srgbClr val="FFFFFF"/>
              </a:buClr>
              <a:buFont typeface="Arial"/>
              <a:buChar char="•"/>
              <a:tabLst>
                <a:tab pos="2445385" algn="l"/>
              </a:tabLst>
            </a:pP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variabilních nákladů</a:t>
            </a:r>
            <a:endParaRPr sz="2000" dirty="0">
              <a:latin typeface="Arial"/>
              <a:cs typeface="Arial"/>
            </a:endParaRPr>
          </a:p>
          <a:p>
            <a:pPr marL="2444750" indent="-417830">
              <a:lnSpc>
                <a:spcPct val="100000"/>
              </a:lnSpc>
              <a:spcBef>
                <a:spcPts val="130"/>
              </a:spcBef>
              <a:buClr>
                <a:srgbClr val="FFFFFF"/>
              </a:buClr>
              <a:buFont typeface="Arial"/>
              <a:buChar char="•"/>
              <a:tabLst>
                <a:tab pos="2445385" algn="l"/>
              </a:tabLst>
            </a:pP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fixních nákladů</a:t>
            </a:r>
            <a:endParaRPr sz="2000" dirty="0">
              <a:latin typeface="Arial"/>
              <a:cs typeface="Arial"/>
            </a:endParaRPr>
          </a:p>
          <a:p>
            <a:pPr>
              <a:lnSpc>
                <a:spcPct val="100000"/>
              </a:lnSpc>
              <a:spcBef>
                <a:spcPts val="43"/>
              </a:spcBef>
            </a:pPr>
            <a:endParaRPr sz="2550" dirty="0">
              <a:latin typeface="Times New Roman"/>
              <a:cs typeface="Times New Roman"/>
            </a:endParaRPr>
          </a:p>
          <a:p>
            <a:pPr marL="12700" marR="5080">
              <a:lnSpc>
                <a:spcPts val="2230"/>
              </a:lnSpc>
            </a:pPr>
            <a:r>
              <a:rPr sz="2000" b="1" dirty="0" err="1">
                <a:solidFill>
                  <a:srgbClr val="FFFFFF"/>
                </a:solidFill>
                <a:latin typeface="Arial"/>
                <a:cs typeface="Arial"/>
              </a:rPr>
              <a:t>Výchozí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b="1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000" b="1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000" b="1" dirty="0" err="1" smtClean="0">
                <a:solidFill>
                  <a:srgbClr val="FFFFFF"/>
                </a:solidFill>
                <a:latin typeface="Arial"/>
                <a:cs typeface="Arial"/>
              </a:rPr>
              <a:t>edpoklad</a:t>
            </a:r>
            <a:r>
              <a:rPr sz="2000" b="1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výroby a prodeje 2 500 výrobků B vede za </a:t>
            </a:r>
            <a:r>
              <a:rPr sz="2000" b="1" dirty="0" err="1">
                <a:solidFill>
                  <a:srgbClr val="FFFFFF"/>
                </a:solidFill>
                <a:latin typeface="Arial"/>
                <a:cs typeface="Arial"/>
              </a:rPr>
              <a:t>daných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b="1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000" b="1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000" b="1" dirty="0" err="1" smtClean="0">
                <a:solidFill>
                  <a:srgbClr val="FFFFFF"/>
                </a:solidFill>
                <a:latin typeface="Arial"/>
                <a:cs typeface="Arial"/>
              </a:rPr>
              <a:t>edpokladů</a:t>
            </a:r>
            <a:r>
              <a:rPr sz="2000" b="1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k rozpočtovanému zisku ve výši Kč 325 000,-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Kč.</a:t>
            </a:r>
            <a:endParaRPr sz="2000" dirty="0">
              <a:latin typeface="Arial"/>
              <a:cs typeface="Arial"/>
            </a:endParaRPr>
          </a:p>
        </p:txBody>
      </p:sp>
      <p:graphicFrame>
        <p:nvGraphicFramePr>
          <p:cNvPr id="5" name="object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05370409"/>
              </p:ext>
            </p:extLst>
          </p:nvPr>
        </p:nvGraphicFramePr>
        <p:xfrm>
          <a:off x="739839" y="4876808"/>
          <a:ext cx="8575745" cy="2221621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6316659"/>
                <a:gridCol w="2259086"/>
              </a:tblGrid>
              <a:tr h="444364">
                <a:tc>
                  <a:txBody>
                    <a:bodyPr/>
                    <a:lstStyle/>
                    <a:p>
                      <a:pPr marL="220345">
                        <a:lnSpc>
                          <a:spcPct val="100000"/>
                        </a:lnSpc>
                      </a:pP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Výn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o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sy</a:t>
                      </a:r>
                      <a:r>
                        <a:rPr sz="2200" spc="-2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z</a:t>
                      </a:r>
                      <a:r>
                        <a:rPr sz="2200" spc="-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pr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o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deje</a:t>
                      </a:r>
                      <a:r>
                        <a:rPr sz="2200" spc="-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(2 5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spc="-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.</a:t>
                      </a:r>
                      <a:r>
                        <a:rPr sz="2200" spc="-1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6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6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0)</a:t>
                      </a:r>
                      <a:endParaRPr sz="2200" dirty="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28440">
                      <a:solidFill>
                        <a:srgbClr val="000000"/>
                      </a:solidFill>
                      <a:prstDash val="solid"/>
                    </a:lnL>
                    <a:lnR w="12600">
                      <a:solidFill>
                        <a:srgbClr val="000000"/>
                      </a:solidFill>
                      <a:prstDash val="solid"/>
                    </a:lnR>
                    <a:lnT w="2844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marL="302260">
                        <a:lnSpc>
                          <a:spcPct val="100000"/>
                        </a:lnSpc>
                      </a:pP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1 6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5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spc="-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00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spc="1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,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-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600">
                      <a:solidFill>
                        <a:srgbClr val="000000"/>
                      </a:solidFill>
                      <a:prstDash val="solid"/>
                    </a:lnL>
                    <a:lnR w="28440">
                      <a:solidFill>
                        <a:srgbClr val="000000"/>
                      </a:solidFill>
                      <a:prstDash val="solid"/>
                    </a:lnR>
                    <a:lnT w="2844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</a:tr>
              <a:tr h="444377">
                <a:tc>
                  <a:txBody>
                    <a:bodyPr/>
                    <a:lstStyle/>
                    <a:p>
                      <a:pPr marL="86360">
                        <a:lnSpc>
                          <a:spcPct val="100000"/>
                        </a:lnSpc>
                      </a:pP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-</a:t>
                      </a:r>
                      <a:r>
                        <a:rPr sz="2200" spc="-5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spc="-24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V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ari</a:t>
                      </a:r>
                      <a:r>
                        <a:rPr sz="2200" spc="-1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a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bil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n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í</a:t>
                      </a:r>
                      <a:r>
                        <a:rPr sz="2200" spc="-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n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áklady</a:t>
                      </a:r>
                      <a:r>
                        <a:rPr sz="2200" spc="-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pr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o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dan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ý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ch</a:t>
                      </a:r>
                      <a:r>
                        <a:rPr sz="2200" spc="-1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v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ý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ro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b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ků</a:t>
                      </a:r>
                      <a:r>
                        <a:rPr sz="2200" spc="-2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(2 5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spc="-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.</a:t>
                      </a:r>
                      <a:r>
                        <a:rPr sz="2200" spc="-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4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0)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28440">
                      <a:solidFill>
                        <a:srgbClr val="000000"/>
                      </a:solidFill>
                      <a:prstDash val="solid"/>
                    </a:lnL>
                    <a:lnR w="12600">
                      <a:solidFill>
                        <a:srgbClr val="000000"/>
                      </a:solidFill>
                      <a:prstDash val="solid"/>
                    </a:lnR>
                    <a:lnT w="1260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marL="95250">
                        <a:lnSpc>
                          <a:spcPct val="100000"/>
                        </a:lnSpc>
                        <a:tabLst>
                          <a:tab pos="327025" algn="l"/>
                        </a:tabLst>
                      </a:pP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-	1 0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2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5</a:t>
                      </a:r>
                      <a:r>
                        <a:rPr sz="2200" spc="-2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spc="1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,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-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600">
                      <a:solidFill>
                        <a:srgbClr val="000000"/>
                      </a:solidFill>
                      <a:prstDash val="solid"/>
                    </a:lnL>
                    <a:lnR w="28440">
                      <a:solidFill>
                        <a:srgbClr val="000000"/>
                      </a:solidFill>
                      <a:prstDash val="solid"/>
                    </a:lnR>
                    <a:lnT w="1260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</a:tr>
              <a:tr h="444245">
                <a:tc>
                  <a:txBody>
                    <a:bodyPr/>
                    <a:lstStyle/>
                    <a:p>
                      <a:pPr marL="293370">
                        <a:lnSpc>
                          <a:spcPct val="100000"/>
                        </a:lnSpc>
                      </a:pP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Mar</a:t>
                      </a:r>
                      <a:r>
                        <a:rPr sz="2200" b="1" spc="-2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ž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e</a:t>
                      </a:r>
                      <a:r>
                        <a:rPr sz="2200" b="1" spc="1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z</a:t>
                      </a:r>
                      <a:r>
                        <a:rPr sz="2200" b="1" spc="-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p</a:t>
                      </a:r>
                      <a:r>
                        <a:rPr sz="2200" b="1" spc="-4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r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odeje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28440">
                      <a:solidFill>
                        <a:srgbClr val="000000"/>
                      </a:solidFill>
                      <a:prstDash val="solid"/>
                    </a:lnL>
                    <a:lnR w="12600">
                      <a:solidFill>
                        <a:srgbClr val="000000"/>
                      </a:solidFill>
                      <a:prstDash val="solid"/>
                    </a:lnR>
                    <a:lnT w="1260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marL="513080">
                        <a:lnSpc>
                          <a:spcPct val="100000"/>
                        </a:lnSpc>
                      </a:pP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6</a:t>
                      </a:r>
                      <a:r>
                        <a:rPr sz="2200" b="1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2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5</a:t>
                      </a:r>
                      <a:r>
                        <a:rPr sz="2200" b="1" spc="-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00</a:t>
                      </a:r>
                      <a:r>
                        <a:rPr sz="2200" b="1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b="1" spc="1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,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-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600">
                      <a:solidFill>
                        <a:srgbClr val="000000"/>
                      </a:solidFill>
                      <a:prstDash val="solid"/>
                    </a:lnL>
                    <a:lnR w="28440">
                      <a:solidFill>
                        <a:srgbClr val="000000"/>
                      </a:solidFill>
                      <a:prstDash val="solid"/>
                    </a:lnR>
                    <a:lnT w="1260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</a:tr>
              <a:tr h="444316">
                <a:tc>
                  <a:txBody>
                    <a:bodyPr/>
                    <a:lstStyle/>
                    <a:p>
                      <a:pPr marL="86360">
                        <a:lnSpc>
                          <a:spcPct val="100000"/>
                        </a:lnSpc>
                        <a:tabLst>
                          <a:tab pos="318135" algn="l"/>
                        </a:tabLst>
                      </a:pP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-	Fixní</a:t>
                      </a:r>
                      <a:r>
                        <a:rPr sz="2200" spc="-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náklady</a:t>
                      </a:r>
                      <a:endParaRPr sz="2200" dirty="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28440">
                      <a:solidFill>
                        <a:srgbClr val="000000"/>
                      </a:solidFill>
                      <a:prstDash val="solid"/>
                    </a:lnL>
                    <a:lnR w="12600">
                      <a:solidFill>
                        <a:srgbClr val="000000"/>
                      </a:solidFill>
                      <a:prstDash val="solid"/>
                    </a:lnR>
                    <a:lnT w="1260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marL="95250">
                        <a:lnSpc>
                          <a:spcPct val="100000"/>
                        </a:lnSpc>
                        <a:tabLst>
                          <a:tab pos="535940" algn="l"/>
                        </a:tabLst>
                      </a:pPr>
                      <a:r>
                        <a:rPr sz="2200" dirty="0">
                          <a:solidFill>
                            <a:schemeClr val="bg1"/>
                          </a:solidFill>
                          <a:latin typeface="Times New Roman"/>
                          <a:cs typeface="Times New Roman"/>
                        </a:rPr>
                        <a:t>-</a:t>
                      </a:r>
                      <a:r>
                        <a:rPr sz="2200" dirty="0">
                          <a:latin typeface="Times New Roman"/>
                          <a:cs typeface="Times New Roman"/>
                        </a:rPr>
                        <a:t>	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3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spc="-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00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spc="1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,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-</a:t>
                      </a:r>
                      <a:endParaRPr sz="2200" dirty="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600">
                      <a:solidFill>
                        <a:srgbClr val="000000"/>
                      </a:solidFill>
                      <a:prstDash val="solid"/>
                    </a:lnL>
                    <a:lnR w="28440">
                      <a:solidFill>
                        <a:srgbClr val="000000"/>
                      </a:solidFill>
                      <a:prstDash val="solid"/>
                    </a:lnR>
                    <a:lnT w="1260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</a:tr>
              <a:tr h="444319">
                <a:tc>
                  <a:txBody>
                    <a:bodyPr/>
                    <a:lstStyle/>
                    <a:p>
                      <a:pPr marL="293370">
                        <a:lnSpc>
                          <a:spcPct val="100000"/>
                        </a:lnSpc>
                      </a:pP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Ro</a:t>
                      </a:r>
                      <a:r>
                        <a:rPr sz="2200" b="1" spc="-2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z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počtov</a:t>
                      </a:r>
                      <a:r>
                        <a:rPr sz="2200" b="1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a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ný</a:t>
                      </a:r>
                      <a:r>
                        <a:rPr sz="2200" b="1" spc="1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b="1" spc="-2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z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isk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28440">
                      <a:solidFill>
                        <a:srgbClr val="000000"/>
                      </a:solidFill>
                      <a:prstDash val="solid"/>
                    </a:lnL>
                    <a:lnR w="12600">
                      <a:solidFill>
                        <a:srgbClr val="000000"/>
                      </a:solidFill>
                      <a:prstDash val="solid"/>
                    </a:lnR>
                    <a:lnT w="12600">
                      <a:solidFill>
                        <a:srgbClr val="000000"/>
                      </a:solidFill>
                      <a:prstDash val="solid"/>
                    </a:lnT>
                    <a:lnB w="2844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marL="513080">
                        <a:lnSpc>
                          <a:spcPct val="100000"/>
                        </a:lnSpc>
                      </a:pP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3</a:t>
                      </a:r>
                      <a:r>
                        <a:rPr sz="2200" b="1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2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5</a:t>
                      </a:r>
                      <a:r>
                        <a:rPr sz="2200" b="1" spc="-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00</a:t>
                      </a:r>
                      <a:r>
                        <a:rPr sz="2200" b="1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b="1" spc="1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,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-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600">
                      <a:solidFill>
                        <a:srgbClr val="000000"/>
                      </a:solidFill>
                      <a:prstDash val="solid"/>
                    </a:lnL>
                    <a:lnR w="28440">
                      <a:solidFill>
                        <a:srgbClr val="000000"/>
                      </a:solidFill>
                      <a:prstDash val="solid"/>
                    </a:lnR>
                    <a:lnT w="12600">
                      <a:solidFill>
                        <a:srgbClr val="000000"/>
                      </a:solidFill>
                      <a:prstDash val="solid"/>
                    </a:lnT>
                    <a:lnB w="2844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0" y="0"/>
            <a:ext cx="10080625" cy="7559040"/>
          </a:xfrm>
          <a:custGeom>
            <a:avLst/>
            <a:gdLst/>
            <a:ahLst/>
            <a:cxnLst/>
            <a:rect l="l" t="t" r="r" b="b"/>
            <a:pathLst>
              <a:path w="10080625" h="7559040">
                <a:moveTo>
                  <a:pt x="0" y="7559039"/>
                </a:moveTo>
                <a:lnTo>
                  <a:pt x="10080619" y="7559039"/>
                </a:lnTo>
                <a:lnTo>
                  <a:pt x="10080619" y="0"/>
                </a:lnTo>
                <a:lnTo>
                  <a:pt x="0" y="0"/>
                </a:lnTo>
                <a:lnTo>
                  <a:pt x="0" y="7559039"/>
                </a:lnTo>
                <a:close/>
              </a:path>
            </a:pathLst>
          </a:custGeom>
          <a:solidFill>
            <a:srgbClr val="2C2CB8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" name="object 3"/>
          <p:cNvSpPr/>
          <p:nvPr/>
        </p:nvSpPr>
        <p:spPr>
          <a:xfrm>
            <a:off x="325398" y="279404"/>
            <a:ext cx="9239250" cy="4286250"/>
          </a:xfrm>
          <a:custGeom>
            <a:avLst/>
            <a:gdLst/>
            <a:ahLst/>
            <a:cxnLst/>
            <a:rect l="l" t="t" r="r" b="b"/>
            <a:pathLst>
              <a:path w="9239250" h="4286250">
                <a:moveTo>
                  <a:pt x="0" y="4286249"/>
                </a:moveTo>
                <a:lnTo>
                  <a:pt x="9239249" y="4286249"/>
                </a:lnTo>
                <a:lnTo>
                  <a:pt x="9239249" y="0"/>
                </a:lnTo>
                <a:lnTo>
                  <a:pt x="0" y="0"/>
                </a:lnTo>
                <a:lnTo>
                  <a:pt x="0" y="4286249"/>
                </a:lnTo>
                <a:close/>
              </a:path>
            </a:pathLst>
          </a:custGeom>
          <a:ln w="936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 txBox="1"/>
          <p:nvPr/>
        </p:nvSpPr>
        <p:spPr>
          <a:xfrm>
            <a:off x="404269" y="560769"/>
            <a:ext cx="7687945" cy="64120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>
              <a:lnSpc>
                <a:spcPts val="2460"/>
              </a:lnSpc>
            </a:pP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Pesimistická varianta zisku, kterou je společnost ochotna akceptovat, činí 280 000,-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Kč.</a:t>
            </a:r>
            <a:endParaRPr sz="2200">
              <a:latin typeface="Arial"/>
              <a:cs typeface="Arial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404265" y="1496640"/>
            <a:ext cx="8949690" cy="5906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550"/>
              </a:lnSpc>
            </a:pP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O kolik procent může</a:t>
            </a:r>
            <a:endParaRPr sz="2200" dirty="0">
              <a:latin typeface="Arial"/>
              <a:cs typeface="Arial"/>
            </a:endParaRPr>
          </a:p>
          <a:p>
            <a:pPr marL="1266825">
              <a:lnSpc>
                <a:spcPts val="2455"/>
              </a:lnSpc>
            </a:pP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klesnout poptávka (objem prodeje)</a:t>
            </a:r>
            <a:endParaRPr sz="2200" dirty="0">
              <a:latin typeface="Arial"/>
              <a:cs typeface="Arial"/>
            </a:endParaRPr>
          </a:p>
          <a:p>
            <a:pPr marL="1266825">
              <a:lnSpc>
                <a:spcPts val="2455"/>
              </a:lnSpc>
            </a:pP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klesnout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cena</a:t>
            </a:r>
            <a:endParaRPr sz="2200" dirty="0">
              <a:latin typeface="Arial"/>
              <a:cs typeface="Arial"/>
            </a:endParaRPr>
          </a:p>
          <a:p>
            <a:pPr marL="1266825" marR="3387090">
              <a:lnSpc>
                <a:spcPts val="2460"/>
              </a:lnSpc>
              <a:spcBef>
                <a:spcPts val="140"/>
              </a:spcBef>
            </a:pP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vzrůst výše variabilních nákladů vzrůst výše fixních nákladů,</a:t>
            </a:r>
            <a:endParaRPr sz="2200" dirty="0">
              <a:latin typeface="Arial"/>
              <a:cs typeface="Arial"/>
            </a:endParaRPr>
          </a:p>
          <a:p>
            <a:pPr>
              <a:lnSpc>
                <a:spcPct val="100000"/>
              </a:lnSpc>
              <a:spcBef>
                <a:spcPts val="45"/>
              </a:spcBef>
            </a:pPr>
            <a:endParaRPr sz="2050" dirty="0">
              <a:latin typeface="Times New Roman"/>
              <a:cs typeface="Times New Roman"/>
            </a:endParaRPr>
          </a:p>
          <a:p>
            <a:pPr marL="12700" marR="5080">
              <a:lnSpc>
                <a:spcPct val="93000"/>
              </a:lnSpc>
            </a:pP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pokud má společnost dosáhnout alespoň minimální úrovně zisku a </a:t>
            </a:r>
            <a:r>
              <a:rPr sz="2200" b="1" dirty="0" err="1">
                <a:solidFill>
                  <a:srgbClr val="FFFFFF"/>
                </a:solidFill>
                <a:latin typeface="Arial"/>
                <a:cs typeface="Arial"/>
              </a:rPr>
              <a:t>za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b="1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200" b="1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b="1" dirty="0" err="1" smtClean="0">
                <a:solidFill>
                  <a:srgbClr val="FFFFFF"/>
                </a:solidFill>
                <a:latin typeface="Arial"/>
                <a:cs typeface="Arial"/>
              </a:rPr>
              <a:t>edpokladu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, že ostatní faktory ovlivňující zisk zůstanou neměnné.</a:t>
            </a:r>
            <a:endParaRPr sz="2200" dirty="0">
              <a:latin typeface="Arial"/>
              <a:cs typeface="Arial"/>
            </a:endParaRPr>
          </a:p>
          <a:p>
            <a:pPr>
              <a:lnSpc>
                <a:spcPct val="100000"/>
              </a:lnSpc>
              <a:spcBef>
                <a:spcPts val="52"/>
              </a:spcBef>
            </a:pPr>
            <a:endParaRPr sz="2450" dirty="0">
              <a:latin typeface="Times New Roman"/>
              <a:cs typeface="Times New Roman"/>
            </a:endParaRPr>
          </a:p>
          <a:p>
            <a:pPr marL="32384">
              <a:lnSpc>
                <a:spcPct val="100000"/>
              </a:lnSpc>
            </a:pP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Citlivost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objemu:</a:t>
            </a:r>
            <a:endParaRPr sz="2200" dirty="0">
              <a:latin typeface="Arial"/>
              <a:cs typeface="Arial"/>
            </a:endParaRPr>
          </a:p>
          <a:p>
            <a:pPr marL="480059">
              <a:lnSpc>
                <a:spcPct val="100000"/>
              </a:lnSpc>
              <a:spcBef>
                <a:spcPts val="1230"/>
              </a:spcBef>
            </a:pP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(660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– 410)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Q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=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300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000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+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280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000</a:t>
            </a:r>
            <a:endParaRPr sz="2000" dirty="0">
              <a:latin typeface="Arial"/>
              <a:cs typeface="Arial"/>
            </a:endParaRPr>
          </a:p>
          <a:p>
            <a:pPr marL="1417320">
              <a:lnSpc>
                <a:spcPct val="100000"/>
              </a:lnSpc>
              <a:spcBef>
                <a:spcPts val="1235"/>
              </a:spcBef>
            </a:pP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Q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=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2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320</a:t>
            </a:r>
            <a:endParaRPr sz="2000" dirty="0">
              <a:latin typeface="Arial"/>
              <a:cs typeface="Arial"/>
            </a:endParaRPr>
          </a:p>
          <a:p>
            <a:pPr marL="1068705">
              <a:lnSpc>
                <a:spcPct val="100000"/>
              </a:lnSpc>
              <a:spcBef>
                <a:spcPts val="1235"/>
              </a:spcBef>
            </a:pP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S(Q)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=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(2500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– 2320)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: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2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500</a:t>
            </a:r>
            <a:endParaRPr sz="2000" dirty="0">
              <a:latin typeface="Arial"/>
              <a:cs typeface="Arial"/>
            </a:endParaRPr>
          </a:p>
          <a:p>
            <a:pPr marL="1827530" marR="1122680" indent="-759460">
              <a:lnSpc>
                <a:spcPts val="3640"/>
              </a:lnSpc>
              <a:spcBef>
                <a:spcPts val="310"/>
              </a:spcBef>
              <a:tabLst>
                <a:tab pos="2726690" algn="l"/>
              </a:tabLst>
            </a:pP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S(Q)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=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0,072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	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Objem prodeje může klesnout o 7,2 % Citlivost objemu je totéž jako bezpečnostní marže</a:t>
            </a:r>
            <a:endParaRPr sz="20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0" y="0"/>
            <a:ext cx="10080625" cy="7559040"/>
          </a:xfrm>
          <a:custGeom>
            <a:avLst/>
            <a:gdLst/>
            <a:ahLst/>
            <a:cxnLst/>
            <a:rect l="l" t="t" r="r" b="b"/>
            <a:pathLst>
              <a:path w="10080625" h="7559040">
                <a:moveTo>
                  <a:pt x="0" y="7559039"/>
                </a:moveTo>
                <a:lnTo>
                  <a:pt x="10080619" y="7559039"/>
                </a:lnTo>
                <a:lnTo>
                  <a:pt x="10080619" y="0"/>
                </a:lnTo>
                <a:lnTo>
                  <a:pt x="0" y="0"/>
                </a:lnTo>
                <a:lnTo>
                  <a:pt x="0" y="7559039"/>
                </a:lnTo>
                <a:close/>
              </a:path>
            </a:pathLst>
          </a:custGeom>
          <a:solidFill>
            <a:srgbClr val="2C2CB8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" name="object 3"/>
          <p:cNvSpPr txBox="1"/>
          <p:nvPr/>
        </p:nvSpPr>
        <p:spPr>
          <a:xfrm>
            <a:off x="515934" y="366778"/>
            <a:ext cx="9048750" cy="369332"/>
          </a:xfrm>
          <a:prstGeom prst="rect">
            <a:avLst/>
          </a:prstGeom>
          <a:solidFill>
            <a:srgbClr val="2C2CB8"/>
          </a:solidFill>
          <a:ln w="9360">
            <a:solidFill>
              <a:srgbClr val="000000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marL="2663825">
              <a:lnSpc>
                <a:spcPct val="100000"/>
              </a:lnSpc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Další parametry citlivosti:</a:t>
            </a:r>
            <a:endParaRPr sz="2400">
              <a:latin typeface="Arial"/>
              <a:cs typeface="Arial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503326" y="1268794"/>
            <a:ext cx="6430010" cy="571695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Citlivost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ceny:</a:t>
            </a:r>
            <a:endParaRPr sz="2200" dirty="0">
              <a:latin typeface="Arial"/>
              <a:cs typeface="Arial"/>
            </a:endParaRPr>
          </a:p>
          <a:p>
            <a:pPr marR="1233170" algn="ctr">
              <a:lnSpc>
                <a:spcPct val="100000"/>
              </a:lnSpc>
              <a:spcBef>
                <a:spcPts val="1170"/>
              </a:spcBef>
            </a:pP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(c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– 410)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2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500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=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300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000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+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280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000</a:t>
            </a:r>
            <a:endParaRPr sz="2000" dirty="0">
              <a:latin typeface="Arial"/>
              <a:cs typeface="Arial"/>
            </a:endParaRPr>
          </a:p>
          <a:p>
            <a:pPr marR="2493010" algn="ctr">
              <a:lnSpc>
                <a:spcPct val="100000"/>
              </a:lnSpc>
              <a:spcBef>
                <a:spcPts val="1155"/>
              </a:spcBef>
            </a:pP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c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=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642</a:t>
            </a:r>
            <a:endParaRPr sz="2000" dirty="0">
              <a:latin typeface="Arial"/>
              <a:cs typeface="Arial"/>
            </a:endParaRPr>
          </a:p>
          <a:p>
            <a:pPr marL="1187450">
              <a:lnSpc>
                <a:spcPct val="100000"/>
              </a:lnSpc>
              <a:spcBef>
                <a:spcPts val="1165"/>
              </a:spcBef>
            </a:pP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S(c)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=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(660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– 642)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: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660</a:t>
            </a:r>
            <a:endParaRPr sz="2000" dirty="0">
              <a:latin typeface="Arial"/>
              <a:cs typeface="Arial"/>
            </a:endParaRPr>
          </a:p>
          <a:p>
            <a:pPr marR="2502535" algn="ctr">
              <a:lnSpc>
                <a:spcPct val="100000"/>
              </a:lnSpc>
              <a:spcBef>
                <a:spcPts val="1165"/>
              </a:spcBef>
            </a:pP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S(c)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=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0,0273</a:t>
            </a:r>
            <a:endParaRPr sz="2000" dirty="0">
              <a:latin typeface="Arial"/>
              <a:cs typeface="Arial"/>
            </a:endParaRPr>
          </a:p>
          <a:p>
            <a:pPr marL="2257425">
              <a:lnSpc>
                <a:spcPct val="100000"/>
              </a:lnSpc>
              <a:spcBef>
                <a:spcPts val="1150"/>
              </a:spcBef>
            </a:pP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Výše ceny může klesnout o 2,73 %</a:t>
            </a:r>
            <a:endParaRPr sz="2000" dirty="0">
              <a:latin typeface="Arial"/>
              <a:cs typeface="Arial"/>
            </a:endParaRPr>
          </a:p>
          <a:p>
            <a:pPr marR="2435225" algn="ctr">
              <a:lnSpc>
                <a:spcPct val="100000"/>
              </a:lnSpc>
              <a:spcBef>
                <a:spcPts val="1135"/>
              </a:spcBef>
            </a:pP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Citlivost variabilních nákladů:</a:t>
            </a:r>
            <a:endParaRPr sz="2200" dirty="0">
              <a:latin typeface="Arial"/>
              <a:cs typeface="Arial"/>
            </a:endParaRPr>
          </a:p>
          <a:p>
            <a:pPr marR="1232535" algn="ctr">
              <a:lnSpc>
                <a:spcPct val="100000"/>
              </a:lnSpc>
              <a:spcBef>
                <a:spcPts val="1170"/>
              </a:spcBef>
            </a:pP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(660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– v)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2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500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=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300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000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+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280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000</a:t>
            </a:r>
            <a:endParaRPr sz="2000" dirty="0">
              <a:latin typeface="Arial"/>
              <a:cs typeface="Arial"/>
            </a:endParaRPr>
          </a:p>
          <a:p>
            <a:pPr marR="2494280" algn="ctr">
              <a:lnSpc>
                <a:spcPct val="100000"/>
              </a:lnSpc>
              <a:spcBef>
                <a:spcPts val="1150"/>
              </a:spcBef>
            </a:pP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=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428</a:t>
            </a:r>
            <a:endParaRPr sz="2000" dirty="0">
              <a:latin typeface="Arial"/>
              <a:cs typeface="Arial"/>
            </a:endParaRPr>
          </a:p>
          <a:p>
            <a:pPr marL="1187450">
              <a:lnSpc>
                <a:spcPct val="100000"/>
              </a:lnSpc>
              <a:spcBef>
                <a:spcPts val="1165"/>
              </a:spcBef>
            </a:pP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S(v)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=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(428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– 410)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: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410</a:t>
            </a:r>
            <a:endParaRPr sz="2000" dirty="0">
              <a:latin typeface="Arial"/>
              <a:cs typeface="Arial"/>
            </a:endParaRPr>
          </a:p>
          <a:p>
            <a:pPr marR="2501900" algn="ctr">
              <a:lnSpc>
                <a:spcPct val="100000"/>
              </a:lnSpc>
              <a:spcBef>
                <a:spcPts val="1165"/>
              </a:spcBef>
            </a:pP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S(v)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=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0,0439</a:t>
            </a:r>
            <a:endParaRPr sz="2000" dirty="0">
              <a:latin typeface="Arial"/>
              <a:cs typeface="Arial"/>
            </a:endParaRPr>
          </a:p>
          <a:p>
            <a:pPr marL="2238375" marR="384175" indent="19050">
              <a:lnSpc>
                <a:spcPts val="2160"/>
              </a:lnSpc>
              <a:spcBef>
                <a:spcPts val="1420"/>
              </a:spcBef>
            </a:pP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Výše jednotkových variabilních nákladů může narůst o 4,39 %</a:t>
            </a:r>
            <a:endParaRPr sz="20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0" y="0"/>
            <a:ext cx="10080625" cy="7559040"/>
          </a:xfrm>
          <a:custGeom>
            <a:avLst/>
            <a:gdLst/>
            <a:ahLst/>
            <a:cxnLst/>
            <a:rect l="l" t="t" r="r" b="b"/>
            <a:pathLst>
              <a:path w="10080625" h="7559040">
                <a:moveTo>
                  <a:pt x="0" y="7559039"/>
                </a:moveTo>
                <a:lnTo>
                  <a:pt x="10080619" y="7559039"/>
                </a:lnTo>
                <a:lnTo>
                  <a:pt x="10080619" y="0"/>
                </a:lnTo>
                <a:lnTo>
                  <a:pt x="0" y="0"/>
                </a:lnTo>
                <a:lnTo>
                  <a:pt x="0" y="7559039"/>
                </a:lnTo>
                <a:close/>
              </a:path>
            </a:pathLst>
          </a:custGeom>
          <a:solidFill>
            <a:srgbClr val="2C2CB8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" name="object 3"/>
          <p:cNvSpPr txBox="1"/>
          <p:nvPr/>
        </p:nvSpPr>
        <p:spPr>
          <a:xfrm>
            <a:off x="515934" y="366778"/>
            <a:ext cx="9048750" cy="369332"/>
          </a:xfrm>
          <a:prstGeom prst="rect">
            <a:avLst/>
          </a:prstGeom>
          <a:solidFill>
            <a:srgbClr val="2C2CB8"/>
          </a:solidFill>
          <a:ln w="9360">
            <a:solidFill>
              <a:srgbClr val="000000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marL="2663825">
              <a:lnSpc>
                <a:spcPct val="100000"/>
              </a:lnSpc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Další parametry citlivosti:</a:t>
            </a:r>
            <a:endParaRPr sz="2400">
              <a:latin typeface="Arial"/>
              <a:cs typeface="Arial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503326" y="1768667"/>
            <a:ext cx="6277610" cy="2929007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Citlivost fixních nákladů:</a:t>
            </a:r>
            <a:endParaRPr sz="2200" dirty="0">
              <a:latin typeface="Arial"/>
              <a:cs typeface="Arial"/>
            </a:endParaRPr>
          </a:p>
          <a:p>
            <a:pPr marL="460375">
              <a:lnSpc>
                <a:spcPct val="100000"/>
              </a:lnSpc>
              <a:spcBef>
                <a:spcPts val="1245"/>
              </a:spcBef>
            </a:pP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(660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– 410)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2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500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=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F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+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280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000</a:t>
            </a:r>
            <a:endParaRPr sz="2000" dirty="0">
              <a:latin typeface="Arial"/>
              <a:cs typeface="Arial"/>
            </a:endParaRPr>
          </a:p>
          <a:p>
            <a:pPr marL="53975" algn="ctr">
              <a:lnSpc>
                <a:spcPct val="100000"/>
              </a:lnSpc>
              <a:spcBef>
                <a:spcPts val="1225"/>
              </a:spcBef>
            </a:pP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F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=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345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000</a:t>
            </a:r>
            <a:endParaRPr sz="2000" dirty="0">
              <a:latin typeface="Arial"/>
              <a:cs typeface="Arial"/>
            </a:endParaRPr>
          </a:p>
          <a:p>
            <a:pPr marL="1187450">
              <a:lnSpc>
                <a:spcPct val="100000"/>
              </a:lnSpc>
              <a:spcBef>
                <a:spcPts val="1235"/>
              </a:spcBef>
            </a:pP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S(F)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=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(345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000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– 300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000)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: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300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000</a:t>
            </a:r>
            <a:endParaRPr sz="2000" dirty="0">
              <a:latin typeface="Arial"/>
              <a:cs typeface="Arial"/>
            </a:endParaRPr>
          </a:p>
          <a:p>
            <a:pPr marL="1187450">
              <a:lnSpc>
                <a:spcPct val="100000"/>
              </a:lnSpc>
              <a:spcBef>
                <a:spcPts val="1235"/>
              </a:spcBef>
            </a:pP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S(c)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=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0,15</a:t>
            </a:r>
            <a:endParaRPr sz="2000" dirty="0">
              <a:latin typeface="Arial"/>
              <a:cs typeface="Arial"/>
            </a:endParaRPr>
          </a:p>
          <a:p>
            <a:pPr marL="2238375" marR="5080" indent="19050">
              <a:lnSpc>
                <a:spcPts val="2230"/>
              </a:lnSpc>
              <a:spcBef>
                <a:spcPts val="1440"/>
              </a:spcBef>
            </a:pP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Výše absolutních fixních nákladů může narůst o 15,0 %</a:t>
            </a:r>
            <a:endParaRPr sz="20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673095" y="366772"/>
            <a:ext cx="8653780" cy="1025922"/>
          </a:xfrm>
          <a:prstGeom prst="rect">
            <a:avLst/>
          </a:prstGeom>
          <a:solidFill>
            <a:srgbClr val="2C2CB8"/>
          </a:solidFill>
          <a:ln w="9360">
            <a:solidFill>
              <a:srgbClr val="000000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marL="580390" marR="574040" algn="ctr">
              <a:lnSpc>
                <a:spcPts val="2680"/>
              </a:lnSpc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Obdobným způsobem </a:t>
            </a:r>
            <a:r>
              <a:rPr sz="2400" b="1" dirty="0" err="1">
                <a:solidFill>
                  <a:srgbClr val="FFFFFF"/>
                </a:solidFill>
                <a:latin typeface="Arial"/>
                <a:cs typeface="Arial"/>
              </a:rPr>
              <a:t>lze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b="1" dirty="0" err="1" smtClean="0">
                <a:solidFill>
                  <a:srgbClr val="FFFFFF"/>
                </a:solidFill>
                <a:latin typeface="Arial"/>
                <a:cs typeface="Arial"/>
              </a:rPr>
              <a:t>samoz</a:t>
            </a:r>
            <a:r>
              <a:rPr lang="cs-CZ" sz="2400" b="1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b="1" dirty="0" err="1" smtClean="0">
                <a:solidFill>
                  <a:srgbClr val="FFFFFF"/>
                </a:solidFill>
                <a:latin typeface="Arial"/>
                <a:cs typeface="Arial"/>
              </a:rPr>
              <a:t>ejmě</a:t>
            </a:r>
            <a:r>
              <a:rPr sz="2400" b="1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kvantifikovat analýzu citlivosti i v </a:t>
            </a:r>
            <a:r>
              <a:rPr sz="2400" b="1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b="1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b="1" dirty="0" err="1" smtClean="0">
                <a:solidFill>
                  <a:srgbClr val="FFFFFF"/>
                </a:solidFill>
                <a:latin typeface="Arial"/>
                <a:cs typeface="Arial"/>
              </a:rPr>
              <a:t>ípadě</a:t>
            </a:r>
            <a:r>
              <a:rPr sz="2400" b="1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složitější, ovšem již</a:t>
            </a:r>
            <a:endParaRPr sz="2400" dirty="0">
              <a:latin typeface="Arial"/>
              <a:cs typeface="Arial"/>
            </a:endParaRPr>
          </a:p>
          <a:p>
            <a:pPr algn="ctr">
              <a:lnSpc>
                <a:spcPts val="2620"/>
              </a:lnSpc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„rozhodnuté“ sortimentní struktury:</a:t>
            </a:r>
            <a:endParaRPr sz="2400" dirty="0">
              <a:latin typeface="Arial"/>
              <a:cs typeface="Arial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03330" y="1981769"/>
            <a:ext cx="8818880" cy="61555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>
              <a:lnSpc>
                <a:spcPts val="2380"/>
              </a:lnSpc>
              <a:tabLst>
                <a:tab pos="3026410" algn="l"/>
              </a:tabLst>
            </a:pP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Rozpočtovaný zisk </a:t>
            </a:r>
            <a:r>
              <a:rPr sz="2200" b="1" dirty="0" err="1">
                <a:solidFill>
                  <a:srgbClr val="FFFFFF"/>
                </a:solidFill>
                <a:latin typeface="Arial"/>
                <a:cs typeface="Arial"/>
              </a:rPr>
              <a:t>za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b="1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200" b="1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b="1" dirty="0" err="1" smtClean="0">
                <a:solidFill>
                  <a:srgbClr val="FFFFFF"/>
                </a:solidFill>
                <a:latin typeface="Arial"/>
                <a:cs typeface="Arial"/>
              </a:rPr>
              <a:t>edpokladu</a:t>
            </a:r>
            <a:r>
              <a:rPr sz="2200" b="1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prodeje 1 500 ks výrobku A a 1 000 ks výrobku B činí	280 000 (viz tabulka).</a:t>
            </a:r>
            <a:endParaRPr sz="2200" dirty="0">
              <a:latin typeface="Arial"/>
              <a:cs typeface="Arial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503330" y="5984781"/>
            <a:ext cx="8943340" cy="1000274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>
              <a:lnSpc>
                <a:spcPts val="2590"/>
              </a:lnSpc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Jaká je statická citlivost jednotlivých parametrů </a:t>
            </a:r>
            <a:r>
              <a:rPr sz="2400" b="1" dirty="0" err="1">
                <a:solidFill>
                  <a:srgbClr val="FFFFFF"/>
                </a:solidFill>
                <a:latin typeface="Arial"/>
                <a:cs typeface="Arial"/>
              </a:rPr>
              <a:t>za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b="1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b="1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b="1" dirty="0" err="1" smtClean="0">
                <a:solidFill>
                  <a:srgbClr val="FFFFFF"/>
                </a:solidFill>
                <a:latin typeface="Arial"/>
                <a:cs typeface="Arial"/>
              </a:rPr>
              <a:t>edpokladu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, že společnost má dosáhnout alespoň minimální úrovně zisku 250 000 ?</a:t>
            </a:r>
            <a:endParaRPr sz="2400" dirty="0">
              <a:latin typeface="Arial"/>
              <a:cs typeface="Arial"/>
            </a:endParaRPr>
          </a:p>
        </p:txBody>
      </p:sp>
      <p:graphicFrame>
        <p:nvGraphicFramePr>
          <p:cNvPr id="5" name="object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11563377"/>
              </p:ext>
            </p:extLst>
          </p:nvPr>
        </p:nvGraphicFramePr>
        <p:xfrm>
          <a:off x="658875" y="2819536"/>
          <a:ext cx="8655062" cy="2688204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4208519"/>
                <a:gridCol w="1590690"/>
                <a:gridCol w="1428749"/>
                <a:gridCol w="1427104"/>
              </a:tblGrid>
              <a:tr h="466709">
                <a:tc>
                  <a:txBody>
                    <a:bodyPr/>
                    <a:lstStyle/>
                    <a:p>
                      <a:endParaRPr sz="240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28440">
                      <a:solidFill>
                        <a:srgbClr val="000000"/>
                      </a:solidFill>
                      <a:prstDash val="solid"/>
                    </a:lnL>
                    <a:lnR w="12600">
                      <a:solidFill>
                        <a:srgbClr val="000000"/>
                      </a:solidFill>
                      <a:prstDash val="solid"/>
                    </a:lnR>
                    <a:lnT w="2844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ct val="100000"/>
                        </a:lnSpc>
                      </a:pP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A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600">
                      <a:solidFill>
                        <a:srgbClr val="000000"/>
                      </a:solidFill>
                      <a:prstDash val="solid"/>
                    </a:lnL>
                    <a:lnR w="12600">
                      <a:solidFill>
                        <a:srgbClr val="000000"/>
                      </a:solidFill>
                      <a:prstDash val="solid"/>
                    </a:lnR>
                    <a:lnT w="2844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B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600">
                      <a:solidFill>
                        <a:srgbClr val="000000"/>
                      </a:solidFill>
                      <a:prstDash val="solid"/>
                    </a:lnL>
                    <a:lnR w="12600">
                      <a:solidFill>
                        <a:srgbClr val="000000"/>
                      </a:solidFill>
                      <a:prstDash val="solid"/>
                    </a:lnR>
                    <a:lnT w="2844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marL="95250">
                        <a:lnSpc>
                          <a:spcPct val="100000"/>
                        </a:lnSpc>
                      </a:pP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Celkem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600">
                      <a:solidFill>
                        <a:srgbClr val="000000"/>
                      </a:solidFill>
                      <a:prstDash val="solid"/>
                    </a:lnL>
                    <a:lnR w="28440">
                      <a:solidFill>
                        <a:srgbClr val="000000"/>
                      </a:solidFill>
                      <a:prstDash val="solid"/>
                    </a:lnR>
                    <a:lnT w="2844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</a:tr>
              <a:tr h="444245">
                <a:tc>
                  <a:txBody>
                    <a:bodyPr/>
                    <a:lstStyle/>
                    <a:p>
                      <a:pPr marL="220345">
                        <a:lnSpc>
                          <a:spcPct val="100000"/>
                        </a:lnSpc>
                      </a:pP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Vý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n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osy</a:t>
                      </a:r>
                      <a:r>
                        <a:rPr sz="2200" spc="-1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z</a:t>
                      </a:r>
                      <a:r>
                        <a:rPr sz="2200" spc="-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pro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d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eje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28440">
                      <a:solidFill>
                        <a:srgbClr val="000000"/>
                      </a:solidFill>
                      <a:prstDash val="solid"/>
                    </a:lnL>
                    <a:lnR w="12600">
                      <a:solidFill>
                        <a:srgbClr val="000000"/>
                      </a:solidFill>
                      <a:prstDash val="solid"/>
                    </a:lnR>
                    <a:lnT w="1260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marL="576580">
                        <a:lnSpc>
                          <a:spcPct val="100000"/>
                        </a:lnSpc>
                      </a:pP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7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5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spc="-2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600">
                      <a:solidFill>
                        <a:srgbClr val="000000"/>
                      </a:solidFill>
                      <a:prstDash val="solid"/>
                    </a:lnL>
                    <a:lnR w="12600">
                      <a:solidFill>
                        <a:srgbClr val="000000"/>
                      </a:solidFill>
                      <a:prstDash val="solid"/>
                    </a:lnR>
                    <a:lnT w="1260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marL="413384">
                        <a:lnSpc>
                          <a:spcPct val="100000"/>
                        </a:lnSpc>
                      </a:pP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6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6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spc="-2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600">
                      <a:solidFill>
                        <a:srgbClr val="000000"/>
                      </a:solidFill>
                      <a:prstDash val="solid"/>
                    </a:lnL>
                    <a:lnR w="12600">
                      <a:solidFill>
                        <a:srgbClr val="000000"/>
                      </a:solidFill>
                      <a:prstDash val="solid"/>
                    </a:lnR>
                    <a:lnT w="1260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marL="203200">
                        <a:lnSpc>
                          <a:spcPct val="100000"/>
                        </a:lnSpc>
                      </a:pP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2200" spc="-2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4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spc="-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600">
                      <a:solidFill>
                        <a:srgbClr val="000000"/>
                      </a:solidFill>
                      <a:prstDash val="solid"/>
                    </a:lnL>
                    <a:lnR w="28440">
                      <a:solidFill>
                        <a:srgbClr val="000000"/>
                      </a:solidFill>
                      <a:prstDash val="solid"/>
                    </a:lnR>
                    <a:lnT w="1260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</a:tr>
              <a:tr h="444367">
                <a:tc>
                  <a:txBody>
                    <a:bodyPr/>
                    <a:lstStyle/>
                    <a:p>
                      <a:pPr marL="86360">
                        <a:lnSpc>
                          <a:spcPct val="100000"/>
                        </a:lnSpc>
                      </a:pP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-</a:t>
                      </a:r>
                      <a:r>
                        <a:rPr sz="2200" spc="-5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spc="-24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V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ariabil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n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í</a:t>
                      </a:r>
                      <a:r>
                        <a:rPr sz="2200" spc="-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n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áklady</a:t>
                      </a:r>
                      <a:r>
                        <a:rPr sz="2200" spc="-1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pro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d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.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v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ýro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b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ků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28440">
                      <a:solidFill>
                        <a:srgbClr val="000000"/>
                      </a:solidFill>
                      <a:prstDash val="solid"/>
                    </a:lnL>
                    <a:lnR w="12600">
                      <a:solidFill>
                        <a:srgbClr val="000000"/>
                      </a:solidFill>
                      <a:prstDash val="solid"/>
                    </a:lnR>
                    <a:lnT w="1260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marL="413384">
                        <a:lnSpc>
                          <a:spcPct val="100000"/>
                        </a:lnSpc>
                      </a:pP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-</a:t>
                      </a:r>
                      <a:r>
                        <a:rPr sz="2200" spc="-1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4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2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spc="-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600">
                      <a:solidFill>
                        <a:srgbClr val="000000"/>
                      </a:solidFill>
                      <a:prstDash val="solid"/>
                    </a:lnL>
                    <a:lnR w="12600">
                      <a:solidFill>
                        <a:srgbClr val="000000"/>
                      </a:solidFill>
                      <a:prstDash val="solid"/>
                    </a:lnR>
                    <a:lnT w="1260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marL="250190">
                        <a:lnSpc>
                          <a:spcPct val="100000"/>
                        </a:lnSpc>
                      </a:pP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-</a:t>
                      </a:r>
                      <a:r>
                        <a:rPr sz="2200" spc="-1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4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spc="-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600">
                      <a:solidFill>
                        <a:srgbClr val="000000"/>
                      </a:solidFill>
                      <a:prstDash val="solid"/>
                    </a:lnL>
                    <a:lnR w="12600">
                      <a:solidFill>
                        <a:srgbClr val="000000"/>
                      </a:solidFill>
                      <a:prstDash val="solid"/>
                    </a:lnR>
                    <a:lnT w="1260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marL="248920">
                        <a:lnSpc>
                          <a:spcPct val="100000"/>
                        </a:lnSpc>
                      </a:pP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-</a:t>
                      </a:r>
                      <a:r>
                        <a:rPr sz="2200" spc="-1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8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3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spc="-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600">
                      <a:solidFill>
                        <a:srgbClr val="000000"/>
                      </a:solidFill>
                      <a:prstDash val="solid"/>
                    </a:lnL>
                    <a:lnR w="28440">
                      <a:solidFill>
                        <a:srgbClr val="000000"/>
                      </a:solidFill>
                      <a:prstDash val="solid"/>
                    </a:lnR>
                    <a:lnT w="1260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</a:tr>
              <a:tr h="444261">
                <a:tc>
                  <a:txBody>
                    <a:bodyPr/>
                    <a:lstStyle/>
                    <a:p>
                      <a:pPr marL="293370">
                        <a:lnSpc>
                          <a:spcPct val="100000"/>
                        </a:lnSpc>
                      </a:pP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M</a:t>
                      </a:r>
                      <a:r>
                        <a:rPr sz="2200" b="1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a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r</a:t>
                      </a:r>
                      <a:r>
                        <a:rPr sz="2200" b="1" spc="-2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ž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e</a:t>
                      </a:r>
                      <a:r>
                        <a:rPr sz="2200" b="1" spc="2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z</a:t>
                      </a:r>
                      <a:r>
                        <a:rPr sz="2200" b="1" spc="-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p</a:t>
                      </a:r>
                      <a:r>
                        <a:rPr sz="2200" b="1" spc="-4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r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o</a:t>
                      </a:r>
                      <a:r>
                        <a:rPr sz="2200" b="1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d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eje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28440">
                      <a:solidFill>
                        <a:srgbClr val="000000"/>
                      </a:solidFill>
                      <a:prstDash val="solid"/>
                    </a:lnL>
                    <a:lnR w="12600">
                      <a:solidFill>
                        <a:srgbClr val="000000"/>
                      </a:solidFill>
                      <a:prstDash val="solid"/>
                    </a:lnR>
                    <a:lnT w="1260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marL="576580">
                        <a:lnSpc>
                          <a:spcPct val="100000"/>
                        </a:lnSpc>
                      </a:pP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3</a:t>
                      </a:r>
                      <a:r>
                        <a:rPr sz="2200" b="1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3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b="1" spc="-2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b="1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600">
                      <a:solidFill>
                        <a:srgbClr val="000000"/>
                      </a:solidFill>
                      <a:prstDash val="solid"/>
                    </a:lnL>
                    <a:lnR w="12600">
                      <a:solidFill>
                        <a:srgbClr val="000000"/>
                      </a:solidFill>
                      <a:prstDash val="solid"/>
                    </a:lnR>
                    <a:lnT w="1260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marL="413384">
                        <a:lnSpc>
                          <a:spcPct val="100000"/>
                        </a:lnSpc>
                      </a:pP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2</a:t>
                      </a:r>
                      <a:r>
                        <a:rPr sz="2200" b="1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5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b="1" spc="-2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b="1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600">
                      <a:solidFill>
                        <a:srgbClr val="000000"/>
                      </a:solidFill>
                      <a:prstDash val="solid"/>
                    </a:lnL>
                    <a:lnR w="12600">
                      <a:solidFill>
                        <a:srgbClr val="000000"/>
                      </a:solidFill>
                      <a:prstDash val="solid"/>
                    </a:lnR>
                    <a:lnT w="1260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marL="412115">
                        <a:lnSpc>
                          <a:spcPct val="100000"/>
                        </a:lnSpc>
                      </a:pP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5</a:t>
                      </a:r>
                      <a:r>
                        <a:rPr sz="2200" b="1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8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b="1" spc="-2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b="1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600">
                      <a:solidFill>
                        <a:srgbClr val="000000"/>
                      </a:solidFill>
                      <a:prstDash val="solid"/>
                    </a:lnL>
                    <a:lnR w="28440">
                      <a:solidFill>
                        <a:srgbClr val="000000"/>
                      </a:solidFill>
                      <a:prstDash val="solid"/>
                    </a:lnR>
                    <a:lnT w="1260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</a:tr>
              <a:tr h="444377">
                <a:tc>
                  <a:txBody>
                    <a:bodyPr/>
                    <a:lstStyle/>
                    <a:p>
                      <a:pPr marL="86360">
                        <a:lnSpc>
                          <a:spcPct val="100000"/>
                        </a:lnSpc>
                      </a:pP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-</a:t>
                      </a:r>
                      <a:r>
                        <a:rPr sz="2200" spc="-1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Fi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x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ní 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n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áklady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28440">
                      <a:solidFill>
                        <a:srgbClr val="000000"/>
                      </a:solidFill>
                      <a:prstDash val="solid"/>
                    </a:lnL>
                    <a:lnR w="12600">
                      <a:solidFill>
                        <a:srgbClr val="000000"/>
                      </a:solidFill>
                      <a:prstDash val="solid"/>
                    </a:lnR>
                    <a:lnT w="1260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 gridSpan="3">
                  <a:txBody>
                    <a:bodyPr/>
                    <a:lstStyle/>
                    <a:p>
                      <a:pPr marR="79375" algn="r">
                        <a:lnSpc>
                          <a:spcPct val="100000"/>
                        </a:lnSpc>
                      </a:pP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- 3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spc="-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600">
                      <a:solidFill>
                        <a:srgbClr val="000000"/>
                      </a:solidFill>
                      <a:prstDash val="solid"/>
                    </a:lnL>
                    <a:lnR w="28440">
                      <a:solidFill>
                        <a:srgbClr val="000000"/>
                      </a:solidFill>
                      <a:prstDash val="solid"/>
                    </a:lnR>
                    <a:lnT w="1260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444245">
                <a:tc>
                  <a:txBody>
                    <a:bodyPr/>
                    <a:lstStyle/>
                    <a:p>
                      <a:pPr marL="224790">
                        <a:lnSpc>
                          <a:spcPct val="100000"/>
                        </a:lnSpc>
                      </a:pPr>
                      <a:r>
                        <a:rPr sz="2200" b="1" spc="-2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Z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isk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28440">
                      <a:solidFill>
                        <a:srgbClr val="000000"/>
                      </a:solidFill>
                      <a:prstDash val="solid"/>
                    </a:lnL>
                    <a:lnR w="12600">
                      <a:solidFill>
                        <a:srgbClr val="000000"/>
                      </a:solidFill>
                      <a:prstDash val="solid"/>
                    </a:lnR>
                    <a:lnT w="12600">
                      <a:solidFill>
                        <a:srgbClr val="000000"/>
                      </a:solidFill>
                      <a:prstDash val="solid"/>
                    </a:lnT>
                    <a:lnB w="2844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 gridSpan="3">
                  <a:txBody>
                    <a:bodyPr/>
                    <a:lstStyle/>
                    <a:p>
                      <a:pPr marR="80010" algn="r">
                        <a:lnSpc>
                          <a:spcPct val="100000"/>
                        </a:lnSpc>
                      </a:pP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2</a:t>
                      </a:r>
                      <a:r>
                        <a:rPr sz="2200" b="1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8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b="1" spc="-2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b="1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600">
                      <a:solidFill>
                        <a:srgbClr val="000000"/>
                      </a:solidFill>
                      <a:prstDash val="solid"/>
                    </a:lnL>
                    <a:lnR w="28440">
                      <a:solidFill>
                        <a:srgbClr val="000000"/>
                      </a:solidFill>
                      <a:prstDash val="solid"/>
                    </a:lnR>
                    <a:lnT w="12600">
                      <a:solidFill>
                        <a:srgbClr val="000000"/>
                      </a:solidFill>
                      <a:prstDash val="solid"/>
                    </a:lnT>
                    <a:lnB w="2844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</a:tbl>
          </a:graphicData>
        </a:graphic>
      </p:graphicFrame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0" y="0"/>
            <a:ext cx="10080625" cy="7559040"/>
          </a:xfrm>
          <a:custGeom>
            <a:avLst/>
            <a:gdLst/>
            <a:ahLst/>
            <a:cxnLst/>
            <a:rect l="l" t="t" r="r" b="b"/>
            <a:pathLst>
              <a:path w="10080625" h="7559040">
                <a:moveTo>
                  <a:pt x="0" y="7559039"/>
                </a:moveTo>
                <a:lnTo>
                  <a:pt x="10080619" y="7559039"/>
                </a:lnTo>
                <a:lnTo>
                  <a:pt x="10080619" y="0"/>
                </a:lnTo>
                <a:lnTo>
                  <a:pt x="0" y="0"/>
                </a:lnTo>
                <a:lnTo>
                  <a:pt x="0" y="7559039"/>
                </a:lnTo>
                <a:close/>
              </a:path>
            </a:pathLst>
          </a:custGeom>
          <a:solidFill>
            <a:srgbClr val="2C2CB8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" name="object 3"/>
          <p:cNvSpPr txBox="1"/>
          <p:nvPr/>
        </p:nvSpPr>
        <p:spPr>
          <a:xfrm>
            <a:off x="515934" y="366778"/>
            <a:ext cx="9048750" cy="369332"/>
          </a:xfrm>
          <a:prstGeom prst="rect">
            <a:avLst/>
          </a:prstGeom>
          <a:solidFill>
            <a:srgbClr val="2C2CB8"/>
          </a:solidFill>
          <a:ln w="9360">
            <a:solidFill>
              <a:srgbClr val="000000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ct val="100000"/>
              </a:lnSpc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Parametry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citlivosti:</a:t>
            </a:r>
            <a:endParaRPr sz="2400">
              <a:latin typeface="Arial"/>
              <a:cs typeface="Arial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503326" y="1268794"/>
            <a:ext cx="6514465" cy="589648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Citlivost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objemu:</a:t>
            </a:r>
            <a:endParaRPr sz="2200">
              <a:latin typeface="Arial"/>
              <a:cs typeface="Arial"/>
            </a:endParaRPr>
          </a:p>
          <a:p>
            <a:pPr marL="460375">
              <a:lnSpc>
                <a:spcPct val="100000"/>
              </a:lnSpc>
              <a:spcBef>
                <a:spcPts val="1170"/>
              </a:spcBef>
            </a:pP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(1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– 0,58865)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T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=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300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000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+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250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000</a:t>
            </a:r>
            <a:endParaRPr sz="2000">
              <a:latin typeface="Arial"/>
              <a:cs typeface="Arial"/>
            </a:endParaRPr>
          </a:p>
          <a:p>
            <a:pPr marL="1536700">
              <a:lnSpc>
                <a:spcPct val="100000"/>
              </a:lnSpc>
              <a:spcBef>
                <a:spcPts val="1155"/>
              </a:spcBef>
            </a:pP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T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=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1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337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061</a:t>
            </a:r>
            <a:endParaRPr sz="2000">
              <a:latin typeface="Arial"/>
              <a:cs typeface="Arial"/>
            </a:endParaRPr>
          </a:p>
          <a:p>
            <a:pPr marL="1187450">
              <a:lnSpc>
                <a:spcPct val="100000"/>
              </a:lnSpc>
              <a:spcBef>
                <a:spcPts val="1165"/>
              </a:spcBef>
            </a:pP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S(T)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=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(1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410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000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– 1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337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061)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: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1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410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000</a:t>
            </a:r>
            <a:endParaRPr sz="2000">
              <a:latin typeface="Arial"/>
              <a:cs typeface="Arial"/>
            </a:endParaRPr>
          </a:p>
          <a:p>
            <a:pPr marL="1187450">
              <a:lnSpc>
                <a:spcPct val="100000"/>
              </a:lnSpc>
              <a:spcBef>
                <a:spcPts val="1165"/>
              </a:spcBef>
            </a:pP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S(T)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=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0,0517</a:t>
            </a:r>
            <a:endParaRPr sz="2000">
              <a:latin typeface="Arial"/>
              <a:cs typeface="Arial"/>
            </a:endParaRPr>
          </a:p>
          <a:p>
            <a:pPr marL="1807845">
              <a:lnSpc>
                <a:spcPct val="100000"/>
              </a:lnSpc>
              <a:spcBef>
                <a:spcPts val="1150"/>
              </a:spcBef>
            </a:pP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Objem prodeje může klesnout o 5,17 %</a:t>
            </a:r>
            <a:endParaRPr sz="200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1135"/>
              </a:spcBef>
            </a:pP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Citlivost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ceny:</a:t>
            </a:r>
            <a:endParaRPr sz="2200">
              <a:latin typeface="Arial"/>
              <a:cs typeface="Arial"/>
            </a:endParaRPr>
          </a:p>
          <a:p>
            <a:pPr marR="259715" algn="ctr">
              <a:lnSpc>
                <a:spcPct val="100000"/>
              </a:lnSpc>
              <a:spcBef>
                <a:spcPts val="1170"/>
              </a:spcBef>
            </a:pP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(Ic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– 0,58865)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1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410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000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=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300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000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+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250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000</a:t>
            </a:r>
            <a:endParaRPr sz="2000">
              <a:latin typeface="Arial"/>
              <a:cs typeface="Arial"/>
            </a:endParaRPr>
          </a:p>
          <a:p>
            <a:pPr marR="198755" algn="ctr">
              <a:lnSpc>
                <a:spcPct val="100000"/>
              </a:lnSpc>
              <a:spcBef>
                <a:spcPts val="1150"/>
              </a:spcBef>
            </a:pP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Ic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=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0,9787</a:t>
            </a:r>
            <a:endParaRPr sz="2000">
              <a:latin typeface="Arial"/>
              <a:cs typeface="Arial"/>
            </a:endParaRPr>
          </a:p>
          <a:p>
            <a:pPr marL="2165985">
              <a:lnSpc>
                <a:spcPct val="100000"/>
              </a:lnSpc>
              <a:spcBef>
                <a:spcPts val="1165"/>
              </a:spcBef>
            </a:pP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S(Ic)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=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(1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– 0,9787)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: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1</a:t>
            </a:r>
            <a:endParaRPr sz="2000">
              <a:latin typeface="Arial"/>
              <a:cs typeface="Arial"/>
            </a:endParaRPr>
          </a:p>
          <a:p>
            <a:pPr marL="2165985">
              <a:lnSpc>
                <a:spcPct val="100000"/>
              </a:lnSpc>
              <a:spcBef>
                <a:spcPts val="1165"/>
              </a:spcBef>
            </a:pP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S(Ic)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=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0,0213</a:t>
            </a:r>
            <a:endParaRPr sz="2000">
              <a:latin typeface="Arial"/>
              <a:cs typeface="Arial"/>
            </a:endParaRPr>
          </a:p>
          <a:p>
            <a:pPr marL="1807845">
              <a:lnSpc>
                <a:spcPct val="100000"/>
              </a:lnSpc>
              <a:spcBef>
                <a:spcPts val="1150"/>
              </a:spcBef>
              <a:tabLst>
                <a:tab pos="5432425" algn="l"/>
              </a:tabLst>
            </a:pP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Cenový index může klesnout	o 2,13 %</a:t>
            </a:r>
            <a:endParaRPr sz="2000">
              <a:latin typeface="Arial"/>
              <a:cs typeface="Arial"/>
            </a:endParaRPr>
          </a:p>
          <a:p>
            <a:pPr marL="4271010">
              <a:lnSpc>
                <a:spcPct val="100000"/>
              </a:lnSpc>
              <a:spcBef>
                <a:spcPts val="1165"/>
              </a:spcBef>
            </a:pP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atd.</a:t>
            </a:r>
            <a:endParaRPr sz="20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902035"/>
          </a:xfrm>
          <a:prstGeom prst="rect">
            <a:avLst/>
          </a:prstGeom>
        </p:spPr>
        <p:txBody>
          <a:bodyPr vert="horz" wrap="square" lIns="0" tIns="2837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Rozhodování za omezení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8532495" cy="261975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>
              <a:lnSpc>
                <a:spcPct val="14150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 praxi často rozhodování za vícenásobného omezení Nástrojem pro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ešení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 soubor metod lineárního programování Obecný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postup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ešení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Formulace úloh lineárního programování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Grafické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ešení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úloh lineárního programování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902035"/>
          </a:xfrm>
          <a:prstGeom prst="rect">
            <a:avLst/>
          </a:prstGeom>
        </p:spPr>
        <p:txBody>
          <a:bodyPr vert="horz" wrap="square" lIns="0" tIns="2837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Vymezení problematiky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8267700" cy="346761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Každá rozhodovací úloha je v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zásad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originální,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shodn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endParaRPr sz="2400" dirty="0">
              <a:latin typeface="Arial"/>
              <a:cs typeface="Arial"/>
            </a:endParaRPr>
          </a:p>
          <a:p>
            <a:pPr marL="352425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informační podpora takové úlohy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1200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Různé skupiny rozhodovacích úloh mají společné rysy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Úlohy na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existující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kapacit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endParaRPr sz="2400" dirty="0">
              <a:latin typeface="Arial"/>
              <a:cs typeface="Arial"/>
            </a:endParaRPr>
          </a:p>
          <a:p>
            <a:pPr marL="751840" lvl="1" indent="-281940">
              <a:lnSpc>
                <a:spcPct val="100000"/>
              </a:lnSpc>
              <a:spcBef>
                <a:spcPts val="1240"/>
              </a:spcBef>
              <a:buClr>
                <a:srgbClr val="FFFFFF"/>
              </a:buClr>
              <a:buFont typeface="Arial"/>
              <a:buChar char="•"/>
              <a:tabLst>
                <a:tab pos="752475" algn="l"/>
              </a:tabLst>
            </a:pP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Existence fixních nákladů vyhnutelných a nevyhnutelných</a:t>
            </a:r>
            <a:endParaRPr sz="20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88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Úlohy o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budoucí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kapacit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endParaRPr sz="2400" dirty="0">
              <a:latin typeface="Arial"/>
              <a:cs typeface="Arial"/>
            </a:endParaRPr>
          </a:p>
          <a:p>
            <a:pPr marL="751840" marR="5080" lvl="1" indent="-281940">
              <a:lnSpc>
                <a:spcPts val="2230"/>
              </a:lnSpc>
              <a:spcBef>
                <a:spcPts val="1455"/>
              </a:spcBef>
              <a:buClr>
                <a:srgbClr val="FFFFFF"/>
              </a:buClr>
              <a:buFont typeface="Arial"/>
              <a:buChar char="•"/>
              <a:tabLst>
                <a:tab pos="752475" algn="l"/>
              </a:tabLst>
            </a:pP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Současná kapacita bude vyčerpána, nedostatečná, 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zm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ná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nebo restrukturalizovaná</a:t>
            </a:r>
            <a:endParaRPr sz="20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884209"/>
          </a:xfrm>
          <a:prstGeom prst="rect">
            <a:avLst/>
          </a:prstGeom>
        </p:spPr>
        <p:txBody>
          <a:bodyPr vert="horz" wrap="square" lIns="0" tIns="266058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Formulace úloh LP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9037320" cy="154914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52425" marR="5080" indent="-339725">
              <a:lnSpc>
                <a:spcPts val="2680"/>
              </a:lnSpc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Podnik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Lioness, a.s. vyrábí dva výkony – sportovní spací pytle M31 a M32, které se liší délkou, M31 je pytel délky 205 cm, M32 je prodloužený na 225 cm.</a:t>
            </a:r>
            <a:endParaRPr sz="240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14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Hlavní účetní má k dispozici následující informace:</a:t>
            </a:r>
            <a:endParaRPr sz="2400">
              <a:latin typeface="Arial"/>
              <a:cs typeface="Arial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490530" y="5419640"/>
            <a:ext cx="8719820" cy="138499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52425" marR="5080" indent="-339725">
              <a:lnSpc>
                <a:spcPts val="2680"/>
              </a:lnSpc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Současn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také ví, že fixní náklady podniku činí 7 000 000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Kč, maximální využitelná kapacita strojového času je 8 500 hodin. Minimální zisk, který je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pot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eba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pro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základní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ežití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 rozvoj podniku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stanoven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500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000 Kč.</a:t>
            </a:r>
            <a:endParaRPr sz="2400" dirty="0">
              <a:latin typeface="Arial"/>
              <a:cs typeface="Arial"/>
            </a:endParaRPr>
          </a:p>
        </p:txBody>
      </p:sp>
      <p:graphicFrame>
        <p:nvGraphicFramePr>
          <p:cNvPr id="5" name="object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77036364"/>
              </p:ext>
            </p:extLst>
          </p:nvPr>
        </p:nvGraphicFramePr>
        <p:xfrm>
          <a:off x="2033704" y="3344976"/>
          <a:ext cx="5930910" cy="192875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471674"/>
                <a:gridCol w="1730380"/>
                <a:gridCol w="1728856"/>
              </a:tblGrid>
              <a:tr h="385693">
                <a:tc>
                  <a:txBody>
                    <a:bodyPr/>
                    <a:lstStyle/>
                    <a:p>
                      <a:endParaRPr sz="2400" dirty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600">
                      <a:solidFill>
                        <a:srgbClr val="FFFFFF"/>
                      </a:solidFill>
                      <a:prstDash val="solid"/>
                    </a:lnL>
                    <a:lnR w="12600">
                      <a:solidFill>
                        <a:srgbClr val="FFFFFF"/>
                      </a:solidFill>
                      <a:prstDash val="solid"/>
                    </a:lnR>
                    <a:lnT w="12600">
                      <a:solidFill>
                        <a:srgbClr val="FFFFFF"/>
                      </a:solidFill>
                      <a:prstDash val="solid"/>
                    </a:lnT>
                    <a:lnB w="12600">
                      <a:solidFill>
                        <a:srgbClr val="FFFFFF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ct val="100000"/>
                        </a:lnSpc>
                      </a:pPr>
                      <a:r>
                        <a:rPr sz="2000" dirty="0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M31</a:t>
                      </a:r>
                      <a:endParaRPr sz="20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600">
                      <a:solidFill>
                        <a:srgbClr val="FFFFFF"/>
                      </a:solidFill>
                      <a:prstDash val="solid"/>
                    </a:lnL>
                    <a:lnR w="12600">
                      <a:solidFill>
                        <a:srgbClr val="FFFFFF"/>
                      </a:solidFill>
                      <a:prstDash val="solid"/>
                    </a:lnR>
                    <a:lnT w="12600">
                      <a:solidFill>
                        <a:srgbClr val="FFFFFF"/>
                      </a:solidFill>
                      <a:prstDash val="solid"/>
                    </a:lnT>
                    <a:lnB w="12600">
                      <a:solidFill>
                        <a:srgbClr val="FFFFFF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sz="2000" dirty="0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M32</a:t>
                      </a:r>
                      <a:endParaRPr sz="20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600">
                      <a:solidFill>
                        <a:srgbClr val="FFFFFF"/>
                      </a:solidFill>
                      <a:prstDash val="solid"/>
                    </a:lnL>
                    <a:lnR w="12600">
                      <a:solidFill>
                        <a:srgbClr val="FFFFFF"/>
                      </a:solidFill>
                      <a:prstDash val="solid"/>
                    </a:lnR>
                    <a:lnT w="12600">
                      <a:solidFill>
                        <a:srgbClr val="FFFFFF"/>
                      </a:solidFill>
                      <a:prstDash val="solid"/>
                    </a:lnT>
                    <a:lnB w="12600">
                      <a:solidFill>
                        <a:srgbClr val="FFFFFF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</a:tr>
              <a:tr h="385815">
                <a:tc>
                  <a:txBody>
                    <a:bodyPr/>
                    <a:lstStyle/>
                    <a:p>
                      <a:pPr marL="3175">
                        <a:lnSpc>
                          <a:spcPct val="100000"/>
                        </a:lnSpc>
                      </a:pPr>
                      <a:r>
                        <a:rPr sz="2000" dirty="0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P</a:t>
                      </a:r>
                      <a:r>
                        <a:rPr sz="2000" spc="-45" dirty="0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r</a:t>
                      </a:r>
                      <a:r>
                        <a:rPr sz="2000" dirty="0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odejní</a:t>
                      </a:r>
                      <a:r>
                        <a:rPr sz="2000" spc="-15" dirty="0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 </a:t>
                      </a:r>
                      <a:r>
                        <a:rPr sz="2000" dirty="0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Đena</a:t>
                      </a:r>
                      <a:endParaRPr sz="20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600">
                      <a:solidFill>
                        <a:srgbClr val="FFFFFF"/>
                      </a:solidFill>
                      <a:prstDash val="solid"/>
                    </a:lnL>
                    <a:lnR w="12600">
                      <a:solidFill>
                        <a:srgbClr val="FFFFFF"/>
                      </a:solidFill>
                      <a:prstDash val="solid"/>
                    </a:lnR>
                    <a:lnT w="12600">
                      <a:solidFill>
                        <a:srgbClr val="FFFFFF"/>
                      </a:solidFill>
                      <a:prstDash val="solid"/>
                    </a:lnT>
                    <a:lnB w="12600">
                      <a:solidFill>
                        <a:srgbClr val="FFFFFF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marL="528955">
                        <a:lnSpc>
                          <a:spcPct val="100000"/>
                        </a:lnSpc>
                      </a:pPr>
                      <a:r>
                        <a:rPr lang="cs-CZ" sz="2000" dirty="0" smtClean="0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5</a:t>
                      </a:r>
                      <a:r>
                        <a:rPr lang="cs-CZ" sz="2000" baseline="0" dirty="0" smtClean="0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 </a:t>
                      </a:r>
                      <a:r>
                        <a:rPr sz="2000" dirty="0" smtClean="0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000,00</a:t>
                      </a:r>
                      <a:r>
                        <a:rPr sz="2000" spc="-40" dirty="0" smtClean="0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 </a:t>
                      </a:r>
                      <a:r>
                        <a:rPr sz="2000" spc="-35" dirty="0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K</a:t>
                      </a:r>
                      <a:r>
                        <a:rPr sz="2000" dirty="0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č</a:t>
                      </a:r>
                      <a:endParaRPr sz="2000" dirty="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600">
                      <a:solidFill>
                        <a:srgbClr val="FFFFFF"/>
                      </a:solidFill>
                      <a:prstDash val="solid"/>
                    </a:lnL>
                    <a:lnR w="12600">
                      <a:solidFill>
                        <a:srgbClr val="FFFFFF"/>
                      </a:solidFill>
                      <a:prstDash val="solid"/>
                    </a:lnR>
                    <a:lnT w="12600">
                      <a:solidFill>
                        <a:srgbClr val="FFFFFF"/>
                      </a:solidFill>
                      <a:prstDash val="solid"/>
                    </a:lnT>
                    <a:lnB w="12600">
                      <a:solidFill>
                        <a:srgbClr val="FFFFFF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marL="527685">
                        <a:lnSpc>
                          <a:spcPct val="100000"/>
                        </a:lnSpc>
                      </a:pPr>
                      <a:r>
                        <a:rPr lang="cs-CZ" sz="2000" dirty="0" smtClean="0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6</a:t>
                      </a:r>
                      <a:r>
                        <a:rPr lang="cs-CZ" sz="2000" baseline="0" dirty="0" smtClean="0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 4</a:t>
                      </a:r>
                      <a:r>
                        <a:rPr sz="2000" dirty="0" smtClean="0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00,00</a:t>
                      </a:r>
                      <a:r>
                        <a:rPr sz="2000" spc="-40" dirty="0" smtClean="0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 </a:t>
                      </a:r>
                      <a:r>
                        <a:rPr sz="2000" spc="-35" dirty="0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K</a:t>
                      </a:r>
                      <a:r>
                        <a:rPr sz="2000" dirty="0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č</a:t>
                      </a:r>
                      <a:endParaRPr sz="2000" dirty="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600">
                      <a:solidFill>
                        <a:srgbClr val="FFFFFF"/>
                      </a:solidFill>
                      <a:prstDash val="solid"/>
                    </a:lnL>
                    <a:lnR w="12600">
                      <a:solidFill>
                        <a:srgbClr val="FFFFFF"/>
                      </a:solidFill>
                      <a:prstDash val="solid"/>
                    </a:lnR>
                    <a:lnT w="12600">
                      <a:solidFill>
                        <a:srgbClr val="FFFFFF"/>
                      </a:solidFill>
                      <a:prstDash val="solid"/>
                    </a:lnT>
                    <a:lnB w="12600">
                      <a:solidFill>
                        <a:srgbClr val="FFFFFF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</a:tr>
              <a:tr h="385724">
                <a:tc>
                  <a:txBody>
                    <a:bodyPr/>
                    <a:lstStyle/>
                    <a:p>
                      <a:pPr marL="3175">
                        <a:lnSpc>
                          <a:spcPct val="100000"/>
                        </a:lnSpc>
                      </a:pPr>
                      <a:r>
                        <a:rPr sz="2000" spc="-110" dirty="0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V</a:t>
                      </a:r>
                      <a:r>
                        <a:rPr sz="2000" dirty="0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ar</a:t>
                      </a:r>
                      <a:r>
                        <a:rPr sz="2000" spc="-10" dirty="0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i</a:t>
                      </a:r>
                      <a:r>
                        <a:rPr sz="2000" dirty="0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aďi</a:t>
                      </a:r>
                      <a:r>
                        <a:rPr sz="2000" spc="-10" dirty="0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l</a:t>
                      </a:r>
                      <a:r>
                        <a:rPr sz="2000" dirty="0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ní nákl</a:t>
                      </a:r>
                      <a:r>
                        <a:rPr sz="2000" spc="-10" dirty="0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a</a:t>
                      </a:r>
                      <a:r>
                        <a:rPr sz="2000" dirty="0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dy</a:t>
                      </a:r>
                      <a:endParaRPr sz="20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600">
                      <a:solidFill>
                        <a:srgbClr val="FFFFFF"/>
                      </a:solidFill>
                      <a:prstDash val="solid"/>
                    </a:lnL>
                    <a:lnR w="12600">
                      <a:solidFill>
                        <a:srgbClr val="FFFFFF"/>
                      </a:solidFill>
                      <a:prstDash val="solid"/>
                    </a:lnR>
                    <a:lnT w="12600">
                      <a:solidFill>
                        <a:srgbClr val="FFFFFF"/>
                      </a:solidFill>
                      <a:prstDash val="solid"/>
                    </a:lnT>
                    <a:lnB w="12600">
                      <a:solidFill>
                        <a:srgbClr val="FFFFFF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marL="528955">
                        <a:lnSpc>
                          <a:spcPct val="100000"/>
                        </a:lnSpc>
                      </a:pPr>
                      <a:r>
                        <a:rPr lang="cs-CZ" sz="2000" dirty="0" smtClean="0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2</a:t>
                      </a:r>
                      <a:r>
                        <a:rPr lang="cs-CZ" sz="2000" baseline="0" dirty="0" smtClean="0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 6</a:t>
                      </a:r>
                      <a:r>
                        <a:rPr sz="2000" dirty="0" smtClean="0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0</a:t>
                      </a:r>
                      <a:r>
                        <a:rPr sz="2000" spc="5" dirty="0" smtClean="0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0</a:t>
                      </a:r>
                      <a:r>
                        <a:rPr sz="2000" dirty="0" smtClean="0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,00</a:t>
                      </a:r>
                      <a:r>
                        <a:rPr sz="2000" spc="-40" dirty="0" smtClean="0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 </a:t>
                      </a:r>
                      <a:r>
                        <a:rPr sz="2000" spc="-40" dirty="0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K</a:t>
                      </a:r>
                      <a:r>
                        <a:rPr sz="2000" dirty="0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č</a:t>
                      </a:r>
                      <a:endParaRPr sz="2000" dirty="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600">
                      <a:solidFill>
                        <a:srgbClr val="FFFFFF"/>
                      </a:solidFill>
                      <a:prstDash val="solid"/>
                    </a:lnL>
                    <a:lnR w="12600">
                      <a:solidFill>
                        <a:srgbClr val="FFFFFF"/>
                      </a:solidFill>
                      <a:prstDash val="solid"/>
                    </a:lnR>
                    <a:lnT w="12600">
                      <a:solidFill>
                        <a:srgbClr val="FFFFFF"/>
                      </a:solidFill>
                      <a:prstDash val="solid"/>
                    </a:lnT>
                    <a:lnB w="12600">
                      <a:solidFill>
                        <a:srgbClr val="FFFFFF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marL="527685">
                        <a:lnSpc>
                          <a:spcPct val="100000"/>
                        </a:lnSpc>
                      </a:pPr>
                      <a:r>
                        <a:rPr lang="cs-CZ" sz="2000" dirty="0" smtClean="0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3</a:t>
                      </a:r>
                      <a:r>
                        <a:rPr lang="cs-CZ" sz="2000" baseline="0" dirty="0" smtClean="0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 </a:t>
                      </a:r>
                      <a:r>
                        <a:rPr sz="2000" dirty="0" smtClean="0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00</a:t>
                      </a:r>
                      <a:r>
                        <a:rPr sz="2000" spc="5" dirty="0" smtClean="0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0</a:t>
                      </a:r>
                      <a:r>
                        <a:rPr sz="2000" dirty="0" smtClean="0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,00</a:t>
                      </a:r>
                      <a:r>
                        <a:rPr sz="2000" spc="-40" dirty="0" smtClean="0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 </a:t>
                      </a:r>
                      <a:r>
                        <a:rPr sz="2000" spc="-40" dirty="0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K</a:t>
                      </a:r>
                      <a:r>
                        <a:rPr sz="2000" dirty="0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č</a:t>
                      </a:r>
                      <a:endParaRPr sz="2000" dirty="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600">
                      <a:solidFill>
                        <a:srgbClr val="FFFFFF"/>
                      </a:solidFill>
                      <a:prstDash val="solid"/>
                    </a:lnL>
                    <a:lnR w="12600">
                      <a:solidFill>
                        <a:srgbClr val="FFFFFF"/>
                      </a:solidFill>
                      <a:prstDash val="solid"/>
                    </a:lnR>
                    <a:lnT w="12600">
                      <a:solidFill>
                        <a:srgbClr val="FFFFFF"/>
                      </a:solidFill>
                      <a:prstDash val="solid"/>
                    </a:lnT>
                    <a:lnB w="12600">
                      <a:solidFill>
                        <a:srgbClr val="FFFFFF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</a:tr>
              <a:tr h="385815">
                <a:tc>
                  <a:txBody>
                    <a:bodyPr/>
                    <a:lstStyle/>
                    <a:p>
                      <a:pPr marL="3175">
                        <a:lnSpc>
                          <a:spcPct val="100000"/>
                        </a:lnSpc>
                      </a:pPr>
                      <a:r>
                        <a:rPr sz="2000" spc="-35" dirty="0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K</a:t>
                      </a:r>
                      <a:r>
                        <a:rPr sz="2000" dirty="0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apa</a:t>
                      </a:r>
                      <a:r>
                        <a:rPr sz="2000" spc="5" dirty="0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c</a:t>
                      </a:r>
                      <a:r>
                        <a:rPr sz="2000" dirty="0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i</a:t>
                      </a:r>
                      <a:r>
                        <a:rPr sz="2000" spc="-30" dirty="0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t</a:t>
                      </a:r>
                      <a:r>
                        <a:rPr sz="2000" dirty="0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a</a:t>
                      </a:r>
                      <a:r>
                        <a:rPr sz="2000" spc="-5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000" dirty="0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trhu</a:t>
                      </a:r>
                      <a:endParaRPr sz="20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600">
                      <a:solidFill>
                        <a:srgbClr val="FFFFFF"/>
                      </a:solidFill>
                      <a:prstDash val="solid"/>
                    </a:lnL>
                    <a:lnR w="12600">
                      <a:solidFill>
                        <a:srgbClr val="FFFFFF"/>
                      </a:solidFill>
                      <a:prstDash val="solid"/>
                    </a:lnR>
                    <a:lnT w="12600">
                      <a:solidFill>
                        <a:srgbClr val="FFFFFF"/>
                      </a:solidFill>
                      <a:prstDash val="solid"/>
                    </a:lnT>
                    <a:lnB w="12600">
                      <a:solidFill>
                        <a:srgbClr val="FFFFFF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sz="2000" dirty="0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5000</a:t>
                      </a:r>
                      <a:endParaRPr sz="20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600">
                      <a:solidFill>
                        <a:srgbClr val="FFFFFF"/>
                      </a:solidFill>
                      <a:prstDash val="solid"/>
                    </a:lnL>
                    <a:lnR w="12600">
                      <a:solidFill>
                        <a:srgbClr val="FFFFFF"/>
                      </a:solidFill>
                      <a:prstDash val="solid"/>
                    </a:lnR>
                    <a:lnT w="12600">
                      <a:solidFill>
                        <a:srgbClr val="FFFFFF"/>
                      </a:solidFill>
                      <a:prstDash val="solid"/>
                    </a:lnT>
                    <a:lnB w="12600">
                      <a:solidFill>
                        <a:srgbClr val="FFFFFF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sz="2000" dirty="0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1600</a:t>
                      </a:r>
                      <a:endParaRPr sz="20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600">
                      <a:solidFill>
                        <a:srgbClr val="FFFFFF"/>
                      </a:solidFill>
                      <a:prstDash val="solid"/>
                    </a:lnL>
                    <a:lnR w="12600">
                      <a:solidFill>
                        <a:srgbClr val="FFFFFF"/>
                      </a:solidFill>
                      <a:prstDash val="solid"/>
                    </a:lnR>
                    <a:lnT w="12600">
                      <a:solidFill>
                        <a:srgbClr val="FFFFFF"/>
                      </a:solidFill>
                      <a:prstDash val="solid"/>
                    </a:lnT>
                    <a:lnB w="12600">
                      <a:solidFill>
                        <a:srgbClr val="FFFFFF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</a:tr>
              <a:tr h="385703">
                <a:tc>
                  <a:txBody>
                    <a:bodyPr/>
                    <a:lstStyle/>
                    <a:p>
                      <a:pPr marL="3175">
                        <a:lnSpc>
                          <a:spcPct val="100000"/>
                        </a:lnSpc>
                      </a:pPr>
                      <a:r>
                        <a:rPr sz="2000" dirty="0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St</a:t>
                      </a:r>
                      <a:r>
                        <a:rPr sz="2000" spc="-35" dirty="0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r</a:t>
                      </a:r>
                      <a:r>
                        <a:rPr sz="2000" dirty="0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oj</a:t>
                      </a:r>
                      <a:r>
                        <a:rPr sz="2000" spc="-15" dirty="0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o</a:t>
                      </a:r>
                      <a:r>
                        <a:rPr sz="2000" dirty="0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vý</a:t>
                      </a:r>
                      <a:r>
                        <a:rPr sz="2000" spc="-30" dirty="0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 </a:t>
                      </a:r>
                      <a:r>
                        <a:rPr sz="2000" spc="-10" dirty="0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č</a:t>
                      </a:r>
                      <a:r>
                        <a:rPr sz="2000" dirty="0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as</a:t>
                      </a:r>
                      <a:endParaRPr sz="20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600">
                      <a:solidFill>
                        <a:srgbClr val="FFFFFF"/>
                      </a:solidFill>
                      <a:prstDash val="solid"/>
                    </a:lnL>
                    <a:lnR w="12600">
                      <a:solidFill>
                        <a:srgbClr val="FFFFFF"/>
                      </a:solidFill>
                      <a:prstDash val="solid"/>
                    </a:lnR>
                    <a:lnT w="12600">
                      <a:solidFill>
                        <a:srgbClr val="FFFFFF"/>
                      </a:solidFill>
                      <a:prstDash val="solid"/>
                    </a:lnT>
                    <a:lnB w="12600">
                      <a:solidFill>
                        <a:srgbClr val="FFFFFF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sz="2000" dirty="0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1,5</a:t>
                      </a:r>
                      <a:endParaRPr sz="20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600">
                      <a:solidFill>
                        <a:srgbClr val="FFFFFF"/>
                      </a:solidFill>
                      <a:prstDash val="solid"/>
                    </a:lnL>
                    <a:lnR w="12600">
                      <a:solidFill>
                        <a:srgbClr val="FFFFFF"/>
                      </a:solidFill>
                      <a:prstDash val="solid"/>
                    </a:lnR>
                    <a:lnT w="12600">
                      <a:solidFill>
                        <a:srgbClr val="FFFFFF"/>
                      </a:solidFill>
                      <a:prstDash val="solid"/>
                    </a:lnT>
                    <a:lnB w="12600">
                      <a:solidFill>
                        <a:srgbClr val="FFFFFF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sz="2000" dirty="0">
                          <a:solidFill>
                            <a:srgbClr val="FFFFFF"/>
                          </a:solidFill>
                          <a:latin typeface="Calibri"/>
                          <a:cs typeface="Calibri"/>
                        </a:rPr>
                        <a:t>1,7</a:t>
                      </a:r>
                      <a:endParaRPr sz="2000">
                        <a:latin typeface="Calibri"/>
                        <a:cs typeface="Calibri"/>
                      </a:endParaRPr>
                    </a:p>
                  </a:txBody>
                  <a:tcPr marL="0" marR="0" marT="0" marB="0">
                    <a:lnL w="12600">
                      <a:solidFill>
                        <a:srgbClr val="FFFFFF"/>
                      </a:solidFill>
                      <a:prstDash val="solid"/>
                    </a:lnL>
                    <a:lnR w="12600">
                      <a:solidFill>
                        <a:srgbClr val="FFFFFF"/>
                      </a:solidFill>
                      <a:prstDash val="solid"/>
                    </a:lnR>
                    <a:lnT w="12600">
                      <a:solidFill>
                        <a:srgbClr val="FFFFFF"/>
                      </a:solidFill>
                      <a:prstDash val="solid"/>
                    </a:lnT>
                    <a:lnB w="12600">
                      <a:solidFill>
                        <a:srgbClr val="FFFFFF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266058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pc="-25" dirty="0"/>
              <a:t>Form</a:t>
            </a:r>
            <a:r>
              <a:rPr spc="-40" dirty="0"/>
              <a:t>u</a:t>
            </a:r>
            <a:r>
              <a:rPr spc="-20" dirty="0"/>
              <a:t>lace</a:t>
            </a:r>
            <a:r>
              <a:rPr spc="25" dirty="0"/>
              <a:t> </a:t>
            </a:r>
            <a:r>
              <a:rPr spc="-20" dirty="0"/>
              <a:t>úloh</a:t>
            </a:r>
            <a:r>
              <a:rPr spc="5" dirty="0"/>
              <a:t> </a:t>
            </a:r>
            <a:r>
              <a:rPr spc="-25" dirty="0"/>
              <a:t>LP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8241030" cy="490903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780"/>
              </a:lnSpc>
            </a:pP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F</a:t>
            </a:r>
            <a:r>
              <a:rPr sz="2400" spc="-10" dirty="0" err="1" smtClean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rmuluj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m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e 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stup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í 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nformace pro vyu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ž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ití meto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d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y l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e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árního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programování.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1200"/>
              </a:spcBef>
            </a:pPr>
            <a:r>
              <a:rPr lang="cs-CZ" sz="2400" b="1" spc="185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b="1" spc="175" dirty="0" err="1" smtClean="0">
                <a:solidFill>
                  <a:srgbClr val="FFFFFF"/>
                </a:solidFill>
                <a:latin typeface="Arial"/>
                <a:cs typeface="Arial"/>
              </a:rPr>
              <a:t>e</a:t>
            </a:r>
            <a:r>
              <a:rPr sz="2400" b="1" dirty="0" err="1" smtClean="0">
                <a:solidFill>
                  <a:srgbClr val="FFFFFF"/>
                </a:solidFill>
                <a:latin typeface="Arial"/>
                <a:cs typeface="Arial"/>
              </a:rPr>
              <a:t>še</a:t>
            </a:r>
            <a:r>
              <a:rPr sz="2400" b="1" spc="-10" dirty="0" err="1" smtClean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r>
              <a:rPr sz="2400" b="1" dirty="0" err="1" smtClean="0">
                <a:solidFill>
                  <a:srgbClr val="FFFFFF"/>
                </a:solidFill>
                <a:latin typeface="Arial"/>
                <a:cs typeface="Arial"/>
              </a:rPr>
              <a:t>í</a:t>
            </a:r>
            <a:endParaRPr sz="2400" dirty="0">
              <a:latin typeface="Arial"/>
              <a:cs typeface="Arial"/>
            </a:endParaRPr>
          </a:p>
          <a:p>
            <a:pPr marL="94615">
              <a:lnSpc>
                <a:spcPct val="100000"/>
              </a:lnSpc>
              <a:spcBef>
                <a:spcPts val="1200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Úč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e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l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vá</a:t>
            </a:r>
            <a:r>
              <a:rPr sz="2400" spc="2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funkce (ve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l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ič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na,</a:t>
            </a:r>
            <a:r>
              <a:rPr sz="2400" spc="2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kterou chce po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d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nik</a:t>
            </a:r>
            <a:r>
              <a:rPr sz="2400" spc="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ma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x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ima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l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izovat)</a:t>
            </a:r>
            <a:endParaRPr sz="2400" dirty="0">
              <a:latin typeface="Arial"/>
              <a:cs typeface="Arial"/>
            </a:endParaRPr>
          </a:p>
          <a:p>
            <a:pPr marL="94615">
              <a:lnSpc>
                <a:spcPct val="100000"/>
              </a:lnSpc>
              <a:spcBef>
                <a:spcPts val="1200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</a:t>
            </a:r>
            <a:r>
              <a:rPr sz="2400" spc="6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spc="-15" dirty="0">
                <a:solidFill>
                  <a:srgbClr val="FFFFFF"/>
                </a:solidFill>
                <a:latin typeface="Arial"/>
                <a:cs typeface="Arial"/>
              </a:rPr>
              <a:t>=</a:t>
            </a:r>
            <a:r>
              <a:rPr sz="2400" spc="6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(500</a:t>
            </a:r>
            <a:r>
              <a:rPr sz="2400" spc="-5" dirty="0">
                <a:solidFill>
                  <a:srgbClr val="FFFFFF"/>
                </a:solidFill>
                <a:latin typeface="Arial"/>
                <a:cs typeface="Arial"/>
              </a:rPr>
              <a:t>0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400" spc="-5" dirty="0">
                <a:solidFill>
                  <a:srgbClr val="FFFFFF"/>
                </a:solidFill>
                <a:latin typeface="Arial"/>
                <a:cs typeface="Arial"/>
              </a:rPr>
              <a:t>26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0</a:t>
            </a:r>
            <a:r>
              <a:rPr sz="2400" spc="-5" dirty="0">
                <a:solidFill>
                  <a:srgbClr val="FFFFFF"/>
                </a:solidFill>
                <a:latin typeface="Arial"/>
                <a:cs typeface="Arial"/>
              </a:rPr>
              <a:t>0)*</a:t>
            </a:r>
            <a:r>
              <a:rPr sz="2400" spc="5" dirty="0">
                <a:solidFill>
                  <a:srgbClr val="FFFFFF"/>
                </a:solidFill>
                <a:latin typeface="Arial"/>
                <a:cs typeface="Arial"/>
              </a:rPr>
              <a:t>M</a:t>
            </a:r>
            <a:r>
              <a:rPr sz="2400" spc="-5" dirty="0">
                <a:solidFill>
                  <a:srgbClr val="FFFFFF"/>
                </a:solidFill>
                <a:latin typeface="Arial"/>
                <a:cs typeface="Arial"/>
              </a:rPr>
              <a:t>31+(64</a:t>
            </a:r>
            <a:r>
              <a:rPr sz="2400" spc="5" dirty="0">
                <a:solidFill>
                  <a:srgbClr val="FFFFFF"/>
                </a:solidFill>
                <a:latin typeface="Arial"/>
                <a:cs typeface="Arial"/>
              </a:rPr>
              <a:t>0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0-</a:t>
            </a:r>
            <a:r>
              <a:rPr sz="2400" spc="-5" dirty="0">
                <a:solidFill>
                  <a:srgbClr val="FFFFFF"/>
                </a:solidFill>
                <a:latin typeface="Arial"/>
                <a:cs typeface="Arial"/>
              </a:rPr>
              <a:t>3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0</a:t>
            </a:r>
            <a:r>
              <a:rPr sz="2400" spc="-5" dirty="0">
                <a:solidFill>
                  <a:srgbClr val="FFFFFF"/>
                </a:solidFill>
                <a:latin typeface="Arial"/>
                <a:cs typeface="Arial"/>
              </a:rPr>
              <a:t>00)*</a:t>
            </a:r>
            <a:r>
              <a:rPr sz="2400" spc="5" dirty="0">
                <a:solidFill>
                  <a:srgbClr val="FFFFFF"/>
                </a:solidFill>
                <a:latin typeface="Arial"/>
                <a:cs typeface="Arial"/>
              </a:rPr>
              <a:t>M</a:t>
            </a:r>
            <a:r>
              <a:rPr sz="2400" spc="-5" dirty="0">
                <a:solidFill>
                  <a:srgbClr val="FFFFFF"/>
                </a:solidFill>
                <a:latin typeface="Arial"/>
                <a:cs typeface="Arial"/>
              </a:rPr>
              <a:t>32</a:t>
            </a:r>
            <a:endParaRPr sz="2400" dirty="0">
              <a:latin typeface="Arial"/>
              <a:cs typeface="Arial"/>
            </a:endParaRPr>
          </a:p>
          <a:p>
            <a:pPr marL="94615" marR="5276850">
              <a:lnSpc>
                <a:spcPts val="4079"/>
              </a:lnSpc>
              <a:spcBef>
                <a:spcPts val="325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</a:t>
            </a:r>
            <a:r>
              <a:rPr sz="2400" spc="5" dirty="0">
                <a:solidFill>
                  <a:srgbClr val="FFFFFF"/>
                </a:solidFill>
                <a:latin typeface="Arial"/>
                <a:cs typeface="Arial"/>
              </a:rPr>
              <a:t>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ezující</a:t>
            </a:r>
            <a:r>
              <a:rPr sz="2400" spc="-3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d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</a:t>
            </a:r>
            <a:r>
              <a:rPr sz="2400" spc="5" dirty="0">
                <a:solidFill>
                  <a:srgbClr val="FFFFFF"/>
                </a:solidFill>
                <a:latin typeface="Arial"/>
                <a:cs typeface="Arial"/>
              </a:rPr>
              <a:t>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nky: M31 ≤ 5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000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865"/>
              </a:spcBef>
              <a:tabLst>
                <a:tab pos="77406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M32	≤</a:t>
            </a:r>
            <a:r>
              <a:rPr sz="2400" spc="-1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1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600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1200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1,5*M31</a:t>
            </a:r>
            <a:r>
              <a:rPr sz="2400" spc="-1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+ 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1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,7*</a:t>
            </a:r>
            <a:r>
              <a:rPr sz="2400" spc="5" dirty="0">
                <a:solidFill>
                  <a:srgbClr val="FFFFFF"/>
                </a:solidFill>
                <a:latin typeface="Arial"/>
                <a:cs typeface="Arial"/>
              </a:rPr>
              <a:t>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32 ≤ 8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 5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00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1200"/>
              </a:spcBef>
            </a:pPr>
            <a:r>
              <a:rPr sz="2400" spc="-5" dirty="0">
                <a:solidFill>
                  <a:srgbClr val="FFFFFF"/>
                </a:solidFill>
                <a:latin typeface="Arial"/>
                <a:cs typeface="Arial"/>
              </a:rPr>
              <a:t>24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0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0</a:t>
            </a:r>
            <a:r>
              <a:rPr sz="2400" spc="6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*</a:t>
            </a:r>
            <a:r>
              <a:rPr sz="2400" spc="6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</a:t>
            </a:r>
            <a:r>
              <a:rPr sz="2400" spc="6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spc="-5" dirty="0">
                <a:solidFill>
                  <a:srgbClr val="FFFFFF"/>
                </a:solidFill>
                <a:latin typeface="Arial"/>
                <a:cs typeface="Arial"/>
              </a:rPr>
              <a:t>3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1</a:t>
            </a:r>
            <a:r>
              <a:rPr sz="2400" spc="5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spc="-15" dirty="0">
                <a:solidFill>
                  <a:srgbClr val="FFFFFF"/>
                </a:solidFill>
                <a:latin typeface="Arial"/>
                <a:cs typeface="Arial"/>
              </a:rPr>
              <a:t>+</a:t>
            </a:r>
            <a:r>
              <a:rPr sz="2400" spc="7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3</a:t>
            </a:r>
            <a:r>
              <a:rPr sz="2400" spc="-5" dirty="0">
                <a:solidFill>
                  <a:srgbClr val="FFFFFF"/>
                </a:solidFill>
                <a:latin typeface="Arial"/>
                <a:cs typeface="Arial"/>
              </a:rPr>
              <a:t>40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0</a:t>
            </a:r>
            <a:r>
              <a:rPr sz="2400" spc="7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*</a:t>
            </a:r>
            <a:r>
              <a:rPr sz="2400" spc="6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spc="5" dirty="0">
                <a:solidFill>
                  <a:srgbClr val="FFFFFF"/>
                </a:solidFill>
                <a:latin typeface="Arial"/>
                <a:cs typeface="Arial"/>
              </a:rPr>
              <a:t>M</a:t>
            </a:r>
            <a:r>
              <a:rPr sz="2400" spc="-5" dirty="0">
                <a:solidFill>
                  <a:srgbClr val="FFFFFF"/>
                </a:solidFill>
                <a:latin typeface="Arial"/>
                <a:cs typeface="Arial"/>
              </a:rPr>
              <a:t>3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2</a:t>
            </a:r>
            <a:r>
              <a:rPr sz="2400" spc="65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– 70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0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0</a:t>
            </a:r>
            <a:r>
              <a:rPr sz="2400" spc="1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000</a:t>
            </a:r>
            <a:r>
              <a:rPr sz="2400" spc="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≥</a:t>
            </a:r>
            <a:r>
              <a:rPr sz="2400" spc="-2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500</a:t>
            </a:r>
            <a:r>
              <a:rPr sz="2400" spc="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000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490530" y="675759"/>
            <a:ext cx="6689090" cy="106182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4000" spc="-20" dirty="0" err="1">
                <a:solidFill>
                  <a:srgbClr val="FFFFFF"/>
                </a:solidFill>
                <a:latin typeface="Arial"/>
                <a:cs typeface="Arial"/>
              </a:rPr>
              <a:t>Grafic</a:t>
            </a:r>
            <a:r>
              <a:rPr sz="4000" spc="-10" dirty="0" err="1">
                <a:solidFill>
                  <a:srgbClr val="FFFFFF"/>
                </a:solidFill>
                <a:latin typeface="Arial"/>
                <a:cs typeface="Arial"/>
              </a:rPr>
              <a:t>k</a:t>
            </a:r>
            <a:r>
              <a:rPr sz="4000" spc="-25" dirty="0" err="1">
                <a:solidFill>
                  <a:srgbClr val="FFFFFF"/>
                </a:solidFill>
                <a:latin typeface="Arial"/>
                <a:cs typeface="Arial"/>
              </a:rPr>
              <a:t>é</a:t>
            </a:r>
            <a:r>
              <a:rPr sz="4000" spc="-5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4000" spc="-85" dirty="0" err="1" smtClean="0">
                <a:solidFill>
                  <a:srgbClr val="FFFFFF"/>
                </a:solidFill>
                <a:latin typeface="Arial"/>
                <a:cs typeface="Arial"/>
              </a:rPr>
              <a:t>znázorn</a:t>
            </a:r>
            <a:r>
              <a:rPr lang="cs-CZ" sz="4000" spc="-85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4000" spc="-85" dirty="0" err="1" smtClean="0">
                <a:solidFill>
                  <a:srgbClr val="FFFFFF"/>
                </a:solidFill>
                <a:latin typeface="Arial"/>
                <a:cs typeface="Arial"/>
              </a:rPr>
              <a:t>ní</a:t>
            </a:r>
            <a:r>
              <a:rPr sz="4000" spc="2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4000" spc="-20" dirty="0">
                <a:solidFill>
                  <a:srgbClr val="FFFFFF"/>
                </a:solidFill>
                <a:latin typeface="Arial"/>
                <a:cs typeface="Arial"/>
              </a:rPr>
              <a:t>úlohy</a:t>
            </a:r>
            <a:r>
              <a:rPr sz="4000" spc="1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4000" spc="-25" dirty="0">
                <a:solidFill>
                  <a:srgbClr val="FFFFFF"/>
                </a:solidFill>
                <a:latin typeface="Arial"/>
                <a:cs typeface="Arial"/>
              </a:rPr>
              <a:t>LP</a:t>
            </a:r>
            <a:endParaRPr sz="40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575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Zo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b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razení omezujíc</a:t>
            </a:r>
            <a:r>
              <a:rPr sz="2400" spc="5" dirty="0">
                <a:solidFill>
                  <a:srgbClr val="FFFFFF"/>
                </a:solidFill>
                <a:latin typeface="Arial"/>
                <a:cs typeface="Arial"/>
              </a:rPr>
              <a:t>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ch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po</a:t>
            </a:r>
            <a:r>
              <a:rPr sz="2400" spc="-10" dirty="0">
                <a:solidFill>
                  <a:srgbClr val="FFFFFF"/>
                </a:solidFill>
                <a:latin typeface="Arial"/>
                <a:cs typeface="Arial"/>
              </a:rPr>
              <a:t>d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</a:t>
            </a:r>
            <a:r>
              <a:rPr sz="2400" spc="5" dirty="0">
                <a:solidFill>
                  <a:srgbClr val="FFFFFF"/>
                </a:solidFill>
                <a:latin typeface="Arial"/>
                <a:cs typeface="Arial"/>
              </a:rPr>
              <a:t>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nek</a:t>
            </a:r>
            <a:endParaRPr sz="2400" dirty="0">
              <a:latin typeface="Arial"/>
              <a:cs typeface="Arial"/>
            </a:endParaRPr>
          </a:p>
        </p:txBody>
      </p:sp>
      <p:sp>
        <p:nvSpPr>
          <p:cNvPr id="3" name="object 3"/>
          <p:cNvSpPr/>
          <p:nvPr/>
        </p:nvSpPr>
        <p:spPr>
          <a:xfrm>
            <a:off x="968374" y="1718099"/>
            <a:ext cx="8143859" cy="5751332"/>
          </a:xfrm>
          <a:prstGeom prst="rect">
            <a:avLst/>
          </a:prstGeom>
          <a:blipFill>
            <a:blip r:embed="rId3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2468629" y="4565654"/>
            <a:ext cx="3714750" cy="929005"/>
          </a:xfrm>
          <a:custGeom>
            <a:avLst/>
            <a:gdLst/>
            <a:ahLst/>
            <a:cxnLst/>
            <a:rect l="l" t="t" r="r" b="b"/>
            <a:pathLst>
              <a:path w="3714750" h="929004">
                <a:moveTo>
                  <a:pt x="2694559" y="0"/>
                </a:moveTo>
                <a:lnTo>
                  <a:pt x="0" y="0"/>
                </a:lnTo>
                <a:lnTo>
                  <a:pt x="2040123" y="917697"/>
                </a:lnTo>
                <a:lnTo>
                  <a:pt x="3714756" y="928615"/>
                </a:lnTo>
                <a:lnTo>
                  <a:pt x="3714756" y="590037"/>
                </a:lnTo>
                <a:lnTo>
                  <a:pt x="2694559" y="0"/>
                </a:lnTo>
                <a:close/>
              </a:path>
            </a:pathLst>
          </a:custGeom>
          <a:solidFill>
            <a:srgbClr val="BEBEBE"/>
          </a:solidFill>
        </p:spPr>
        <p:txBody>
          <a:bodyPr wrap="square" lIns="0" tIns="0" rIns="0" bIns="0" rtlCol="0"/>
          <a:lstStyle/>
          <a:p>
            <a:endParaRPr/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884209"/>
          </a:xfrm>
          <a:prstGeom prst="rect">
            <a:avLst/>
          </a:prstGeom>
        </p:spPr>
        <p:txBody>
          <a:bodyPr vert="horz" wrap="square" lIns="0" tIns="266058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pc="-20" dirty="0" err="1"/>
              <a:t>Grafic</a:t>
            </a:r>
            <a:r>
              <a:rPr spc="-10" dirty="0" err="1"/>
              <a:t>k</a:t>
            </a:r>
            <a:r>
              <a:rPr spc="-25" dirty="0" err="1"/>
              <a:t>é</a:t>
            </a:r>
            <a:r>
              <a:rPr spc="-5" dirty="0"/>
              <a:t> </a:t>
            </a:r>
            <a:r>
              <a:rPr lang="cs-CZ" spc="-305" dirty="0" smtClean="0"/>
              <a:t>ř</a:t>
            </a:r>
            <a:r>
              <a:rPr spc="-305" dirty="0" err="1" smtClean="0"/>
              <a:t>ešení</a:t>
            </a:r>
            <a:r>
              <a:rPr spc="10" dirty="0" smtClean="0"/>
              <a:t> </a:t>
            </a:r>
            <a:r>
              <a:rPr spc="-20" dirty="0"/>
              <a:t>úloh</a:t>
            </a:r>
            <a:r>
              <a:rPr spc="5" dirty="0"/>
              <a:t> </a:t>
            </a:r>
            <a:r>
              <a:rPr spc="-25" dirty="0"/>
              <a:t>LP</a:t>
            </a:r>
          </a:p>
        </p:txBody>
      </p:sp>
      <p:sp>
        <p:nvSpPr>
          <p:cNvPr id="3" name="object 3"/>
          <p:cNvSpPr/>
          <p:nvPr/>
        </p:nvSpPr>
        <p:spPr>
          <a:xfrm>
            <a:off x="968374" y="1718099"/>
            <a:ext cx="8143859" cy="5751332"/>
          </a:xfrm>
          <a:prstGeom prst="rect">
            <a:avLst/>
          </a:prstGeom>
          <a:blipFill>
            <a:blip r:embed="rId3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2468629" y="4565654"/>
            <a:ext cx="3714750" cy="929005"/>
          </a:xfrm>
          <a:custGeom>
            <a:avLst/>
            <a:gdLst/>
            <a:ahLst/>
            <a:cxnLst/>
            <a:rect l="l" t="t" r="r" b="b"/>
            <a:pathLst>
              <a:path w="3714750" h="929004">
                <a:moveTo>
                  <a:pt x="2694559" y="0"/>
                </a:moveTo>
                <a:lnTo>
                  <a:pt x="0" y="0"/>
                </a:lnTo>
                <a:lnTo>
                  <a:pt x="2040123" y="917697"/>
                </a:lnTo>
                <a:lnTo>
                  <a:pt x="3714756" y="928615"/>
                </a:lnTo>
                <a:lnTo>
                  <a:pt x="3714756" y="590037"/>
                </a:lnTo>
                <a:lnTo>
                  <a:pt x="2694559" y="0"/>
                </a:lnTo>
                <a:close/>
              </a:path>
            </a:pathLst>
          </a:custGeom>
          <a:solidFill>
            <a:srgbClr val="BEBEBE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1625595" y="2994020"/>
            <a:ext cx="5286375" cy="2357120"/>
          </a:xfrm>
          <a:custGeom>
            <a:avLst/>
            <a:gdLst/>
            <a:ahLst/>
            <a:cxnLst/>
            <a:rect l="l" t="t" r="r" b="b"/>
            <a:pathLst>
              <a:path w="5286375" h="2357120">
                <a:moveTo>
                  <a:pt x="0" y="0"/>
                </a:moveTo>
                <a:lnTo>
                  <a:pt x="5285987" y="2357125"/>
                </a:lnTo>
                <a:lnTo>
                  <a:pt x="0" y="0"/>
                </a:lnTo>
              </a:path>
            </a:pathLst>
          </a:custGeom>
          <a:ln w="31679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" name="object 6"/>
          <p:cNvSpPr/>
          <p:nvPr/>
        </p:nvSpPr>
        <p:spPr>
          <a:xfrm>
            <a:off x="5040386" y="4422769"/>
            <a:ext cx="214629" cy="214629"/>
          </a:xfrm>
          <a:custGeom>
            <a:avLst/>
            <a:gdLst/>
            <a:ahLst/>
            <a:cxnLst/>
            <a:rect l="l" t="t" r="r" b="b"/>
            <a:pathLst>
              <a:path w="214629" h="214629">
                <a:moveTo>
                  <a:pt x="0" y="107189"/>
                </a:moveTo>
                <a:lnTo>
                  <a:pt x="8504" y="65241"/>
                </a:lnTo>
                <a:lnTo>
                  <a:pt x="31688" y="31050"/>
                </a:lnTo>
                <a:lnTo>
                  <a:pt x="66057" y="8133"/>
                </a:lnTo>
                <a:lnTo>
                  <a:pt x="107045" y="0"/>
                </a:lnTo>
                <a:lnTo>
                  <a:pt x="148971" y="8512"/>
                </a:lnTo>
                <a:lnTo>
                  <a:pt x="183150" y="31710"/>
                </a:lnTo>
                <a:lnTo>
                  <a:pt x="206075" y="66086"/>
                </a:lnTo>
                <a:lnTo>
                  <a:pt x="214243" y="107189"/>
                </a:lnTo>
                <a:lnTo>
                  <a:pt x="205731" y="149110"/>
                </a:lnTo>
                <a:lnTo>
                  <a:pt x="182532" y="183287"/>
                </a:lnTo>
                <a:lnTo>
                  <a:pt x="148154" y="206212"/>
                </a:lnTo>
                <a:lnTo>
                  <a:pt x="107045" y="214381"/>
                </a:lnTo>
                <a:lnTo>
                  <a:pt x="65130" y="205857"/>
                </a:lnTo>
                <a:lnTo>
                  <a:pt x="30988" y="182629"/>
                </a:lnTo>
                <a:lnTo>
                  <a:pt x="8115" y="148211"/>
                </a:lnTo>
                <a:lnTo>
                  <a:pt x="852" y="120786"/>
                </a:lnTo>
                <a:lnTo>
                  <a:pt x="0" y="107189"/>
                </a:lnTo>
                <a:close/>
              </a:path>
            </a:pathLst>
          </a:custGeom>
          <a:ln w="9360">
            <a:solidFill>
              <a:srgbClr val="00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884209"/>
          </a:xfrm>
          <a:prstGeom prst="rect">
            <a:avLst/>
          </a:prstGeom>
        </p:spPr>
        <p:txBody>
          <a:bodyPr vert="horz" wrap="square" lIns="0" tIns="266058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pc="-20" dirty="0" err="1"/>
              <a:t>Grafic</a:t>
            </a:r>
            <a:r>
              <a:rPr spc="-10" dirty="0" err="1"/>
              <a:t>k</a:t>
            </a:r>
            <a:r>
              <a:rPr spc="-25" dirty="0" err="1"/>
              <a:t>é</a:t>
            </a:r>
            <a:r>
              <a:rPr spc="-5" dirty="0"/>
              <a:t> </a:t>
            </a:r>
            <a:r>
              <a:rPr lang="cs-CZ" spc="-305" dirty="0" smtClean="0"/>
              <a:t>ř</a:t>
            </a:r>
            <a:r>
              <a:rPr spc="-305" dirty="0" err="1" smtClean="0"/>
              <a:t>ešení</a:t>
            </a:r>
            <a:r>
              <a:rPr spc="10" dirty="0" smtClean="0"/>
              <a:t> </a:t>
            </a:r>
            <a:r>
              <a:rPr spc="-20" dirty="0"/>
              <a:t>úloh</a:t>
            </a:r>
            <a:r>
              <a:rPr spc="5" dirty="0"/>
              <a:t> </a:t>
            </a:r>
            <a:r>
              <a:rPr spc="-25" dirty="0"/>
              <a:t>LP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9073515" cy="3852337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52425" indent="-339725">
              <a:lnSpc>
                <a:spcPct val="100000"/>
              </a:lnSpc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Do omezujících podmínek se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idá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k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ivka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(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ímka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) zisku</a:t>
            </a:r>
            <a:endParaRPr sz="2400" dirty="0">
              <a:latin typeface="Arial"/>
              <a:cs typeface="Arial"/>
            </a:endParaRPr>
          </a:p>
          <a:p>
            <a:pPr marL="751840" lvl="1" indent="-281940">
              <a:lnSpc>
                <a:spcPct val="100000"/>
              </a:lnSpc>
              <a:spcBef>
                <a:spcPts val="1240"/>
              </a:spcBef>
              <a:buClr>
                <a:srgbClr val="FFFFFF"/>
              </a:buClr>
              <a:buFont typeface="Arial"/>
              <a:buChar char="•"/>
              <a:tabLst>
                <a:tab pos="752475" algn="l"/>
              </a:tabLst>
            </a:pP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Má specifický sklon plynoucí z tvaru účelové funkce</a:t>
            </a:r>
            <a:endParaRPr sz="2000" dirty="0">
              <a:latin typeface="Arial"/>
              <a:cs typeface="Arial"/>
            </a:endParaRPr>
          </a:p>
          <a:p>
            <a:pPr marL="751840" marR="5080" lvl="1" indent="-281940">
              <a:lnSpc>
                <a:spcPts val="2230"/>
              </a:lnSpc>
              <a:spcBef>
                <a:spcPts val="1150"/>
              </a:spcBef>
              <a:buClr>
                <a:srgbClr val="FFFFFF"/>
              </a:buClr>
              <a:buFont typeface="Arial"/>
              <a:buChar char="•"/>
              <a:tabLst>
                <a:tab pos="752475" algn="l"/>
              </a:tabLst>
            </a:pP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Hledá se místo nejvíce vzdálené od počátku, </a:t>
            </a:r>
            <a:r>
              <a:rPr sz="2000" dirty="0" err="1">
                <a:solidFill>
                  <a:srgbClr val="FFFFFF"/>
                </a:solidFill>
                <a:latin typeface="Arial"/>
                <a:cs typeface="Arial"/>
              </a:rPr>
              <a:t>které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ješt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splňuje omezující podmínky</a:t>
            </a:r>
            <a:endParaRPr sz="20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84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Hledání probíhá pomocí (matematického)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posunu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k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ivky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zisku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Možná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ešení</a:t>
            </a:r>
            <a:endParaRPr sz="2400" dirty="0">
              <a:latin typeface="Arial"/>
              <a:cs typeface="Arial"/>
            </a:endParaRPr>
          </a:p>
          <a:p>
            <a:pPr marL="751840" lvl="1" indent="-281940">
              <a:lnSpc>
                <a:spcPct val="100000"/>
              </a:lnSpc>
              <a:spcBef>
                <a:spcPts val="1240"/>
              </a:spcBef>
              <a:buClr>
                <a:srgbClr val="FFFFFF"/>
              </a:buClr>
              <a:buFont typeface="Arial"/>
              <a:buChar char="•"/>
              <a:tabLst>
                <a:tab pos="752475" algn="l"/>
              </a:tabLst>
            </a:pP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Žádné (omezující podmínky </a:t>
            </a:r>
            <a:r>
              <a:rPr sz="2000" dirty="0" err="1">
                <a:solidFill>
                  <a:srgbClr val="FFFFFF"/>
                </a:solidFill>
                <a:latin typeface="Arial"/>
                <a:cs typeface="Arial"/>
              </a:rPr>
              <a:t>vylučují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ešení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)</a:t>
            </a:r>
            <a:endParaRPr sz="2000" dirty="0">
              <a:latin typeface="Arial"/>
              <a:cs typeface="Arial"/>
            </a:endParaRPr>
          </a:p>
          <a:p>
            <a:pPr marL="751840" lvl="1" indent="-281940">
              <a:lnSpc>
                <a:spcPct val="100000"/>
              </a:lnSpc>
              <a:spcBef>
                <a:spcPts val="935"/>
              </a:spcBef>
              <a:buClr>
                <a:srgbClr val="FFFFFF"/>
              </a:buClr>
              <a:buFont typeface="Arial"/>
              <a:buChar char="•"/>
              <a:tabLst>
                <a:tab pos="752475" algn="l"/>
              </a:tabLst>
            </a:pP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Práv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jedno (hrot </a:t>
            </a:r>
            <a:r>
              <a:rPr sz="2000" dirty="0" err="1">
                <a:solidFill>
                  <a:srgbClr val="FFFFFF"/>
                </a:solidFill>
                <a:latin typeface="Arial"/>
                <a:cs typeface="Arial"/>
              </a:rPr>
              <a:t>oblasti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ešení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, </a:t>
            </a:r>
            <a:r>
              <a:rPr sz="2000" dirty="0" err="1">
                <a:solidFill>
                  <a:srgbClr val="FFFFFF"/>
                </a:solidFill>
                <a:latin typeface="Arial"/>
                <a:cs typeface="Arial"/>
              </a:rPr>
              <a:t>rohová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ešení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)</a:t>
            </a:r>
            <a:endParaRPr sz="2000" dirty="0">
              <a:latin typeface="Arial"/>
              <a:cs typeface="Arial"/>
            </a:endParaRPr>
          </a:p>
          <a:p>
            <a:pPr marL="751840" lvl="1" indent="-281940">
              <a:lnSpc>
                <a:spcPct val="100000"/>
              </a:lnSpc>
              <a:spcBef>
                <a:spcPts val="925"/>
              </a:spcBef>
              <a:buClr>
                <a:srgbClr val="FFFFFF"/>
              </a:buClr>
              <a:buFont typeface="Arial"/>
              <a:buChar char="•"/>
              <a:tabLst>
                <a:tab pos="752475" algn="l"/>
              </a:tabLst>
            </a:pP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Nekonečn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mnoho (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k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ivka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zisku splyne s hranicí oblasti </a:t>
            </a:r>
            <a:r>
              <a:rPr sz="2000" dirty="0" err="1">
                <a:solidFill>
                  <a:srgbClr val="FFFFFF"/>
                </a:solidFill>
                <a:latin typeface="Arial"/>
                <a:cs typeface="Arial"/>
              </a:rPr>
              <a:t>možných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ešení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)</a:t>
            </a:r>
            <a:endParaRPr sz="20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dirty="0" smtClean="0"/>
              <a:t>P</a:t>
            </a:r>
            <a:r>
              <a:rPr lang="cs-CZ" dirty="0" smtClean="0"/>
              <a:t>ř</a:t>
            </a:r>
            <a:r>
              <a:rPr dirty="0" err="1" smtClean="0"/>
              <a:t>edpoklady</a:t>
            </a:r>
            <a:r>
              <a:rPr dirty="0" smtClean="0"/>
              <a:t> </a:t>
            </a:r>
            <a:r>
              <a:rPr dirty="0" err="1"/>
              <a:t>efektivního</a:t>
            </a:r>
            <a:r>
              <a:rPr dirty="0"/>
              <a:t> </a:t>
            </a:r>
            <a:r>
              <a:rPr lang="cs-CZ" dirty="0" smtClean="0"/>
              <a:t>ř</a:t>
            </a:r>
            <a:r>
              <a:rPr dirty="0" err="1" smtClean="0"/>
              <a:t>ešení</a:t>
            </a:r>
            <a:r>
              <a:rPr dirty="0" smtClean="0"/>
              <a:t> </a:t>
            </a:r>
            <a:r>
              <a:rPr dirty="0"/>
              <a:t>úloh na</a:t>
            </a:r>
          </a:p>
          <a:p>
            <a:pPr marL="12700">
              <a:lnSpc>
                <a:spcPts val="4630"/>
              </a:lnSpc>
            </a:pPr>
            <a:r>
              <a:rPr dirty="0" err="1"/>
              <a:t>existující</a:t>
            </a:r>
            <a:r>
              <a:rPr dirty="0"/>
              <a:t> </a:t>
            </a:r>
            <a:r>
              <a:rPr dirty="0" err="1" smtClean="0"/>
              <a:t>kapacit</a:t>
            </a:r>
            <a:r>
              <a:rPr lang="cs-CZ" dirty="0" smtClean="0"/>
              <a:t>ě</a:t>
            </a:r>
            <a:endParaRPr dirty="0"/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9041130" cy="348717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52425" indent="-339725">
              <a:lnSpc>
                <a:spcPts val="2780"/>
              </a:lnSpc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Pod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ízenost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krátkodobých výsledků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dlouhodobým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zám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rům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endParaRPr sz="2400" dirty="0">
              <a:latin typeface="Arial"/>
              <a:cs typeface="Arial"/>
            </a:endParaRPr>
          </a:p>
          <a:p>
            <a:pPr marL="352425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cílům</a:t>
            </a:r>
            <a:endParaRPr sz="2400" dirty="0">
              <a:latin typeface="Arial"/>
              <a:cs typeface="Arial"/>
            </a:endParaRPr>
          </a:p>
          <a:p>
            <a:pPr marL="352425" marR="5080" indent="-339725">
              <a:lnSpc>
                <a:spcPct val="93000"/>
              </a:lnSpc>
              <a:spcBef>
                <a:spcPts val="14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Náklady, ale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kdy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i výnosy, resp. ostatní hodnotové veličiny,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vyvolané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edchozími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investičními rozhodnutími, hodnotí jako irelevantní, a to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bez ohledu na </a:t>
            </a:r>
            <a:r>
              <a:rPr sz="2400" b="1" dirty="0" err="1">
                <a:solidFill>
                  <a:srgbClr val="FFFFFF"/>
                </a:solidFill>
                <a:latin typeface="Arial"/>
                <a:cs typeface="Arial"/>
              </a:rPr>
              <a:t>jejich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b="1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b="1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b="1" dirty="0" err="1" smtClean="0">
                <a:solidFill>
                  <a:srgbClr val="FFFFFF"/>
                </a:solidFill>
                <a:latin typeface="Arial"/>
                <a:cs typeface="Arial"/>
              </a:rPr>
              <a:t>ínos</a:t>
            </a:r>
            <a:r>
              <a:rPr sz="2400" b="1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k dlouhodobé prosperitě podniku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– účelné kombinovat s informacemi o plné nákladové náročnosti výkonů, využití Life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Time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Costing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kalkulací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ts val="278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Kombinace s informacemi, které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hodnotí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ínos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rozhodnutí i v</a:t>
            </a:r>
            <a:endParaRPr sz="2400" dirty="0">
              <a:latin typeface="Arial"/>
              <a:cs typeface="Arial"/>
            </a:endParaRPr>
          </a:p>
          <a:p>
            <a:pPr marL="352425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delším časovém horizontu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902035"/>
          </a:xfrm>
          <a:prstGeom prst="rect">
            <a:avLst/>
          </a:prstGeom>
        </p:spPr>
        <p:txBody>
          <a:bodyPr vert="horz" wrap="square" lIns="0" tIns="283711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Shrnutí kapitoly 17 I</a:t>
            </a:r>
          </a:p>
        </p:txBody>
      </p:sp>
      <p:sp>
        <p:nvSpPr>
          <p:cNvPr id="3" name="object 3"/>
          <p:cNvSpPr txBox="1">
            <a:spLocks noGrp="1"/>
          </p:cNvSpPr>
          <p:nvPr>
            <p:ph type="body" idx="1"/>
          </p:nvPr>
        </p:nvSpPr>
        <p:spPr>
          <a:xfrm>
            <a:off x="490530" y="1808386"/>
            <a:ext cx="9102739" cy="4302396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193040">
              <a:lnSpc>
                <a:spcPts val="2680"/>
              </a:lnSpc>
            </a:pPr>
            <a:r>
              <a:rPr dirty="0"/>
              <a:t>Cílem systému manažerského účetnictví není jen neposkytovat informace pro </a:t>
            </a:r>
            <a:r>
              <a:rPr lang="cs-CZ" dirty="0" smtClean="0"/>
              <a:t>ř</a:t>
            </a:r>
            <a:r>
              <a:rPr dirty="0" err="1" smtClean="0"/>
              <a:t>ízení</a:t>
            </a:r>
            <a:r>
              <a:rPr dirty="0" smtClean="0"/>
              <a:t> </a:t>
            </a:r>
            <a:r>
              <a:rPr dirty="0"/>
              <a:t>podnikatelského procesu, o jehož základních parametrech již bylo rozhodnuto v minulosti, ale poskytovat také informace pro rozhodování o budoucích variantách podnikání.</a:t>
            </a:r>
          </a:p>
          <a:p>
            <a:pPr marL="12700" marR="86995">
              <a:lnSpc>
                <a:spcPct val="93100"/>
              </a:lnSpc>
              <a:spcBef>
                <a:spcPts val="1340"/>
              </a:spcBef>
              <a:tabLst>
                <a:tab pos="4500245" algn="l"/>
              </a:tabLst>
            </a:pPr>
            <a:r>
              <a:rPr dirty="0"/>
              <a:t>Významnou úlohu </a:t>
            </a:r>
            <a:r>
              <a:rPr dirty="0" err="1"/>
              <a:t>hraje</a:t>
            </a:r>
            <a:r>
              <a:rPr dirty="0"/>
              <a:t> </a:t>
            </a:r>
            <a:r>
              <a:rPr dirty="0" smtClean="0"/>
              <a:t>p</a:t>
            </a:r>
            <a:r>
              <a:rPr lang="cs-CZ" dirty="0" smtClean="0"/>
              <a:t>ř</a:t>
            </a:r>
            <a:r>
              <a:rPr dirty="0" err="1" smtClean="0"/>
              <a:t>i</a:t>
            </a:r>
            <a:r>
              <a:rPr dirty="0" smtClean="0"/>
              <a:t> </a:t>
            </a:r>
            <a:r>
              <a:rPr dirty="0" err="1" smtClean="0"/>
              <a:t>zajišt</a:t>
            </a:r>
            <a:r>
              <a:rPr lang="cs-CZ" dirty="0" smtClean="0"/>
              <a:t>ě</a:t>
            </a:r>
            <a:r>
              <a:rPr dirty="0" err="1" smtClean="0"/>
              <a:t>ní</a:t>
            </a:r>
            <a:r>
              <a:rPr dirty="0" smtClean="0"/>
              <a:t> </a:t>
            </a:r>
            <a:r>
              <a:rPr dirty="0"/>
              <a:t>informací pro rozhodování typologie rozhodování. Ačkoliv je každé rozhodnutí originální, mají různé skupiny rozhodovacích úloh společné rysy nejen v algoritmu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dirty="0" err="1"/>
              <a:t>jejich</a:t>
            </a:r>
            <a:r>
              <a:rPr dirty="0"/>
              <a:t> </a:t>
            </a:r>
            <a:r>
              <a:rPr lang="cs-CZ" dirty="0" smtClean="0"/>
              <a:t>ř</a:t>
            </a:r>
            <a:r>
              <a:rPr dirty="0" err="1" smtClean="0"/>
              <a:t>ešení</a:t>
            </a:r>
            <a:r>
              <a:rPr dirty="0"/>
              <a:t>, ale také co se týče	informačních podkladů.</a:t>
            </a:r>
          </a:p>
          <a:p>
            <a:pPr marL="12700">
              <a:lnSpc>
                <a:spcPts val="2575"/>
              </a:lnSpc>
            </a:pPr>
            <a:r>
              <a:rPr dirty="0" smtClean="0"/>
              <a:t>P</a:t>
            </a:r>
            <a:r>
              <a:rPr lang="cs-CZ" dirty="0" smtClean="0"/>
              <a:t>ř</a:t>
            </a:r>
            <a:r>
              <a:rPr dirty="0" err="1" smtClean="0"/>
              <a:t>ipravenost</a:t>
            </a:r>
            <a:r>
              <a:rPr dirty="0" smtClean="0"/>
              <a:t> </a:t>
            </a:r>
            <a:r>
              <a:rPr dirty="0"/>
              <a:t>informačního systému pro budoucí rozhodování je tak</a:t>
            </a:r>
          </a:p>
          <a:p>
            <a:pPr marL="12700" marR="546100">
              <a:lnSpc>
                <a:spcPct val="93100"/>
              </a:lnSpc>
              <a:spcBef>
                <a:spcPts val="95"/>
              </a:spcBef>
            </a:pPr>
            <a:r>
              <a:rPr dirty="0"/>
              <a:t>založena </a:t>
            </a:r>
            <a:r>
              <a:rPr dirty="0" err="1"/>
              <a:t>na</a:t>
            </a:r>
            <a:r>
              <a:rPr dirty="0"/>
              <a:t> </a:t>
            </a:r>
            <a:r>
              <a:rPr dirty="0" err="1" smtClean="0"/>
              <a:t>zobecn</a:t>
            </a:r>
            <a:r>
              <a:rPr lang="cs-CZ" dirty="0" smtClean="0"/>
              <a:t>ě</a:t>
            </a:r>
            <a:r>
              <a:rPr dirty="0" err="1" smtClean="0"/>
              <a:t>ní</a:t>
            </a:r>
            <a:r>
              <a:rPr dirty="0" smtClean="0"/>
              <a:t> </a:t>
            </a:r>
            <a:r>
              <a:rPr dirty="0"/>
              <a:t>rozhodovacích úloh, které se v </a:t>
            </a:r>
            <a:r>
              <a:rPr dirty="0" err="1"/>
              <a:t>podniku</a:t>
            </a:r>
            <a:r>
              <a:rPr dirty="0">
                <a:latin typeface="Times New Roman"/>
                <a:cs typeface="Times New Roman"/>
              </a:rPr>
              <a:t> </a:t>
            </a:r>
            <a:r>
              <a:rPr lang="cs-CZ" dirty="0" smtClean="0"/>
              <a:t>ř</a:t>
            </a:r>
            <a:r>
              <a:rPr dirty="0" err="1" smtClean="0"/>
              <a:t>eší</a:t>
            </a:r>
            <a:r>
              <a:rPr dirty="0"/>
              <a:t>, a </a:t>
            </a:r>
            <a:r>
              <a:rPr dirty="0" err="1"/>
              <a:t>jejich</a:t>
            </a:r>
            <a:r>
              <a:rPr dirty="0"/>
              <a:t> </a:t>
            </a:r>
            <a:r>
              <a:rPr dirty="0" err="1" smtClean="0"/>
              <a:t>rozčlen</a:t>
            </a:r>
            <a:r>
              <a:rPr lang="cs-CZ" dirty="0" smtClean="0"/>
              <a:t>ě</a:t>
            </a:r>
            <a:r>
              <a:rPr dirty="0" err="1" smtClean="0"/>
              <a:t>ní</a:t>
            </a:r>
            <a:r>
              <a:rPr dirty="0" smtClean="0"/>
              <a:t> </a:t>
            </a:r>
            <a:r>
              <a:rPr dirty="0"/>
              <a:t>do skupin, které jsou charakteristické obdobným typem informací, </a:t>
            </a:r>
            <a:r>
              <a:rPr dirty="0" smtClean="0"/>
              <a:t>pot</a:t>
            </a:r>
            <a:r>
              <a:rPr lang="cs-CZ" dirty="0" smtClean="0"/>
              <a:t>ř</a:t>
            </a:r>
            <a:r>
              <a:rPr dirty="0" err="1" smtClean="0"/>
              <a:t>ebných</a:t>
            </a:r>
            <a:r>
              <a:rPr dirty="0" smtClean="0"/>
              <a:t> </a:t>
            </a:r>
            <a:r>
              <a:rPr dirty="0"/>
              <a:t>pro </a:t>
            </a:r>
            <a:r>
              <a:rPr dirty="0" err="1"/>
              <a:t>jejich</a:t>
            </a:r>
            <a:r>
              <a:rPr dirty="0"/>
              <a:t> </a:t>
            </a:r>
            <a:r>
              <a:rPr lang="cs-CZ" dirty="0" smtClean="0"/>
              <a:t>ř</a:t>
            </a:r>
            <a:r>
              <a:rPr dirty="0" err="1" smtClean="0"/>
              <a:t>ešení</a:t>
            </a:r>
            <a:r>
              <a:rPr dirty="0"/>
              <a:t>.</a:t>
            </a:r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884209"/>
          </a:xfrm>
          <a:prstGeom prst="rect">
            <a:avLst/>
          </a:prstGeom>
        </p:spPr>
        <p:txBody>
          <a:bodyPr vert="horz" wrap="square" lIns="0" tIns="266058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Shrnutí kapitoly 17 II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8820150" cy="4476418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>
              <a:lnSpc>
                <a:spcPts val="26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Zásadní význam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má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rozčlen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chto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úloh do dvou skupin, které se liší zejména charakterem informačních podkladů: úlohy na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existující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kapacit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,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druhou úlohy o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budoucí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kapacit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endParaRPr sz="2400" dirty="0">
              <a:latin typeface="Arial"/>
              <a:cs typeface="Arial"/>
            </a:endParaRPr>
          </a:p>
          <a:p>
            <a:pPr marL="12700" marR="160020">
              <a:lnSpc>
                <a:spcPct val="93000"/>
              </a:lnSpc>
              <a:spcBef>
                <a:spcPts val="1345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Charakteristickým rysem úloh na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existující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kapacit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 existence umrtvených (utopených) fixních nákladů, jejichž vznik může eliminovat pouze rozhodnutí zrušit tuto kapacitu, a vyhnutelných fixních nákladů, jejichž úroveň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bude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nem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nná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 určitých intervalech využití této kapacity – irelevantní náklady</a:t>
            </a:r>
            <a:endParaRPr sz="2400" dirty="0">
              <a:latin typeface="Arial"/>
              <a:cs typeface="Arial"/>
            </a:endParaRPr>
          </a:p>
          <a:p>
            <a:pPr marL="12700" marR="8255">
              <a:lnSpc>
                <a:spcPct val="92900"/>
              </a:lnSpc>
              <a:spcBef>
                <a:spcPts val="1405"/>
              </a:spcBef>
            </a:pP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ešení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úloh o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budoucí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kapacit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vychází naopak z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edpokladu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že životnost současné kapacity dospívá ke svému vyčerpání, dosavadní kapacita je nedostatečná nebo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naopak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íliš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rozsáhlá, 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bude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tedy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eba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ji obnovit,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rozší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it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zúžit nebo restrukturalizovat.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490530" y="1808386"/>
            <a:ext cx="8918575" cy="413747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>
              <a:lnSpc>
                <a:spcPct val="93000"/>
              </a:lnSpc>
              <a:tabLst>
                <a:tab pos="1945005" algn="l"/>
                <a:tab pos="6414770" algn="l"/>
              </a:tabLst>
            </a:pP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Nejvýznamn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jší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podrobn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jší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člen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úloh na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exitující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kapacit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jejich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člen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	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podle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cného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charakteru rozhodnutí: v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tomto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sm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ru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se rozlišují optimalizační úlohy, úlohy vedoucí ke stanovení dolního limitu ceny, a úlohy typu „buď – nebo“.	Významnou doplňkovou charakteristikou, která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modifikuje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ešení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všech výše uvedených úloh, je pak úroveň výchozího využití kapacity.</a:t>
            </a:r>
            <a:endParaRPr sz="2400" dirty="0">
              <a:latin typeface="Arial"/>
              <a:cs typeface="Arial"/>
            </a:endParaRPr>
          </a:p>
          <a:p>
            <a:pPr marL="12700" marR="342265">
              <a:lnSpc>
                <a:spcPct val="92900"/>
              </a:lnSpc>
              <a:spcBef>
                <a:spcPts val="1405"/>
              </a:spcBef>
              <a:tabLst>
                <a:tab pos="2417445" algn="l"/>
                <a:tab pos="457009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Základním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kritériem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ešení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chto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 úloh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 maximalizace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manažersky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m</a:t>
            </a:r>
            <a:r>
              <a:rPr lang="cs-CZ" sz="2400" dirty="0" err="1" smtClean="0">
                <a:solidFill>
                  <a:srgbClr val="FFFFFF"/>
                </a:solidFill>
                <a:latin typeface="Arial"/>
                <a:cs typeface="Arial"/>
              </a:rPr>
              <a:t>ěř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eného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zisku.	</a:t>
            </a:r>
            <a:endParaRPr lang="cs-CZ" sz="2400" dirty="0" smtClean="0">
              <a:solidFill>
                <a:srgbClr val="FFFFFF"/>
              </a:solidFill>
              <a:latin typeface="Arial"/>
              <a:cs typeface="Arial"/>
            </a:endParaRPr>
          </a:p>
          <a:p>
            <a:pPr marL="12700" marR="342265">
              <a:lnSpc>
                <a:spcPct val="92900"/>
              </a:lnSpc>
              <a:spcBef>
                <a:spcPts val="1405"/>
              </a:spcBef>
              <a:tabLst>
                <a:tab pos="2417445" algn="l"/>
                <a:tab pos="4570095" algn="l"/>
              </a:tabLst>
            </a:pP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Jeho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vyjád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	vychází z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odd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leného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fixních a variabilních nákladů, a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jeho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m</a:t>
            </a:r>
            <a:r>
              <a:rPr lang="cs-CZ" sz="2400" dirty="0" err="1" smtClean="0">
                <a:solidFill>
                  <a:srgbClr val="FFFFFF"/>
                </a:solidFill>
                <a:latin typeface="Arial"/>
                <a:cs typeface="Arial"/>
              </a:rPr>
              <a:t>ěř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se tedy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aplikuje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ocen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výkonů na úrovni variabilních nákladů</a:t>
            </a:r>
            <a:endParaRPr sz="2400" dirty="0">
              <a:latin typeface="Arial"/>
              <a:cs typeface="Arial"/>
            </a:endParaRPr>
          </a:p>
        </p:txBody>
      </p:sp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887287"/>
          </a:xfrm>
          <a:prstGeom prst="rect">
            <a:avLst/>
          </a:prstGeom>
        </p:spPr>
        <p:txBody>
          <a:bodyPr vert="horz" wrap="square" lIns="0" tIns="269106" rIns="0" bIns="0" rtlCol="0">
            <a:spAutoFit/>
          </a:bodyPr>
          <a:lstStyle/>
          <a:p>
            <a:pPr marL="52069">
              <a:lnSpc>
                <a:spcPct val="100000"/>
              </a:lnSpc>
            </a:pPr>
            <a:r>
              <a:rPr dirty="0"/>
              <a:t>Shrnutí kapitoly 17 III</a:t>
            </a:r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884209"/>
          </a:xfrm>
          <a:prstGeom prst="rect">
            <a:avLst/>
          </a:prstGeom>
        </p:spPr>
        <p:txBody>
          <a:bodyPr vert="horz" wrap="square" lIns="0" tIns="266058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dirty="0"/>
              <a:t>Shrnutí kapitoly 17 IV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8990330" cy="482721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>
              <a:lnSpc>
                <a:spcPct val="9300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Vypovídací schopnost výsledků lze zvýšit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vymezením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edpokladů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rozp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tí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nap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.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optimistické 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pesimistické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úrovn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zisku. Na výchozí propočet pak navazuje kvantifikace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procentní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úrovn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zm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n 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chto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faktorů, která zajišťuje alespoň minimální úroveň zisku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– tzv. analýza citlivosti.</a:t>
            </a:r>
            <a:endParaRPr sz="2400" dirty="0">
              <a:latin typeface="Arial"/>
              <a:cs typeface="Arial"/>
            </a:endParaRPr>
          </a:p>
          <a:p>
            <a:pPr marL="12700" marR="292100">
              <a:lnSpc>
                <a:spcPct val="93100"/>
              </a:lnSpc>
              <a:spcBef>
                <a:spcPts val="1390"/>
              </a:spcBef>
            </a:pP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ešení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úloh na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existující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kapacit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lze s velkou výhodou využít lineárního programování, k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uplatn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této metody je nutná dovednost manažera formulovat matematicky účelovou funkci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ts val="2675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soubor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omezujících podmínek.</a:t>
            </a:r>
            <a:endParaRPr sz="2400" dirty="0">
              <a:latin typeface="Arial"/>
              <a:cs typeface="Arial"/>
            </a:endParaRPr>
          </a:p>
          <a:p>
            <a:pPr marL="12700" marR="22225">
              <a:lnSpc>
                <a:spcPct val="93100"/>
              </a:lnSpc>
              <a:spcBef>
                <a:spcPts val="1400"/>
              </a:spcBef>
              <a:tabLst>
                <a:tab pos="5535930" algn="l"/>
              </a:tabLst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Informační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zajišt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úloh na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existující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kapacit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 spjato s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metodou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odd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leného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fixních a variabilních nákladů.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Všechny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ednosti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ale i omezení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tohoto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ístupu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	jsou tak platné i pro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ešení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t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chto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úloh, nelze opomíjet strategické dopady rozhodnutí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117981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630"/>
              </a:lnSpc>
            </a:pPr>
            <a:r>
              <a:rPr dirty="0"/>
              <a:t>Obecná východiska a </a:t>
            </a:r>
            <a:r>
              <a:rPr dirty="0" err="1" smtClean="0"/>
              <a:t>člen</a:t>
            </a:r>
            <a:r>
              <a:rPr lang="cs-CZ" dirty="0" smtClean="0"/>
              <a:t>ě</a:t>
            </a:r>
            <a:r>
              <a:rPr dirty="0" err="1" smtClean="0"/>
              <a:t>ní</a:t>
            </a:r>
            <a:r>
              <a:rPr dirty="0" smtClean="0"/>
              <a:t> </a:t>
            </a:r>
            <a:r>
              <a:rPr dirty="0"/>
              <a:t>úloh na</a:t>
            </a:r>
          </a:p>
          <a:p>
            <a:pPr marL="12700">
              <a:lnSpc>
                <a:spcPts val="4630"/>
              </a:lnSpc>
            </a:pPr>
            <a:r>
              <a:rPr dirty="0" err="1" smtClean="0"/>
              <a:t>kapacit</a:t>
            </a:r>
            <a:r>
              <a:rPr lang="cs-CZ" dirty="0" smtClean="0"/>
              <a:t>ě</a:t>
            </a:r>
            <a:r>
              <a:rPr dirty="0" smtClean="0"/>
              <a:t> </a:t>
            </a:r>
            <a:r>
              <a:rPr dirty="0"/>
              <a:t>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8293100" cy="349525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Člen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dle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cného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charakteru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200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optimalizační úlohy</a:t>
            </a:r>
            <a:endParaRPr sz="2400" dirty="0">
              <a:latin typeface="Arial"/>
              <a:cs typeface="Arial"/>
            </a:endParaRPr>
          </a:p>
          <a:p>
            <a:pPr marL="352425" indent="-339725">
              <a:lnSpc>
                <a:spcPct val="100000"/>
              </a:lnSpc>
              <a:spcBef>
                <a:spcPts val="118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úlohy, vedoucí ke stanovení dolního limitu ceny</a:t>
            </a:r>
            <a:endParaRPr sz="2400" dirty="0">
              <a:latin typeface="Arial"/>
              <a:cs typeface="Arial"/>
            </a:endParaRPr>
          </a:p>
          <a:p>
            <a:pPr marL="352425" marR="5080" indent="-339725" algn="just">
              <a:lnSpc>
                <a:spcPct val="93200"/>
              </a:lnSpc>
              <a:spcBef>
                <a:spcPts val="1395"/>
              </a:spcBef>
              <a:buClr>
                <a:srgbClr val="FFFFFF"/>
              </a:buClr>
              <a:buFont typeface="Arial"/>
              <a:buChar char="•"/>
              <a:tabLst>
                <a:tab pos="353060" algn="l"/>
              </a:tabLst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úlohy typu „buď – nebo“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jejichž cílem je zhodnotit různé konstrukční, technologické a výrobní 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alternativy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provád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prodávaných, ale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i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vnitropodnikov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využívaných výkonů</a:t>
            </a:r>
            <a:endParaRPr sz="2400" dirty="0">
              <a:latin typeface="Arial"/>
              <a:cs typeface="Arial"/>
            </a:endParaRPr>
          </a:p>
          <a:p>
            <a:pPr marL="352425">
              <a:lnSpc>
                <a:spcPts val="2675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hlediska hodnotové optimalizace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1200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Doplňkovou charakteristikou je výchozí využití kapacity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490530" y="409701"/>
            <a:ext cx="9102739" cy="115416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>
              <a:lnSpc>
                <a:spcPts val="4460"/>
              </a:lnSpc>
            </a:pPr>
            <a:r>
              <a:rPr dirty="0"/>
              <a:t>Obecná východiska a </a:t>
            </a:r>
            <a:r>
              <a:rPr dirty="0" err="1" smtClean="0"/>
              <a:t>člen</a:t>
            </a:r>
            <a:r>
              <a:rPr lang="cs-CZ" dirty="0" smtClean="0"/>
              <a:t>ě</a:t>
            </a:r>
            <a:r>
              <a:rPr dirty="0" err="1" smtClean="0"/>
              <a:t>ní</a:t>
            </a:r>
            <a:r>
              <a:rPr dirty="0" smtClean="0"/>
              <a:t> </a:t>
            </a:r>
            <a:r>
              <a:rPr dirty="0"/>
              <a:t>úloh </a:t>
            </a:r>
            <a:r>
              <a:rPr dirty="0" err="1"/>
              <a:t>na</a:t>
            </a:r>
            <a:r>
              <a:rPr dirty="0"/>
              <a:t> </a:t>
            </a:r>
            <a:r>
              <a:rPr dirty="0" err="1" smtClean="0"/>
              <a:t>kapacit</a:t>
            </a:r>
            <a:r>
              <a:rPr lang="cs-CZ" dirty="0" smtClean="0"/>
              <a:t>ě</a:t>
            </a:r>
            <a:r>
              <a:rPr dirty="0" smtClean="0"/>
              <a:t> </a:t>
            </a:r>
            <a:r>
              <a:rPr dirty="0"/>
              <a:t>II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490530" y="1808386"/>
            <a:ext cx="8930005" cy="4723794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780"/>
              </a:lnSpc>
            </a:pP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Výchozí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edpoklad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– stávající kapacita není zcela (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optimáln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)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ts val="2780"/>
              </a:lnSpc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využita,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doplňující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edpoklady</a:t>
            </a:r>
            <a:endParaRPr sz="2400" dirty="0">
              <a:latin typeface="Arial"/>
              <a:cs typeface="Arial"/>
            </a:endParaRPr>
          </a:p>
          <a:p>
            <a:pPr marL="464820" marR="5080" indent="-452120">
              <a:lnSpc>
                <a:spcPts val="2680"/>
              </a:lnSpc>
              <a:spcBef>
                <a:spcPts val="1455"/>
              </a:spcBef>
              <a:buClr>
                <a:srgbClr val="FFFFFF"/>
              </a:buClr>
              <a:buFont typeface="Arial"/>
              <a:buChar char="•"/>
              <a:tabLst>
                <a:tab pos="465455" algn="l"/>
                <a:tab pos="3675379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kapacita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je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zásad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využita a hledají se možnosti jejího extenzívního nebo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intenzivního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rozší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ení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které však vyvolávají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další variabilní, </a:t>
            </a:r>
            <a:r>
              <a:rPr sz="2400" b="1" dirty="0" smtClean="0">
                <a:solidFill>
                  <a:srgbClr val="FFFFFF"/>
                </a:solidFill>
                <a:latin typeface="Arial"/>
                <a:cs typeface="Arial"/>
              </a:rPr>
              <a:t>pop</a:t>
            </a:r>
            <a:r>
              <a:rPr lang="cs-CZ" sz="2400" b="1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b="1" dirty="0" smtClean="0">
                <a:solidFill>
                  <a:srgbClr val="FFFFFF"/>
                </a:solidFill>
                <a:latin typeface="Arial"/>
                <a:cs typeface="Arial"/>
              </a:rPr>
              <a:t>.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	i vyhnutelné fixní náklady, spojené</a:t>
            </a:r>
            <a:endParaRPr sz="2400" dirty="0">
              <a:latin typeface="Arial"/>
              <a:cs typeface="Arial"/>
            </a:endParaRPr>
          </a:p>
          <a:p>
            <a:pPr marL="464820">
              <a:lnSpc>
                <a:spcPts val="2625"/>
              </a:lnSpc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s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provozem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kapacity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, nebo že</a:t>
            </a:r>
            <a:endParaRPr sz="2400" dirty="0">
              <a:latin typeface="Arial"/>
              <a:cs typeface="Arial"/>
            </a:endParaRPr>
          </a:p>
          <a:p>
            <a:pPr marL="464820" marR="387985" indent="-452120">
              <a:lnSpc>
                <a:spcPct val="93100"/>
              </a:lnSpc>
              <a:spcBef>
                <a:spcPts val="1395"/>
              </a:spcBef>
              <a:buClr>
                <a:srgbClr val="FFFFFF"/>
              </a:buClr>
              <a:buFont typeface="Arial"/>
              <a:buChar char="•"/>
              <a:tabLst>
                <a:tab pos="465455" algn="l"/>
              </a:tabLst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kapacita je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pln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využita na úrovni, jaká v podniku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existuje,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hledají se možnosti jejího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optimálního využití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z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hlediska</a:t>
            </a:r>
            <a:r>
              <a:rPr sz="24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hodnotových kritérií podnikání</a:t>
            </a:r>
            <a:endParaRPr sz="2400" dirty="0">
              <a:latin typeface="Arial"/>
              <a:cs typeface="Arial"/>
            </a:endParaRPr>
          </a:p>
          <a:p>
            <a:pPr marL="12700" marR="780415">
              <a:lnSpc>
                <a:spcPts val="2680"/>
              </a:lnSpc>
              <a:spcBef>
                <a:spcPts val="1455"/>
              </a:spcBef>
            </a:pP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Kritériem optimalizace je maximalizace zisku,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m</a:t>
            </a:r>
            <a:r>
              <a:rPr lang="cs-CZ" sz="2400" dirty="0" err="1" smtClean="0">
                <a:solidFill>
                  <a:srgbClr val="FFFFFF"/>
                </a:solidFill>
                <a:latin typeface="Arial"/>
                <a:cs typeface="Arial"/>
              </a:rPr>
              <a:t>ěř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eného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manažersky, založeného </a:t>
            </a:r>
            <a:r>
              <a:rPr sz="2400" dirty="0" err="1">
                <a:solidFill>
                  <a:srgbClr val="FFFFFF"/>
                </a:solidFill>
                <a:latin typeface="Arial"/>
                <a:cs typeface="Arial"/>
              </a:rPr>
              <a:t>na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odd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leném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VN a FN a se 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zohledn</a:t>
            </a:r>
            <a:r>
              <a:rPr lang="cs-CZ" sz="24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400" dirty="0" err="1" smtClean="0">
                <a:solidFill>
                  <a:srgbClr val="FFFFFF"/>
                </a:solidFill>
                <a:latin typeface="Arial"/>
                <a:cs typeface="Arial"/>
              </a:rPr>
              <a:t>ním</a:t>
            </a:r>
            <a:r>
              <a:rPr sz="24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FFFFFF"/>
                </a:solidFill>
                <a:latin typeface="Arial"/>
                <a:cs typeface="Arial"/>
              </a:rPr>
              <a:t>ekonomického pojetí nákladů</a:t>
            </a:r>
            <a:endParaRPr sz="24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594162" y="382969"/>
            <a:ext cx="8805545" cy="64120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3813810" marR="5080" indent="-3801745">
              <a:lnSpc>
                <a:spcPts val="2450"/>
              </a:lnSpc>
              <a:tabLst>
                <a:tab pos="7456805" algn="l"/>
              </a:tabLst>
            </a:pP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Ve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výrobním útvaru strojírenského podniku se vyrábějí	dva druhy výrobků:</a:t>
            </a:r>
            <a:endParaRPr sz="2200">
              <a:latin typeface="Arial"/>
              <a:cs typeface="Arial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4510286" y="1227004"/>
            <a:ext cx="4473575" cy="72327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  <a:tabLst>
                <a:tab pos="2212975" algn="l"/>
              </a:tabLst>
            </a:pP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A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	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B</a:t>
            </a:r>
            <a:endParaRPr sz="2200">
              <a:latin typeface="Arial"/>
              <a:cs typeface="Arial"/>
            </a:endParaRPr>
          </a:p>
          <a:p>
            <a:pPr marL="866140">
              <a:lnSpc>
                <a:spcPts val="2615"/>
              </a:lnSpc>
              <a:spcBef>
                <a:spcPts val="409"/>
              </a:spcBef>
              <a:tabLst>
                <a:tab pos="2623185" algn="l"/>
              </a:tabLst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Standard	Vyšší standard</a:t>
            </a:r>
            <a:endParaRPr sz="2200">
              <a:latin typeface="Arial"/>
              <a:cs typeface="Arial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424080" y="1990282"/>
            <a:ext cx="3239770" cy="78547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>
              <a:lnSpc>
                <a:spcPct val="115900"/>
              </a:lnSpc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Jednicový materiál Jednicové osobní náklady</a:t>
            </a:r>
            <a:endParaRPr sz="2200">
              <a:latin typeface="Arial"/>
              <a:cs typeface="Arial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6084830" y="1990282"/>
            <a:ext cx="786130" cy="72840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220,-</a:t>
            </a:r>
            <a:endParaRPr sz="2200">
              <a:latin typeface="Arial"/>
              <a:cs typeface="Arial"/>
            </a:endParaRPr>
          </a:p>
          <a:p>
            <a:pPr marL="285750">
              <a:lnSpc>
                <a:spcPct val="100000"/>
              </a:lnSpc>
              <a:spcBef>
                <a:spcPts val="420"/>
              </a:spcBef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60,-</a:t>
            </a:r>
            <a:endParaRPr sz="2200">
              <a:latin typeface="Arial"/>
              <a:cs typeface="Arial"/>
            </a:endParaRPr>
          </a:p>
        </p:txBody>
      </p:sp>
      <p:sp>
        <p:nvSpPr>
          <p:cNvPr id="6" name="object 6"/>
          <p:cNvSpPr txBox="1"/>
          <p:nvPr/>
        </p:nvSpPr>
        <p:spPr>
          <a:xfrm>
            <a:off x="8508242" y="1990282"/>
            <a:ext cx="662940" cy="72840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300,-</a:t>
            </a:r>
            <a:endParaRPr sz="220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420"/>
              </a:spcBef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110,-</a:t>
            </a:r>
            <a:endParaRPr sz="2200">
              <a:latin typeface="Arial"/>
              <a:cs typeface="Arial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424080" y="2762897"/>
            <a:ext cx="9041130" cy="167533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320"/>
              </a:lnSpc>
              <a:tabLst>
                <a:tab pos="3774440" algn="l"/>
                <a:tab pos="8942705" algn="l"/>
              </a:tabLst>
            </a:pP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Oba výrobky </a:t>
            </a:r>
            <a:r>
              <a:rPr sz="2000" dirty="0" err="1">
                <a:solidFill>
                  <a:srgbClr val="FFFFFF"/>
                </a:solidFill>
                <a:latin typeface="Arial"/>
                <a:cs typeface="Arial"/>
              </a:rPr>
              <a:t>jsou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stejn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pracné,	ale B je 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náročn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jší</a:t>
            </a:r>
            <a:r>
              <a:rPr sz="20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na kvalifikaci lidské práce	-</a:t>
            </a:r>
            <a:endParaRPr sz="2000" dirty="0">
              <a:latin typeface="Arial"/>
              <a:cs typeface="Arial"/>
            </a:endParaRPr>
          </a:p>
          <a:p>
            <a:pPr marL="12700">
              <a:lnSpc>
                <a:spcPts val="2320"/>
              </a:lnSpc>
            </a:pP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na"t</a:t>
            </a:r>
            <a:r>
              <a:rPr lang="cs-CZ" sz="2000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000" dirty="0" err="1" smtClean="0">
                <a:solidFill>
                  <a:srgbClr val="FFFFFF"/>
                </a:solidFill>
                <a:latin typeface="Arial"/>
                <a:cs typeface="Arial"/>
              </a:rPr>
              <a:t>ídu</a:t>
            </a:r>
            <a:r>
              <a:rPr sz="2000" dirty="0">
                <a:solidFill>
                  <a:srgbClr val="FFFFFF"/>
                </a:solidFill>
                <a:latin typeface="Arial"/>
                <a:cs typeface="Arial"/>
              </a:rPr>
              <a:t>„</a:t>
            </a:r>
            <a:endParaRPr sz="2000" dirty="0">
              <a:latin typeface="Arial"/>
              <a:cs typeface="Arial"/>
            </a:endParaRPr>
          </a:p>
          <a:p>
            <a:pPr marL="12700" marR="788035">
              <a:lnSpc>
                <a:spcPct val="118000"/>
              </a:lnSpc>
              <a:tabLst>
                <a:tab pos="2056764" algn="l"/>
              </a:tabLst>
            </a:pP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VR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-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odpis stroje, na kterém oba výrobky tráví stejné množství času: </a:t>
            </a:r>
            <a:r>
              <a:rPr sz="2000" b="1" dirty="0" err="1" smtClean="0">
                <a:solidFill>
                  <a:srgbClr val="FFFFFF"/>
                </a:solidFill>
                <a:latin typeface="Arial"/>
                <a:cs typeface="Arial"/>
              </a:rPr>
              <a:t>po</a:t>
            </a:r>
            <a:r>
              <a:rPr lang="cs-CZ" sz="2000" b="1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000" b="1" dirty="0" err="1" smtClean="0">
                <a:solidFill>
                  <a:srgbClr val="FFFFFF"/>
                </a:solidFill>
                <a:latin typeface="Arial"/>
                <a:cs typeface="Arial"/>
              </a:rPr>
              <a:t>izovací</a:t>
            </a:r>
            <a:r>
              <a:rPr sz="2000" b="1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cena	1 500 000,-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Kč</a:t>
            </a:r>
            <a:endParaRPr sz="20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430"/>
              </a:spcBef>
              <a:tabLst>
                <a:tab pos="2218690" algn="l"/>
              </a:tabLst>
            </a:pP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roční odpis	300 000,-</a:t>
            </a:r>
            <a:r>
              <a:rPr sz="20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000" b="1" dirty="0">
                <a:solidFill>
                  <a:srgbClr val="FFFFFF"/>
                </a:solidFill>
                <a:latin typeface="Arial"/>
                <a:cs typeface="Arial"/>
              </a:rPr>
              <a:t>Kč</a:t>
            </a:r>
            <a:endParaRPr sz="2000" dirty="0">
              <a:latin typeface="Arial"/>
              <a:cs typeface="Arial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424077" y="4820984"/>
            <a:ext cx="4637405" cy="78547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>
              <a:lnSpc>
                <a:spcPct val="115500"/>
              </a:lnSpc>
              <a:tabLst>
                <a:tab pos="3926204" algn="l"/>
              </a:tabLst>
            </a:pP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Chybn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rozvržena ve vztahu k	JOsN Správná alokace – </a:t>
            </a:r>
            <a:r>
              <a:rPr sz="2200" dirty="0" err="1">
                <a:solidFill>
                  <a:srgbClr val="FFFFFF"/>
                </a:solidFill>
                <a:latin typeface="Arial"/>
                <a:cs typeface="Arial"/>
              </a:rPr>
              <a:t>prostým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d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lením</a:t>
            </a:r>
            <a:endParaRPr sz="2200" dirty="0">
              <a:latin typeface="Arial"/>
              <a:cs typeface="Arial"/>
            </a:endParaRPr>
          </a:p>
        </p:txBody>
      </p:sp>
      <p:sp>
        <p:nvSpPr>
          <p:cNvPr id="9" name="object 9"/>
          <p:cNvSpPr txBox="1"/>
          <p:nvPr/>
        </p:nvSpPr>
        <p:spPr>
          <a:xfrm>
            <a:off x="6284471" y="4820984"/>
            <a:ext cx="662940" cy="72840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63195">
              <a:lnSpc>
                <a:spcPct val="100000"/>
              </a:lnSpc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90,-</a:t>
            </a:r>
            <a:endParaRPr sz="220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405"/>
              </a:spcBef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120,-</a:t>
            </a:r>
            <a:endParaRPr sz="2200">
              <a:latin typeface="Arial"/>
              <a:cs typeface="Arial"/>
            </a:endParaRPr>
          </a:p>
        </p:txBody>
      </p:sp>
      <p:sp>
        <p:nvSpPr>
          <p:cNvPr id="10" name="object 10"/>
          <p:cNvSpPr txBox="1"/>
          <p:nvPr/>
        </p:nvSpPr>
        <p:spPr>
          <a:xfrm>
            <a:off x="7764530" y="4820984"/>
            <a:ext cx="1221740" cy="72840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       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165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,-</a:t>
            </a:r>
            <a:endParaRPr sz="2200" dirty="0">
              <a:latin typeface="Arial"/>
              <a:cs typeface="Arial"/>
            </a:endParaRPr>
          </a:p>
          <a:p>
            <a:pPr marL="571500">
              <a:lnSpc>
                <a:spcPct val="100000"/>
              </a:lnSpc>
              <a:spcBef>
                <a:spcPts val="405"/>
              </a:spcBef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120,-</a:t>
            </a:r>
            <a:endParaRPr sz="2200" dirty="0">
              <a:latin typeface="Arial"/>
              <a:cs typeface="Arial"/>
            </a:endParaRPr>
          </a:p>
        </p:txBody>
      </p:sp>
      <p:sp>
        <p:nvSpPr>
          <p:cNvPr id="11" name="object 11"/>
          <p:cNvSpPr txBox="1"/>
          <p:nvPr/>
        </p:nvSpPr>
        <p:spPr>
          <a:xfrm>
            <a:off x="424077" y="5800916"/>
            <a:ext cx="815975" cy="338554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CENA</a:t>
            </a:r>
            <a:endParaRPr sz="2200">
              <a:latin typeface="Arial"/>
              <a:cs typeface="Arial"/>
            </a:endParaRPr>
          </a:p>
        </p:txBody>
      </p:sp>
      <p:sp>
        <p:nvSpPr>
          <p:cNvPr id="12" name="object 12"/>
          <p:cNvSpPr txBox="1"/>
          <p:nvPr/>
        </p:nvSpPr>
        <p:spPr>
          <a:xfrm>
            <a:off x="6253731" y="5800916"/>
            <a:ext cx="669290" cy="338554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500,-</a:t>
            </a:r>
            <a:endParaRPr sz="2200">
              <a:latin typeface="Arial"/>
              <a:cs typeface="Arial"/>
            </a:endParaRPr>
          </a:p>
        </p:txBody>
      </p:sp>
      <p:sp>
        <p:nvSpPr>
          <p:cNvPr id="13" name="object 13"/>
          <p:cNvSpPr txBox="1"/>
          <p:nvPr/>
        </p:nvSpPr>
        <p:spPr>
          <a:xfrm>
            <a:off x="8375655" y="5800916"/>
            <a:ext cx="662940" cy="338554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660,-</a:t>
            </a:r>
            <a:endParaRPr sz="2200">
              <a:latin typeface="Arial"/>
              <a:cs typeface="Arial"/>
            </a:endParaRPr>
          </a:p>
        </p:txBody>
      </p:sp>
      <p:sp>
        <p:nvSpPr>
          <p:cNvPr id="14" name="object 14"/>
          <p:cNvSpPr txBox="1"/>
          <p:nvPr/>
        </p:nvSpPr>
        <p:spPr>
          <a:xfrm>
            <a:off x="424077" y="6392538"/>
            <a:ext cx="3999865" cy="751488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 marR="5080">
              <a:lnSpc>
                <a:spcPct val="115500"/>
              </a:lnSpc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Výchozí objem výroby a prodeje (</a:t>
            </a:r>
            <a:r>
              <a:rPr sz="2200" dirty="0" err="1" smtClean="0">
                <a:solidFill>
                  <a:srgbClr val="FFFFFF"/>
                </a:solidFill>
                <a:latin typeface="Arial"/>
                <a:cs typeface="Arial"/>
              </a:rPr>
              <a:t>pln</a:t>
            </a:r>
            <a:r>
              <a:rPr lang="cs-CZ" sz="2200" dirty="0" smtClean="0">
                <a:solidFill>
                  <a:srgbClr val="FFFFFF"/>
                </a:solidFill>
                <a:latin typeface="Arial"/>
                <a:cs typeface="Arial"/>
              </a:rPr>
              <a:t>ě</a:t>
            </a:r>
            <a:r>
              <a:rPr sz="2200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využitá kapacita)</a:t>
            </a:r>
            <a:endParaRPr sz="2200" dirty="0">
              <a:latin typeface="Arial"/>
              <a:cs typeface="Arial"/>
            </a:endParaRPr>
          </a:p>
        </p:txBody>
      </p:sp>
      <p:sp>
        <p:nvSpPr>
          <p:cNvPr id="15" name="object 15"/>
          <p:cNvSpPr txBox="1"/>
          <p:nvPr/>
        </p:nvSpPr>
        <p:spPr>
          <a:xfrm>
            <a:off x="5875195" y="6392538"/>
            <a:ext cx="1083310" cy="338554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1 500 ks</a:t>
            </a:r>
            <a:endParaRPr sz="2200">
              <a:latin typeface="Arial"/>
              <a:cs typeface="Arial"/>
            </a:endParaRPr>
          </a:p>
        </p:txBody>
      </p:sp>
      <p:sp>
        <p:nvSpPr>
          <p:cNvPr id="16" name="object 16"/>
          <p:cNvSpPr txBox="1"/>
          <p:nvPr/>
        </p:nvSpPr>
        <p:spPr>
          <a:xfrm>
            <a:off x="7610606" y="6392538"/>
            <a:ext cx="1080770" cy="338554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1</a:t>
            </a:r>
            <a:r>
              <a:rPr sz="2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000</a:t>
            </a:r>
            <a:r>
              <a:rPr sz="2200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dirty="0">
                <a:solidFill>
                  <a:srgbClr val="FFFFFF"/>
                </a:solidFill>
                <a:latin typeface="Arial"/>
                <a:cs typeface="Arial"/>
              </a:rPr>
              <a:t>ks</a:t>
            </a:r>
            <a:endParaRPr sz="22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0" y="0"/>
            <a:ext cx="10080625" cy="1567180"/>
          </a:xfrm>
          <a:custGeom>
            <a:avLst/>
            <a:gdLst/>
            <a:ahLst/>
            <a:cxnLst/>
            <a:rect l="l" t="t" r="r" b="b"/>
            <a:pathLst>
              <a:path w="10080625" h="1567180">
                <a:moveTo>
                  <a:pt x="0" y="1566566"/>
                </a:moveTo>
                <a:lnTo>
                  <a:pt x="10080619" y="1566566"/>
                </a:lnTo>
                <a:lnTo>
                  <a:pt x="10080619" y="0"/>
                </a:lnTo>
                <a:lnTo>
                  <a:pt x="0" y="0"/>
                </a:lnTo>
                <a:lnTo>
                  <a:pt x="0" y="1566566"/>
                </a:lnTo>
                <a:close/>
              </a:path>
            </a:pathLst>
          </a:custGeom>
          <a:solidFill>
            <a:srgbClr val="2C2CB8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" name="object 3"/>
          <p:cNvSpPr/>
          <p:nvPr/>
        </p:nvSpPr>
        <p:spPr>
          <a:xfrm>
            <a:off x="0" y="1638566"/>
            <a:ext cx="10080625" cy="5920740"/>
          </a:xfrm>
          <a:custGeom>
            <a:avLst/>
            <a:gdLst/>
            <a:ahLst/>
            <a:cxnLst/>
            <a:rect l="l" t="t" r="r" b="b"/>
            <a:pathLst>
              <a:path w="10080625" h="5920740">
                <a:moveTo>
                  <a:pt x="0" y="5920473"/>
                </a:moveTo>
                <a:lnTo>
                  <a:pt x="10080619" y="5920473"/>
                </a:lnTo>
                <a:lnTo>
                  <a:pt x="10080619" y="0"/>
                </a:lnTo>
                <a:lnTo>
                  <a:pt x="0" y="0"/>
                </a:lnTo>
                <a:lnTo>
                  <a:pt x="0" y="5920473"/>
                </a:lnTo>
                <a:close/>
              </a:path>
            </a:pathLst>
          </a:custGeom>
          <a:solidFill>
            <a:srgbClr val="2C2CB8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0" y="17526"/>
            <a:ext cx="916305" cy="7541895"/>
          </a:xfrm>
          <a:custGeom>
            <a:avLst/>
            <a:gdLst/>
            <a:ahLst/>
            <a:cxnLst/>
            <a:rect l="l" t="t" r="r" b="b"/>
            <a:pathLst>
              <a:path w="916305" h="7541895">
                <a:moveTo>
                  <a:pt x="119062" y="0"/>
                </a:moveTo>
                <a:lnTo>
                  <a:pt x="53702" y="12503"/>
                </a:lnTo>
                <a:lnTo>
                  <a:pt x="0" y="43482"/>
                </a:lnTo>
                <a:lnTo>
                  <a:pt x="0" y="7500253"/>
                </a:lnTo>
                <a:lnTo>
                  <a:pt x="53711" y="7531236"/>
                </a:lnTo>
                <a:lnTo>
                  <a:pt x="107426" y="7541513"/>
                </a:lnTo>
                <a:lnTo>
                  <a:pt x="130700" y="7541513"/>
                </a:lnTo>
                <a:lnTo>
                  <a:pt x="184425" y="7531234"/>
                </a:lnTo>
                <a:lnTo>
                  <a:pt x="248327" y="7494371"/>
                </a:lnTo>
                <a:lnTo>
                  <a:pt x="310571" y="7434116"/>
                </a:lnTo>
                <a:lnTo>
                  <a:pt x="370951" y="7351442"/>
                </a:lnTo>
                <a:lnTo>
                  <a:pt x="429260" y="7247320"/>
                </a:lnTo>
                <a:lnTo>
                  <a:pt x="485293" y="7122720"/>
                </a:lnTo>
                <a:lnTo>
                  <a:pt x="538846" y="6978614"/>
                </a:lnTo>
                <a:lnTo>
                  <a:pt x="589713" y="6815973"/>
                </a:lnTo>
                <a:lnTo>
                  <a:pt x="637690" y="6635766"/>
                </a:lnTo>
                <a:lnTo>
                  <a:pt x="682571" y="6438966"/>
                </a:lnTo>
                <a:lnTo>
                  <a:pt x="724150" y="6226543"/>
                </a:lnTo>
                <a:lnTo>
                  <a:pt x="762224" y="5999468"/>
                </a:lnTo>
                <a:lnTo>
                  <a:pt x="796587" y="5758712"/>
                </a:lnTo>
                <a:lnTo>
                  <a:pt x="827033" y="5505246"/>
                </a:lnTo>
                <a:lnTo>
                  <a:pt x="853358" y="5240040"/>
                </a:lnTo>
                <a:lnTo>
                  <a:pt x="875357" y="4964065"/>
                </a:lnTo>
                <a:lnTo>
                  <a:pt x="892824" y="4678293"/>
                </a:lnTo>
                <a:lnTo>
                  <a:pt x="905554" y="4383694"/>
                </a:lnTo>
                <a:lnTo>
                  <a:pt x="913343" y="4081239"/>
                </a:lnTo>
                <a:lnTo>
                  <a:pt x="915984" y="3771777"/>
                </a:lnTo>
                <a:lnTo>
                  <a:pt x="913343" y="3462437"/>
                </a:lnTo>
                <a:lnTo>
                  <a:pt x="905554" y="3159983"/>
                </a:lnTo>
                <a:lnTo>
                  <a:pt x="892824" y="2865386"/>
                </a:lnTo>
                <a:lnTo>
                  <a:pt x="875357" y="2579616"/>
                </a:lnTo>
                <a:lnTo>
                  <a:pt x="853358" y="2303645"/>
                </a:lnTo>
                <a:lnTo>
                  <a:pt x="827033" y="2038442"/>
                </a:lnTo>
                <a:lnTo>
                  <a:pt x="796587" y="1784980"/>
                </a:lnTo>
                <a:lnTo>
                  <a:pt x="762225" y="1544228"/>
                </a:lnTo>
                <a:lnTo>
                  <a:pt x="724152" y="1317158"/>
                </a:lnTo>
                <a:lnTo>
                  <a:pt x="682572" y="1104739"/>
                </a:lnTo>
                <a:lnTo>
                  <a:pt x="637692" y="907944"/>
                </a:lnTo>
                <a:lnTo>
                  <a:pt x="589716" y="727743"/>
                </a:lnTo>
                <a:lnTo>
                  <a:pt x="538849" y="565106"/>
                </a:lnTo>
                <a:lnTo>
                  <a:pt x="485297" y="421004"/>
                </a:lnTo>
                <a:lnTo>
                  <a:pt x="429265" y="296409"/>
                </a:lnTo>
                <a:lnTo>
                  <a:pt x="370957" y="192290"/>
                </a:lnTo>
                <a:lnTo>
                  <a:pt x="310579" y="109619"/>
                </a:lnTo>
                <a:lnTo>
                  <a:pt x="248335" y="49367"/>
                </a:lnTo>
                <a:lnTo>
                  <a:pt x="184432" y="12503"/>
                </a:lnTo>
                <a:lnTo>
                  <a:pt x="119062" y="0"/>
                </a:lnTo>
                <a:close/>
              </a:path>
            </a:pathLst>
          </a:custGeom>
          <a:solidFill>
            <a:srgbClr val="2222D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0" y="85240"/>
            <a:ext cx="10081260" cy="7417434"/>
          </a:xfrm>
          <a:custGeom>
            <a:avLst/>
            <a:gdLst/>
            <a:ahLst/>
            <a:cxnLst/>
            <a:rect l="l" t="t" r="r" b="b"/>
            <a:pathLst>
              <a:path w="10081260" h="7417434">
                <a:moveTo>
                  <a:pt x="10081259" y="0"/>
                </a:moveTo>
                <a:lnTo>
                  <a:pt x="0" y="7417137"/>
                </a:lnTo>
              </a:path>
            </a:pathLst>
          </a:custGeom>
          <a:ln w="72000">
            <a:solidFill>
              <a:srgbClr val="2200DC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" name="object 6"/>
          <p:cNvSpPr/>
          <p:nvPr/>
        </p:nvSpPr>
        <p:spPr>
          <a:xfrm>
            <a:off x="0" y="1601863"/>
            <a:ext cx="10081260" cy="1905"/>
          </a:xfrm>
          <a:custGeom>
            <a:avLst/>
            <a:gdLst/>
            <a:ahLst/>
            <a:cxnLst/>
            <a:rect l="l" t="t" r="r" b="b"/>
            <a:pathLst>
              <a:path w="10081260" h="1905">
                <a:moveTo>
                  <a:pt x="10081259" y="0"/>
                </a:moveTo>
                <a:lnTo>
                  <a:pt x="0" y="1406"/>
                </a:lnTo>
              </a:path>
            </a:pathLst>
          </a:custGeom>
          <a:ln w="72000">
            <a:solidFill>
              <a:srgbClr val="0046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" name="object 7"/>
          <p:cNvSpPr/>
          <p:nvPr/>
        </p:nvSpPr>
        <p:spPr>
          <a:xfrm>
            <a:off x="0" y="3143607"/>
            <a:ext cx="10081260" cy="4369435"/>
          </a:xfrm>
          <a:custGeom>
            <a:avLst/>
            <a:gdLst/>
            <a:ahLst/>
            <a:cxnLst/>
            <a:rect l="l" t="t" r="r" b="b"/>
            <a:pathLst>
              <a:path w="10081260" h="4369434">
                <a:moveTo>
                  <a:pt x="10081259" y="0"/>
                </a:moveTo>
                <a:lnTo>
                  <a:pt x="0" y="4369101"/>
                </a:lnTo>
              </a:path>
            </a:pathLst>
          </a:custGeom>
          <a:ln w="72000">
            <a:solidFill>
              <a:srgbClr val="0046FF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" name="object 8"/>
          <p:cNvSpPr txBox="1"/>
          <p:nvPr/>
        </p:nvSpPr>
        <p:spPr>
          <a:xfrm>
            <a:off x="515934" y="366696"/>
            <a:ext cx="9048750" cy="1007199"/>
          </a:xfrm>
          <a:prstGeom prst="rect">
            <a:avLst/>
          </a:prstGeom>
          <a:solidFill>
            <a:srgbClr val="2C2CB8"/>
          </a:solidFill>
          <a:ln w="9360">
            <a:solidFill>
              <a:srgbClr val="000000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marL="548005" marR="241935" indent="-302260">
              <a:lnSpc>
                <a:spcPct val="133100"/>
              </a:lnSpc>
            </a:pPr>
            <a:r>
              <a:rPr sz="2600" b="1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600" b="1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600" b="1" dirty="0" err="1" smtClean="0">
                <a:solidFill>
                  <a:srgbClr val="FFFFFF"/>
                </a:solidFill>
                <a:latin typeface="Arial"/>
                <a:cs typeface="Arial"/>
              </a:rPr>
              <a:t>edmětem</a:t>
            </a:r>
            <a:r>
              <a:rPr sz="2600" b="1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600" b="1" dirty="0">
                <a:solidFill>
                  <a:srgbClr val="FFFFFF"/>
                </a:solidFill>
                <a:latin typeface="Arial"/>
                <a:cs typeface="Arial"/>
              </a:rPr>
              <a:t>našich úvah je další rozpočtované období, kdy se </a:t>
            </a:r>
            <a:r>
              <a:rPr sz="2600" b="1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600" b="1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600" b="1" dirty="0" err="1" smtClean="0">
                <a:solidFill>
                  <a:srgbClr val="FFFFFF"/>
                </a:solidFill>
                <a:latin typeface="Arial"/>
                <a:cs typeface="Arial"/>
              </a:rPr>
              <a:t>edpokládá</a:t>
            </a:r>
            <a:r>
              <a:rPr sz="2600" b="1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600" b="1" dirty="0">
                <a:solidFill>
                  <a:srgbClr val="FFFFFF"/>
                </a:solidFill>
                <a:latin typeface="Arial"/>
                <a:cs typeface="Arial"/>
              </a:rPr>
              <a:t>výroba a prodej 2 500 výrobků</a:t>
            </a:r>
            <a:endParaRPr sz="2600" dirty="0">
              <a:latin typeface="Arial"/>
              <a:cs typeface="Arial"/>
            </a:endParaRPr>
          </a:p>
        </p:txBody>
      </p:sp>
      <p:sp>
        <p:nvSpPr>
          <p:cNvPr id="9" name="object 9"/>
          <p:cNvSpPr txBox="1"/>
          <p:nvPr/>
        </p:nvSpPr>
        <p:spPr>
          <a:xfrm>
            <a:off x="263454" y="1754196"/>
            <a:ext cx="9462770" cy="1765227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545"/>
              </a:lnSpc>
              <a:buClr>
                <a:srgbClr val="FFFFFF"/>
              </a:buClr>
              <a:buFont typeface="Arial"/>
              <a:buAutoNum type="alphaLcParenR"/>
              <a:tabLst>
                <a:tab pos="494030" algn="l"/>
              </a:tabLst>
            </a:pP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Který z výrobků je výhodnější z </a:t>
            </a:r>
            <a:r>
              <a:rPr sz="2200" b="1" dirty="0" err="1">
                <a:solidFill>
                  <a:srgbClr val="FFFFFF"/>
                </a:solidFill>
                <a:latin typeface="Arial"/>
                <a:cs typeface="Arial"/>
              </a:rPr>
              <a:t>hlediska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b="1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200" b="1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b="1" dirty="0" err="1" smtClean="0">
                <a:solidFill>
                  <a:srgbClr val="FFFFFF"/>
                </a:solidFill>
                <a:latin typeface="Arial"/>
                <a:cs typeface="Arial"/>
              </a:rPr>
              <a:t>ínosu</a:t>
            </a:r>
            <a:r>
              <a:rPr sz="2200" b="1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k podnikovému</a:t>
            </a:r>
            <a:endParaRPr sz="2200" dirty="0">
              <a:latin typeface="Arial"/>
              <a:cs typeface="Arial"/>
            </a:endParaRPr>
          </a:p>
          <a:p>
            <a:pPr marL="12700">
              <a:lnSpc>
                <a:spcPts val="2545"/>
              </a:lnSpc>
            </a:pP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zisku?</a:t>
            </a:r>
            <a:endParaRPr sz="2200" dirty="0">
              <a:latin typeface="Arial"/>
              <a:cs typeface="Arial"/>
            </a:endParaRPr>
          </a:p>
          <a:p>
            <a:pPr marL="12700" marR="5080">
              <a:lnSpc>
                <a:spcPct val="93000"/>
              </a:lnSpc>
              <a:spcBef>
                <a:spcPts val="1405"/>
              </a:spcBef>
              <a:buClr>
                <a:srgbClr val="FFFFFF"/>
              </a:buClr>
              <a:buFont typeface="Arial"/>
              <a:buAutoNum type="alphaLcParenR" startAt="2"/>
              <a:tabLst>
                <a:tab pos="509270" algn="l"/>
              </a:tabLst>
            </a:pP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Který z výrobků by byl výhodnější </a:t>
            </a:r>
            <a:r>
              <a:rPr sz="2200" b="1" dirty="0" err="1">
                <a:solidFill>
                  <a:srgbClr val="FFFFFF"/>
                </a:solidFill>
                <a:latin typeface="Arial"/>
                <a:cs typeface="Arial"/>
              </a:rPr>
              <a:t>za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b="1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200" b="1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b="1" dirty="0" err="1" smtClean="0">
                <a:solidFill>
                  <a:srgbClr val="FFFFFF"/>
                </a:solidFill>
                <a:latin typeface="Arial"/>
                <a:cs typeface="Arial"/>
              </a:rPr>
              <a:t>edpokladu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, že by výrobek B za jinak stejných okolností trávil na </a:t>
            </a:r>
            <a:r>
              <a:rPr sz="2200" b="1" dirty="0" err="1">
                <a:solidFill>
                  <a:srgbClr val="FFFFFF"/>
                </a:solidFill>
                <a:latin typeface="Arial"/>
                <a:cs typeface="Arial"/>
              </a:rPr>
              <a:t>výrobním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b="1" dirty="0" err="1" smtClean="0">
                <a:solidFill>
                  <a:srgbClr val="FFFFFF"/>
                </a:solidFill>
                <a:latin typeface="Arial"/>
                <a:cs typeface="Arial"/>
              </a:rPr>
              <a:t>za</a:t>
            </a:r>
            <a:r>
              <a:rPr lang="cs-CZ" sz="2200" b="1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b="1" dirty="0" err="1" smtClean="0">
                <a:solidFill>
                  <a:srgbClr val="FFFFFF"/>
                </a:solidFill>
                <a:latin typeface="Arial"/>
                <a:cs typeface="Arial"/>
              </a:rPr>
              <a:t>ízení</a:t>
            </a:r>
            <a:r>
              <a:rPr sz="2200" b="1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dvojnásobné množství času?</a:t>
            </a:r>
            <a:endParaRPr sz="2200" dirty="0">
              <a:latin typeface="Arial"/>
              <a:cs typeface="Arial"/>
            </a:endParaRPr>
          </a:p>
        </p:txBody>
      </p:sp>
      <p:sp>
        <p:nvSpPr>
          <p:cNvPr id="10" name="object 10"/>
          <p:cNvSpPr txBox="1"/>
          <p:nvPr/>
        </p:nvSpPr>
        <p:spPr>
          <a:xfrm>
            <a:off x="263454" y="4648775"/>
            <a:ext cx="6878320" cy="2580194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493395" indent="-480695">
              <a:lnSpc>
                <a:spcPct val="100000"/>
              </a:lnSpc>
              <a:buClr>
                <a:srgbClr val="FFFFFF"/>
              </a:buClr>
              <a:buFont typeface="Arial"/>
              <a:buAutoNum type="alphaLcParenR"/>
              <a:tabLst>
                <a:tab pos="494030" algn="l"/>
              </a:tabLst>
            </a:pP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Kolik činí bod zvratu?</a:t>
            </a:r>
            <a:endParaRPr sz="22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1190"/>
              </a:spcBef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Q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(BEP)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=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300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000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: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(660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– 410)</a:t>
            </a:r>
            <a:endParaRPr sz="24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95"/>
              </a:spcBef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Q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(BEP)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=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1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200</a:t>
            </a:r>
            <a:endParaRPr sz="2400" dirty="0">
              <a:latin typeface="Arial"/>
              <a:cs typeface="Arial"/>
            </a:endParaRPr>
          </a:p>
          <a:p>
            <a:pPr marL="508634" indent="-495934">
              <a:lnSpc>
                <a:spcPct val="100000"/>
              </a:lnSpc>
              <a:spcBef>
                <a:spcPts val="114"/>
              </a:spcBef>
              <a:buClr>
                <a:srgbClr val="FFFFFF"/>
              </a:buClr>
              <a:buFont typeface="Arial"/>
              <a:buAutoNum type="alphaLcParenR" startAt="2"/>
              <a:tabLst>
                <a:tab pos="509270" algn="l"/>
              </a:tabLst>
            </a:pP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Kolik </a:t>
            </a:r>
            <a:r>
              <a:rPr sz="2200" b="1" dirty="0" err="1">
                <a:solidFill>
                  <a:srgbClr val="FFFFFF"/>
                </a:solidFill>
                <a:latin typeface="Arial"/>
                <a:cs typeface="Arial"/>
              </a:rPr>
              <a:t>činí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b="1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200" b="1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b="1" dirty="0" err="1" smtClean="0">
                <a:solidFill>
                  <a:srgbClr val="FFFFFF"/>
                </a:solidFill>
                <a:latin typeface="Arial"/>
                <a:cs typeface="Arial"/>
              </a:rPr>
              <a:t>íspěvek</a:t>
            </a:r>
            <a:r>
              <a:rPr sz="2200" b="1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k tržbám (Margin to Sales)?</a:t>
            </a:r>
            <a:endParaRPr sz="2200" dirty="0">
              <a:latin typeface="Arial"/>
              <a:cs typeface="Arial"/>
            </a:endParaRPr>
          </a:p>
          <a:p>
            <a:pPr marL="1370330">
              <a:lnSpc>
                <a:spcPct val="100000"/>
              </a:lnSpc>
              <a:spcBef>
                <a:spcPts val="1225"/>
              </a:spcBef>
            </a:pP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PT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=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250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: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660</a:t>
            </a:r>
            <a:endParaRPr sz="2200" dirty="0">
              <a:latin typeface="Arial"/>
              <a:cs typeface="Arial"/>
            </a:endParaRPr>
          </a:p>
          <a:p>
            <a:pPr marL="1370330">
              <a:lnSpc>
                <a:spcPct val="100000"/>
              </a:lnSpc>
              <a:spcBef>
                <a:spcPts val="1210"/>
              </a:spcBef>
            </a:pP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PT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=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0,3788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(37,88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%)</a:t>
            </a:r>
            <a:endParaRPr sz="2200" dirty="0">
              <a:latin typeface="Arial"/>
              <a:cs typeface="Arial"/>
            </a:endParaRPr>
          </a:p>
        </p:txBody>
      </p:sp>
      <p:sp>
        <p:nvSpPr>
          <p:cNvPr id="11" name="object 11"/>
          <p:cNvSpPr txBox="1"/>
          <p:nvPr/>
        </p:nvSpPr>
        <p:spPr>
          <a:xfrm>
            <a:off x="515934" y="3565529"/>
            <a:ext cx="9048750" cy="743793"/>
          </a:xfrm>
          <a:prstGeom prst="rect">
            <a:avLst/>
          </a:prstGeom>
          <a:solidFill>
            <a:srgbClr val="2C2CB8"/>
          </a:solidFill>
          <a:ln w="9360">
            <a:solidFill>
              <a:srgbClr val="000000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marL="1174750" marR="792480" indent="-378460">
              <a:lnSpc>
                <a:spcPts val="2900"/>
              </a:lnSpc>
            </a:pPr>
            <a:r>
              <a:rPr sz="2600" b="1" dirty="0">
                <a:solidFill>
                  <a:srgbClr val="FFFFFF"/>
                </a:solidFill>
                <a:latin typeface="Arial"/>
                <a:cs typeface="Arial"/>
              </a:rPr>
              <a:t>V dalším </a:t>
            </a:r>
            <a:r>
              <a:rPr sz="2600" b="1" dirty="0" err="1">
                <a:solidFill>
                  <a:srgbClr val="FFFFFF"/>
                </a:solidFill>
                <a:latin typeface="Arial"/>
                <a:cs typeface="Arial"/>
              </a:rPr>
              <a:t>zadání</a:t>
            </a:r>
            <a:r>
              <a:rPr sz="2600" b="1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600" b="1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600" b="1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600" b="1" dirty="0" err="1" smtClean="0">
                <a:solidFill>
                  <a:srgbClr val="FFFFFF"/>
                </a:solidFill>
                <a:latin typeface="Arial"/>
                <a:cs typeface="Arial"/>
              </a:rPr>
              <a:t>edpokládejme</a:t>
            </a:r>
            <a:r>
              <a:rPr sz="2600" b="1" dirty="0">
                <a:solidFill>
                  <a:srgbClr val="FFFFFF"/>
                </a:solidFill>
                <a:latin typeface="Arial"/>
                <a:cs typeface="Arial"/>
              </a:rPr>
              <a:t>, že jsme celou kapacitu naplnili výhodnějším výrobkem B</a:t>
            </a:r>
            <a:endParaRPr sz="26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0" y="0"/>
            <a:ext cx="10080625" cy="7559040"/>
          </a:xfrm>
          <a:custGeom>
            <a:avLst/>
            <a:gdLst/>
            <a:ahLst/>
            <a:cxnLst/>
            <a:rect l="l" t="t" r="r" b="b"/>
            <a:pathLst>
              <a:path w="10080625" h="7559040">
                <a:moveTo>
                  <a:pt x="0" y="7559039"/>
                </a:moveTo>
                <a:lnTo>
                  <a:pt x="10080619" y="7559039"/>
                </a:lnTo>
                <a:lnTo>
                  <a:pt x="10080619" y="0"/>
                </a:lnTo>
                <a:lnTo>
                  <a:pt x="0" y="0"/>
                </a:lnTo>
                <a:lnTo>
                  <a:pt x="0" y="7559039"/>
                </a:lnTo>
                <a:close/>
              </a:path>
            </a:pathLst>
          </a:custGeom>
          <a:solidFill>
            <a:srgbClr val="2C2CB8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" name="object 3"/>
          <p:cNvSpPr txBox="1"/>
          <p:nvPr/>
        </p:nvSpPr>
        <p:spPr>
          <a:xfrm>
            <a:off x="755654" y="671557"/>
            <a:ext cx="8569325" cy="400110"/>
          </a:xfrm>
          <a:prstGeom prst="rect">
            <a:avLst/>
          </a:prstGeom>
          <a:solidFill>
            <a:srgbClr val="2C2CB8"/>
          </a:solidFill>
          <a:ln w="9360">
            <a:solidFill>
              <a:srgbClr val="000000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marL="332105">
              <a:lnSpc>
                <a:spcPct val="100000"/>
              </a:lnSpc>
            </a:pPr>
            <a:r>
              <a:rPr sz="2600" b="1" dirty="0">
                <a:solidFill>
                  <a:srgbClr val="FFFFFF"/>
                </a:solidFill>
                <a:latin typeface="Arial"/>
                <a:cs typeface="Arial"/>
              </a:rPr>
              <a:t>Kolik činí bezpečnostní marže (Margin of Safety) ?</a:t>
            </a:r>
            <a:endParaRPr sz="2600">
              <a:latin typeface="Arial"/>
              <a:cs typeface="Arial"/>
            </a:endParaRPr>
          </a:p>
        </p:txBody>
      </p:sp>
      <p:sp>
        <p:nvSpPr>
          <p:cNvPr id="4" name="object 4"/>
          <p:cNvSpPr txBox="1">
            <a:spLocks noGrp="1"/>
          </p:cNvSpPr>
          <p:nvPr>
            <p:ph type="body" idx="1"/>
          </p:nvPr>
        </p:nvSpPr>
        <p:spPr>
          <a:xfrm>
            <a:off x="490530" y="1808386"/>
            <a:ext cx="9102739" cy="2501965"/>
          </a:xfrm>
          <a:prstGeom prst="rect">
            <a:avLst/>
          </a:prstGeom>
        </p:spPr>
        <p:txBody>
          <a:bodyPr vert="horz" wrap="square" lIns="0" tIns="423225" rIns="0" bIns="0" rtlCol="0">
            <a:spAutoFit/>
          </a:bodyPr>
          <a:lstStyle/>
          <a:p>
            <a:pPr marL="264795" marR="5080">
              <a:lnSpc>
                <a:spcPct val="94200"/>
              </a:lnSpc>
            </a:pPr>
            <a:r>
              <a:rPr sz="3200" b="1" dirty="0"/>
              <a:t>Bezpečnostní marže </a:t>
            </a:r>
            <a:r>
              <a:rPr sz="2000" b="1" dirty="0"/>
              <a:t>vymezuje procentně nebo </a:t>
            </a:r>
            <a:r>
              <a:rPr sz="2000" b="1" dirty="0" err="1"/>
              <a:t>indexně</a:t>
            </a:r>
            <a:r>
              <a:rPr sz="2000" b="1" dirty="0"/>
              <a:t> </a:t>
            </a:r>
            <a:r>
              <a:rPr sz="2000" b="1" dirty="0" err="1" smtClean="0"/>
              <a:t>vyjád</a:t>
            </a:r>
            <a:r>
              <a:rPr lang="cs-CZ" sz="2000" b="1" dirty="0" smtClean="0"/>
              <a:t>ř</a:t>
            </a:r>
            <a:r>
              <a:rPr sz="2000" b="1" dirty="0" err="1" smtClean="0"/>
              <a:t>ený</a:t>
            </a:r>
            <a:r>
              <a:rPr sz="2000" b="1" dirty="0" smtClean="0"/>
              <a:t> </a:t>
            </a:r>
            <a:r>
              <a:rPr sz="2000" b="1" dirty="0"/>
              <a:t>pokles nebo vzrůst objemu prodeje </a:t>
            </a:r>
            <a:r>
              <a:rPr sz="2000" b="1" dirty="0" err="1"/>
              <a:t>za</a:t>
            </a:r>
            <a:r>
              <a:rPr sz="2000" b="1" dirty="0"/>
              <a:t> </a:t>
            </a:r>
            <a:r>
              <a:rPr sz="2000" b="1" dirty="0" smtClean="0"/>
              <a:t>p</a:t>
            </a:r>
            <a:r>
              <a:rPr lang="cs-CZ" sz="2000" b="1" dirty="0" smtClean="0"/>
              <a:t>ř</a:t>
            </a:r>
            <a:r>
              <a:rPr sz="2000" b="1" dirty="0" err="1" smtClean="0"/>
              <a:t>edpokladu</a:t>
            </a:r>
            <a:r>
              <a:rPr sz="2000" b="1" dirty="0"/>
              <a:t>, že rozpočtovaný EBIT není dán staticky (jednoznačně), ale ve dvou alternativách (</a:t>
            </a:r>
            <a:r>
              <a:rPr sz="2000" b="1" dirty="0" smtClean="0"/>
              <a:t>nap</a:t>
            </a:r>
            <a:r>
              <a:rPr lang="cs-CZ" sz="2000" b="1" dirty="0" smtClean="0"/>
              <a:t>ř</a:t>
            </a:r>
            <a:r>
              <a:rPr sz="2000" b="1" dirty="0" smtClean="0"/>
              <a:t>. </a:t>
            </a:r>
            <a:r>
              <a:rPr sz="2000" b="1" dirty="0"/>
              <a:t>v úrovni výchozí – rozpočtované a pesimistické):</a:t>
            </a:r>
            <a:endParaRPr sz="2000" dirty="0"/>
          </a:p>
          <a:p>
            <a:pPr marL="264795" marR="5080">
              <a:lnSpc>
                <a:spcPts val="2230"/>
              </a:lnSpc>
              <a:spcBef>
                <a:spcPts val="1440"/>
              </a:spcBef>
            </a:pPr>
            <a:r>
              <a:rPr sz="2000" b="1" dirty="0" err="1"/>
              <a:t>Výchozí</a:t>
            </a:r>
            <a:r>
              <a:rPr sz="2000" b="1" dirty="0"/>
              <a:t> </a:t>
            </a:r>
            <a:r>
              <a:rPr sz="2000" b="1" dirty="0" smtClean="0"/>
              <a:t>p</a:t>
            </a:r>
            <a:r>
              <a:rPr lang="cs-CZ" sz="2000" b="1" dirty="0" smtClean="0"/>
              <a:t>ř</a:t>
            </a:r>
            <a:r>
              <a:rPr sz="2000" b="1" dirty="0" err="1" smtClean="0"/>
              <a:t>edpoklad</a:t>
            </a:r>
            <a:r>
              <a:rPr sz="2000" b="1" dirty="0" smtClean="0"/>
              <a:t> </a:t>
            </a:r>
            <a:r>
              <a:rPr sz="2000" b="1" dirty="0"/>
              <a:t>výroby a prodeje 2 500 výrobků B vede za </a:t>
            </a:r>
            <a:r>
              <a:rPr sz="2000" b="1" dirty="0" err="1"/>
              <a:t>daných</a:t>
            </a:r>
            <a:r>
              <a:rPr sz="2000" b="1" dirty="0"/>
              <a:t> </a:t>
            </a:r>
            <a:r>
              <a:rPr sz="2000" b="1" dirty="0" smtClean="0"/>
              <a:t>p</a:t>
            </a:r>
            <a:r>
              <a:rPr lang="cs-CZ" sz="2000" b="1" dirty="0" smtClean="0"/>
              <a:t>ř</a:t>
            </a:r>
            <a:r>
              <a:rPr sz="2000" b="1" dirty="0" err="1" smtClean="0"/>
              <a:t>edpokladů</a:t>
            </a:r>
            <a:r>
              <a:rPr sz="2000" b="1" dirty="0" smtClean="0"/>
              <a:t> </a:t>
            </a:r>
            <a:r>
              <a:rPr sz="2000" b="1" dirty="0"/>
              <a:t>k rozpočtovanému zisku ve výši Kč 325 000,-</a:t>
            </a:r>
            <a:r>
              <a:rPr sz="2000" b="1" dirty="0">
                <a:latin typeface="Times New Roman"/>
                <a:cs typeface="Times New Roman"/>
              </a:rPr>
              <a:t> </a:t>
            </a:r>
            <a:r>
              <a:rPr sz="2000" b="1" dirty="0"/>
              <a:t>Kč.</a:t>
            </a:r>
            <a:endParaRPr sz="2000" dirty="0"/>
          </a:p>
        </p:txBody>
      </p:sp>
      <p:graphicFrame>
        <p:nvGraphicFramePr>
          <p:cNvPr id="5" name="object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29708016"/>
              </p:ext>
            </p:extLst>
          </p:nvPr>
        </p:nvGraphicFramePr>
        <p:xfrm>
          <a:off x="739839" y="4797560"/>
          <a:ext cx="8575745" cy="2221488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6316659"/>
                <a:gridCol w="2259086"/>
              </a:tblGrid>
              <a:tr h="444245">
                <a:tc>
                  <a:txBody>
                    <a:bodyPr/>
                    <a:lstStyle/>
                    <a:p>
                      <a:pPr marL="220345">
                        <a:lnSpc>
                          <a:spcPct val="100000"/>
                        </a:lnSpc>
                      </a:pP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Vý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n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osy</a:t>
                      </a:r>
                      <a:r>
                        <a:rPr sz="2200" spc="-1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z</a:t>
                      </a:r>
                      <a:r>
                        <a:rPr sz="2200" spc="-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pro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d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eje</a:t>
                      </a:r>
                      <a:r>
                        <a:rPr sz="2200" spc="-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(2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5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spc="-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.</a:t>
                      </a:r>
                      <a:r>
                        <a:rPr sz="2200" spc="-1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6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6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0)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28440">
                      <a:solidFill>
                        <a:srgbClr val="000000"/>
                      </a:solidFill>
                      <a:prstDash val="solid"/>
                    </a:lnL>
                    <a:lnR w="12600">
                      <a:solidFill>
                        <a:srgbClr val="000000"/>
                      </a:solidFill>
                      <a:prstDash val="solid"/>
                    </a:lnR>
                    <a:lnT w="2844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marL="302260">
                        <a:lnSpc>
                          <a:spcPct val="100000"/>
                        </a:lnSpc>
                      </a:pP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6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5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spc="-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spc="1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,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-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600">
                      <a:solidFill>
                        <a:srgbClr val="000000"/>
                      </a:solidFill>
                      <a:prstDash val="solid"/>
                    </a:lnL>
                    <a:lnR w="28440">
                      <a:solidFill>
                        <a:srgbClr val="000000"/>
                      </a:solidFill>
                      <a:prstDash val="solid"/>
                    </a:lnR>
                    <a:lnT w="2844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</a:tr>
              <a:tr h="444364">
                <a:tc>
                  <a:txBody>
                    <a:bodyPr/>
                    <a:lstStyle/>
                    <a:p>
                      <a:pPr marL="86360">
                        <a:lnSpc>
                          <a:spcPct val="100000"/>
                        </a:lnSpc>
                      </a:pP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-</a:t>
                      </a:r>
                      <a:r>
                        <a:rPr sz="2200" spc="-5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spc="-24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V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ariabil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n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í</a:t>
                      </a:r>
                      <a:r>
                        <a:rPr sz="2200" spc="-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n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áklady</a:t>
                      </a:r>
                      <a:r>
                        <a:rPr sz="2200" spc="-1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pro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d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an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ý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ch</a:t>
                      </a:r>
                      <a:r>
                        <a:rPr sz="2200" spc="-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výro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b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ků</a:t>
                      </a:r>
                      <a:r>
                        <a:rPr sz="2200" spc="-1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(2 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5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00</a:t>
                      </a:r>
                      <a:r>
                        <a:rPr sz="2200" spc="-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.</a:t>
                      </a:r>
                      <a:r>
                        <a:rPr sz="2200" spc="-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4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)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28440">
                      <a:solidFill>
                        <a:srgbClr val="000000"/>
                      </a:solidFill>
                      <a:prstDash val="solid"/>
                    </a:lnL>
                    <a:lnR w="12600">
                      <a:solidFill>
                        <a:srgbClr val="000000"/>
                      </a:solidFill>
                      <a:prstDash val="solid"/>
                    </a:lnR>
                    <a:lnT w="1260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marL="95250">
                        <a:lnSpc>
                          <a:spcPct val="100000"/>
                        </a:lnSpc>
                        <a:tabLst>
                          <a:tab pos="327025" algn="l"/>
                        </a:tabLst>
                      </a:pP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-	1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2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5</a:t>
                      </a:r>
                      <a:r>
                        <a:rPr sz="2200" spc="-2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spc="2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,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-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600">
                      <a:solidFill>
                        <a:srgbClr val="000000"/>
                      </a:solidFill>
                      <a:prstDash val="solid"/>
                    </a:lnL>
                    <a:lnR w="28440">
                      <a:solidFill>
                        <a:srgbClr val="000000"/>
                      </a:solidFill>
                      <a:prstDash val="solid"/>
                    </a:lnR>
                    <a:lnT w="1260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</a:tr>
              <a:tr h="444245">
                <a:tc>
                  <a:txBody>
                    <a:bodyPr/>
                    <a:lstStyle/>
                    <a:p>
                      <a:pPr marL="293370">
                        <a:lnSpc>
                          <a:spcPct val="100000"/>
                        </a:lnSpc>
                      </a:pP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M</a:t>
                      </a:r>
                      <a:r>
                        <a:rPr sz="2200" b="1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a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r</a:t>
                      </a:r>
                      <a:r>
                        <a:rPr sz="2200" b="1" spc="-2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ž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e</a:t>
                      </a:r>
                      <a:r>
                        <a:rPr sz="2200" b="1" spc="2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z</a:t>
                      </a:r>
                      <a:r>
                        <a:rPr sz="2200" b="1" spc="-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p</a:t>
                      </a:r>
                      <a:r>
                        <a:rPr sz="2200" b="1" spc="-4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r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o</a:t>
                      </a:r>
                      <a:r>
                        <a:rPr sz="2200" b="1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d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eje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28440">
                      <a:solidFill>
                        <a:srgbClr val="000000"/>
                      </a:solidFill>
                      <a:prstDash val="solid"/>
                    </a:lnL>
                    <a:lnR w="12600">
                      <a:solidFill>
                        <a:srgbClr val="000000"/>
                      </a:solidFill>
                      <a:prstDash val="solid"/>
                    </a:lnR>
                    <a:lnT w="1260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marL="513080">
                        <a:lnSpc>
                          <a:spcPct val="100000"/>
                        </a:lnSpc>
                      </a:pP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6</a:t>
                      </a:r>
                      <a:r>
                        <a:rPr sz="2200" b="1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2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5</a:t>
                      </a:r>
                      <a:r>
                        <a:rPr sz="2200" b="1" spc="-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b="1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b="1" spc="1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,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-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600">
                      <a:solidFill>
                        <a:srgbClr val="000000"/>
                      </a:solidFill>
                      <a:prstDash val="solid"/>
                    </a:lnL>
                    <a:lnR w="28440">
                      <a:solidFill>
                        <a:srgbClr val="000000"/>
                      </a:solidFill>
                      <a:prstDash val="solid"/>
                    </a:lnR>
                    <a:lnT w="1260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</a:tr>
              <a:tr h="444328">
                <a:tc>
                  <a:txBody>
                    <a:bodyPr/>
                    <a:lstStyle/>
                    <a:p>
                      <a:pPr marL="86360">
                        <a:lnSpc>
                          <a:spcPct val="100000"/>
                        </a:lnSpc>
                        <a:tabLst>
                          <a:tab pos="318135" algn="l"/>
                        </a:tabLst>
                      </a:pP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-	Fi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x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ní</a:t>
                      </a:r>
                      <a:r>
                        <a:rPr sz="2200" spc="-1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ná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k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lady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28440">
                      <a:solidFill>
                        <a:srgbClr val="000000"/>
                      </a:solidFill>
                      <a:prstDash val="solid"/>
                    </a:lnL>
                    <a:lnR w="12600">
                      <a:solidFill>
                        <a:srgbClr val="000000"/>
                      </a:solidFill>
                      <a:prstDash val="solid"/>
                    </a:lnR>
                    <a:lnT w="1260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marL="95250">
                        <a:lnSpc>
                          <a:spcPct val="100000"/>
                        </a:lnSpc>
                        <a:tabLst>
                          <a:tab pos="535940" algn="l"/>
                        </a:tabLst>
                      </a:pPr>
                      <a:r>
                        <a:rPr sz="2200" dirty="0">
                          <a:latin typeface="Times New Roman"/>
                          <a:cs typeface="Times New Roman"/>
                        </a:rPr>
                        <a:t>-	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3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spc="-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spc="1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,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-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600">
                      <a:solidFill>
                        <a:srgbClr val="000000"/>
                      </a:solidFill>
                      <a:prstDash val="solid"/>
                    </a:lnL>
                    <a:lnR w="28440">
                      <a:solidFill>
                        <a:srgbClr val="000000"/>
                      </a:solidFill>
                      <a:prstDash val="solid"/>
                    </a:lnR>
                    <a:lnT w="1260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</a:tr>
              <a:tr h="444306">
                <a:tc>
                  <a:txBody>
                    <a:bodyPr/>
                    <a:lstStyle/>
                    <a:p>
                      <a:pPr marL="293370">
                        <a:lnSpc>
                          <a:spcPct val="100000"/>
                        </a:lnSpc>
                      </a:pP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Ro</a:t>
                      </a:r>
                      <a:r>
                        <a:rPr sz="2200" b="1" spc="-1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z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p</a:t>
                      </a:r>
                      <a:r>
                        <a:rPr sz="2200" b="1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o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čto</a:t>
                      </a:r>
                      <a:r>
                        <a:rPr sz="2200" b="1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v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a</a:t>
                      </a:r>
                      <a:r>
                        <a:rPr sz="2200" b="1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n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ý</a:t>
                      </a:r>
                      <a:r>
                        <a:rPr sz="2200" b="1" spc="1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b="1" spc="-2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z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isk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28440">
                      <a:solidFill>
                        <a:srgbClr val="000000"/>
                      </a:solidFill>
                      <a:prstDash val="solid"/>
                    </a:lnL>
                    <a:lnR w="12600">
                      <a:solidFill>
                        <a:srgbClr val="000000"/>
                      </a:solidFill>
                      <a:prstDash val="solid"/>
                    </a:lnR>
                    <a:lnT w="12600">
                      <a:solidFill>
                        <a:srgbClr val="000000"/>
                      </a:solidFill>
                      <a:prstDash val="solid"/>
                    </a:lnT>
                    <a:lnB w="2844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marL="513080">
                        <a:lnSpc>
                          <a:spcPct val="100000"/>
                        </a:lnSpc>
                      </a:pP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3</a:t>
                      </a:r>
                      <a:r>
                        <a:rPr sz="2200" b="1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2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5</a:t>
                      </a:r>
                      <a:r>
                        <a:rPr sz="2200" b="1" spc="-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b="1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b="1" spc="1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,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-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600">
                      <a:solidFill>
                        <a:srgbClr val="000000"/>
                      </a:solidFill>
                      <a:prstDash val="solid"/>
                    </a:lnL>
                    <a:lnR w="28440">
                      <a:solidFill>
                        <a:srgbClr val="000000"/>
                      </a:solidFill>
                      <a:prstDash val="solid"/>
                    </a:lnR>
                    <a:lnT w="12600">
                      <a:solidFill>
                        <a:srgbClr val="000000"/>
                      </a:solidFill>
                      <a:prstDash val="solid"/>
                    </a:lnT>
                    <a:lnB w="2844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755654" y="671557"/>
            <a:ext cx="8569325" cy="769441"/>
          </a:xfrm>
          <a:prstGeom prst="rect">
            <a:avLst/>
          </a:prstGeom>
          <a:solidFill>
            <a:srgbClr val="2C2CB8"/>
          </a:solidFill>
          <a:ln w="9360">
            <a:solidFill>
              <a:srgbClr val="000000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marL="394335">
              <a:lnSpc>
                <a:spcPts val="3010"/>
              </a:lnSpc>
            </a:pPr>
            <a:r>
              <a:rPr sz="2600" b="1" dirty="0">
                <a:solidFill>
                  <a:srgbClr val="FFFFFF"/>
                </a:solidFill>
                <a:latin typeface="Arial"/>
                <a:cs typeface="Arial"/>
              </a:rPr>
              <a:t>Kolik činí bezpečnostní marže </a:t>
            </a:r>
            <a:r>
              <a:rPr sz="2600" b="1" dirty="0" err="1">
                <a:solidFill>
                  <a:srgbClr val="FFFFFF"/>
                </a:solidFill>
                <a:latin typeface="Arial"/>
                <a:cs typeface="Arial"/>
              </a:rPr>
              <a:t>za</a:t>
            </a:r>
            <a:r>
              <a:rPr sz="2600" b="1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600" b="1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600" b="1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600" b="1" dirty="0" err="1" smtClean="0">
                <a:solidFill>
                  <a:srgbClr val="FFFFFF"/>
                </a:solidFill>
                <a:latin typeface="Arial"/>
                <a:cs typeface="Arial"/>
              </a:rPr>
              <a:t>edpokladu</a:t>
            </a:r>
            <a:r>
              <a:rPr sz="2600" b="1" dirty="0">
                <a:solidFill>
                  <a:srgbClr val="FFFFFF"/>
                </a:solidFill>
                <a:latin typeface="Arial"/>
                <a:cs typeface="Arial"/>
              </a:rPr>
              <a:t>, že</a:t>
            </a:r>
            <a:endParaRPr sz="2600" dirty="0">
              <a:latin typeface="Arial"/>
              <a:cs typeface="Arial"/>
            </a:endParaRPr>
          </a:p>
          <a:p>
            <a:pPr marL="353695">
              <a:lnSpc>
                <a:spcPts val="3010"/>
              </a:lnSpc>
            </a:pPr>
            <a:r>
              <a:rPr sz="2600" b="1" dirty="0">
                <a:solidFill>
                  <a:srgbClr val="FFFFFF"/>
                </a:solidFill>
                <a:latin typeface="Arial"/>
                <a:cs typeface="Arial"/>
              </a:rPr>
              <a:t>pesimistická varianta počítá se ziskem 280 000,-</a:t>
            </a:r>
            <a:r>
              <a:rPr sz="26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600" b="1" dirty="0">
                <a:solidFill>
                  <a:srgbClr val="FFFFFF"/>
                </a:solidFill>
                <a:latin typeface="Arial"/>
                <a:cs typeface="Arial"/>
              </a:rPr>
              <a:t>?</a:t>
            </a:r>
            <a:endParaRPr sz="2600" dirty="0">
              <a:latin typeface="Arial"/>
              <a:cs typeface="Arial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42040" y="2390847"/>
            <a:ext cx="8995660" cy="433965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Objem prodeje zajišťující zisk ve výši 280 000,-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:</a:t>
            </a:r>
            <a:endParaRPr sz="2200" dirty="0">
              <a:latin typeface="Arial"/>
              <a:cs typeface="Arial"/>
            </a:endParaRPr>
          </a:p>
          <a:p>
            <a:pPr marL="460375">
              <a:lnSpc>
                <a:spcPct val="100000"/>
              </a:lnSpc>
              <a:spcBef>
                <a:spcPts val="1210"/>
              </a:spcBef>
            </a:pP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Q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(Z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280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000)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=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(300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000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+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280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000)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: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(660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– 410)</a:t>
            </a:r>
            <a:endParaRPr sz="2200" dirty="0">
              <a:latin typeface="Arial"/>
              <a:cs typeface="Arial"/>
            </a:endParaRPr>
          </a:p>
          <a:p>
            <a:pPr marL="460375">
              <a:lnSpc>
                <a:spcPct val="100000"/>
              </a:lnSpc>
              <a:spcBef>
                <a:spcPts val="1210"/>
              </a:spcBef>
            </a:pP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Q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(Z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380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000)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=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2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320</a:t>
            </a:r>
            <a:endParaRPr sz="2200" dirty="0">
              <a:latin typeface="Arial"/>
              <a:cs typeface="Arial"/>
            </a:endParaRPr>
          </a:p>
          <a:p>
            <a:pPr>
              <a:lnSpc>
                <a:spcPct val="100000"/>
              </a:lnSpc>
            </a:pPr>
            <a:endParaRPr sz="2200" dirty="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  <a:spcBef>
                <a:spcPts val="19"/>
              </a:spcBef>
            </a:pPr>
            <a:endParaRPr sz="220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</a:pP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Bezpečnostní marže (MS):</a:t>
            </a:r>
            <a:endParaRPr sz="2200" dirty="0">
              <a:latin typeface="Arial"/>
              <a:cs typeface="Arial"/>
            </a:endParaRPr>
          </a:p>
          <a:p>
            <a:pPr marL="460375">
              <a:lnSpc>
                <a:spcPct val="100000"/>
              </a:lnSpc>
              <a:spcBef>
                <a:spcPts val="1210"/>
              </a:spcBef>
            </a:pP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MS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=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(2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500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– 2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320)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: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2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500</a:t>
            </a:r>
            <a:endParaRPr sz="2200" dirty="0">
              <a:latin typeface="Arial"/>
              <a:cs typeface="Arial"/>
            </a:endParaRPr>
          </a:p>
          <a:p>
            <a:pPr marL="460375">
              <a:lnSpc>
                <a:spcPct val="100000"/>
              </a:lnSpc>
              <a:spcBef>
                <a:spcPts val="1210"/>
              </a:spcBef>
            </a:pP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MS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=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0,072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(7,2</a:t>
            </a:r>
            <a:r>
              <a:rPr sz="22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%)</a:t>
            </a:r>
            <a:endParaRPr sz="2200" dirty="0">
              <a:latin typeface="Arial"/>
              <a:cs typeface="Arial"/>
            </a:endParaRPr>
          </a:p>
          <a:p>
            <a:pPr>
              <a:lnSpc>
                <a:spcPct val="100000"/>
              </a:lnSpc>
            </a:pPr>
            <a:endParaRPr sz="2200" dirty="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  <a:spcBef>
                <a:spcPts val="18"/>
              </a:spcBef>
            </a:pPr>
            <a:endParaRPr sz="220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</a:pP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Objem prodeje může klesnou za jinak stejných okolností o 7,2 %.</a:t>
            </a:r>
            <a:endParaRPr sz="22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515934" y="615946"/>
            <a:ext cx="9048750" cy="718145"/>
          </a:xfrm>
          <a:prstGeom prst="rect">
            <a:avLst/>
          </a:prstGeom>
          <a:solidFill>
            <a:srgbClr val="2C2CB8"/>
          </a:solidFill>
          <a:ln w="9360">
            <a:solidFill>
              <a:srgbClr val="000000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ts val="2780"/>
              </a:lnSpc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Další modifikace úlohy vychází ze složitější sortimentní</a:t>
            </a:r>
            <a:endParaRPr sz="2400">
              <a:latin typeface="Arial"/>
              <a:cs typeface="Arial"/>
            </a:endParaRPr>
          </a:p>
          <a:p>
            <a:pPr marL="1270" algn="ctr">
              <a:lnSpc>
                <a:spcPts val="2780"/>
              </a:lnSpc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struktury:</a:t>
            </a:r>
            <a:endParaRPr sz="2400">
              <a:latin typeface="Arial"/>
              <a:cs typeface="Arial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503328" y="1571625"/>
            <a:ext cx="7205571" cy="988604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358265" marR="5080" indent="-1346200">
              <a:lnSpc>
                <a:spcPct val="145900"/>
              </a:lnSpc>
            </a:pP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Kolik činí rozpočtovaný zisk </a:t>
            </a:r>
            <a:r>
              <a:rPr sz="2200" b="1" dirty="0" err="1">
                <a:solidFill>
                  <a:srgbClr val="FFFFFF"/>
                </a:solidFill>
                <a:latin typeface="Arial"/>
                <a:cs typeface="Arial"/>
              </a:rPr>
              <a:t>za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b="1" dirty="0" smtClean="0">
                <a:solidFill>
                  <a:srgbClr val="FFFFFF"/>
                </a:solidFill>
                <a:latin typeface="Arial"/>
                <a:cs typeface="Arial"/>
              </a:rPr>
              <a:t>p</a:t>
            </a:r>
            <a:r>
              <a:rPr lang="cs-CZ" sz="2200" b="1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200" b="1" dirty="0" err="1" smtClean="0">
                <a:solidFill>
                  <a:srgbClr val="FFFFFF"/>
                </a:solidFill>
                <a:latin typeface="Arial"/>
                <a:cs typeface="Arial"/>
              </a:rPr>
              <a:t>edpokladu</a:t>
            </a:r>
            <a:r>
              <a:rPr sz="2200" b="1" dirty="0" smtClean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200" b="1" dirty="0">
                <a:solidFill>
                  <a:srgbClr val="FFFFFF"/>
                </a:solidFill>
                <a:latin typeface="Arial"/>
                <a:cs typeface="Arial"/>
              </a:rPr>
              <a:t>prodeje 1 500 ks výrobku A a 1 000 ks výrobku B ?</a:t>
            </a:r>
            <a:endParaRPr sz="2200" dirty="0">
              <a:latin typeface="Arial"/>
              <a:cs typeface="Arial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673095" y="5749921"/>
            <a:ext cx="8651875" cy="718145"/>
          </a:xfrm>
          <a:prstGeom prst="rect">
            <a:avLst/>
          </a:prstGeom>
          <a:solidFill>
            <a:srgbClr val="2C2CB8"/>
          </a:solidFill>
          <a:ln w="9360">
            <a:solidFill>
              <a:srgbClr val="000000"/>
            </a:solidFill>
          </a:ln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ts val="2780"/>
              </a:lnSpc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Kolik výrobků ve stejné </a:t>
            </a:r>
            <a:r>
              <a:rPr sz="2400" b="1" dirty="0" err="1">
                <a:solidFill>
                  <a:srgbClr val="FFFFFF"/>
                </a:solidFill>
                <a:latin typeface="Arial"/>
                <a:cs typeface="Arial"/>
              </a:rPr>
              <a:t>sortimentní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b="1" dirty="0" err="1" smtClean="0">
                <a:solidFill>
                  <a:srgbClr val="FFFFFF"/>
                </a:solidFill>
                <a:latin typeface="Arial"/>
                <a:cs typeface="Arial"/>
              </a:rPr>
              <a:t>struktu</a:t>
            </a:r>
            <a:r>
              <a:rPr lang="cs-CZ" sz="2400" b="1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b="1" dirty="0" smtClean="0">
                <a:solidFill>
                  <a:srgbClr val="FFFFFF"/>
                </a:solidFill>
                <a:latin typeface="Arial"/>
                <a:cs typeface="Arial"/>
              </a:rPr>
              <a:t>e </a:t>
            </a:r>
            <a:r>
              <a:rPr sz="2400" b="1" dirty="0" err="1">
                <a:solidFill>
                  <a:srgbClr val="FFFFFF"/>
                </a:solidFill>
                <a:latin typeface="Arial"/>
                <a:cs typeface="Arial"/>
              </a:rPr>
              <a:t>bude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 </a:t>
            </a:r>
            <a:r>
              <a:rPr sz="2400" b="1" dirty="0" smtClean="0">
                <a:solidFill>
                  <a:srgbClr val="FFFFFF"/>
                </a:solidFill>
                <a:latin typeface="Arial"/>
                <a:cs typeface="Arial"/>
              </a:rPr>
              <a:t>t</a:t>
            </a:r>
            <a:r>
              <a:rPr lang="cs-CZ" sz="2400" b="1" dirty="0" smtClean="0">
                <a:solidFill>
                  <a:srgbClr val="FFFFFF"/>
                </a:solidFill>
                <a:latin typeface="Arial"/>
                <a:cs typeface="Arial"/>
              </a:rPr>
              <a:t>ř</a:t>
            </a:r>
            <a:r>
              <a:rPr sz="2400" b="1" dirty="0" err="1" smtClean="0">
                <a:solidFill>
                  <a:srgbClr val="FFFFFF"/>
                </a:solidFill>
                <a:latin typeface="Arial"/>
                <a:cs typeface="Arial"/>
              </a:rPr>
              <a:t>eba</a:t>
            </a:r>
            <a:endParaRPr sz="2400" dirty="0">
              <a:latin typeface="Arial"/>
              <a:cs typeface="Arial"/>
            </a:endParaRPr>
          </a:p>
          <a:p>
            <a:pPr algn="ctr">
              <a:lnSpc>
                <a:spcPts val="2780"/>
              </a:lnSpc>
            </a:pP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prodat, abychom dosáhli zisku ve výši 300 000,-</a:t>
            </a:r>
            <a:r>
              <a:rPr sz="2400" b="1" dirty="0">
                <a:solidFill>
                  <a:srgbClr val="FFFFFF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FFFFFF"/>
                </a:solidFill>
                <a:latin typeface="Arial"/>
                <a:cs typeface="Arial"/>
              </a:rPr>
              <a:t>?</a:t>
            </a:r>
            <a:endParaRPr sz="2400" dirty="0">
              <a:latin typeface="Arial"/>
              <a:cs typeface="Arial"/>
            </a:endParaRPr>
          </a:p>
        </p:txBody>
      </p:sp>
      <p:graphicFrame>
        <p:nvGraphicFramePr>
          <p:cNvPr id="4" name="object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44298398"/>
              </p:ext>
            </p:extLst>
          </p:nvPr>
        </p:nvGraphicFramePr>
        <p:xfrm>
          <a:off x="658875" y="2574934"/>
          <a:ext cx="8655062" cy="2688322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4208519"/>
                <a:gridCol w="1590690"/>
                <a:gridCol w="1428749"/>
                <a:gridCol w="1427104"/>
              </a:tblGrid>
              <a:tr h="466709">
                <a:tc>
                  <a:txBody>
                    <a:bodyPr/>
                    <a:lstStyle/>
                    <a:p>
                      <a:endParaRPr sz="2200" dirty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28440">
                      <a:solidFill>
                        <a:srgbClr val="000000"/>
                      </a:solidFill>
                      <a:prstDash val="solid"/>
                    </a:lnL>
                    <a:lnR w="12600">
                      <a:solidFill>
                        <a:srgbClr val="000000"/>
                      </a:solidFill>
                      <a:prstDash val="solid"/>
                    </a:lnR>
                    <a:lnT w="2844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ct val="100000"/>
                        </a:lnSpc>
                      </a:pP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A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600">
                      <a:solidFill>
                        <a:srgbClr val="000000"/>
                      </a:solidFill>
                      <a:prstDash val="solid"/>
                    </a:lnL>
                    <a:lnR w="12600">
                      <a:solidFill>
                        <a:srgbClr val="000000"/>
                      </a:solidFill>
                      <a:prstDash val="solid"/>
                    </a:lnR>
                    <a:lnT w="2844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B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600">
                      <a:solidFill>
                        <a:srgbClr val="000000"/>
                      </a:solidFill>
                      <a:prstDash val="solid"/>
                    </a:lnL>
                    <a:lnR w="12600">
                      <a:solidFill>
                        <a:srgbClr val="000000"/>
                      </a:solidFill>
                      <a:prstDash val="solid"/>
                    </a:lnR>
                    <a:lnT w="2844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marL="95250">
                        <a:lnSpc>
                          <a:spcPct val="100000"/>
                        </a:lnSpc>
                      </a:pP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Celkem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600">
                      <a:solidFill>
                        <a:srgbClr val="000000"/>
                      </a:solidFill>
                      <a:prstDash val="solid"/>
                    </a:lnL>
                    <a:lnR w="28440">
                      <a:solidFill>
                        <a:srgbClr val="000000"/>
                      </a:solidFill>
                      <a:prstDash val="solid"/>
                    </a:lnR>
                    <a:lnT w="2844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</a:tr>
              <a:tr h="444367">
                <a:tc>
                  <a:txBody>
                    <a:bodyPr/>
                    <a:lstStyle/>
                    <a:p>
                      <a:pPr marL="220345">
                        <a:lnSpc>
                          <a:spcPct val="100000"/>
                        </a:lnSpc>
                      </a:pP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Výn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o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sy</a:t>
                      </a:r>
                      <a:r>
                        <a:rPr sz="2200" spc="-2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z</a:t>
                      </a:r>
                      <a:r>
                        <a:rPr sz="2200" spc="-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pr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o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deje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28440">
                      <a:solidFill>
                        <a:srgbClr val="000000"/>
                      </a:solidFill>
                      <a:prstDash val="solid"/>
                    </a:lnL>
                    <a:lnR w="12600">
                      <a:solidFill>
                        <a:srgbClr val="000000"/>
                      </a:solidFill>
                      <a:prstDash val="solid"/>
                    </a:lnR>
                    <a:lnT w="1260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marL="576580">
                        <a:lnSpc>
                          <a:spcPct val="100000"/>
                        </a:lnSpc>
                      </a:pP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7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5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spc="-2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600">
                      <a:solidFill>
                        <a:srgbClr val="000000"/>
                      </a:solidFill>
                      <a:prstDash val="solid"/>
                    </a:lnL>
                    <a:lnR w="12600">
                      <a:solidFill>
                        <a:srgbClr val="000000"/>
                      </a:solidFill>
                      <a:prstDash val="solid"/>
                    </a:lnR>
                    <a:lnT w="1260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marL="413384">
                        <a:lnSpc>
                          <a:spcPct val="100000"/>
                        </a:lnSpc>
                      </a:pP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6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6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spc="-2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600">
                      <a:solidFill>
                        <a:srgbClr val="000000"/>
                      </a:solidFill>
                      <a:prstDash val="solid"/>
                    </a:lnL>
                    <a:lnR w="12600">
                      <a:solidFill>
                        <a:srgbClr val="000000"/>
                      </a:solidFill>
                      <a:prstDash val="solid"/>
                    </a:lnR>
                    <a:lnT w="1260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marL="203200">
                        <a:lnSpc>
                          <a:spcPct val="100000"/>
                        </a:lnSpc>
                      </a:pP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2200" spc="-2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4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spc="-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000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600">
                      <a:solidFill>
                        <a:srgbClr val="000000"/>
                      </a:solidFill>
                      <a:prstDash val="solid"/>
                    </a:lnL>
                    <a:lnR w="28440">
                      <a:solidFill>
                        <a:srgbClr val="000000"/>
                      </a:solidFill>
                      <a:prstDash val="solid"/>
                    </a:lnR>
                    <a:lnT w="1260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</a:tr>
              <a:tr h="444398">
                <a:tc>
                  <a:txBody>
                    <a:bodyPr/>
                    <a:lstStyle/>
                    <a:p>
                      <a:pPr marL="86360">
                        <a:lnSpc>
                          <a:spcPct val="100000"/>
                        </a:lnSpc>
                      </a:pP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-</a:t>
                      </a:r>
                      <a:r>
                        <a:rPr sz="2200" spc="-5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spc="-24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V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ari</a:t>
                      </a:r>
                      <a:r>
                        <a:rPr sz="2200" spc="-1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a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bil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n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í</a:t>
                      </a:r>
                      <a:r>
                        <a:rPr sz="2200" spc="-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n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áklady</a:t>
                      </a:r>
                      <a:r>
                        <a:rPr sz="2200" spc="-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pr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o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d.v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ý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ro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b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ků</a:t>
                      </a:r>
                      <a:endParaRPr sz="2200" dirty="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28440">
                      <a:solidFill>
                        <a:srgbClr val="000000"/>
                      </a:solidFill>
                      <a:prstDash val="solid"/>
                    </a:lnL>
                    <a:lnR w="12600">
                      <a:solidFill>
                        <a:srgbClr val="000000"/>
                      </a:solidFill>
                      <a:prstDash val="solid"/>
                    </a:lnR>
                    <a:lnT w="1260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marL="413384">
                        <a:lnSpc>
                          <a:spcPct val="100000"/>
                        </a:lnSpc>
                      </a:pP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-</a:t>
                      </a:r>
                      <a:r>
                        <a:rPr sz="2200" spc="-1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4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2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spc="-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000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600">
                      <a:solidFill>
                        <a:srgbClr val="000000"/>
                      </a:solidFill>
                      <a:prstDash val="solid"/>
                    </a:lnL>
                    <a:lnR w="12600">
                      <a:solidFill>
                        <a:srgbClr val="000000"/>
                      </a:solidFill>
                      <a:prstDash val="solid"/>
                    </a:lnR>
                    <a:lnT w="1260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marL="250190">
                        <a:lnSpc>
                          <a:spcPct val="100000"/>
                        </a:lnSpc>
                      </a:pP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-</a:t>
                      </a:r>
                      <a:r>
                        <a:rPr sz="2200" spc="-1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4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1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spc="-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000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600">
                      <a:solidFill>
                        <a:srgbClr val="000000"/>
                      </a:solidFill>
                      <a:prstDash val="solid"/>
                    </a:lnL>
                    <a:lnR w="12600">
                      <a:solidFill>
                        <a:srgbClr val="000000"/>
                      </a:solidFill>
                      <a:prstDash val="solid"/>
                    </a:lnR>
                    <a:lnT w="1260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marL="248920">
                        <a:lnSpc>
                          <a:spcPct val="100000"/>
                        </a:lnSpc>
                      </a:pP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-</a:t>
                      </a:r>
                      <a:r>
                        <a:rPr sz="2200" spc="-1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8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3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spc="-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000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600">
                      <a:solidFill>
                        <a:srgbClr val="000000"/>
                      </a:solidFill>
                      <a:prstDash val="solid"/>
                    </a:lnL>
                    <a:lnR w="28440">
                      <a:solidFill>
                        <a:srgbClr val="000000"/>
                      </a:solidFill>
                      <a:prstDash val="solid"/>
                    </a:lnR>
                    <a:lnT w="1260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</a:tr>
              <a:tr h="444245">
                <a:tc>
                  <a:txBody>
                    <a:bodyPr/>
                    <a:lstStyle/>
                    <a:p>
                      <a:pPr marL="293370">
                        <a:lnSpc>
                          <a:spcPct val="100000"/>
                        </a:lnSpc>
                      </a:pP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Mar</a:t>
                      </a:r>
                      <a:r>
                        <a:rPr sz="2200" b="1" spc="-2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ž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e</a:t>
                      </a:r>
                      <a:r>
                        <a:rPr sz="2200" b="1" spc="1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z</a:t>
                      </a:r>
                      <a:r>
                        <a:rPr sz="2200" b="1" spc="-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p</a:t>
                      </a:r>
                      <a:r>
                        <a:rPr sz="2200" b="1" spc="-4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r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odeje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28440">
                      <a:solidFill>
                        <a:srgbClr val="000000"/>
                      </a:solidFill>
                      <a:prstDash val="solid"/>
                    </a:lnL>
                    <a:lnR w="12600">
                      <a:solidFill>
                        <a:srgbClr val="000000"/>
                      </a:solidFill>
                      <a:prstDash val="solid"/>
                    </a:lnR>
                    <a:lnT w="1260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marL="576580">
                        <a:lnSpc>
                          <a:spcPct val="100000"/>
                        </a:lnSpc>
                      </a:pP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3</a:t>
                      </a:r>
                      <a:r>
                        <a:rPr sz="2200" b="1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3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b="1" spc="-2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b="1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600">
                      <a:solidFill>
                        <a:srgbClr val="000000"/>
                      </a:solidFill>
                      <a:prstDash val="solid"/>
                    </a:lnL>
                    <a:lnR w="12600">
                      <a:solidFill>
                        <a:srgbClr val="000000"/>
                      </a:solidFill>
                      <a:prstDash val="solid"/>
                    </a:lnR>
                    <a:lnT w="1260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marL="413384">
                        <a:lnSpc>
                          <a:spcPct val="100000"/>
                        </a:lnSpc>
                      </a:pP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2</a:t>
                      </a:r>
                      <a:r>
                        <a:rPr sz="2200" b="1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5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b="1" spc="-2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b="1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600">
                      <a:solidFill>
                        <a:srgbClr val="000000"/>
                      </a:solidFill>
                      <a:prstDash val="solid"/>
                    </a:lnL>
                    <a:lnR w="12600">
                      <a:solidFill>
                        <a:srgbClr val="000000"/>
                      </a:solidFill>
                      <a:prstDash val="solid"/>
                    </a:lnR>
                    <a:lnT w="1260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>
                  <a:txBody>
                    <a:bodyPr/>
                    <a:lstStyle/>
                    <a:p>
                      <a:pPr marL="412115">
                        <a:lnSpc>
                          <a:spcPct val="100000"/>
                        </a:lnSpc>
                      </a:pP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5</a:t>
                      </a:r>
                      <a:r>
                        <a:rPr sz="2200" b="1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8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b="1" spc="-2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b="1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600">
                      <a:solidFill>
                        <a:srgbClr val="000000"/>
                      </a:solidFill>
                      <a:prstDash val="solid"/>
                    </a:lnL>
                    <a:lnR w="28440">
                      <a:solidFill>
                        <a:srgbClr val="000000"/>
                      </a:solidFill>
                      <a:prstDash val="solid"/>
                    </a:lnR>
                    <a:lnT w="1260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</a:tr>
              <a:tr h="444358">
                <a:tc>
                  <a:txBody>
                    <a:bodyPr/>
                    <a:lstStyle/>
                    <a:p>
                      <a:pPr marL="86360">
                        <a:lnSpc>
                          <a:spcPct val="100000"/>
                        </a:lnSpc>
                      </a:pP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-</a:t>
                      </a:r>
                      <a:r>
                        <a:rPr sz="2200" spc="-1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Fixní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náklady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28440">
                      <a:solidFill>
                        <a:srgbClr val="000000"/>
                      </a:solidFill>
                      <a:prstDash val="solid"/>
                    </a:lnL>
                    <a:lnR w="12600">
                      <a:solidFill>
                        <a:srgbClr val="000000"/>
                      </a:solidFill>
                      <a:prstDash val="solid"/>
                    </a:lnR>
                    <a:lnT w="1260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 gridSpan="3">
                  <a:txBody>
                    <a:bodyPr/>
                    <a:lstStyle/>
                    <a:p>
                      <a:pPr marR="80010" algn="r">
                        <a:lnSpc>
                          <a:spcPct val="100000"/>
                        </a:lnSpc>
                      </a:pP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- 3</a:t>
                      </a:r>
                      <a:r>
                        <a:rPr sz="2200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spc="-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000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600">
                      <a:solidFill>
                        <a:srgbClr val="000000"/>
                      </a:solidFill>
                      <a:prstDash val="solid"/>
                    </a:lnL>
                    <a:lnR w="28440">
                      <a:solidFill>
                        <a:srgbClr val="000000"/>
                      </a:solidFill>
                      <a:prstDash val="solid"/>
                    </a:lnR>
                    <a:lnT w="12600">
                      <a:solidFill>
                        <a:srgbClr val="000000"/>
                      </a:solidFill>
                      <a:prstDash val="solid"/>
                    </a:lnT>
                    <a:lnB w="1260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444245">
                <a:tc>
                  <a:txBody>
                    <a:bodyPr/>
                    <a:lstStyle/>
                    <a:p>
                      <a:pPr marL="224790">
                        <a:lnSpc>
                          <a:spcPct val="100000"/>
                        </a:lnSpc>
                      </a:pPr>
                      <a:r>
                        <a:rPr sz="2200" b="1" spc="-3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Z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isk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28440">
                      <a:solidFill>
                        <a:srgbClr val="000000"/>
                      </a:solidFill>
                      <a:prstDash val="solid"/>
                    </a:lnL>
                    <a:lnR w="12600">
                      <a:solidFill>
                        <a:srgbClr val="000000"/>
                      </a:solidFill>
                      <a:prstDash val="solid"/>
                    </a:lnR>
                    <a:lnT w="12600">
                      <a:solidFill>
                        <a:srgbClr val="000000"/>
                      </a:solidFill>
                      <a:prstDash val="solid"/>
                    </a:lnT>
                    <a:lnB w="2844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 gridSpan="3">
                  <a:txBody>
                    <a:bodyPr/>
                    <a:lstStyle/>
                    <a:p>
                      <a:pPr marR="79375" algn="r">
                        <a:lnSpc>
                          <a:spcPct val="100000"/>
                        </a:lnSpc>
                      </a:pP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2</a:t>
                      </a:r>
                      <a:r>
                        <a:rPr sz="2200" b="1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8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b="1" spc="-20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 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b="1" spc="5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r>
                        <a:rPr sz="2200" b="1" dirty="0">
                          <a:solidFill>
                            <a:srgbClr val="FFFFFF"/>
                          </a:solidFill>
                          <a:latin typeface="Times New Roman"/>
                          <a:cs typeface="Times New Roman"/>
                        </a:rPr>
                        <a:t>0</a:t>
                      </a:r>
                      <a:endParaRPr sz="22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12600">
                      <a:solidFill>
                        <a:srgbClr val="000000"/>
                      </a:solidFill>
                      <a:prstDash val="solid"/>
                    </a:lnL>
                    <a:lnR w="28440">
                      <a:solidFill>
                        <a:srgbClr val="000000"/>
                      </a:solidFill>
                      <a:prstDash val="solid"/>
                    </a:lnR>
                    <a:lnT w="12600">
                      <a:solidFill>
                        <a:srgbClr val="000000"/>
                      </a:solidFill>
                      <a:prstDash val="solid"/>
                    </a:lnT>
                    <a:lnB w="28440">
                      <a:solidFill>
                        <a:srgbClr val="000000"/>
                      </a:solidFill>
                      <a:prstDash val="solid"/>
                    </a:lnB>
                    <a:solidFill>
                      <a:srgbClr val="2C2CB8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23</TotalTime>
  <Words>2286</Words>
  <Application>Microsoft Office PowerPoint</Application>
  <PresentationFormat>Vlastní</PresentationFormat>
  <Paragraphs>324</Paragraphs>
  <Slides>29</Slides>
  <Notes>29</Notes>
  <HiddenSlides>0</HiddenSlides>
  <MMClips>0</MMClips>
  <ScaleCrop>false</ScaleCrop>
  <HeadingPairs>
    <vt:vector size="6" baseType="variant">
      <vt:variant>
        <vt:lpstr>Použitá písma</vt:lpstr>
      </vt:variant>
      <vt:variant>
        <vt:i4>3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29</vt:i4>
      </vt:variant>
    </vt:vector>
  </HeadingPairs>
  <TitlesOfParts>
    <vt:vector size="33" baseType="lpstr">
      <vt:lpstr>Arial</vt:lpstr>
      <vt:lpstr>Calibri</vt:lpstr>
      <vt:lpstr>Times New Roman</vt:lpstr>
      <vt:lpstr>Office Theme</vt:lpstr>
      <vt:lpstr>17 – ROZHODOVÁNÍ NA EXISTUJÍCÍ KAPACITĚ</vt:lpstr>
      <vt:lpstr>Vymezení problematiky</vt:lpstr>
      <vt:lpstr>Obecná východiska a členění úloh na kapacitě I</vt:lpstr>
      <vt:lpstr>Obecná východiska a členění úloh na kapacitě II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Rozhodování za omezení</vt:lpstr>
      <vt:lpstr>Formulace úloh LP</vt:lpstr>
      <vt:lpstr>Formulace úloh LP</vt:lpstr>
      <vt:lpstr>Prezentace aplikace PowerPoint</vt:lpstr>
      <vt:lpstr>Grafické řešení úloh LP</vt:lpstr>
      <vt:lpstr>Grafické řešení úloh LP</vt:lpstr>
      <vt:lpstr>Předpoklady efektivního řešení úloh na existující kapacitě</vt:lpstr>
      <vt:lpstr>Shrnutí kapitoly 17 I</vt:lpstr>
      <vt:lpstr>Shrnutí kapitoly 17 II</vt:lpstr>
      <vt:lpstr>Shrnutí kapitoly 17 III</vt:lpstr>
      <vt:lpstr>Shrnutí kapitoly 17 IV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17 – ROZHODOVÁNÍ NA EXISTUJÍCÍ KAPACITċ</dc:title>
  <dc:creator>Online2PDF.com</dc:creator>
  <cp:lastModifiedBy>Menšík Michal</cp:lastModifiedBy>
  <cp:revision>4</cp:revision>
  <dcterms:created xsi:type="dcterms:W3CDTF">2018-02-08T09:20:47Z</dcterms:created>
  <dcterms:modified xsi:type="dcterms:W3CDTF">2018-02-11T16:02:06Z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2018-02-08T00:00:00Z</vt:filetime>
  </property>
  <property fmtid="{D5CDD505-2E9C-101B-9397-08002B2CF9AE}" pid="3" name="LastSaved">
    <vt:filetime>2018-02-08T00:00:00Z</vt:filetime>
  </property>
</Properties>
</file>