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798025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42961186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1848012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473759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6619776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1524659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682883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089110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1562522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84744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947961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4766415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987790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5562725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067629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95573" y="1806520"/>
            <a:ext cx="8892652" cy="4606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en-GB" dirty="0" smtClean="0"/>
              <a:t>15</a:t>
            </a:r>
            <a:r>
              <a:rPr lang="en-GB" dirty="0" smtClean="0">
                <a:latin typeface="Times New Roman"/>
                <a:cs typeface="Times New Roman"/>
              </a:rPr>
              <a:t> </a:t>
            </a:r>
            <a:r>
              <a:rPr lang="en-GB" dirty="0" smtClean="0"/>
              <a:t>– ŘÍZENÍ ODPOVĚDNOSTNÍCH</a:t>
            </a:r>
            <a:br>
              <a:rPr lang="en-GB" dirty="0" smtClean="0"/>
            </a:br>
            <a:r>
              <a:rPr lang="en-GB" dirty="0" smtClean="0"/>
              <a:t>STŘEDISEK</a:t>
            </a:r>
            <a:endParaRPr lang="en-GB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95573" y="1806520"/>
            <a:ext cx="8892652" cy="503214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Výukové cíle</a:t>
            </a:r>
          </a:p>
          <a:p>
            <a:pPr marL="335280" marR="21590" indent="-322580">
              <a:lnSpc>
                <a:spcPts val="2460"/>
              </a:lnSpc>
              <a:spcBef>
                <a:spcPts val="144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</a:tabLst>
            </a:pPr>
            <a:r>
              <a:rPr dirty="0"/>
              <a:t>charakterizovat základní rysy centralizovaného a decentralizovaného </a:t>
            </a:r>
            <a:r>
              <a:rPr dirty="0" err="1"/>
              <a:t>způsobu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/>
              <a:t>,</a:t>
            </a:r>
          </a:p>
          <a:p>
            <a:pPr marL="335280" marR="5080" indent="-322580">
              <a:lnSpc>
                <a:spcPts val="2460"/>
              </a:lnSpc>
              <a:spcBef>
                <a:spcPts val="58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</a:tabLst>
            </a:pPr>
            <a:r>
              <a:rPr dirty="0"/>
              <a:t>vymezit, jak se oba způsoby liší v rozložení pravomoci a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dnosti</a:t>
            </a:r>
            <a:r>
              <a:rPr dirty="0" smtClean="0"/>
              <a:t> </a:t>
            </a:r>
            <a:r>
              <a:rPr dirty="0"/>
              <a:t>mezi vrcholové podnikové vedení a </a:t>
            </a:r>
            <a:r>
              <a:rPr dirty="0" err="1"/>
              <a:t>nižší</a:t>
            </a:r>
            <a:r>
              <a:rPr dirty="0"/>
              <a:t> </a:t>
            </a:r>
            <a:r>
              <a:rPr dirty="0" err="1" smtClean="0"/>
              <a:t>úrovn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/>
              <a:t>,</a:t>
            </a:r>
          </a:p>
          <a:p>
            <a:pPr marL="335280" marR="161925" indent="-322580">
              <a:lnSpc>
                <a:spcPts val="2460"/>
              </a:lnSpc>
              <a:spcBef>
                <a:spcPts val="59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</a:tabLst>
            </a:pPr>
            <a:r>
              <a:rPr dirty="0"/>
              <a:t>vymezit jejich odlišnosti ve způsobu zadávání úkolů a kontrole </a:t>
            </a:r>
            <a:r>
              <a:rPr dirty="0" err="1"/>
              <a:t>jejich</a:t>
            </a:r>
            <a:r>
              <a:rPr dirty="0"/>
              <a:t> </a:t>
            </a:r>
            <a:r>
              <a:rPr dirty="0" err="1" smtClean="0"/>
              <a:t>pln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/>
              <a:t>,</a:t>
            </a:r>
          </a:p>
          <a:p>
            <a:pPr marL="335280" indent="-322580">
              <a:lnSpc>
                <a:spcPts val="2545"/>
              </a:lnSpc>
              <a:spcBef>
                <a:spcPts val="36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  <a:tab pos="1373505" algn="l"/>
              </a:tabLst>
            </a:pPr>
            <a:r>
              <a:rPr dirty="0" err="1" smtClean="0"/>
              <a:t>vyjád</a:t>
            </a:r>
            <a:r>
              <a:rPr lang="cs-CZ" dirty="0" smtClean="0"/>
              <a:t>ř</a:t>
            </a:r>
            <a:r>
              <a:rPr dirty="0" smtClean="0"/>
              <a:t>it</a:t>
            </a:r>
            <a:r>
              <a:rPr dirty="0"/>
              <a:t>	vliv centralizovaného a decentralizovaného </a:t>
            </a:r>
            <a:r>
              <a:rPr dirty="0" err="1"/>
              <a:t>způsobu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  <a:p>
            <a:pPr marL="335280">
              <a:lnSpc>
                <a:spcPts val="2545"/>
              </a:lnSpc>
            </a:pPr>
            <a:r>
              <a:rPr dirty="0"/>
              <a:t>na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podnikovou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ekonomickou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strukturu,</a:t>
            </a:r>
          </a:p>
          <a:p>
            <a:pPr marL="335280" indent="-322580">
              <a:lnSpc>
                <a:spcPts val="2545"/>
              </a:lnSpc>
              <a:spcBef>
                <a:spcPts val="42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</a:tabLst>
            </a:pPr>
            <a:r>
              <a:rPr dirty="0"/>
              <a:t>charakterizovat, jak se </a:t>
            </a:r>
            <a:r>
              <a:rPr dirty="0" err="1"/>
              <a:t>způsob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projevuje v důležitosti,</a:t>
            </a:r>
          </a:p>
          <a:p>
            <a:pPr marL="335280">
              <a:lnSpc>
                <a:spcPts val="2545"/>
              </a:lnSpc>
            </a:pPr>
            <a:r>
              <a:rPr dirty="0"/>
              <a:t>vzájemných proporcích a obsahu naturálních a hodnotových kritérií</a:t>
            </a:r>
          </a:p>
          <a:p>
            <a:pPr marL="335280" marR="236220" indent="-322580">
              <a:lnSpc>
                <a:spcPts val="2460"/>
              </a:lnSpc>
              <a:spcBef>
                <a:spcPts val="65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5915" algn="l"/>
                <a:tab pos="2818130" algn="l"/>
              </a:tabLst>
            </a:pPr>
            <a:r>
              <a:rPr dirty="0"/>
              <a:t>charakterizovat základní rysy motivačního působení na </a:t>
            </a:r>
            <a:r>
              <a:rPr dirty="0" err="1"/>
              <a:t>pracovníky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/>
              <a:t>, </a:t>
            </a:r>
            <a:r>
              <a:rPr lang="cs-CZ" dirty="0" smtClean="0"/>
              <a:t>ř</a:t>
            </a:r>
            <a:r>
              <a:rPr dirty="0" err="1" smtClean="0"/>
              <a:t>ízených</a:t>
            </a:r>
            <a:r>
              <a:rPr dirty="0"/>
              <a:t>	v centralizovaném a decentralizovaném režimu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Pravomoc a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</a:t>
            </a:r>
            <a:r>
              <a:rPr dirty="0" smtClean="0"/>
              <a:t> </a:t>
            </a:r>
            <a:r>
              <a:rPr dirty="0"/>
              <a:t>podnikového</a:t>
            </a:r>
          </a:p>
          <a:p>
            <a:pPr marL="12700">
              <a:lnSpc>
                <a:spcPts val="4630"/>
              </a:lnSpc>
            </a:pPr>
            <a:r>
              <a:rPr dirty="0"/>
              <a:t>vedení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508365" cy="458202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Vrcholové vedení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nese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 dlouhodobý rozvoj, ten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ovlivn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</a:t>
            </a:r>
            <a:endParaRPr sz="2400" dirty="0">
              <a:latin typeface="Arial"/>
              <a:cs typeface="Arial"/>
            </a:endParaRPr>
          </a:p>
          <a:p>
            <a:pPr marL="464820" indent="-452120">
              <a:lnSpc>
                <a:spcPts val="2550"/>
              </a:lnSpc>
              <a:spcBef>
                <a:spcPts val="1220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Dlouhodobým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systematicky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provád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ným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průzkumem trhu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2200" dirty="0">
              <a:latin typeface="Arial"/>
              <a:cs typeface="Arial"/>
            </a:endParaRPr>
          </a:p>
          <a:p>
            <a:pPr marL="464820">
              <a:lnSpc>
                <a:spcPts val="255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prosazováním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marketingové politiky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cílů v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200" dirty="0">
              <a:latin typeface="Arial"/>
              <a:cs typeface="Arial"/>
            </a:endParaRPr>
          </a:p>
          <a:p>
            <a:pPr marL="464820" indent="-452120">
              <a:lnSpc>
                <a:spcPts val="2545"/>
              </a:lnSpc>
              <a:spcBef>
                <a:spcPts val="121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Orientací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výzkumu a vývoje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progresivní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sm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ry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podnikání v</a:t>
            </a:r>
            <a:endParaRPr sz="2200" dirty="0">
              <a:latin typeface="Arial"/>
              <a:cs typeface="Arial"/>
            </a:endParaRPr>
          </a:p>
          <a:p>
            <a:pPr marL="464820">
              <a:lnSpc>
                <a:spcPts val="254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daném oboru.</a:t>
            </a:r>
            <a:endParaRPr sz="2200" dirty="0">
              <a:latin typeface="Arial"/>
              <a:cs typeface="Arial"/>
            </a:endParaRPr>
          </a:p>
          <a:p>
            <a:pPr marL="464820" marR="96520" indent="-45212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Uskutečňováním finanční strategie podniku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 prosazované vlastníky a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zam</a:t>
            </a:r>
            <a:r>
              <a:rPr lang="cs-CZ" sz="22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ené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na optimalizaci zdrojů financování činnosti podniku a alokaci finančních investic na kapitálovém trhu.</a:t>
            </a:r>
            <a:endParaRPr sz="2200" dirty="0">
              <a:latin typeface="Arial"/>
              <a:cs typeface="Arial"/>
            </a:endParaRPr>
          </a:p>
          <a:p>
            <a:pPr marL="464820" marR="101600" indent="-452120">
              <a:lnSpc>
                <a:spcPct val="930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Prosazováním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hmotných i nehmotných investičních záměrů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souvisejících s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dlouhodobým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ešením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otázek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technologie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prováděných výkonů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realizací investic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Hierarchie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55775" y="1808386"/>
            <a:ext cx="8910955" cy="49398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88620" indent="-341630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873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Hodnotové výsledky zjišťovány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relativn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tší</a:t>
            </a:r>
            <a:endParaRPr sz="2400" dirty="0">
              <a:latin typeface="Arial"/>
              <a:cs typeface="Arial"/>
            </a:endParaRPr>
          </a:p>
          <a:p>
            <a:pPr marL="38671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vnitropodnikové útvary</a:t>
            </a:r>
            <a:endParaRPr sz="2400" dirty="0">
              <a:latin typeface="Arial"/>
              <a:cs typeface="Arial"/>
            </a:endParaRPr>
          </a:p>
          <a:p>
            <a:pPr marL="38671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873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Plochá organizační struktura</a:t>
            </a:r>
            <a:endParaRPr sz="2400" dirty="0">
              <a:latin typeface="Arial"/>
              <a:cs typeface="Arial"/>
            </a:endParaRPr>
          </a:p>
          <a:p>
            <a:pPr marL="38671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873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Využití zejména ziskových, retabilitních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investičních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4635"/>
              </a:lnSpc>
              <a:spcBef>
                <a:spcPts val="1215"/>
              </a:spcBef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Orientace hodnotových nástrojů a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ts val="4635"/>
              </a:lnSpc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kritérií</a:t>
            </a:r>
            <a:endParaRPr sz="4000" dirty="0">
              <a:latin typeface="Arial"/>
              <a:cs typeface="Arial"/>
            </a:endParaRPr>
          </a:p>
          <a:p>
            <a:pPr marL="388620" indent="-339725">
              <a:lnSpc>
                <a:spcPct val="100000"/>
              </a:lnSpc>
              <a:spcBef>
                <a:spcPts val="640"/>
              </a:spcBef>
              <a:buClr>
                <a:srgbClr val="FFFFFF"/>
              </a:buClr>
              <a:buFont typeface="Arial"/>
              <a:buChar char="•"/>
              <a:tabLst>
                <a:tab pos="3892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Primární orientace na zhodnocení vázaného kapitálu</a:t>
            </a:r>
            <a:endParaRPr sz="2400" dirty="0">
              <a:latin typeface="Arial"/>
              <a:cs typeface="Arial"/>
            </a:endParaRPr>
          </a:p>
          <a:p>
            <a:pPr marL="388620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8925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Sekundárn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zlepšení finanční pozice (likvidita, solventnost, …)</a:t>
            </a:r>
            <a:endParaRPr sz="2400" dirty="0">
              <a:latin typeface="Arial"/>
              <a:cs typeface="Arial"/>
            </a:endParaRPr>
          </a:p>
          <a:p>
            <a:pPr marL="388620" marR="667385" indent="-339725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Arial"/>
              <a:buChar char="•"/>
              <a:tabLst>
                <a:tab pos="389255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mohou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být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celopodnikovému zisku, optimalizace pracovního kapitálu, …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Vztah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 smtClean="0"/>
              <a:t> </a:t>
            </a:r>
            <a:r>
              <a:rPr dirty="0"/>
              <a:t>k </a:t>
            </a:r>
            <a:r>
              <a:rPr dirty="0" err="1"/>
              <a:t>podmínkám</a:t>
            </a:r>
            <a:r>
              <a:rPr dirty="0"/>
              <a:t> </a:t>
            </a:r>
            <a:r>
              <a:rPr dirty="0" err="1" smtClean="0"/>
              <a:t>vn</a:t>
            </a:r>
            <a:r>
              <a:rPr lang="cs-CZ" dirty="0" smtClean="0"/>
              <a:t>ě</a:t>
            </a:r>
            <a:r>
              <a:rPr dirty="0" err="1" smtClean="0"/>
              <a:t>jšího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/>
              <a:t>okolí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55775" y="1808386"/>
            <a:ext cx="8759825" cy="53142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8671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873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Kontakt s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tržním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edím</a:t>
            </a:r>
            <a:endParaRPr sz="2400" dirty="0">
              <a:latin typeface="Arial"/>
              <a:cs typeface="Arial"/>
            </a:endParaRPr>
          </a:p>
          <a:p>
            <a:pPr marL="386715" marR="27368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8735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Očekává se schopnost identifikace a reakce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tržní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ipravenost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vlivy okolí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4635"/>
              </a:lnSpc>
              <a:spcBef>
                <a:spcPts val="1305"/>
              </a:spcBef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Využívaná hodnotová kritéria a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ts val="4635"/>
              </a:lnSpc>
            </a:pPr>
            <a:r>
              <a:rPr sz="4000" dirty="0" err="1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4000" dirty="0">
              <a:latin typeface="Arial"/>
              <a:cs typeface="Arial"/>
            </a:endParaRPr>
          </a:p>
          <a:p>
            <a:pPr marL="388620" indent="-339725">
              <a:lnSpc>
                <a:spcPct val="100000"/>
              </a:lnSpc>
              <a:spcBef>
                <a:spcPts val="1205"/>
              </a:spcBef>
              <a:buClr>
                <a:srgbClr val="FFFFFF"/>
              </a:buClr>
              <a:buFont typeface="Arial"/>
              <a:buChar char="•"/>
              <a:tabLst>
                <a:tab pos="3892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Hodnocení v delším časovém úseku</a:t>
            </a:r>
            <a:endParaRPr sz="2400" dirty="0">
              <a:latin typeface="Arial"/>
              <a:cs typeface="Arial"/>
            </a:endParaRPr>
          </a:p>
          <a:p>
            <a:pPr marL="388620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892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endParaRPr sz="2400" dirty="0">
              <a:latin typeface="Arial"/>
              <a:cs typeface="Arial"/>
            </a:endParaRPr>
          </a:p>
          <a:p>
            <a:pPr marL="1130935" lvl="1" indent="-340995">
              <a:lnSpc>
                <a:spcPts val="2315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113157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Vnitropodnikový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výsledek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hospoda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typu zisk, 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ísp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vek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útvaru k</a:t>
            </a:r>
            <a:endParaRPr sz="2000" dirty="0">
              <a:latin typeface="Arial"/>
              <a:cs typeface="Arial"/>
            </a:endParaRPr>
          </a:p>
          <a:p>
            <a:pPr marL="1130935">
              <a:lnSpc>
                <a:spcPts val="2315"/>
              </a:lnSpc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celopodnikovému zisku</a:t>
            </a:r>
            <a:endParaRPr sz="2000" dirty="0">
              <a:latin typeface="Arial"/>
              <a:cs typeface="Arial"/>
            </a:endParaRPr>
          </a:p>
          <a:p>
            <a:pPr marL="1130935" lvl="1" indent="-340995">
              <a:lnSpc>
                <a:spcPct val="100000"/>
              </a:lnSpc>
              <a:spcBef>
                <a:spcPts val="1225"/>
              </a:spcBef>
              <a:buClr>
                <a:srgbClr val="FFFFFF"/>
              </a:buClr>
              <a:buFont typeface="Arial"/>
              <a:buChar char="•"/>
              <a:tabLst>
                <a:tab pos="113157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Výnosnost kapitálu</a:t>
            </a:r>
            <a:endParaRPr sz="2000" dirty="0">
              <a:latin typeface="Arial"/>
              <a:cs typeface="Arial"/>
            </a:endParaRPr>
          </a:p>
          <a:p>
            <a:pPr marL="1130935" lvl="1" indent="-340995">
              <a:lnSpc>
                <a:spcPct val="100000"/>
              </a:lnSpc>
              <a:spcBef>
                <a:spcPts val="1235"/>
              </a:spcBef>
              <a:buClr>
                <a:srgbClr val="FFFFFF"/>
              </a:buClr>
              <a:buFont typeface="Arial"/>
              <a:buChar char="•"/>
              <a:tabLst>
                <a:tab pos="1131570" algn="l"/>
              </a:tabLst>
            </a:pP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ínos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útvaru k finanční pozici podniku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Další důležité charakteristiky</a:t>
            </a:r>
          </a:p>
          <a:p>
            <a:pPr marL="12700">
              <a:lnSpc>
                <a:spcPts val="4630"/>
              </a:lnSpc>
            </a:pPr>
            <a:r>
              <a:rPr dirty="0" err="1"/>
              <a:t>decentralizovaného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ístupu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18575" cy="350852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Pozitivní vliv na iniciativu a podnikavost,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celosv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chápáno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jako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motivačn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účinn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Nižší nároky na informační systém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Může vést 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neefektivnímu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št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opakování činností (každý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relativn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samostatný útvar má své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právní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apod.)</a:t>
            </a:r>
            <a:endParaRPr sz="2400" dirty="0">
              <a:latin typeface="Arial"/>
              <a:cs typeface="Arial"/>
            </a:endParaRPr>
          </a:p>
          <a:p>
            <a:pPr marL="12700" marR="67945">
              <a:lnSpc>
                <a:spcPct val="1417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Nižší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domí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 celopodnikových cílech,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edivé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tendence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Uvedený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proto uplatňuje zpravidla na nejvyšších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úrovních vztahů vrcholového vedení.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15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05875" cy="503984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Míra a oblast pravomoci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mají vliv nejen na obsah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způsob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hodnotových nástrojů a kritérií, ale i na ostatní metody a nástroje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vnitropodnikového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11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 hlediska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způsobu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nástrojů a metod se rozlišují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dva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mezní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: centralizovaný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decentralizovaný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Odlišnosti v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mají vliv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projevují ve způsobech, jak je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organizační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ekonomická struktura podniku,jak se liší delimitace pravomoci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jak jsou zadávány a kontrolovány úkoly</a:t>
            </a:r>
            <a:endParaRPr sz="2400" dirty="0">
              <a:latin typeface="Arial"/>
              <a:cs typeface="Arial"/>
            </a:endParaRPr>
          </a:p>
          <a:p>
            <a:pPr marL="12700" marR="309245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Ačkoliv se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oba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praxi zpravidla neprojevují v krajních polohách, ale spíše jako tendence,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výše uvedené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prvky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prosazovat jako systém, Nevhodná kombinace zpravidla dezorientuje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03005" cy="49013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222885" algn="just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Míra centralizace a decentralizace má dopad na způsob využití hodnotových nástrojů a kritérií a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 systému ostatních nástrojů</a:t>
            </a:r>
            <a:endParaRPr sz="2400" dirty="0">
              <a:latin typeface="Arial"/>
              <a:cs typeface="Arial"/>
            </a:endParaRPr>
          </a:p>
          <a:p>
            <a:pPr marL="279400" marR="659130" indent="-266700">
              <a:lnSpc>
                <a:spcPts val="2340"/>
              </a:lnSpc>
              <a:spcBef>
                <a:spcPts val="1405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O čem rozhoduje podnikové vedení a v jakých oblastech delimituje pravomoc a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za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nižší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dnostní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  <a:p>
            <a:pPr marL="279400" marR="1342390" indent="-266700">
              <a:lnSpc>
                <a:spcPts val="2350"/>
              </a:lnSpc>
              <a:spcBef>
                <a:spcPts val="595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Jakým způsobem jsou zadávány úkoly hierarchicky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nižším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dnostním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ediskům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a jak se kontroluje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  <a:p>
            <a:pPr marL="279400" indent="-266700">
              <a:lnSpc>
                <a:spcPct val="100000"/>
              </a:lnSpc>
              <a:spcBef>
                <a:spcPts val="370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Jak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dnostní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hierarchicky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uspo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ádaná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  <a:p>
            <a:pPr marL="279400" indent="-266700">
              <a:lnSpc>
                <a:spcPts val="2435"/>
              </a:lnSpc>
              <a:spcBef>
                <a:spcPts val="420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  <a:tab pos="7600315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Jak důležitá jsou naturální a hodnotová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kritéria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hodnocení	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endParaRPr sz="2100" dirty="0">
              <a:latin typeface="Arial"/>
              <a:cs typeface="Arial"/>
            </a:endParaRPr>
          </a:p>
          <a:p>
            <a:pPr marL="279400">
              <a:lnSpc>
                <a:spcPts val="2435"/>
              </a:lnSpc>
            </a:pP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  <a:p>
            <a:pPr marL="279400" marR="5080" indent="-266700">
              <a:lnSpc>
                <a:spcPts val="2340"/>
              </a:lnSpc>
              <a:spcBef>
                <a:spcPts val="645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Jak je hodnocen a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en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vn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jšímu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podnikatelskému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prost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edí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  <a:p>
            <a:pPr marL="279400" marR="956310" indent="-266700">
              <a:lnSpc>
                <a:spcPts val="2350"/>
              </a:lnSpc>
              <a:spcBef>
                <a:spcPts val="590"/>
              </a:spcBef>
              <a:buClr>
                <a:srgbClr val="FFFFFF"/>
              </a:buClr>
              <a:buFont typeface="Arial"/>
              <a:buChar char="•"/>
              <a:tabLst>
                <a:tab pos="279400" algn="l"/>
              </a:tabLst>
            </a:pP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Na jaká kritéria je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primárn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1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vázána zainteresovanost a </a:t>
            </a:r>
            <a:r>
              <a:rPr sz="2100" dirty="0" err="1">
                <a:solidFill>
                  <a:srgbClr val="FFFFFF"/>
                </a:solidFill>
                <a:latin typeface="Arial"/>
                <a:cs typeface="Arial"/>
              </a:rPr>
              <a:t>motivace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1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1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1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1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Centralizovaný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ístup</a:t>
            </a:r>
            <a:r>
              <a:rPr dirty="0" smtClean="0"/>
              <a:t> k</a:t>
            </a:r>
            <a:r>
              <a:rPr lang="cs-CZ" dirty="0" smtClean="0"/>
              <a:t> 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dnostnímu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34045" cy="40318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Hodnocení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podnikového vedení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 zadávání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úkolů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ediskům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kontrola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Hierarchie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 hodnotových nástrojů a kritérií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podmínkám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okolí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Využívaná hodnotová kritéria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Další důležité charakteristiky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centralizovaného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Pravomoc a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</a:t>
            </a:r>
            <a:r>
              <a:rPr dirty="0" smtClean="0"/>
              <a:t> </a:t>
            </a:r>
            <a:r>
              <a:rPr dirty="0"/>
              <a:t>podnikového</a:t>
            </a:r>
          </a:p>
          <a:p>
            <a:pPr marL="12700">
              <a:lnSpc>
                <a:spcPts val="4630"/>
              </a:lnSpc>
            </a:pPr>
            <a:r>
              <a:rPr dirty="0"/>
              <a:t>vedení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46845" cy="46468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Vrcholové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vedení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eďuje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ve svých rukách rozhodující část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pravomoci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dlouhodobém, střednědobém</a:t>
            </a:r>
            <a:endParaRPr sz="2400" dirty="0">
              <a:latin typeface="Arial"/>
              <a:cs typeface="Arial"/>
            </a:endParaRPr>
          </a:p>
          <a:p>
            <a:pPr marL="12700" marR="507365">
              <a:lnSpc>
                <a:spcPct val="93100"/>
              </a:lnSpc>
              <a:spcBef>
                <a:spcPts val="95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krátkodobém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horizontu 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včetn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dlouhodobých inovací, optimální využití kapacity, konstrukční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technologické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výkonů)</a:t>
            </a:r>
            <a:endParaRPr sz="2400" dirty="0">
              <a:latin typeface="Arial"/>
              <a:cs typeface="Arial"/>
            </a:endParaRPr>
          </a:p>
          <a:p>
            <a:pPr marL="12700" marR="422275">
              <a:lnSpc>
                <a:spcPts val="2680"/>
              </a:lnSpc>
              <a:spcBef>
                <a:spcPts val="6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Snaha obsáhnout v omezeném počtu členů všechny aspekty rozvoje podniku klade na podnikové vedení značné nároky; (schopnost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systémového řešení problémů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schopnost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ovládat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vzájemn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spjatou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hodnotovou a naturální stránku)</a:t>
            </a:r>
            <a:endParaRPr sz="2400" dirty="0">
              <a:latin typeface="Arial"/>
              <a:cs typeface="Arial"/>
            </a:endParaRPr>
          </a:p>
          <a:p>
            <a:pPr marL="373380" indent="-360680">
              <a:lnSpc>
                <a:spcPts val="2545"/>
              </a:lnSpc>
              <a:spcBef>
                <a:spcPts val="375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techničtí pracovníci a prodejci by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li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být schopni myslet v intencích</a:t>
            </a:r>
            <a:endParaRPr sz="2200" dirty="0">
              <a:latin typeface="Arial"/>
              <a:cs typeface="Arial"/>
            </a:endParaRPr>
          </a:p>
          <a:p>
            <a:pPr marL="373380">
              <a:lnSpc>
                <a:spcPts val="2545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ekonomické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efektivnosti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ijatých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a naopak</a:t>
            </a:r>
            <a:endParaRPr sz="2200" dirty="0">
              <a:latin typeface="Arial"/>
              <a:cs typeface="Arial"/>
            </a:endParaRPr>
          </a:p>
          <a:p>
            <a:pPr marL="373380" marR="5080" indent="-360680">
              <a:lnSpc>
                <a:spcPts val="2460"/>
              </a:lnSpc>
              <a:spcBef>
                <a:spcPts val="650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ekonomičtí pracovníci v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solidní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mí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chápou a rozumí technickým a výrobním problémům, resp. problémům spojeným s prodejem výkonů.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Způsob zadávání </a:t>
            </a:r>
            <a:r>
              <a:rPr dirty="0" err="1"/>
              <a:t>úkolů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ediskům</a:t>
            </a:r>
            <a:r>
              <a:rPr dirty="0" smtClean="0"/>
              <a:t> </a:t>
            </a:r>
            <a:r>
              <a:rPr dirty="0"/>
              <a:t>a</a:t>
            </a:r>
          </a:p>
          <a:p>
            <a:pPr marL="12700">
              <a:lnSpc>
                <a:spcPts val="4630"/>
              </a:lnSpc>
            </a:pPr>
            <a:r>
              <a:rPr dirty="0"/>
              <a:t>kontrola </a:t>
            </a:r>
            <a:r>
              <a:rPr dirty="0" err="1"/>
              <a:t>jejich</a:t>
            </a:r>
            <a:r>
              <a:rPr dirty="0"/>
              <a:t> </a:t>
            </a:r>
            <a:r>
              <a:rPr dirty="0" err="1" smtClean="0"/>
              <a:t>pln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7417434" cy="246221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direktiv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Důraz na naturální stránku podnikatelského procesu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Zainteresovanost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Krátké intervaly hodnocení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Kontrola formou srovnání skutečnosti a plánu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Hierarchie</a:t>
            </a:r>
            <a:r>
              <a:rPr dirty="0"/>
              <a:t> </a:t>
            </a: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dnostních</a:t>
            </a:r>
            <a:r>
              <a:rPr dirty="0" smtClean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63255" cy="45448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Zejména nákladová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výnosová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orientovaná na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esné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dodržení zadaného úkolu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Strmá organizační struktura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  <a:buClr>
                <a:srgbClr val="FFFFFF"/>
              </a:buClr>
              <a:buFont typeface="Arial"/>
              <a:buChar char="•"/>
            </a:pPr>
            <a:endParaRPr sz="2850" dirty="0">
              <a:latin typeface="Times New Roman"/>
              <a:cs typeface="Times New Roman"/>
            </a:endParaRPr>
          </a:p>
          <a:p>
            <a:pPr marL="15875">
              <a:lnSpc>
                <a:spcPts val="4635"/>
              </a:lnSpc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Orientace hodnotových nástrojů a</a:t>
            </a:r>
            <a:endParaRPr sz="4000" dirty="0">
              <a:latin typeface="Arial"/>
              <a:cs typeface="Arial"/>
            </a:endParaRPr>
          </a:p>
          <a:p>
            <a:pPr marL="15875">
              <a:lnSpc>
                <a:spcPts val="4635"/>
              </a:lnSpc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kritérií</a:t>
            </a:r>
            <a:endParaRPr sz="40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209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Hospodárnost, jakost, včasnost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  <a:tab pos="318452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Podpora kooperace	útvarů – VPC nižší než tržní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Spíše doplňkový charakter k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naturáln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eným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úkolům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Vztah</a:t>
            </a:r>
            <a:r>
              <a:rPr dirty="0"/>
              <a:t> </a:t>
            </a:r>
            <a:r>
              <a:rPr dirty="0" err="1" smtClean="0"/>
              <a:t>st</a:t>
            </a:r>
            <a:r>
              <a:rPr lang="cs-CZ" dirty="0" smtClean="0"/>
              <a:t>ř</a:t>
            </a:r>
            <a:r>
              <a:rPr dirty="0" err="1" smtClean="0"/>
              <a:t>edisek</a:t>
            </a:r>
            <a:r>
              <a:rPr dirty="0" smtClean="0"/>
              <a:t> </a:t>
            </a:r>
            <a:r>
              <a:rPr dirty="0"/>
              <a:t>k </a:t>
            </a:r>
            <a:r>
              <a:rPr dirty="0" err="1"/>
              <a:t>podmínkám</a:t>
            </a:r>
            <a:r>
              <a:rPr dirty="0"/>
              <a:t> </a:t>
            </a:r>
            <a:r>
              <a:rPr dirty="0" err="1" smtClean="0"/>
              <a:t>vn</a:t>
            </a:r>
            <a:r>
              <a:rPr lang="cs-CZ" dirty="0" smtClean="0"/>
              <a:t>ě</a:t>
            </a:r>
            <a:r>
              <a:rPr dirty="0" err="1" smtClean="0"/>
              <a:t>jšího</a:t>
            </a:r>
            <a:endParaRPr dirty="0"/>
          </a:p>
          <a:p>
            <a:pPr marL="12700">
              <a:lnSpc>
                <a:spcPts val="4630"/>
              </a:lnSpc>
            </a:pPr>
            <a:r>
              <a:rPr dirty="0"/>
              <a:t>okolí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748061"/>
            <a:ext cx="8765540" cy="520398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Racionální izolace (stálé skladní ceny, VPC na úrovni PSN)</a:t>
            </a:r>
            <a:endParaRPr sz="2400" dirty="0">
              <a:latin typeface="Arial"/>
              <a:cs typeface="Arial"/>
            </a:endParaRPr>
          </a:p>
          <a:p>
            <a:pPr marL="352425" marR="186055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podmínek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důsledky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enášeny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 vyšších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stupňů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4630"/>
              </a:lnSpc>
              <a:spcBef>
                <a:spcPts val="1440"/>
              </a:spcBef>
            </a:pP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Využívaná hodnotová kritéria a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ts val="4630"/>
              </a:lnSpc>
            </a:pPr>
            <a:r>
              <a:rPr sz="4000" dirty="0" err="1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40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98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Zdůrazňují omezenou pravomoc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Nejčast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limit nákladů, VP VH typu úspora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či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ekročení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PSN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 na vedoucí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pracovníky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skutečn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dosažený VPVH typu úspora PSN</a:t>
            </a:r>
            <a:endParaRPr sz="2400" dirty="0">
              <a:latin typeface="Arial"/>
              <a:cs typeface="Arial"/>
            </a:endParaRPr>
          </a:p>
          <a:p>
            <a:pPr marL="354330" indent="-340360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49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Vazba na výsledky podniku jako celku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Další důležité charakteristiky</a:t>
            </a:r>
          </a:p>
          <a:p>
            <a:pPr marL="12700">
              <a:lnSpc>
                <a:spcPts val="4630"/>
              </a:lnSpc>
            </a:pPr>
            <a:r>
              <a:rPr dirty="0" err="1"/>
              <a:t>centralizovaného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ístupu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24925" cy="33362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Systém náročný na precizi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hmotném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procesu</a:t>
            </a:r>
            <a:endParaRPr sz="2400" dirty="0">
              <a:latin typeface="Arial"/>
              <a:cs typeface="Arial"/>
            </a:endParaRPr>
          </a:p>
          <a:p>
            <a:pPr marL="352425" marR="36322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edpokladem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kvalitní informační systém schopný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odrážet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zobrazovat odchylky</a:t>
            </a:r>
            <a:endParaRPr sz="2400" dirty="0">
              <a:latin typeface="Arial"/>
              <a:cs typeface="Arial"/>
            </a:endParaRPr>
          </a:p>
          <a:p>
            <a:pPr marL="352425" marR="143510" indent="-339725">
              <a:lnSpc>
                <a:spcPct val="93000"/>
              </a:lnSpc>
              <a:spcBef>
                <a:spcPts val="13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Centralizace v podmínkách ČR zdiskreditována díky historické zkušenosti,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celosv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centralizace chápána spíše jako pasivní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prvek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Nevhodné pro útvary vrcholové a 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útvary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koncepčn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tvůrčí – výzkum a vývoj, TPV, …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/>
              <a:t>Decentralizovaný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ístup</a:t>
            </a:r>
            <a:r>
              <a:rPr dirty="0" smtClean="0"/>
              <a:t> </a:t>
            </a:r>
            <a:r>
              <a:rPr dirty="0"/>
              <a:t>k</a:t>
            </a:r>
          </a:p>
          <a:p>
            <a:pPr marL="12700">
              <a:lnSpc>
                <a:spcPts val="4630"/>
              </a:lnSpc>
            </a:pPr>
            <a:r>
              <a:rPr dirty="0" err="1" smtClean="0"/>
              <a:t>odpov</a:t>
            </a:r>
            <a:r>
              <a:rPr lang="cs-CZ" dirty="0" smtClean="0"/>
              <a:t>ě</a:t>
            </a:r>
            <a:r>
              <a:rPr dirty="0" err="1" smtClean="0"/>
              <a:t>dnostnímu</a:t>
            </a:r>
            <a:r>
              <a:rPr dirty="0" smtClean="0"/>
              <a:t>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34045" cy="40318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Hodnocení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es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Pravomoc a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podnikového vedení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Způsob zadávání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úkolů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ediskům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kontrola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Hierarchie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odpov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dnostních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Orientace hodnotových nástrojů a kritérií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Vztah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podmínkám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okolí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Využívaná hodnotová kritéria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zainteresovanost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edisek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Další důležité charakteristiky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decentralizovaného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Words>1160</Words>
  <Application>Microsoft Office PowerPoint</Application>
  <PresentationFormat>Vlastní</PresentationFormat>
  <Paragraphs>131</Paragraphs>
  <Slides>14</Slides>
  <Notes>14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14</vt:i4>
      </vt:variant>
    </vt:vector>
  </HeadingPairs>
  <TitlesOfParts>
    <vt:vector size="19" baseType="lpstr">
      <vt:lpstr>Arial</vt:lpstr>
      <vt:lpstr>Calibri</vt:lpstr>
      <vt:lpstr>Times New Roman</vt:lpstr>
      <vt:lpstr>Wingdings</vt:lpstr>
      <vt:lpstr>Office Theme</vt:lpstr>
      <vt:lpstr>15 – ŘÍZENÍ ODPOVĚDNOSTNÍCH STŘEDISEK</vt:lpstr>
      <vt:lpstr>Vymezení problematiky</vt:lpstr>
      <vt:lpstr>Centralizovaný přístup k  odpovědnostnímu řízení</vt:lpstr>
      <vt:lpstr>Pravomoc a odpovědnost podnikového vedení</vt:lpstr>
      <vt:lpstr>Způsob zadávání úkolů střediskům a kontrola jejich plnění</vt:lpstr>
      <vt:lpstr>Hierarchie odpovědnostních středisek</vt:lpstr>
      <vt:lpstr>Vztah středisek k podmínkám vnějšího okolí</vt:lpstr>
      <vt:lpstr>Další důležité charakteristiky centralizovaného přístupu</vt:lpstr>
      <vt:lpstr>Decentralizovaný přístup k odpovědnostnímu řízení</vt:lpstr>
      <vt:lpstr>Pravomoc a odpovědnost podnikového vedení</vt:lpstr>
      <vt:lpstr>Hierarchie odpovědnostních středisek</vt:lpstr>
      <vt:lpstr>Vztah středisek k podmínkám vnějšího okolí</vt:lpstr>
      <vt:lpstr>Další důležité charakteristiky decentralizovaného přístupu</vt:lpstr>
      <vt:lpstr>Shrnutí kapitoly 15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15 – ěÍZENÍ ODPOVċDNOSTNÍCH STěEDISEK</dc:title>
  <dc:creator>Online2PDF.com</dc:creator>
  <cp:lastModifiedBy>Menšík Michal</cp:lastModifiedBy>
  <cp:revision>3</cp:revision>
  <dcterms:created xsi:type="dcterms:W3CDTF">2018-02-08T09:19:53Z</dcterms:created>
  <dcterms:modified xsi:type="dcterms:W3CDTF">2018-02-11T14:39:32Z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