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409" r:id="rId6"/>
    <p:sldId id="408" r:id="rId7"/>
    <p:sldId id="407" r:id="rId8"/>
    <p:sldId id="410" r:id="rId9"/>
  </p:sldIdLst>
  <p:sldSz cx="9144000" cy="6858000" type="screen4x3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  <p15:guide id="3" orient="horz" pos="3156">
          <p15:clr>
            <a:srgbClr val="A4A3A4"/>
          </p15:clr>
        </p15:guide>
        <p15:guide id="4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978" y="-96"/>
      </p:cViewPr>
      <p:guideLst>
        <p:guide orient="horz" pos="3223"/>
        <p:guide pos="2236"/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5"/>
          </a:xfrm>
          <a:prstGeom prst="rect">
            <a:avLst/>
          </a:prstGeom>
        </p:spPr>
        <p:txBody>
          <a:bodyPr vert="horz" lIns="96631" tIns="48316" rIns="96631" bIns="48316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1095"/>
          </a:xfrm>
          <a:prstGeom prst="rect">
            <a:avLst/>
          </a:prstGeom>
        </p:spPr>
        <p:txBody>
          <a:bodyPr vert="horz" lIns="96631" tIns="48316" rIns="96631" bIns="48316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598" y="9519055"/>
            <a:ext cx="2985558" cy="501095"/>
          </a:xfrm>
          <a:prstGeom prst="rect">
            <a:avLst/>
          </a:prstGeom>
        </p:spPr>
        <p:txBody>
          <a:bodyPr vert="horz" lIns="96631" tIns="48316" rIns="96631" bIns="48316" rtlCol="0" anchor="b"/>
          <a:lstStyle>
            <a:lvl1pPr algn="r">
              <a:defRPr sz="1300"/>
            </a:lvl1pPr>
          </a:lstStyle>
          <a:p>
            <a:fld id="{3935831D-195E-4DDF-B24D-3C9E067BA8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681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764" cy="500550"/>
          </a:xfrm>
          <a:prstGeom prst="rect">
            <a:avLst/>
          </a:prstGeom>
        </p:spPr>
        <p:txBody>
          <a:bodyPr vert="horz" lIns="89209" tIns="44604" rIns="89209" bIns="4460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446" y="1"/>
            <a:ext cx="2985764" cy="500550"/>
          </a:xfrm>
          <a:prstGeom prst="rect">
            <a:avLst/>
          </a:prstGeom>
        </p:spPr>
        <p:txBody>
          <a:bodyPr vert="horz" lIns="89209" tIns="44604" rIns="89209" bIns="44604" rtlCol="0"/>
          <a:lstStyle>
            <a:lvl1pPr algn="r">
              <a:defRPr sz="1200"/>
            </a:lvl1pPr>
          </a:lstStyle>
          <a:p>
            <a:fld id="{047AA130-D05F-4B5C-ADA0-9D351B60BBC5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10150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209" tIns="44604" rIns="89209" bIns="4460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668" y="4759891"/>
            <a:ext cx="5512416" cy="4509617"/>
          </a:xfrm>
          <a:prstGeom prst="rect">
            <a:avLst/>
          </a:prstGeom>
        </p:spPr>
        <p:txBody>
          <a:bodyPr vert="horz" lIns="89209" tIns="44604" rIns="89209" bIns="44604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783"/>
            <a:ext cx="2985764" cy="500550"/>
          </a:xfrm>
          <a:prstGeom prst="rect">
            <a:avLst/>
          </a:prstGeom>
        </p:spPr>
        <p:txBody>
          <a:bodyPr vert="horz" lIns="89209" tIns="44604" rIns="89209" bIns="4460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446" y="9519783"/>
            <a:ext cx="2985764" cy="500550"/>
          </a:xfrm>
          <a:prstGeom prst="rect">
            <a:avLst/>
          </a:prstGeom>
        </p:spPr>
        <p:txBody>
          <a:bodyPr vert="horz" lIns="89209" tIns="44604" rIns="89209" bIns="44604" rtlCol="0" anchor="b"/>
          <a:lstStyle>
            <a:lvl1pPr algn="r">
              <a:defRPr sz="1200"/>
            </a:lvl1pPr>
          </a:lstStyle>
          <a:p>
            <a:fld id="{271AFC88-4263-4CB2-B57A-ECDE5015F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705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92FB-9B8A-44CA-B8DE-05DA603AE6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</a:t>
            </a:r>
            <a:r>
              <a:rPr lang="cs-CZ" dirty="0" err="1"/>
              <a:t>hgf</a:t>
            </a:r>
            <a:r>
              <a:rPr lang="cs-CZ" dirty="0"/>
              <a:t>.</a:t>
            </a:r>
            <a:r>
              <a:rPr lang="en-US" dirty="0"/>
              <a:t>vsb.cz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9938" y="142875"/>
            <a:ext cx="7304087" cy="857250"/>
          </a:xfrm>
        </p:spPr>
        <p:txBody>
          <a:bodyPr/>
          <a:lstStyle/>
          <a:p>
            <a:r>
              <a:rPr lang="cs-CZ" noProof="0"/>
              <a:t>Klepnutím lze upravit styl předlohy nadpisů.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22194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37674"/>
            <a:ext cx="4038600" cy="4888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37674"/>
            <a:ext cx="4038600" cy="48884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D911-A658-4A87-A520-AD91C44547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</a:t>
            </a:r>
            <a:r>
              <a:rPr lang="cs-CZ" dirty="0" err="1"/>
              <a:t>hgf</a:t>
            </a:r>
            <a:r>
              <a:rPr lang="cs-CZ" dirty="0"/>
              <a:t>.</a:t>
            </a:r>
            <a:r>
              <a:rPr lang="en-US" dirty="0"/>
              <a:t>vsb.cz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687571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B35-22ED-48E6-915F-C973C6F10F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</a:t>
            </a:r>
            <a:r>
              <a:rPr lang="cs-CZ" dirty="0" err="1"/>
              <a:t>hgf</a:t>
            </a:r>
            <a:r>
              <a:rPr lang="cs-CZ" dirty="0"/>
              <a:t>.</a:t>
            </a:r>
            <a:r>
              <a:rPr lang="en-US" dirty="0"/>
              <a:t>vsb.cz</a:t>
            </a:r>
          </a:p>
        </p:txBody>
      </p:sp>
    </p:spTree>
    <p:extLst>
      <p:ext uri="{BB962C8B-B14F-4D97-AF65-F5344CB8AC3E}">
        <p14:creationId xmlns:p14="http://schemas.microsoft.com/office/powerpoint/2010/main" val="20058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 err="1"/>
              <a:t>Second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4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1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3391382"/>
            <a:ext cx="7497500" cy="1480800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MARKETING (YMAR)</a:t>
            </a:r>
            <a:r>
              <a:rPr lang="cs-CZ" sz="3200" b="1" dirty="0">
                <a:solidFill>
                  <a:srgbClr val="D10202"/>
                </a:solidFill>
                <a:ea typeface="ＭＳ Ｐゴシック" pitchFamily="34" charset="-128"/>
              </a:rPr>
              <a:t>                            </a:t>
            </a:r>
            <a:br>
              <a:rPr lang="cs-CZ" sz="3200" b="0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cs-CZ" sz="3200" dirty="0">
                <a:solidFill>
                  <a:schemeClr val="tx1"/>
                </a:solidFill>
                <a:ea typeface="ＭＳ Ｐゴシック" pitchFamily="34" charset="-128"/>
              </a:rPr>
              <a:t>Organizace předmětu</a:t>
            </a:r>
            <a:br>
              <a:rPr lang="cs-CZ" sz="3200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cs-CZ" sz="1800" b="0" dirty="0">
                <a:solidFill>
                  <a:schemeClr val="tx1"/>
                </a:solidFill>
                <a:ea typeface="ＭＳ Ｐゴシック" pitchFamily="34" charset="-128"/>
              </a:rPr>
              <a:t>1. tutoriál/4       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278056"/>
            <a:ext cx="6718685" cy="85929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/>
              <a:t>PhDr. Ing. </a:t>
            </a:r>
            <a:r>
              <a:rPr lang="en-US" sz="1600" dirty="0"/>
              <a:t>Mgr.</a:t>
            </a:r>
            <a:r>
              <a:rPr lang="cs-CZ" sz="1600" dirty="0"/>
              <a:t> Renáta </a:t>
            </a:r>
            <a:r>
              <a:rPr lang="en-US" sz="1600" dirty="0"/>
              <a:t>Pavlíčková, MBA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>
            <a:normAutofit/>
          </a:bodyPr>
          <a:lstStyle/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Název předmětu: Marketing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Zkratka předmětu: YMAR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Akademický rok: 2021/2022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Semestr výuky: ZS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Počet kreditů: 5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Rozsah hodin: 4 tutoriály (á 4 výukové hodiny)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Způsob zakončení: zápočet před zkouškou + zkouška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Seznam literatury základní a doporučené: viz sylabus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Skripta a publikace: viz  MVŠO/EDULAM/E-knihovna/Elektronické knihy/Marketing</a:t>
            </a:r>
          </a:p>
        </p:txBody>
      </p:sp>
    </p:spTree>
    <p:extLst>
      <p:ext uri="{BB962C8B-B14F-4D97-AF65-F5344CB8AC3E}">
        <p14:creationId xmlns:p14="http://schemas.microsoft.com/office/powerpoint/2010/main" val="181338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>
            <a:normAutofit/>
          </a:bodyPr>
          <a:lstStyle/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POŽADAVKY PRO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600" b="1" dirty="0"/>
              <a:t>Zápočet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cs-CZ" sz="1600" dirty="0"/>
              <a:t>Seminární práce – „Myšlenkové mapy v marketingu“</a:t>
            </a:r>
          </a:p>
          <a:p>
            <a:pPr marL="1257300" lvl="2" indent="-457200">
              <a:buFont typeface="Wingdings" panose="05000000000000000000" pitchFamily="2" charset="2"/>
              <a:buChar char="ü"/>
            </a:pPr>
            <a:r>
              <a:rPr lang="cs-CZ" sz="1600" dirty="0"/>
              <a:t>Zadání: student si vybere 3 témata (z nabídky 12-ti zkouškových okruhů/osnova předmětu), na které kreativně zpracuje myšlenkové mapy.</a:t>
            </a:r>
          </a:p>
          <a:p>
            <a:pPr marL="1257300" lvl="2" indent="-457200">
              <a:buFont typeface="Wingdings" panose="05000000000000000000" pitchFamily="2" charset="2"/>
              <a:buChar char="ü"/>
            </a:pPr>
            <a:r>
              <a:rPr lang="cs-CZ" sz="1600" dirty="0"/>
              <a:t>Rozsah práce: 4 strany A4 (titulní strana + 3 strany, kde 1 okruh = 1 myšlenková mapa = 1 A4).</a:t>
            </a:r>
          </a:p>
          <a:p>
            <a:pPr marL="1257300" lvl="2" indent="-457200">
              <a:buFont typeface="Wingdings" panose="05000000000000000000" pitchFamily="2" charset="2"/>
              <a:buChar char="ü"/>
            </a:pPr>
            <a:r>
              <a:rPr lang="cs-CZ" sz="1600" dirty="0"/>
              <a:t>Odevzdání ve Wordu, mapy můžou být kresleny ručně a barevně, PDF, vložit do IS MVŠO/YMAR/Odevzdávárna.</a:t>
            </a:r>
          </a:p>
          <a:p>
            <a:pPr marL="1257300" lvl="2" indent="-457200">
              <a:buFont typeface="Wingdings" panose="05000000000000000000" pitchFamily="2" charset="2"/>
              <a:buChar char="ü"/>
            </a:pPr>
            <a:r>
              <a:rPr lang="cs-CZ" sz="1600" dirty="0"/>
              <a:t>Termín: 20. 12. 2021 (23:59 hod.).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600" b="1" dirty="0"/>
              <a:t>Zkouška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cs-CZ" sz="1600" dirty="0"/>
              <a:t>Písemná část zkoušky (test).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cs-CZ" sz="1600" dirty="0"/>
              <a:t>Ústní část zkoušky (zkouškové okruhy jsou shodné s osnovou předmětu – viz následující </a:t>
            </a:r>
            <a:r>
              <a:rPr lang="cs-CZ" sz="1600"/>
              <a:t>slide).</a:t>
            </a:r>
            <a:endParaRPr lang="cs-CZ" sz="1600" dirty="0"/>
          </a:p>
          <a:p>
            <a:pPr marL="857250" lvl="1" indent="-457200">
              <a:buFont typeface="Wingdings" panose="05000000000000000000" pitchFamily="2" charset="2"/>
              <a:buChar char="ü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94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>
            <a:normAutofit/>
          </a:bodyPr>
          <a:lstStyle/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800" dirty="0"/>
              <a:t>Úvod do marketingu (význam a vývoj)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Globální marketing 21. století (aktuální trendy)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Online marketing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Trh a marketingové prostředí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Marketingový informační systém a CRM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Marketingový výzkum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Marketingový mix + řízení produktu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Řízení ceny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Řízení distribuce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Řízení integrované marketingové komunikace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Marketing služeb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Etické aspekty marketingu</a:t>
            </a:r>
          </a:p>
        </p:txBody>
      </p:sp>
    </p:spTree>
    <p:extLst>
      <p:ext uri="{BB962C8B-B14F-4D97-AF65-F5344CB8AC3E}">
        <p14:creationId xmlns:p14="http://schemas.microsoft.com/office/powerpoint/2010/main" val="95692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>
            <a:normAutofit/>
          </a:bodyPr>
          <a:lstStyle/>
          <a:p>
            <a:r>
              <a:rPr lang="cs-CZ" sz="8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    </a:t>
            </a:r>
            <a:r>
              <a:rPr lang="cs-CZ" sz="3200" b="1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741289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2de49c43db583b4c3cd46ec1fb3de5df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662a47adb5bcea9417114d190b04dd93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5af2723-ed53-4308-af2e-df55c807cb65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6E41EC3-63A1-410E-92CF-A98BD57DE5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895310-698D-4EE6-BAA5-F2A2B7A91B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51D034-21A1-4350-9880-D36E394719D1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  <ds:schemaRef ds:uri="8ecbcb86-b731-4611-b369-1887ab3d3c8c"/>
    <ds:schemaRef ds:uri="http://schemas.microsoft.com/office/2006/metadata/properties"/>
    <ds:schemaRef ds:uri="e5af2723-ed53-4308-af2e-df55c807cb65"/>
    <ds:schemaRef ds:uri="http://purl.org/dc/dcmitype/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261</Words>
  <Application>Microsoft Office PowerPoint</Application>
  <PresentationFormat>Předvádění na obrazovce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Cillian</vt:lpstr>
      <vt:lpstr>Wingdings</vt:lpstr>
      <vt:lpstr>Office Theme</vt:lpstr>
      <vt:lpstr>MARKETING (YMAR)                             Organizace předmětu 1. tutoriál/4       </vt:lpstr>
      <vt:lpstr>POPIS PŘEDMĚTU</vt:lpstr>
      <vt:lpstr>POŽADAVKY PRO UKONČENÍ PŘEDMĚTU</vt:lpstr>
      <vt:lpstr>OSNOVA PŘEDMĚTU</vt:lpstr>
      <vt:lpstr>.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koz99</dc:creator>
  <cp:lastModifiedBy>Pavlíčková Renáta</cp:lastModifiedBy>
  <cp:revision>70</cp:revision>
  <cp:lastPrinted>2021-10-03T20:23:59Z</cp:lastPrinted>
  <dcterms:created xsi:type="dcterms:W3CDTF">2012-07-19T22:32:54Z</dcterms:created>
  <dcterms:modified xsi:type="dcterms:W3CDTF">2021-10-25T13:19:22Z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