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0"/>
  </p:notesMasterIdLst>
  <p:handoutMasterIdLst>
    <p:handoutMasterId r:id="rId11"/>
  </p:handoutMasterIdLst>
  <p:sldIdLst>
    <p:sldId id="256" r:id="rId5"/>
    <p:sldId id="409" r:id="rId6"/>
    <p:sldId id="408" r:id="rId7"/>
    <p:sldId id="407" r:id="rId8"/>
    <p:sldId id="410" r:id="rId9"/>
  </p:sldIdLst>
  <p:sldSz cx="9144000" cy="6858000" type="screen4x3"/>
  <p:notesSz cx="6889750" cy="100218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  <p15:guide id="3" orient="horz" pos="3156">
          <p15:clr>
            <a:srgbClr val="A4A3A4"/>
          </p15:clr>
        </p15:guide>
        <p15:guide id="4" pos="217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0202"/>
    <a:srgbClr val="D502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23" d="100"/>
          <a:sy n="123" d="100"/>
        </p:scale>
        <p:origin x="125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76" d="100"/>
          <a:sy n="76" d="100"/>
        </p:scale>
        <p:origin x="-3978" y="-96"/>
      </p:cViewPr>
      <p:guideLst>
        <p:guide orient="horz" pos="3223"/>
        <p:guide pos="2236"/>
        <p:guide orient="horz" pos="3156"/>
        <p:guide pos="217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5558" cy="501095"/>
          </a:xfrm>
          <a:prstGeom prst="rect">
            <a:avLst/>
          </a:prstGeom>
        </p:spPr>
        <p:txBody>
          <a:bodyPr vert="horz" lIns="96631" tIns="48316" rIns="96631" bIns="48316" rtlCol="0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519055"/>
            <a:ext cx="2985558" cy="501095"/>
          </a:xfrm>
          <a:prstGeom prst="rect">
            <a:avLst/>
          </a:prstGeom>
        </p:spPr>
        <p:txBody>
          <a:bodyPr vert="horz" lIns="96631" tIns="48316" rIns="96631" bIns="48316" rtlCol="0" anchor="b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902598" y="9519055"/>
            <a:ext cx="2985558" cy="501095"/>
          </a:xfrm>
          <a:prstGeom prst="rect">
            <a:avLst/>
          </a:prstGeom>
        </p:spPr>
        <p:txBody>
          <a:bodyPr vert="horz" lIns="96631" tIns="48316" rIns="96631" bIns="48316" rtlCol="0" anchor="b"/>
          <a:lstStyle>
            <a:lvl1pPr algn="r">
              <a:defRPr sz="1300"/>
            </a:lvl1pPr>
          </a:lstStyle>
          <a:p>
            <a:fld id="{3935831D-195E-4DDF-B24D-3C9E067BA8E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56815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85764" cy="500550"/>
          </a:xfrm>
          <a:prstGeom prst="rect">
            <a:avLst/>
          </a:prstGeom>
        </p:spPr>
        <p:txBody>
          <a:bodyPr vert="horz" lIns="89209" tIns="44604" rIns="89209" bIns="44604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902446" y="1"/>
            <a:ext cx="2985764" cy="500550"/>
          </a:xfrm>
          <a:prstGeom prst="rect">
            <a:avLst/>
          </a:prstGeom>
        </p:spPr>
        <p:txBody>
          <a:bodyPr vert="horz" lIns="89209" tIns="44604" rIns="89209" bIns="44604" rtlCol="0"/>
          <a:lstStyle>
            <a:lvl1pPr algn="r">
              <a:defRPr sz="1200"/>
            </a:lvl1pPr>
          </a:lstStyle>
          <a:p>
            <a:fld id="{047AA130-D05F-4B5C-ADA0-9D351B60BBC5}" type="datetimeFigureOut">
              <a:rPr lang="cs-CZ" smtClean="0"/>
              <a:pPr/>
              <a:t>25.10.2021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2475"/>
            <a:ext cx="5010150" cy="3757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9209" tIns="44604" rIns="89209" bIns="44604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8668" y="4759891"/>
            <a:ext cx="5512416" cy="4509617"/>
          </a:xfrm>
          <a:prstGeom prst="rect">
            <a:avLst/>
          </a:prstGeom>
        </p:spPr>
        <p:txBody>
          <a:bodyPr vert="horz" lIns="89209" tIns="44604" rIns="89209" bIns="44604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519783"/>
            <a:ext cx="2985764" cy="500550"/>
          </a:xfrm>
          <a:prstGeom prst="rect">
            <a:avLst/>
          </a:prstGeom>
        </p:spPr>
        <p:txBody>
          <a:bodyPr vert="horz" lIns="89209" tIns="44604" rIns="89209" bIns="44604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902446" y="9519783"/>
            <a:ext cx="2985764" cy="500550"/>
          </a:xfrm>
          <a:prstGeom prst="rect">
            <a:avLst/>
          </a:prstGeom>
        </p:spPr>
        <p:txBody>
          <a:bodyPr vert="horz" lIns="89209" tIns="44604" rIns="89209" bIns="44604" rtlCol="0" anchor="b"/>
          <a:lstStyle>
            <a:lvl1pPr algn="r">
              <a:defRPr sz="1200"/>
            </a:lvl1pPr>
          </a:lstStyle>
          <a:p>
            <a:fld id="{271AFC88-4263-4CB2-B57A-ECDE5015FC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07050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pPr/>
              <a:t>10/25/2021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724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pPr/>
              <a:t>10/25/2021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822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pPr/>
              <a:t>10/25/2021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0586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adpis a tabul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abulku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cs-CZ" noProof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1292FB-9B8A-44CA-B8DE-05DA603AE6B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29350" y="6548438"/>
            <a:ext cx="2657475" cy="365125"/>
          </a:xfrm>
          <a:prstGeom prst="rect">
            <a:avLst/>
          </a:prstGeom>
        </p:spPr>
        <p:txBody>
          <a:bodyPr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2"/>
                </a:solidFill>
                <a:latin typeface="Cillian" pitchFamily="50" charset="-18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www.</a:t>
            </a:r>
            <a:r>
              <a:rPr lang="cs-CZ" dirty="0" err="1"/>
              <a:t>hgf</a:t>
            </a:r>
            <a:r>
              <a:rPr lang="cs-CZ" dirty="0"/>
              <a:t>.</a:t>
            </a:r>
            <a:r>
              <a:rPr lang="en-US" dirty="0"/>
              <a:t>vsb.cz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769938" y="142875"/>
            <a:ext cx="7304087" cy="857250"/>
          </a:xfrm>
        </p:spPr>
        <p:txBody>
          <a:bodyPr/>
          <a:lstStyle/>
          <a:p>
            <a:r>
              <a:rPr lang="cs-CZ" noProof="0"/>
              <a:t>Klepnutím lze upravit styl předlohy nadpisů.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5221947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457200" y="1237674"/>
            <a:ext cx="4038600" cy="488849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237674"/>
            <a:ext cx="4038600" cy="488848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71D911-A658-4A87-A520-AD91C445479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29350" y="6548438"/>
            <a:ext cx="2657475" cy="365125"/>
          </a:xfrm>
          <a:prstGeom prst="rect">
            <a:avLst/>
          </a:prstGeom>
        </p:spPr>
        <p:txBody>
          <a:bodyPr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2"/>
                </a:solidFill>
                <a:latin typeface="Cillian" pitchFamily="50" charset="-18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www.</a:t>
            </a:r>
            <a:r>
              <a:rPr lang="cs-CZ" dirty="0" err="1"/>
              <a:t>hgf</a:t>
            </a:r>
            <a:r>
              <a:rPr lang="cs-CZ" dirty="0"/>
              <a:t>.</a:t>
            </a:r>
            <a:r>
              <a:rPr lang="en-US" dirty="0"/>
              <a:t>vsb.cz</a:t>
            </a:r>
          </a:p>
        </p:txBody>
      </p:sp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Klepnutím lze upravit styl předlohy nadpisů.</a:t>
            </a:r>
          </a:p>
        </p:txBody>
      </p:sp>
    </p:spTree>
    <p:extLst>
      <p:ext uri="{BB962C8B-B14F-4D97-AF65-F5344CB8AC3E}">
        <p14:creationId xmlns:p14="http://schemas.microsoft.com/office/powerpoint/2010/main" val="26875713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B15B35-22ED-48E6-915F-C973C6F10F3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29350" y="6548438"/>
            <a:ext cx="2657475" cy="365125"/>
          </a:xfrm>
          <a:prstGeom prst="rect">
            <a:avLst/>
          </a:prstGeom>
        </p:spPr>
        <p:txBody>
          <a:bodyPr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2"/>
                </a:solidFill>
                <a:latin typeface="Cillian" pitchFamily="50" charset="-18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www.</a:t>
            </a:r>
            <a:r>
              <a:rPr lang="cs-CZ" dirty="0" err="1"/>
              <a:t>hgf</a:t>
            </a:r>
            <a:r>
              <a:rPr lang="cs-CZ" dirty="0"/>
              <a:t>.</a:t>
            </a:r>
            <a:r>
              <a:rPr lang="en-US" dirty="0"/>
              <a:t>vsb.cz</a:t>
            </a:r>
          </a:p>
        </p:txBody>
      </p:sp>
    </p:spTree>
    <p:extLst>
      <p:ext uri="{BB962C8B-B14F-4D97-AF65-F5344CB8AC3E}">
        <p14:creationId xmlns:p14="http://schemas.microsoft.com/office/powerpoint/2010/main" val="200585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pPr/>
              <a:t>10/25/2021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807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pPr/>
              <a:t>10/25/2021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023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pPr/>
              <a:t>10/25/2021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874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pPr/>
              <a:t>10/25/2021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223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pPr/>
              <a:t>10/25/2021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651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pPr/>
              <a:t>10/25/2021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00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pPr/>
              <a:t>10/25/2021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378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pPr/>
              <a:t>10/25/2021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601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6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 err="1"/>
              <a:t>Click</a:t>
            </a:r>
            <a:r>
              <a:rPr lang="cs-CZ" dirty="0"/>
              <a:t> to </a:t>
            </a:r>
            <a:r>
              <a:rPr lang="cs-CZ" dirty="0" err="1"/>
              <a:t>edit</a:t>
            </a:r>
            <a:r>
              <a:rPr lang="cs-CZ" dirty="0"/>
              <a:t> Master </a:t>
            </a:r>
            <a:r>
              <a:rPr lang="cs-CZ" dirty="0" err="1"/>
              <a:t>title</a:t>
            </a:r>
            <a:r>
              <a:rPr lang="cs-CZ" dirty="0"/>
              <a:t>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 err="1"/>
              <a:t>Click</a:t>
            </a:r>
            <a:r>
              <a:rPr lang="cs-CZ" dirty="0"/>
              <a:t> to </a:t>
            </a:r>
            <a:r>
              <a:rPr lang="cs-CZ" dirty="0" err="1"/>
              <a:t>edit</a:t>
            </a:r>
            <a:r>
              <a:rPr lang="cs-CZ" dirty="0"/>
              <a:t> Master text </a:t>
            </a:r>
            <a:r>
              <a:rPr lang="cs-CZ" dirty="0" err="1"/>
              <a:t>styles</a:t>
            </a:r>
            <a:endParaRPr lang="cs-CZ" dirty="0"/>
          </a:p>
          <a:p>
            <a:pPr lvl="1"/>
            <a:r>
              <a:rPr lang="cs-CZ" dirty="0" err="1"/>
              <a:t>Second</a:t>
            </a:r>
            <a:r>
              <a:rPr lang="cs-CZ" dirty="0"/>
              <a:t> </a:t>
            </a:r>
            <a:r>
              <a:rPr lang="cs-CZ" dirty="0" err="1"/>
              <a:t>level</a:t>
            </a:r>
            <a:endParaRPr lang="cs-CZ" dirty="0"/>
          </a:p>
          <a:p>
            <a:pPr lvl="2"/>
            <a:r>
              <a:rPr lang="cs-CZ" dirty="0" err="1"/>
              <a:t>Third</a:t>
            </a:r>
            <a:r>
              <a:rPr lang="cs-CZ" dirty="0"/>
              <a:t> </a:t>
            </a:r>
            <a:r>
              <a:rPr lang="cs-CZ" dirty="0" err="1"/>
              <a:t>level</a:t>
            </a:r>
            <a:endParaRPr lang="cs-CZ" dirty="0"/>
          </a:p>
          <a:p>
            <a:pPr lvl="3"/>
            <a:r>
              <a:rPr lang="cs-CZ" dirty="0" err="1"/>
              <a:t>Fourth</a:t>
            </a:r>
            <a:r>
              <a:rPr lang="cs-CZ" dirty="0"/>
              <a:t> </a:t>
            </a:r>
            <a:r>
              <a:rPr lang="cs-CZ" dirty="0" err="1"/>
              <a:t>level</a:t>
            </a:r>
            <a:endParaRPr lang="cs-CZ" dirty="0"/>
          </a:p>
          <a:p>
            <a:pPr lvl="4"/>
            <a:r>
              <a:rPr lang="cs-CZ" dirty="0" err="1"/>
              <a:t>Fifth</a:t>
            </a:r>
            <a:r>
              <a:rPr lang="cs-CZ" dirty="0"/>
              <a:t> </a:t>
            </a:r>
            <a:r>
              <a:rPr lang="cs-CZ" dirty="0" err="1"/>
              <a:t>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4B1EB3-18E5-3B48-B1FD-09B9226D6C2A}" type="datetimeFigureOut">
              <a:rPr lang="en-US" smtClean="0"/>
              <a:pPr/>
              <a:t>10/25/2021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048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  <p:sldLayoutId id="2147483662" r:id="rId13"/>
    <p:sldLayoutId id="2147483664" r:id="rId14"/>
  </p:sldLayoutIdLst>
  <p:txStyles>
    <p:titleStyle>
      <a:lvl1pPr algn="ctr" defTabSz="457200" rtl="0" eaLnBrk="1" latinLnBrk="0" hangingPunct="1">
        <a:spcBef>
          <a:spcPct val="0"/>
        </a:spcBef>
        <a:buNone/>
        <a:defRPr sz="4400" b="1" kern="1200">
          <a:solidFill>
            <a:srgbClr val="D10202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1" y="3391382"/>
            <a:ext cx="7497500" cy="1480800"/>
          </a:xfrm>
        </p:spPr>
        <p:txBody>
          <a:bodyPr lIns="0" tIns="0" rIns="0" bIns="0" anchor="t" anchorCtr="0">
            <a:normAutofit/>
          </a:bodyPr>
          <a:lstStyle/>
          <a:p>
            <a:pPr algn="l"/>
            <a:r>
              <a:rPr lang="cs-CZ" sz="3200" b="1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pitchFamily="34" charset="-128"/>
              </a:rPr>
              <a:t>MARKETING (YMAR)</a:t>
            </a:r>
            <a:r>
              <a:rPr lang="cs-CZ" sz="3200" b="1" dirty="0">
                <a:solidFill>
                  <a:srgbClr val="D10202"/>
                </a:solidFill>
                <a:ea typeface="ＭＳ Ｐゴシック" pitchFamily="34" charset="-128"/>
              </a:rPr>
              <a:t>                            </a:t>
            </a:r>
            <a:br>
              <a:rPr lang="cs-CZ" sz="3200" b="0" dirty="0">
                <a:solidFill>
                  <a:schemeClr val="tx1"/>
                </a:solidFill>
                <a:ea typeface="ＭＳ Ｐゴシック" pitchFamily="34" charset="-128"/>
              </a:rPr>
            </a:br>
            <a:r>
              <a:rPr lang="cs-CZ" sz="3200" dirty="0">
                <a:solidFill>
                  <a:schemeClr val="tx1"/>
                </a:solidFill>
                <a:ea typeface="ＭＳ Ｐゴシック" pitchFamily="34" charset="-128"/>
              </a:rPr>
              <a:t>Organizace předmětu</a:t>
            </a:r>
            <a:br>
              <a:rPr lang="cs-CZ" sz="3200" dirty="0">
                <a:solidFill>
                  <a:schemeClr val="tx1"/>
                </a:solidFill>
                <a:ea typeface="ＭＳ Ｐゴシック" pitchFamily="34" charset="-128"/>
              </a:rPr>
            </a:br>
            <a:r>
              <a:rPr lang="cs-CZ" sz="1800" b="0" dirty="0">
                <a:solidFill>
                  <a:schemeClr val="tx1"/>
                </a:solidFill>
                <a:ea typeface="ＭＳ Ｐゴシック" pitchFamily="34" charset="-128"/>
              </a:rPr>
              <a:t>1. tutoriál/4       </a:t>
            </a:r>
            <a:endParaRPr lang="en-US" sz="1800" b="0" dirty="0">
              <a:solidFill>
                <a:schemeClr val="tx1"/>
              </a:solidFill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685800" y="5278056"/>
            <a:ext cx="6718685" cy="859294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1600" dirty="0"/>
              <a:t>PhDr. Ing. </a:t>
            </a:r>
            <a:r>
              <a:rPr lang="en-US" sz="1600" dirty="0"/>
              <a:t>Mgr.</a:t>
            </a:r>
            <a:r>
              <a:rPr lang="cs-CZ" sz="1600" dirty="0"/>
              <a:t> Renáta </a:t>
            </a:r>
            <a:r>
              <a:rPr lang="en-US" sz="1600" dirty="0"/>
              <a:t>Pavlíčková, MBA</a:t>
            </a:r>
          </a:p>
        </p:txBody>
      </p:sp>
    </p:spTree>
    <p:extLst>
      <p:ext uri="{BB962C8B-B14F-4D97-AF65-F5344CB8AC3E}">
        <p14:creationId xmlns:p14="http://schemas.microsoft.com/office/powerpoint/2010/main" val="17350848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636608"/>
            <a:ext cx="8229600" cy="781030"/>
          </a:xfrm>
        </p:spPr>
        <p:txBody>
          <a:bodyPr>
            <a:normAutofit/>
          </a:bodyPr>
          <a:lstStyle/>
          <a:p>
            <a:r>
              <a:rPr lang="cs-CZ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POPIS PŘEDMĚTU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cs-CZ" sz="2000" dirty="0"/>
              <a:t>Název předmětu: Marketing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sz="2000" dirty="0"/>
              <a:t>Zkratka předmětu: YMAR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sz="2000" dirty="0"/>
              <a:t>Akademický rok: 2021/2022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sz="2000" dirty="0"/>
              <a:t>Semestr výuky: ZS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sz="2000" dirty="0"/>
              <a:t>Počet kreditů: 5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sz="2000" dirty="0"/>
              <a:t>Rozsah hodin: 4 tutoriály (á 4 výukové hodiny)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sz="2000" dirty="0"/>
              <a:t>Způsob zakončení: zápočet před zkouškou + zkouška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sz="2000" dirty="0"/>
              <a:t>Seznam literatury základní a doporučené: viz sylabus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sz="2000" dirty="0"/>
              <a:t>Skripta a publikace: viz  MVŠO/EDULAM/E-knihovna/Elektronické knihy/Marketing</a:t>
            </a:r>
          </a:p>
        </p:txBody>
      </p:sp>
    </p:spTree>
    <p:extLst>
      <p:ext uri="{BB962C8B-B14F-4D97-AF65-F5344CB8AC3E}">
        <p14:creationId xmlns:p14="http://schemas.microsoft.com/office/powerpoint/2010/main" val="18133860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636608"/>
            <a:ext cx="8229600" cy="781030"/>
          </a:xfrm>
        </p:spPr>
        <p:txBody>
          <a:bodyPr>
            <a:normAutofit/>
          </a:bodyPr>
          <a:lstStyle/>
          <a:p>
            <a:r>
              <a:rPr lang="cs-CZ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POŽADAVKY PRO UKONČENÍ PŘEDMĚTU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cs-CZ" sz="1600" b="1" dirty="0"/>
              <a:t>Zápočet</a:t>
            </a:r>
          </a:p>
          <a:p>
            <a:pPr marL="857250" lvl="1" indent="-457200">
              <a:buFont typeface="Wingdings" panose="05000000000000000000" pitchFamily="2" charset="2"/>
              <a:buChar char="ü"/>
            </a:pPr>
            <a:r>
              <a:rPr lang="cs-CZ" sz="1600" dirty="0"/>
              <a:t>Seminární práce – „Myšlenkové mapy v marketingu“</a:t>
            </a:r>
          </a:p>
          <a:p>
            <a:pPr marL="1257300" lvl="2" indent="-457200">
              <a:buFont typeface="Wingdings" panose="05000000000000000000" pitchFamily="2" charset="2"/>
              <a:buChar char="ü"/>
            </a:pPr>
            <a:r>
              <a:rPr lang="cs-CZ" sz="1600" dirty="0"/>
              <a:t>Zadání: student si vybere 3 témata (z nabídky 12-ti zkouškových okruhů/osnova předmětu), na které kreativně zpracuje myšlenkové mapy.</a:t>
            </a:r>
          </a:p>
          <a:p>
            <a:pPr marL="1257300" lvl="2" indent="-457200">
              <a:buFont typeface="Wingdings" panose="05000000000000000000" pitchFamily="2" charset="2"/>
              <a:buChar char="ü"/>
            </a:pPr>
            <a:r>
              <a:rPr lang="cs-CZ" sz="1600" dirty="0"/>
              <a:t>Rozsah práce: 4 strany A4 (titulní strana + 3 strany, kde 1 okruh = 1 myšlenková mapa = 1 A4).</a:t>
            </a:r>
          </a:p>
          <a:p>
            <a:pPr marL="1257300" lvl="2" indent="-457200">
              <a:buFont typeface="Wingdings" panose="05000000000000000000" pitchFamily="2" charset="2"/>
              <a:buChar char="ü"/>
            </a:pPr>
            <a:r>
              <a:rPr lang="cs-CZ" sz="1600" dirty="0"/>
              <a:t>Odevzdání ve Wordu, mapy můžou být kresleny ručně a barevně, PDF, vložit do IS MVŠO/YMAR/Odevzdávárna.</a:t>
            </a:r>
          </a:p>
          <a:p>
            <a:pPr marL="1257300" lvl="2" indent="-457200">
              <a:buFont typeface="Wingdings" panose="05000000000000000000" pitchFamily="2" charset="2"/>
              <a:buChar char="ü"/>
            </a:pPr>
            <a:r>
              <a:rPr lang="cs-CZ" sz="1600" dirty="0"/>
              <a:t>Termín: 20. 12. 2021 (23:59 hod.).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1600" b="1" dirty="0"/>
              <a:t>Zkouška</a:t>
            </a:r>
          </a:p>
          <a:p>
            <a:pPr marL="857250" lvl="1" indent="-457200">
              <a:buFont typeface="Wingdings" panose="05000000000000000000" pitchFamily="2" charset="2"/>
              <a:buChar char="ü"/>
            </a:pPr>
            <a:r>
              <a:rPr lang="cs-CZ" sz="1600" dirty="0"/>
              <a:t>Písemná část zkoušky (test).</a:t>
            </a:r>
          </a:p>
          <a:p>
            <a:pPr marL="857250" lvl="1" indent="-457200">
              <a:buFont typeface="Wingdings" panose="05000000000000000000" pitchFamily="2" charset="2"/>
              <a:buChar char="ü"/>
            </a:pPr>
            <a:r>
              <a:rPr lang="cs-CZ" sz="1600" dirty="0"/>
              <a:t>Ústní část zkoušky (zkouškové okruhy jsou shodné s osnovou předmětu – viz následující </a:t>
            </a:r>
            <a:r>
              <a:rPr lang="cs-CZ" sz="1600"/>
              <a:t>slide).</a:t>
            </a:r>
            <a:endParaRPr lang="cs-CZ" sz="1600" dirty="0"/>
          </a:p>
          <a:p>
            <a:pPr marL="857250" lvl="1" indent="-457200">
              <a:buFont typeface="Wingdings" panose="05000000000000000000" pitchFamily="2" charset="2"/>
              <a:buChar char="ü"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629453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636608"/>
            <a:ext cx="8229600" cy="781030"/>
          </a:xfrm>
        </p:spPr>
        <p:txBody>
          <a:bodyPr>
            <a:normAutofit/>
          </a:bodyPr>
          <a:lstStyle/>
          <a:p>
            <a:r>
              <a:rPr lang="cs-CZ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OSNOVA PŘEDMĚTU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cs-CZ" sz="1800" dirty="0"/>
              <a:t>Úvod do marketingu (význam a vývoj)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1800" dirty="0"/>
              <a:t>Globální marketing 21. století (aktuální trendy)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1800" dirty="0"/>
              <a:t>Online marketing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1800" dirty="0"/>
              <a:t>Trh a marketingové prostředí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1800" dirty="0"/>
              <a:t>Marketingový informační systém a CRM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1800" dirty="0"/>
              <a:t>Marketingový výzkum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1800" dirty="0"/>
              <a:t>Marketingový mix + řízení produktu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1800" dirty="0"/>
              <a:t>Řízení ceny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1800" dirty="0"/>
              <a:t>Řízení distribuce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1800" dirty="0"/>
              <a:t>Řízení integrované marketingové komunikace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1800" dirty="0"/>
              <a:t>Marketing služeb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1800" dirty="0"/>
              <a:t>Etické aspekty marketingu</a:t>
            </a:r>
          </a:p>
        </p:txBody>
      </p:sp>
    </p:spTree>
    <p:extLst>
      <p:ext uri="{BB962C8B-B14F-4D97-AF65-F5344CB8AC3E}">
        <p14:creationId xmlns:p14="http://schemas.microsoft.com/office/powerpoint/2010/main" val="9569215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636608"/>
            <a:ext cx="8229600" cy="781030"/>
          </a:xfrm>
        </p:spPr>
        <p:txBody>
          <a:bodyPr>
            <a:normAutofit/>
          </a:bodyPr>
          <a:lstStyle/>
          <a:p>
            <a:r>
              <a:rPr lang="cs-CZ" sz="800" b="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cs-CZ" sz="2000" dirty="0"/>
          </a:p>
          <a:p>
            <a:pPr marL="0" indent="0">
              <a:buNone/>
            </a:pPr>
            <a:endParaRPr lang="cs-CZ" sz="2000" dirty="0"/>
          </a:p>
          <a:p>
            <a:pPr marL="0" indent="0">
              <a:buNone/>
            </a:pPr>
            <a:endParaRPr lang="cs-CZ" sz="2000" dirty="0"/>
          </a:p>
          <a:p>
            <a:pPr marL="0" indent="0">
              <a:buNone/>
            </a:pPr>
            <a:endParaRPr lang="cs-CZ" sz="2000" dirty="0"/>
          </a:p>
          <a:p>
            <a:pPr marL="0" indent="0">
              <a:buNone/>
            </a:pPr>
            <a:endParaRPr lang="cs-CZ" sz="2000" dirty="0"/>
          </a:p>
          <a:p>
            <a:pPr marL="0" indent="0">
              <a:buNone/>
            </a:pPr>
            <a:r>
              <a:rPr lang="cs-CZ" sz="2000" dirty="0"/>
              <a:t>      </a:t>
            </a:r>
            <a:r>
              <a:rPr lang="cs-CZ" sz="3200" b="1" dirty="0"/>
              <a:t>DĚKUJI ZA POZORNOST </a:t>
            </a:r>
          </a:p>
        </p:txBody>
      </p:sp>
    </p:spTree>
    <p:extLst>
      <p:ext uri="{BB962C8B-B14F-4D97-AF65-F5344CB8AC3E}">
        <p14:creationId xmlns:p14="http://schemas.microsoft.com/office/powerpoint/2010/main" val="7412897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0E3DCFD5F21B041B3AE0717B9A9367B" ma:contentTypeVersion="7" ma:contentTypeDescription="Vytvoří nový dokument" ma:contentTypeScope="" ma:versionID="2de49c43db583b4c3cd46ec1fb3de5df">
  <xsd:schema xmlns:xsd="http://www.w3.org/2001/XMLSchema" xmlns:xs="http://www.w3.org/2001/XMLSchema" xmlns:p="http://schemas.microsoft.com/office/2006/metadata/properties" xmlns:ns2="e5af2723-ed53-4308-af2e-df55c807cb65" xmlns:ns3="8ecbcb86-b731-4611-b369-1887ab3d3c8c" targetNamespace="http://schemas.microsoft.com/office/2006/metadata/properties" ma:root="true" ma:fieldsID="662a47adb5bcea9417114d190b04dd93" ns2:_="" ns3:_="">
    <xsd:import namespace="e5af2723-ed53-4308-af2e-df55c807cb65"/>
    <xsd:import namespace="8ecbcb86-b731-4611-b369-1887ab3d3c8c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2:SharingHintHash" minOccurs="0"/>
                <xsd:element ref="ns2:LastSharedByUser" minOccurs="0"/>
                <xsd:element ref="ns2:LastSharedByTime" minOccurs="0"/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5af2723-ed53-4308-af2e-df55c807cb65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dílí se s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dílené s podrobnostmi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Hodnota hash upozornění na sdílení" ma:description="" ma:internalName="SharingHintHash" ma:readOnly="true">
      <xsd:simpleType>
        <xsd:restriction base="dms:Text"/>
      </xsd:simpleType>
    </xsd:element>
    <xsd:element name="LastSharedByUser" ma:index="11" nillable="true" ma:displayName="Naposledy sdílel(a)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2" nillable="true" ma:displayName="Čas posledního sdílení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cbcb86-b731-4611-b369-1887ab3d3c8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description="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e5af2723-ed53-4308-af2e-df55c807cb65">
      <UserInfo>
        <DisplayName/>
        <AccountId xsi:nil="true"/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46E41EC3-63A1-410E-92CF-A98BD57DE59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D895310-698D-4EE6-BAA5-F2A2B7A91B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5af2723-ed53-4308-af2e-df55c807cb65"/>
    <ds:schemaRef ds:uri="8ecbcb86-b731-4611-b369-1887ab3d3c8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B51D034-21A1-4350-9880-D36E394719D1}">
  <ds:schemaRefs>
    <ds:schemaRef ds:uri="http://schemas.microsoft.com/office/2006/documentManagement/types"/>
    <ds:schemaRef ds:uri="http://schemas.openxmlformats.org/package/2006/metadata/core-properties"/>
    <ds:schemaRef ds:uri="http://purl.org/dc/terms/"/>
    <ds:schemaRef ds:uri="http://www.w3.org/XML/1998/namespace"/>
    <ds:schemaRef ds:uri="8ecbcb86-b731-4611-b369-1887ab3d3c8c"/>
    <ds:schemaRef ds:uri="http://schemas.microsoft.com/office/2006/metadata/properties"/>
    <ds:schemaRef ds:uri="e5af2723-ed53-4308-af2e-df55c807cb65"/>
    <ds:schemaRef ds:uri="http://purl.org/dc/dcmitype/"/>
    <ds:schemaRef ds:uri="http://schemas.microsoft.com/office/infopath/2007/PartnerControls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331</TotalTime>
  <Words>261</Words>
  <Application>Microsoft Office PowerPoint</Application>
  <PresentationFormat>Předvádění na obrazovce (4:3)</PresentationFormat>
  <Paragraphs>42</Paragraphs>
  <Slides>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10" baseType="lpstr">
      <vt:lpstr>Arial</vt:lpstr>
      <vt:lpstr>Calibri</vt:lpstr>
      <vt:lpstr>Cillian</vt:lpstr>
      <vt:lpstr>Wingdings</vt:lpstr>
      <vt:lpstr>Office Theme</vt:lpstr>
      <vt:lpstr>MARKETING (YMAR)                             Organizace předmětu 1. tutoriál/4       </vt:lpstr>
      <vt:lpstr>POPIS PŘEDMĚTU</vt:lpstr>
      <vt:lpstr>POŽADAVKY PRO UKONČENÍ PŘEDMĚTU</vt:lpstr>
      <vt:lpstr>OSNOVA PŘEDMĚTU</vt:lpstr>
      <vt:lpstr>.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koz99</dc:creator>
  <cp:lastModifiedBy>Pavlíčková Renáta</cp:lastModifiedBy>
  <cp:revision>70</cp:revision>
  <cp:lastPrinted>2021-10-03T20:23:59Z</cp:lastPrinted>
  <dcterms:created xsi:type="dcterms:W3CDTF">2012-07-19T22:32:54Z</dcterms:created>
  <dcterms:modified xsi:type="dcterms:W3CDTF">2021-10-25T13:19:22Z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0x01010050E3DCFD5F21B041B3AE0717B9A9367B</vt:lpwstr>
  </property>
</Properties>
</file>