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90" r:id="rId9"/>
    <p:sldId id="283" r:id="rId10"/>
    <p:sldId id="284" r:id="rId11"/>
    <p:sldId id="287" r:id="rId12"/>
    <p:sldId id="288" r:id="rId13"/>
    <p:sldId id="289" r:id="rId14"/>
    <p:sldId id="282" r:id="rId15"/>
    <p:sldId id="285" r:id="rId16"/>
    <p:sldId id="286" r:id="rId17"/>
    <p:sldId id="292" r:id="rId18"/>
    <p:sldId id="291" r:id="rId19"/>
    <p:sldId id="297" r:id="rId20"/>
    <p:sldId id="298" r:id="rId21"/>
    <p:sldId id="299" r:id="rId22"/>
    <p:sldId id="300" r:id="rId23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675" autoAdjust="0"/>
  </p:normalViewPr>
  <p:slideViewPr>
    <p:cSldViewPr>
      <p:cViewPr varScale="1">
        <p:scale>
          <a:sx n="83" d="100"/>
          <a:sy n="83" d="100"/>
        </p:scale>
        <p:origin x="242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9845C-31CD-411C-B781-D6A8A3221F45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D5981-4345-4C19-8CBC-B976326393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54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221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588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 </a:t>
            </a:r>
            <a:r>
              <a:rPr lang="cs-CZ" b="1" dirty="0"/>
              <a:t>důsledek nejistoty, </a:t>
            </a:r>
            <a:r>
              <a:rPr lang="cs-CZ" dirty="0"/>
              <a:t>spojené </a:t>
            </a:r>
            <a:r>
              <a:rPr lang="cs-CZ" b="1" dirty="0"/>
              <a:t>s </a:t>
            </a:r>
            <a:r>
              <a:rPr lang="cs-CZ" dirty="0"/>
              <a:t>plněním logistických cílů.</a:t>
            </a:r>
          </a:p>
          <a:p>
            <a:r>
              <a:rPr lang="cs-CZ" dirty="0"/>
              <a:t>Riziko se projevuje:</a:t>
            </a:r>
          </a:p>
          <a:p>
            <a:r>
              <a:rPr lang="cs-CZ" dirty="0"/>
              <a:t>–nesplněním potřeb zákazníků z hlediska času, množství, kvality či místa apod., </a:t>
            </a:r>
          </a:p>
          <a:p>
            <a:r>
              <a:rPr lang="cs-CZ" dirty="0"/>
              <a:t>–nedostatečnou efektivností toku i za předpokladu, že potřeby zákazníka jsou splněny, </a:t>
            </a:r>
          </a:p>
          <a:p>
            <a:r>
              <a:rPr lang="cs-CZ" dirty="0"/>
              <a:t>–ohrožením logistického potenciálu (Logistický potenciál charakterizuje schopnost logistického systému poskytovat v určitém časovém prostoru a ve vymezených podmínkách výstupy vyjádřené objemem, věcnou strukturou, úrovni logistických procesů a spotřebovanými zdroje).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7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Úroveň rizika </a:t>
            </a:r>
            <a:r>
              <a:rPr lang="cs-CZ" dirty="0"/>
              <a:t>je kombinací pravděpodobnosti </a:t>
            </a:r>
            <a:r>
              <a:rPr lang="cs-CZ" b="1" i="1" dirty="0"/>
              <a:t>výskytu </a:t>
            </a:r>
            <a:r>
              <a:rPr lang="cs-CZ" dirty="0"/>
              <a:t>a velikosti </a:t>
            </a:r>
            <a:r>
              <a:rPr lang="cs-CZ" b="1" i="1" dirty="0"/>
              <a:t>dopadu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Rizika mohou mít dopad na:</a:t>
            </a:r>
          </a:p>
          <a:p>
            <a:r>
              <a:rPr lang="cs-CZ" dirty="0"/>
              <a:t>–jednotlivé články logistického řetězce, </a:t>
            </a:r>
          </a:p>
          <a:p>
            <a:r>
              <a:rPr lang="cs-CZ" dirty="0"/>
              <a:t>–více článků, nebo</a:t>
            </a:r>
          </a:p>
          <a:p>
            <a:r>
              <a:rPr lang="cs-CZ" dirty="0"/>
              <a:t>–celý logistický řetězec.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8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03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126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poptávky (neočekávaná nebo silně kolísající poptávka zákazníků)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dodavatelská (zvýšení cen na dodavatelských trzích, úzká místa v dodávkách, výpadek dodavatele, problémy s kvalitou, neplnění termínů, výpadek informačních systémů důležitých pro opatřování)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vnitřních procesů a řídicí rizika (vnitřní a mezi organizační)</a:t>
            </a:r>
          </a:p>
          <a:p>
            <a:pPr lvl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Rizika vnějšího prostředí (politická nestabilita, válka, sociální krize, změny zákonů a přírodní katastrofy)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797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SCRM je společným přístupem, jehož cílem je včasná identifikace, analýza příčin a následků a přiměřené řízení všech rizik dodavatelského řetězce. Těmito riziky jsou nejisté události, jejichž vznik může ohrožovat dosažení společného cíle v hodnototvorném řetězci.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Konkrétní rizika určitého hodnototvorného řetězce jsou závislá na jeho struktuře a složitosti. Například snižování pojistných zásob a zkracování průběžných dob vede k celkově vyšší zranitelnosti partnerů kvůli riziku přerušení materiálového toku uvnitř řetězce. Prochází-li hodnototvorný řetězec několika zeměmi, přistupují k tomu měnová rizika a specifická rizika daných zemí.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95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D5981-4345-4C19-8CBC-B9763263935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25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162D-AA4F-42CC-80CB-A1E69C04AEF6}" type="datetimeFigureOut">
              <a:rPr lang="cs-CZ" smtClean="0"/>
              <a:pPr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22CA8-C81E-4359-8D2F-1802C88EED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Logistick</a:t>
            </a:r>
            <a:r>
              <a:rPr lang="cs-CZ" b="1" dirty="0"/>
              <a:t>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XI. přednáška</a:t>
            </a:r>
          </a:p>
        </p:txBody>
      </p:sp>
    </p:spTree>
    <p:extLst>
      <p:ext uri="{BB962C8B-B14F-4D97-AF65-F5344CB8AC3E}">
        <p14:creationId xmlns:p14="http://schemas.microsoft.com/office/powerpoint/2010/main" val="3692135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Detailnější poznatky o dodavatelských rizicích z 6 případových studií </a:t>
            </a:r>
            <a:br>
              <a:rPr lang="cs-CZ" sz="2400" dirty="0"/>
            </a:br>
            <a:r>
              <a:rPr lang="cs-CZ" sz="2400" dirty="0"/>
              <a:t>provedených v r. 2011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6201728"/>
            <a:ext cx="6953200" cy="2722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dirty="0"/>
              <a:t>Zdroj: Macurová P. </a:t>
            </a:r>
            <a:r>
              <a:rPr lang="cs-CZ" i="1" dirty="0"/>
              <a:t>Zvládání rizik v logistice. </a:t>
            </a:r>
            <a:r>
              <a:rPr lang="cs-CZ" dirty="0"/>
              <a:t>Profesní setkání logistiků 2012. Dostupné online na http://kla.cz/imgdata/180/img121.pdf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1052736"/>
            <a:ext cx="7643866" cy="514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105512"/>
            <a:ext cx="7529264" cy="440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100" dirty="0"/>
              <a:t>Zdroj: Macurová P. </a:t>
            </a:r>
            <a:r>
              <a:rPr lang="cs-CZ" sz="1100" i="1" dirty="0"/>
              <a:t>Zvládání rizik v logistice. </a:t>
            </a:r>
            <a:r>
              <a:rPr lang="cs-CZ" sz="1100" dirty="0"/>
              <a:t>Profesní setkání logistiků 2012. Dostupné online na http://kla.cz/imgdata/180/img121.pdf</a:t>
            </a:r>
          </a:p>
          <a:p>
            <a:endParaRPr lang="cs-CZ" sz="1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571612"/>
            <a:ext cx="67341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3178" y="500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Příklady opatření k redukci výskytu rizika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643050"/>
            <a:ext cx="7072362" cy="43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Příklady opatření k redukci dopadů rizika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714488"/>
            <a:ext cx="7768104" cy="446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Fáze nepřetržitého procesu řízení rizik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395536" y="6105512"/>
            <a:ext cx="7529264" cy="36844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dirty="0"/>
              <a:t>Zdroj: Macurová P. </a:t>
            </a:r>
            <a:r>
              <a:rPr lang="cs-CZ" i="1" dirty="0"/>
              <a:t>Zvládání rizik v logistice. </a:t>
            </a:r>
            <a:r>
              <a:rPr lang="cs-CZ" dirty="0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1862138"/>
            <a:ext cx="48101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879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Specifikovat logistické řetězce znamená: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•vymezit funkce řetězce, charakter výstupů a požadavky zákazníků,</a:t>
            </a:r>
          </a:p>
          <a:p>
            <a:pPr>
              <a:buNone/>
            </a:pPr>
            <a:r>
              <a:rPr lang="cs-CZ" dirty="0"/>
              <a:t>•zmapovat strukturu řetězce (procesy, rozhraní, body rozpojení, úzká místa apod.),</a:t>
            </a:r>
          </a:p>
          <a:p>
            <a:pPr>
              <a:buNone/>
            </a:pPr>
            <a:r>
              <a:rPr lang="cs-CZ" dirty="0"/>
              <a:t>•stanovit cílové hodnoty úrovně logistických služeb a ukazatelů výkonnosti procesů,</a:t>
            </a:r>
          </a:p>
          <a:p>
            <a:pPr>
              <a:buNone/>
            </a:pPr>
            <a:r>
              <a:rPr lang="cs-CZ" dirty="0"/>
              <a:t>•vymezit znaky prostředí (konkurence, poptávka, dodavatelé, zákonné předpisy apod.), </a:t>
            </a:r>
          </a:p>
          <a:p>
            <a:pPr>
              <a:buNone/>
            </a:pPr>
            <a:r>
              <a:rPr lang="cs-CZ" dirty="0"/>
              <a:t>•popsat postup jednotlivých procesů. 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Aktuální příklady strukturálních opatření ke zmírnění rizik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b="1" dirty="0"/>
              <a:t>Volkswagen–přechází na vyšší stupeň standardizace dílů použitelných pro různé typy vozů:</a:t>
            </a:r>
          </a:p>
          <a:p>
            <a:pPr lvl="1">
              <a:buNone/>
            </a:pPr>
            <a:r>
              <a:rPr lang="cs-CZ" dirty="0"/>
              <a:t>•možnost střídání typů vozů na téže lince, </a:t>
            </a:r>
          </a:p>
          <a:p>
            <a:pPr lvl="1">
              <a:buNone/>
            </a:pPr>
            <a:r>
              <a:rPr lang="cs-CZ" dirty="0"/>
              <a:t>•snadný přesun mezi závody v různých zemích podle aktuální poptávky trhu a změn výrobních nákladů.</a:t>
            </a:r>
          </a:p>
          <a:p>
            <a:pPr lvl="1">
              <a:buNone/>
            </a:pPr>
            <a:r>
              <a:rPr lang="cs-CZ" dirty="0"/>
              <a:t>Dojde však ke změně struktury dodavatelů.</a:t>
            </a:r>
          </a:p>
          <a:p>
            <a:pPr>
              <a:buNone/>
            </a:pPr>
            <a:r>
              <a:rPr lang="cs-CZ" b="1" dirty="0"/>
              <a:t>Toyota po tsunami (toky automobilky narušeny po dobu 6 měsíců):</a:t>
            </a:r>
          </a:p>
          <a:p>
            <a:pPr lvl="1">
              <a:buNone/>
            </a:pPr>
            <a:r>
              <a:rPr lang="cs-CZ" dirty="0"/>
              <a:t>–500 největších japonských dodavatelů musí předložit </a:t>
            </a:r>
            <a:r>
              <a:rPr lang="cs-CZ" b="1" dirty="0"/>
              <a:t>havarijní plány</a:t>
            </a:r>
          </a:p>
          <a:p>
            <a:pPr lvl="1">
              <a:buNone/>
            </a:pPr>
            <a:r>
              <a:rPr lang="cs-CZ" dirty="0"/>
              <a:t>–dodavatelé, kteří jsou v pozici jediných dodavatelů, musejí:</a:t>
            </a:r>
          </a:p>
          <a:p>
            <a:pPr lvl="2">
              <a:buNone/>
            </a:pPr>
            <a:r>
              <a:rPr lang="pl-PL" dirty="0"/>
              <a:t>•</a:t>
            </a:r>
            <a:r>
              <a:rPr lang="pl-PL" b="1" dirty="0"/>
              <a:t>rozptýlit svou produkci do více lokalit,</a:t>
            </a:r>
          </a:p>
          <a:p>
            <a:pPr lvl="2">
              <a:buNone/>
            </a:pPr>
            <a:r>
              <a:rPr lang="cs-CZ" dirty="0"/>
              <a:t>•anebo držet více zásob. </a:t>
            </a:r>
          </a:p>
          <a:p>
            <a:pPr>
              <a:buNone/>
            </a:pPr>
            <a:r>
              <a:rPr lang="cs-CZ" b="1" dirty="0"/>
              <a:t>Zásadní technologické inovace:</a:t>
            </a:r>
          </a:p>
          <a:p>
            <a:pPr>
              <a:buNone/>
            </a:pPr>
            <a:r>
              <a:rPr lang="cs-CZ" dirty="0"/>
              <a:t>–například </a:t>
            </a:r>
            <a:r>
              <a:rPr lang="cs-CZ" b="1" dirty="0"/>
              <a:t>tiskárny 3D + vyspělé programovací nástroje mohou zvládnout explozi rozmanitosti požadavků trhu.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Potřeba řízení rizik, které přesahuje hranice podniku = </a:t>
            </a:r>
            <a:r>
              <a:rPr lang="cs-CZ" sz="2800" b="1" i="1" dirty="0" err="1"/>
              <a:t>Supply</a:t>
            </a:r>
            <a:r>
              <a:rPr lang="cs-CZ" sz="2800" b="1" i="1" dirty="0"/>
              <a:t> </a:t>
            </a:r>
            <a:r>
              <a:rPr lang="cs-CZ" sz="2800" b="1" i="1" dirty="0" err="1"/>
              <a:t>Chain</a:t>
            </a:r>
            <a:r>
              <a:rPr lang="cs-CZ" sz="2800" b="1" i="1" dirty="0"/>
              <a:t> Risk Management(SCRM)</a:t>
            </a:r>
            <a:endParaRPr lang="cs-CZ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09" y="1500174"/>
            <a:ext cx="810435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Závěry pro řízení logistických rizik: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571612"/>
            <a:ext cx="7705374" cy="450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610551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115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Řízení rizik v dodavatelském řetězci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960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dirty="0"/>
              <a:t>Logistika. Logistický management. Složky logistických procesů. Logistické výkony a náklady. Pojem aktivní a pasivní logistické prvky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err="1"/>
              <a:t>Mikrologistický</a:t>
            </a:r>
            <a:r>
              <a:rPr lang="cs-CZ" dirty="0"/>
              <a:t> systém. </a:t>
            </a:r>
            <a:r>
              <a:rPr lang="cs-CZ" dirty="0" err="1"/>
              <a:t>Makrologistický</a:t>
            </a:r>
            <a:r>
              <a:rPr lang="cs-CZ" dirty="0"/>
              <a:t> systém. </a:t>
            </a:r>
            <a:r>
              <a:rPr lang="cs-CZ" dirty="0" err="1"/>
              <a:t>Metalogistický</a:t>
            </a:r>
            <a:r>
              <a:rPr lang="cs-CZ" dirty="0"/>
              <a:t> systém.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Cíle podnikové logistiky. (výkonový a ekonomický, vnější a vnitřní). Logistické výkonové ukazatele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Fáze vývoje logistiky. Příklady dílčích zájmů a vznikajících konfliktů mezi útvary podniku.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Součástí logistického systému (</a:t>
            </a:r>
            <a:r>
              <a:rPr lang="cs-CZ" dirty="0" err="1"/>
              <a:t>technicko-technologický</a:t>
            </a:r>
            <a:r>
              <a:rPr lang="cs-CZ" dirty="0"/>
              <a:t>, informační, řídící logistický systém). Integrovaná logistika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Tlačný (</a:t>
            </a:r>
            <a:r>
              <a:rPr lang="cs-CZ" dirty="0" err="1"/>
              <a:t>push</a:t>
            </a:r>
            <a:r>
              <a:rPr lang="cs-CZ" dirty="0"/>
              <a:t>) a tažný (</a:t>
            </a:r>
            <a:r>
              <a:rPr lang="cs-CZ" dirty="0" err="1"/>
              <a:t>pull</a:t>
            </a:r>
            <a:r>
              <a:rPr lang="cs-CZ" dirty="0"/>
              <a:t>) principy uspořádaní logistických řetězců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Úloha velkoobchodních skladů. Logistická místa styku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Logistický řetězec. Dodavatelský řetězec. Dodavatelská síť. Typy logistických řetězců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Standardizace, unifikace, typizace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Pasivní prvky logistických procesů. Rozdělení materiálů. Které vlastnosti materiálu budou mít vliv na způsob manipulace?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270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Obal. Funkce obalu. Proces balení. 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Obal. Požadavky k obalu. Nakládaní s obaly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Tvorba manipulačních jednotek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Objekty zásobování. Typy nákupních situací (opakovaný, modifikovaný, nový nakup). Objednací systémy.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Kroky procesu nákupu Moderní strategie nákupu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Druhy zásob. Normování zásob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ABC analýza zásob. XYZ analýza zásob.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Skladování. Technické faktory skladování. Ekonomické faktory skladování. Strategická a operativní úroveň rozhodování v řízení skladů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Oblasti a typy použití skladů. Funkce skladů. Velikost a počet skladů. Hlavní směry ve skladování.</a:t>
            </a:r>
          </a:p>
          <a:p>
            <a:pPr marL="514350" lvl="0" indent="-514350">
              <a:buFont typeface="+mj-lt"/>
              <a:buAutoNum type="arabicPeriod" startAt="11"/>
            </a:pPr>
            <a:r>
              <a:rPr lang="cs-CZ" dirty="0"/>
              <a:t>Logistické pracovní prostředky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374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Otázky ke zkoušce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Technologie JIT a </a:t>
            </a:r>
            <a:r>
              <a:rPr lang="cs-CZ" dirty="0" err="1"/>
              <a:t>Kanban</a:t>
            </a:r>
            <a:r>
              <a:rPr lang="cs-CZ" dirty="0"/>
              <a:t>. Hub and </a:t>
            </a:r>
            <a:r>
              <a:rPr lang="cs-CZ" dirty="0" err="1"/>
              <a:t>Spoke</a:t>
            </a:r>
            <a:r>
              <a:rPr lang="cs-CZ" dirty="0"/>
              <a:t>. </a:t>
            </a:r>
            <a:r>
              <a:rPr lang="cs-CZ" dirty="0" err="1"/>
              <a:t>Cross-Docking</a:t>
            </a:r>
            <a:r>
              <a:rPr lang="cs-CZ" dirty="0"/>
              <a:t>.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Podsystémy logistického informačního systému. E- logistika. Virtuální logistika. Sledování objednaného zboží. QR a ECR. Automatická identifikace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Odpadové hospodářství. Druhy odpadů. Druhotné suroviny. Zpětná logistika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Doprava. Efektivnost dopravy. Druhy dopravy. 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Logistický podnik. Outsourcing logistických procesů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Rozdíly v klasicky a v logisticky řízených podnicích.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Řízení kvality v logistice. Certifikace. Česká logistická asociace. Národní certifikační rada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Strukturace logistických funkcí dle úrovní řízení. Hierarchie logistických rozhodnutí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Integrace logistických plánů v podniku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Zásady pří zavádění logistiky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Štíhlá logistika (JIT, KANBAN, 3MU, 5S, KAIZEN)</a:t>
            </a:r>
          </a:p>
          <a:p>
            <a:pPr marL="514350" lvl="0" indent="-514350">
              <a:buFont typeface="+mj-lt"/>
              <a:buAutoNum type="arabicPeriod" startAt="21"/>
            </a:pPr>
            <a:r>
              <a:rPr lang="cs-CZ" dirty="0"/>
              <a:t>Řízení rizik v logistice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421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Riziko v logistice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je </a:t>
            </a:r>
            <a:r>
              <a:rPr lang="cs-CZ" b="1" dirty="0"/>
              <a:t>důsledek nejistoty, </a:t>
            </a:r>
            <a:r>
              <a:rPr lang="cs-CZ" dirty="0"/>
              <a:t>spojené </a:t>
            </a:r>
            <a:r>
              <a:rPr lang="cs-CZ" b="1" dirty="0"/>
              <a:t>s </a:t>
            </a:r>
            <a:r>
              <a:rPr lang="cs-CZ" dirty="0"/>
              <a:t>plněním logistických cílů.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Riziko se projevuje:</a:t>
            </a:r>
          </a:p>
          <a:p>
            <a:r>
              <a:rPr lang="cs-CZ" dirty="0"/>
              <a:t>–nesplněním potřeb zákazníků z hlediska času, množství, kvality či místa apod., </a:t>
            </a:r>
          </a:p>
          <a:p>
            <a:r>
              <a:rPr lang="cs-CZ" dirty="0"/>
              <a:t>–nedostatečnou efektivností toku i za předpokladu, že potřeby zákazníka jsou splněny, </a:t>
            </a:r>
          </a:p>
          <a:p>
            <a:r>
              <a:rPr lang="cs-CZ" dirty="0"/>
              <a:t>–ohrožením logistického potenciálu.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356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Úroveň 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kombinací pravděpodobnosti </a:t>
            </a:r>
            <a:r>
              <a:rPr lang="cs-CZ" b="1" i="1" dirty="0"/>
              <a:t>výskytu </a:t>
            </a:r>
            <a:r>
              <a:rPr lang="cs-CZ" dirty="0"/>
              <a:t>a velikosti </a:t>
            </a:r>
            <a:r>
              <a:rPr lang="cs-CZ" b="1" i="1" dirty="0"/>
              <a:t>dopadu</a:t>
            </a:r>
            <a:r>
              <a:rPr lang="cs-CZ" i="1" dirty="0"/>
              <a:t>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Rizika mohou mít dopad na:</a:t>
            </a:r>
          </a:p>
          <a:p>
            <a:r>
              <a:rPr lang="cs-CZ" dirty="0"/>
              <a:t>jednotlivé články logistického řetězce, </a:t>
            </a:r>
          </a:p>
          <a:p>
            <a:r>
              <a:rPr lang="cs-CZ" dirty="0"/>
              <a:t>více článků, nebo</a:t>
            </a:r>
          </a:p>
          <a:p>
            <a:r>
              <a:rPr lang="cs-CZ" dirty="0"/>
              <a:t>celý logistický řetězec.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52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lvl="1"/>
            <a:r>
              <a:rPr lang="cs-CZ" sz="2800" b="1" dirty="0">
                <a:latin typeface="+mj-lt"/>
              </a:rPr>
              <a:t>Hlediska klasifikace rizik v logistice. Podle vztahu k organizaci: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Interní rizika,</a:t>
            </a:r>
          </a:p>
          <a:p>
            <a:r>
              <a:rPr lang="cs-CZ" dirty="0"/>
              <a:t>Rizika vazeb mezi organizacemi uvnitř logistického řetězce,</a:t>
            </a:r>
          </a:p>
          <a:p>
            <a:r>
              <a:rPr lang="cs-CZ" dirty="0"/>
              <a:t>Rizika přicházející z prostředí mimo logistický řetězec.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79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+mj-lt"/>
              </a:rPr>
              <a:t>Hlediska klasifikace rizik v logistice.	Podle charakteru toků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Rizika fyzických toků</a:t>
            </a:r>
          </a:p>
          <a:p>
            <a:r>
              <a:rPr lang="cs-CZ" dirty="0"/>
              <a:t>Rizika informačních toků</a:t>
            </a:r>
          </a:p>
          <a:p>
            <a:r>
              <a:rPr lang="cs-CZ" dirty="0"/>
              <a:t>Rizika peněžních toků</a:t>
            </a:r>
          </a:p>
        </p:txBody>
      </p:sp>
    </p:spTree>
    <p:extLst>
      <p:ext uri="{BB962C8B-B14F-4D97-AF65-F5344CB8AC3E}">
        <p14:creationId xmlns:p14="http://schemas.microsoft.com/office/powerpoint/2010/main" val="3741602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+mj-lt"/>
              </a:rPr>
              <a:t>Hlediska klasifikace rizik v logistice. </a:t>
            </a:r>
            <a:r>
              <a:rPr lang="cs-CZ" b="1" dirty="0"/>
              <a:t>Dle oblastí vzniku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/>
              <a:t>Rizika poptávky </a:t>
            </a:r>
          </a:p>
          <a:p>
            <a:pPr lvl="1"/>
            <a:r>
              <a:rPr lang="cs-CZ" dirty="0"/>
              <a:t>Rizika dodavatelská </a:t>
            </a:r>
          </a:p>
          <a:p>
            <a:pPr lvl="1"/>
            <a:r>
              <a:rPr lang="cs-CZ" dirty="0"/>
              <a:t>Rizika vnitřních procesů a řídicí rizika</a:t>
            </a:r>
          </a:p>
          <a:p>
            <a:pPr lvl="1"/>
            <a:r>
              <a:rPr lang="cs-CZ" dirty="0"/>
              <a:t>Rizika vnějšího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4009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Management rizik dodavatelského řetězce, SCRM(Supply </a:t>
            </a:r>
            <a:r>
              <a:rPr lang="cs-CZ" sz="3200" b="1" dirty="0" err="1"/>
              <a:t>Chain</a:t>
            </a:r>
            <a:r>
              <a:rPr lang="cs-CZ" sz="3200" b="1" dirty="0"/>
              <a:t> Risk Management)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společným přístupem, jehož cílem je včasná identifikace, analýza příčin a následků a přiměřené řízení všech rizik dodavatelského řetězce. </a:t>
            </a:r>
          </a:p>
          <a:p>
            <a:r>
              <a:rPr lang="cs-CZ" dirty="0"/>
              <a:t>Konkrétní rizika určitého hodnototvorného řetězce jsou závislá na jeho struktuře a složitosti</a:t>
            </a:r>
          </a:p>
        </p:txBody>
      </p:sp>
    </p:spTree>
    <p:extLst>
      <p:ext uri="{BB962C8B-B14F-4D97-AF65-F5344CB8AC3E}">
        <p14:creationId xmlns:p14="http://schemas.microsoft.com/office/powerpoint/2010/main" val="3413728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500050"/>
            <a:ext cx="7467600" cy="1143000"/>
          </a:xfrm>
        </p:spPr>
        <p:txBody>
          <a:bodyPr>
            <a:noAutofit/>
          </a:bodyPr>
          <a:lstStyle/>
          <a:p>
            <a:r>
              <a:rPr lang="cs-CZ" sz="2800" dirty="0"/>
              <a:t>Nejvýznamnější rizikové faktory ze 46 zkoumaných faktorů </a:t>
            </a:r>
            <a:br>
              <a:rPr lang="cs-CZ" sz="2800" dirty="0"/>
            </a:br>
            <a:r>
              <a:rPr lang="cs-CZ" sz="2800" dirty="0"/>
              <a:t>(výsledky dotazníkového průzkumu 2010)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Skupina I :</a:t>
            </a:r>
          </a:p>
          <a:p>
            <a:r>
              <a:rPr lang="cs-CZ" dirty="0"/>
              <a:t>B1.1 –Závislost na malém počtu velkých zákazníků</a:t>
            </a:r>
          </a:p>
          <a:p>
            <a:r>
              <a:rPr lang="cs-CZ" dirty="0"/>
              <a:t>B5.1 –Růst cen a poplatků</a:t>
            </a:r>
          </a:p>
          <a:p>
            <a:r>
              <a:rPr lang="cs-CZ" dirty="0"/>
              <a:t>B2.1 – Závislost na malém počtu dominantních</a:t>
            </a:r>
          </a:p>
          <a:p>
            <a:r>
              <a:rPr lang="cs-CZ" dirty="0"/>
              <a:t>nebo speciálních dodavatelů</a:t>
            </a:r>
          </a:p>
          <a:p>
            <a:r>
              <a:rPr lang="cs-CZ" dirty="0"/>
              <a:t>B1.2 Velké nároky zákazníků na dodací lhůty</a:t>
            </a:r>
          </a:p>
          <a:p>
            <a:pPr>
              <a:buNone/>
            </a:pPr>
            <a:r>
              <a:rPr lang="cs-CZ" dirty="0"/>
              <a:t>Skupina II:</a:t>
            </a:r>
          </a:p>
          <a:p>
            <a:r>
              <a:rPr lang="cs-CZ" dirty="0"/>
              <a:t>B1.3 Velké a nepředvídatelné výkyvy v poptávce</a:t>
            </a:r>
          </a:p>
          <a:p>
            <a:r>
              <a:rPr lang="cs-CZ" dirty="0"/>
              <a:t>B2.3 Dlouhé dodací lhůty od dodavatelů vzhledem k proměnlivosti poptávky</a:t>
            </a:r>
          </a:p>
          <a:p>
            <a:r>
              <a:rPr lang="cs-CZ" dirty="0"/>
              <a:t>B1.6  Problémy zákazníků s  placením</a:t>
            </a:r>
          </a:p>
          <a:p>
            <a:r>
              <a:rPr lang="cs-CZ" dirty="0"/>
              <a:t>B2.5 Nedostatek nakupovaných položek na trhu vedoucí k  vysoké ceně</a:t>
            </a:r>
          </a:p>
          <a:p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23528" y="6289732"/>
            <a:ext cx="7529264" cy="36844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cs-CZ"/>
              <a:t>Zdroj: Macurová P. </a:t>
            </a:r>
            <a:r>
              <a:rPr lang="cs-CZ" i="1"/>
              <a:t>Zvládání rizik v logistice. </a:t>
            </a:r>
            <a:r>
              <a:rPr lang="cs-CZ"/>
              <a:t>Profesní setkání logistiků 2012. Dostupné online na http://kla.cz/imgdata/180/img121.pdf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1226</Words>
  <Application>Microsoft Office PowerPoint</Application>
  <PresentationFormat>Předvádění na obrazovce (4:3)</PresentationFormat>
  <Paragraphs>151</Paragraphs>
  <Slides>22</Slides>
  <Notes>9</Notes>
  <HiddenSlides>1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1_Office Theme</vt:lpstr>
      <vt:lpstr>Logistický management</vt:lpstr>
      <vt:lpstr>Řízení rizik v dodavatelském řetězci</vt:lpstr>
      <vt:lpstr>Riziko v logistice</vt:lpstr>
      <vt:lpstr>Úroveň rizika</vt:lpstr>
      <vt:lpstr>Hlediska klasifikace rizik v logistice. Podle vztahu k organizaci:</vt:lpstr>
      <vt:lpstr>Hlediska klasifikace rizik v logistice. Podle charakteru toků </vt:lpstr>
      <vt:lpstr>Hlediska klasifikace rizik v logistice. Dle oblastí vzniku</vt:lpstr>
      <vt:lpstr>Management rizik dodavatelského řetězce, SCRM(Supply Chain Risk Management)</vt:lpstr>
      <vt:lpstr>Nejvýznamnější rizikové faktory ze 46 zkoumaných faktorů  (výsledky dotazníkového průzkumu 2010)</vt:lpstr>
      <vt:lpstr>Detailnější poznatky o dodavatelských rizicích z 6 případových studií  provedených v r. 2011</vt:lpstr>
      <vt:lpstr>Prezentace aplikace PowerPoint</vt:lpstr>
      <vt:lpstr>Příklady opatření k redukci výskytu rizika </vt:lpstr>
      <vt:lpstr>Příklady opatření k redukci dopadů rizika </vt:lpstr>
      <vt:lpstr>Fáze nepřetržitého procesu řízení rizik</vt:lpstr>
      <vt:lpstr>Specifikovat logistické řetězce znamená: </vt:lpstr>
      <vt:lpstr>Aktuální příklady strukturálních opatření ke zmírnění rizik</vt:lpstr>
      <vt:lpstr>Potřeba řízení rizik, které přesahuje hranice podniku = Supply Chain Risk Management(SCRM)</vt:lpstr>
      <vt:lpstr>Závěry pro řízení logistických rizik:</vt:lpstr>
      <vt:lpstr>Otázky ke zkoušce</vt:lpstr>
      <vt:lpstr>Otázky ke zkoušce</vt:lpstr>
      <vt:lpstr>Otázky ke zkoušce</vt:lpstr>
      <vt:lpstr>Otázky ke zkoušce</vt:lpstr>
    </vt:vector>
  </TitlesOfParts>
  <Company>TESCOSW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khitilovae</dc:creator>
  <cp:lastModifiedBy>Chytilová Ekaterina</cp:lastModifiedBy>
  <cp:revision>20</cp:revision>
  <dcterms:created xsi:type="dcterms:W3CDTF">2013-04-25T11:40:35Z</dcterms:created>
  <dcterms:modified xsi:type="dcterms:W3CDTF">2019-12-02T08:31:43Z</dcterms:modified>
</cp:coreProperties>
</file>