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32.xml" ContentType="application/vnd.openxmlformats-officedocument.themeOverride+xml"/>
  <Override PartName="/ppt/notesSlides/notesSlide32.xml" ContentType="application/vnd.openxmlformats-officedocument.presentationml.notesSlide+xml"/>
  <Override PartName="/ppt/theme/themeOverride33.xml" ContentType="application/vnd.openxmlformats-officedocument.themeOverride+xml"/>
  <Override PartName="/ppt/notesSlides/notesSlide33.xml" ContentType="application/vnd.openxmlformats-officedocument.presentationml.notesSlide+xml"/>
  <Override PartName="/ppt/theme/themeOverride34.xml" ContentType="application/vnd.openxmlformats-officedocument.themeOverride+xml"/>
  <Override PartName="/ppt/notesSlides/notesSlide34.xml" ContentType="application/vnd.openxmlformats-officedocument.presentationml.notesSlide+xml"/>
  <Override PartName="/ppt/theme/themeOverride35.xml" ContentType="application/vnd.openxmlformats-officedocument.themeOverride+xml"/>
  <Override PartName="/ppt/notesSlides/notesSlide35.xml" ContentType="application/vnd.openxmlformats-officedocument.presentationml.notesSlide+xml"/>
  <Override PartName="/ppt/theme/themeOverride36.xml" ContentType="application/vnd.openxmlformats-officedocument.themeOverride+xml"/>
  <Override PartName="/ppt/notesSlides/notesSlide36.xml" ContentType="application/vnd.openxmlformats-officedocument.presentationml.notesSlide+xml"/>
  <Override PartName="/ppt/theme/themeOverride37.xml" ContentType="application/vnd.openxmlformats-officedocument.themeOverr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304" r:id="rId39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36692-84F4-49D9-A779-23C5BA8CA391}" type="datetimeFigureOut">
              <a:rPr lang="cs-CZ" smtClean="0"/>
              <a:t>22.11.2017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3A456-3680-4209-9E9A-26CBA474EB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208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615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3725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727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44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430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980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0493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9152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07614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0596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0216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00347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6085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0513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2847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629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2607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20463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87133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89414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185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401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414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23256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6078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5062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7432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182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1338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4173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273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5482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554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1598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288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3553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5234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text 2"/>
          <p:cNvSpPr>
            <a:spLocks noGrp="1"/>
          </p:cNvSpPr>
          <p:nvPr>
            <p:ph idx="1"/>
          </p:nvPr>
        </p:nvSpPr>
        <p:spPr>
          <a:xfrm>
            <a:off x="395536" y="1844824"/>
            <a:ext cx="8615065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13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22.11.2017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22.11.2017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22.11.2017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22.11.2017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5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6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7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ŠTÍHLÁ </a:t>
            </a:r>
            <a:r>
              <a:rPr lang="cs-CZ" b="1" dirty="0" smtClean="0"/>
              <a:t>LOGISTIKA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Logistický management-X. přednáška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960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KAIZEN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Podstata pojmu KAIZEN je jednoduchá a jasná: KAIZEN znamená zlepšování a zdokonalování. </a:t>
            </a:r>
          </a:p>
          <a:p>
            <a:r>
              <a:rPr lang="cs-CZ" dirty="0" smtClean="0"/>
              <a:t>KAIZEN </a:t>
            </a:r>
            <a:r>
              <a:rPr lang="cs-CZ" dirty="0"/>
              <a:t>navíc znamená neustále probíhající zdokonalování týkající se všech, včetně </a:t>
            </a:r>
            <a:r>
              <a:rPr lang="cs-CZ" dirty="0" smtClean="0"/>
              <a:t>manažerů </a:t>
            </a:r>
            <a:r>
              <a:rPr lang="cs-CZ" dirty="0"/>
              <a:t>a dělníků. Filozofie KAIZEN předpokládá, ž</a:t>
            </a:r>
            <a:r>
              <a:rPr lang="cs-CZ" dirty="0" smtClean="0"/>
              <a:t>e </a:t>
            </a:r>
            <a:r>
              <a:rPr lang="cs-CZ" dirty="0"/>
              <a:t>náš způsob </a:t>
            </a:r>
            <a:r>
              <a:rPr lang="cs-CZ" dirty="0" smtClean="0"/>
              <a:t>života- </a:t>
            </a:r>
            <a:r>
              <a:rPr lang="cs-CZ" dirty="0"/>
              <a:t>ať </a:t>
            </a:r>
            <a:r>
              <a:rPr lang="cs-CZ" dirty="0" smtClean="0"/>
              <a:t>už </a:t>
            </a:r>
            <a:r>
              <a:rPr lang="cs-CZ" dirty="0"/>
              <a:t>pracovního, společenského nebo domácího - si </a:t>
            </a:r>
            <a:r>
              <a:rPr lang="cs-CZ" dirty="0" smtClean="0"/>
              <a:t>zaslouží </a:t>
            </a:r>
            <a:r>
              <a:rPr lang="cs-CZ" dirty="0"/>
              <a:t>neustálé zdokonalování.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3336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KAIZEN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09750"/>
            <a:ext cx="6858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973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KAIZEN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584" y="1196752"/>
            <a:ext cx="64579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566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KAIZEN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52663"/>
            <a:ext cx="65532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849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319088"/>
            <a:ext cx="6753225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045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Soubor standardů pro </a:t>
            </a:r>
            <a:r>
              <a:rPr lang="cs-CZ" dirty="0" smtClean="0"/>
              <a:t>dosažení </a:t>
            </a:r>
            <a:r>
              <a:rPr lang="cs-CZ" dirty="0"/>
              <a:t>pořádku, efektivity práce a disciplíny na pracovišti. Tento princip bývá často </a:t>
            </a:r>
            <a:r>
              <a:rPr lang="cs-CZ" dirty="0" smtClean="0"/>
              <a:t>považován </a:t>
            </a:r>
            <a:r>
              <a:rPr lang="cs-CZ" dirty="0"/>
              <a:t>za základ pro nasazení nástrojů a principů štíhlé výroby. V některých podnicích bývá aplikován i v kancelářích. Nemusí se tedy týkat pouze výroby. Název 5S je odvozen od počátečních písmen pěti zásad v japonštině či angličtině.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8008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b="1" dirty="0" smtClean="0"/>
              <a:t>1. SEIRI </a:t>
            </a:r>
            <a:r>
              <a:rPr lang="cs-CZ" dirty="0"/>
              <a:t>(sortovat, angl. Sort) </a:t>
            </a:r>
          </a:p>
          <a:p>
            <a:r>
              <a:rPr lang="en-US" dirty="0"/>
              <a:t>2. </a:t>
            </a:r>
            <a:r>
              <a:rPr lang="en-US" b="1" dirty="0"/>
              <a:t>SEITON </a:t>
            </a:r>
            <a:r>
              <a:rPr lang="en-US" dirty="0"/>
              <a:t>(</a:t>
            </a:r>
            <a:r>
              <a:rPr lang="en-US" dirty="0" err="1"/>
              <a:t>setřídit</a:t>
            </a:r>
            <a:r>
              <a:rPr lang="en-US" dirty="0"/>
              <a:t>, </a:t>
            </a:r>
            <a:r>
              <a:rPr lang="en-US" dirty="0" err="1"/>
              <a:t>angl.</a:t>
            </a:r>
            <a:r>
              <a:rPr lang="en-US" dirty="0"/>
              <a:t> Set in order) </a:t>
            </a:r>
          </a:p>
          <a:p>
            <a:r>
              <a:rPr lang="cs-CZ" b="1" dirty="0"/>
              <a:t>3.SEISO </a:t>
            </a:r>
            <a:r>
              <a:rPr lang="cs-CZ" dirty="0"/>
              <a:t>(čistit, angl. </a:t>
            </a:r>
            <a:r>
              <a:rPr lang="cs-CZ" dirty="0" err="1"/>
              <a:t>Shine</a:t>
            </a:r>
            <a:r>
              <a:rPr lang="cs-CZ" dirty="0"/>
              <a:t>) </a:t>
            </a:r>
          </a:p>
          <a:p>
            <a:r>
              <a:rPr lang="cs-CZ" b="1" dirty="0"/>
              <a:t>4.SEIKETSU </a:t>
            </a:r>
            <a:r>
              <a:rPr lang="cs-CZ" dirty="0"/>
              <a:t>(standardizovat, angl. </a:t>
            </a:r>
            <a:r>
              <a:rPr lang="cs-CZ" dirty="0" err="1"/>
              <a:t>Standardize</a:t>
            </a:r>
            <a:r>
              <a:rPr lang="cs-CZ" dirty="0"/>
              <a:t>) </a:t>
            </a:r>
          </a:p>
          <a:p>
            <a:r>
              <a:rPr lang="cs-CZ" b="1" dirty="0"/>
              <a:t>5.SHITSUKE </a:t>
            </a:r>
            <a:r>
              <a:rPr lang="cs-CZ" dirty="0"/>
              <a:t>(sebekázeň, angl. </a:t>
            </a:r>
            <a:r>
              <a:rPr lang="cs-CZ" dirty="0" err="1"/>
              <a:t>Sustain</a:t>
            </a:r>
            <a:r>
              <a:rPr lang="cs-CZ" dirty="0"/>
              <a:t>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7456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1885950"/>
            <a:ext cx="73818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84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jsou bariéry efektivního fungování JIT strategie. Tyto pojmy pochází z japonštiny a začínají na Mu: </a:t>
            </a:r>
          </a:p>
          <a:p>
            <a:r>
              <a:rPr lang="cs-CZ" dirty="0" err="1" smtClean="0"/>
              <a:t>Muda</a:t>
            </a:r>
            <a:r>
              <a:rPr lang="cs-CZ" dirty="0" smtClean="0"/>
              <a:t> </a:t>
            </a:r>
            <a:r>
              <a:rPr lang="cs-CZ" dirty="0"/>
              <a:t>- nepřidaná hodnota / plýtvání </a:t>
            </a:r>
          </a:p>
          <a:p>
            <a:r>
              <a:rPr lang="cs-CZ" dirty="0" smtClean="0"/>
              <a:t>Mura </a:t>
            </a:r>
            <a:r>
              <a:rPr lang="cs-CZ" dirty="0"/>
              <a:t>- nerovnoměrnost </a:t>
            </a:r>
          </a:p>
          <a:p>
            <a:r>
              <a:rPr lang="cs-CZ" dirty="0" err="1" smtClean="0"/>
              <a:t>Muri</a:t>
            </a:r>
            <a:r>
              <a:rPr lang="cs-CZ" dirty="0" smtClean="0"/>
              <a:t> </a:t>
            </a:r>
            <a:r>
              <a:rPr lang="cs-CZ" dirty="0"/>
              <a:t>- </a:t>
            </a:r>
            <a:r>
              <a:rPr lang="cs-CZ" dirty="0" smtClean="0"/>
              <a:t>přetížení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4841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1323975"/>
            <a:ext cx="515302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296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JUST IN TIME (PRÁVĚ VČAS)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ideální </a:t>
            </a:r>
            <a:r>
              <a:rPr lang="cs-CZ" dirty="0"/>
              <a:t>zásoba je téměř ž</a:t>
            </a:r>
            <a:r>
              <a:rPr lang="cs-CZ" dirty="0" smtClean="0"/>
              <a:t>ádná </a:t>
            </a:r>
            <a:r>
              <a:rPr lang="cs-CZ" dirty="0"/>
              <a:t>zásoba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6811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7 MUDA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b="1" dirty="0" smtClean="0"/>
              <a:t>1.Nadprodukce 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2.Čekání 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3.Transport 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4.Pohyb </a:t>
            </a:r>
            <a:endParaRPr lang="cs-CZ" dirty="0"/>
          </a:p>
          <a:p>
            <a:pPr marL="0" indent="0">
              <a:buNone/>
            </a:pPr>
            <a:r>
              <a:rPr lang="cs-CZ" b="1" dirty="0" smtClean="0"/>
              <a:t>5.Neužitečné </a:t>
            </a:r>
            <a:r>
              <a:rPr lang="cs-CZ" b="1" dirty="0"/>
              <a:t>operace 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6.Přezásobení 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7.Defekty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194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Logistická strategie a plánování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865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ÚLOHA LOGISTICKÉHO MANAGEMENTU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Úlohou </a:t>
            </a:r>
            <a:r>
              <a:rPr lang="cs-CZ" dirty="0"/>
              <a:t>logistického managementu jsou dva podnikové cíle: </a:t>
            </a:r>
          </a:p>
          <a:p>
            <a:r>
              <a:rPr lang="cs-CZ" dirty="0" smtClean="0"/>
              <a:t>pohotově </a:t>
            </a:r>
            <a:r>
              <a:rPr lang="cs-CZ" dirty="0"/>
              <a:t>dodávat, </a:t>
            </a:r>
          </a:p>
          <a:p>
            <a:r>
              <a:rPr lang="cs-CZ" dirty="0" smtClean="0"/>
              <a:t>snižovat </a:t>
            </a:r>
            <a:r>
              <a:rPr lang="cs-CZ" dirty="0"/>
              <a:t>kapitálovou vázanost.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9802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ÚLOHA LOGISTICKÉHO MANAGEMENTU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/>
          </a:p>
          <a:p>
            <a:r>
              <a:rPr lang="cs-CZ" b="1" dirty="0" smtClean="0"/>
              <a:t> snížení </a:t>
            </a:r>
            <a:r>
              <a:rPr lang="cs-CZ" b="1" dirty="0"/>
              <a:t>všech zásob</a:t>
            </a:r>
            <a:r>
              <a:rPr lang="cs-CZ" dirty="0"/>
              <a:t>. </a:t>
            </a:r>
          </a:p>
          <a:p>
            <a:r>
              <a:rPr lang="cs-CZ" dirty="0" smtClean="0"/>
              <a:t>koordinace</a:t>
            </a:r>
            <a:r>
              <a:rPr lang="cs-CZ" dirty="0"/>
              <a:t>, synchronizace a celková optimalizace logistických řetězců jak uvnitř podniku tak i v mezipodnikovém styku. </a:t>
            </a:r>
          </a:p>
          <a:p>
            <a:r>
              <a:rPr lang="cs-CZ" dirty="0" smtClean="0"/>
              <a:t>Zkracují </a:t>
            </a:r>
            <a:r>
              <a:rPr lang="cs-CZ" dirty="0"/>
              <a:t>se </a:t>
            </a:r>
            <a:r>
              <a:rPr lang="cs-CZ" b="1" dirty="0"/>
              <a:t>intervaly dodávek </a:t>
            </a:r>
            <a:r>
              <a:rPr lang="cs-CZ" dirty="0"/>
              <a:t>a dodává se </a:t>
            </a:r>
            <a:r>
              <a:rPr lang="cs-CZ" b="1" dirty="0"/>
              <a:t>menší </a:t>
            </a:r>
            <a:r>
              <a:rPr lang="cs-CZ" b="1" dirty="0" smtClean="0"/>
              <a:t>množství</a:t>
            </a:r>
            <a:r>
              <a:rPr lang="cs-CZ" dirty="0" smtClean="0"/>
              <a:t>. </a:t>
            </a:r>
            <a:endParaRPr lang="cs-CZ" dirty="0"/>
          </a:p>
          <a:p>
            <a:r>
              <a:rPr lang="cs-CZ" b="1" dirty="0" smtClean="0"/>
              <a:t>vyloučí </a:t>
            </a:r>
            <a:r>
              <a:rPr lang="cs-CZ" b="1" dirty="0"/>
              <a:t>se dvojí pojistné zásoby. </a:t>
            </a:r>
            <a:r>
              <a:rPr lang="cs-CZ" dirty="0"/>
              <a:t>Musí se vyloučit zbytečná manipulace. </a:t>
            </a:r>
          </a:p>
          <a:p>
            <a:r>
              <a:rPr lang="cs-CZ" dirty="0" smtClean="0"/>
              <a:t>Musí </a:t>
            </a:r>
            <a:r>
              <a:rPr lang="cs-CZ" dirty="0"/>
              <a:t>být odstraněna </a:t>
            </a:r>
            <a:r>
              <a:rPr lang="cs-CZ" b="1" dirty="0"/>
              <a:t>dvojí kontrola jakosti</a:t>
            </a:r>
            <a:r>
              <a:rPr lang="cs-CZ" dirty="0"/>
              <a:t>, za jakost ručí dodavatel (odpadá vstupní kontrola).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8597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SLOŽKY LOGISTICKÉHO MANAGEMENTU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 smtClean="0"/>
              <a:t>vyřizování </a:t>
            </a:r>
            <a:r>
              <a:rPr lang="cs-CZ" dirty="0"/>
              <a:t>objednávek, kontrolu stavu zásob a řízení skladů, </a:t>
            </a:r>
          </a:p>
          <a:p>
            <a:r>
              <a:rPr lang="cs-CZ" dirty="0" smtClean="0"/>
              <a:t>řízení </a:t>
            </a:r>
            <a:r>
              <a:rPr lang="cs-CZ" dirty="0"/>
              <a:t>výroby, </a:t>
            </a:r>
          </a:p>
          <a:p>
            <a:r>
              <a:rPr lang="cs-CZ" dirty="0" smtClean="0"/>
              <a:t>řízení </a:t>
            </a:r>
            <a:r>
              <a:rPr lang="cs-CZ" dirty="0"/>
              <a:t>prodeje a </a:t>
            </a:r>
            <a:r>
              <a:rPr lang="cs-CZ" dirty="0" smtClean="0"/>
              <a:t>služeb </a:t>
            </a:r>
            <a:r>
              <a:rPr lang="cs-CZ" dirty="0"/>
              <a:t>zákazníkům, </a:t>
            </a:r>
          </a:p>
          <a:p>
            <a:r>
              <a:rPr lang="cs-CZ" dirty="0" smtClean="0"/>
              <a:t>řízení </a:t>
            </a:r>
            <a:r>
              <a:rPr lang="cs-CZ" dirty="0"/>
              <a:t>dopravy </a:t>
            </a:r>
          </a:p>
          <a:p>
            <a:r>
              <a:rPr lang="cs-CZ" dirty="0" smtClean="0"/>
              <a:t>vyhodnocování </a:t>
            </a:r>
            <a:r>
              <a:rPr lang="cs-CZ" dirty="0"/>
              <a:t>a prognózování prodeje,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275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LOGISTICKÁ STRATEGIE A PLÁNOVÁNÍ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 smtClean="0"/>
              <a:t>Strategické </a:t>
            </a:r>
            <a:r>
              <a:rPr lang="cs-CZ" dirty="0"/>
              <a:t>plánování v logistice není tak </a:t>
            </a:r>
            <a:r>
              <a:rPr lang="cs-CZ" dirty="0" smtClean="0"/>
              <a:t>běžné </a:t>
            </a:r>
            <a:r>
              <a:rPr lang="cs-CZ" dirty="0"/>
              <a:t>jako v oblasti marketingu nebo výroby. </a:t>
            </a:r>
          </a:p>
          <a:p>
            <a:r>
              <a:rPr lang="cs-CZ" dirty="0" smtClean="0"/>
              <a:t>Logistika </a:t>
            </a:r>
            <a:r>
              <a:rPr lang="cs-CZ" dirty="0"/>
              <a:t>však </a:t>
            </a:r>
            <a:r>
              <a:rPr lang="cs-CZ" dirty="0" smtClean="0"/>
              <a:t>může </a:t>
            </a:r>
            <a:r>
              <a:rPr lang="cs-CZ" dirty="0"/>
              <a:t>přispět ke strategickému plánu řadou přínosů, jednak operativní zlepšení (např. </a:t>
            </a:r>
            <a:r>
              <a:rPr lang="cs-CZ" dirty="0" smtClean="0"/>
              <a:t>nižší </a:t>
            </a:r>
            <a:r>
              <a:rPr lang="cs-CZ" dirty="0"/>
              <a:t>zásoby a zkrácené dodací lhůty), jednak i strategické výhody </a:t>
            </a:r>
            <a:r>
              <a:rPr lang="cs-CZ" dirty="0" smtClean="0"/>
              <a:t>(nižší </a:t>
            </a:r>
            <a:r>
              <a:rPr lang="cs-CZ" dirty="0"/>
              <a:t>celkové náklady nebo zlepšený zákaznický servis).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0789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LOGISTICKÁ STRATEGIE A PLÁNOVÁNÍ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b="1" dirty="0" smtClean="0"/>
              <a:t>Logistický </a:t>
            </a:r>
            <a:r>
              <a:rPr lang="cs-CZ" b="1" dirty="0"/>
              <a:t>plán </a:t>
            </a:r>
            <a:r>
              <a:rPr lang="cs-CZ" dirty="0"/>
              <a:t>podporuje logistickou strategii, obsahuje konkrétní činnosti, které bude funkce logistiky vykonávat, aby zajistila </a:t>
            </a:r>
            <a:r>
              <a:rPr lang="cs-CZ" dirty="0" smtClean="0"/>
              <a:t>dosažení </a:t>
            </a:r>
            <a:r>
              <a:rPr lang="cs-CZ" dirty="0"/>
              <a:t>stanovených cílů. Logistická rozhodnutí se přijímají hierarchickým způsobem. </a:t>
            </a:r>
          </a:p>
          <a:p>
            <a:r>
              <a:rPr lang="cs-CZ" dirty="0" err="1"/>
              <a:t>I.strategické</a:t>
            </a:r>
            <a:r>
              <a:rPr lang="cs-CZ" dirty="0"/>
              <a:t> rozhodování </a:t>
            </a:r>
          </a:p>
          <a:p>
            <a:r>
              <a:rPr lang="cs-CZ" dirty="0"/>
              <a:t>II. taktická rozhodnutí </a:t>
            </a:r>
          </a:p>
          <a:p>
            <a:r>
              <a:rPr lang="cs-CZ" dirty="0" err="1"/>
              <a:t>III.operativní</a:t>
            </a:r>
            <a:r>
              <a:rPr lang="cs-CZ" dirty="0"/>
              <a:t> rozhodnutí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5872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STRATEGICKÝ PLÁN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se </a:t>
            </a:r>
            <a:r>
              <a:rPr lang="cs-CZ" dirty="0"/>
              <a:t>zpracovává na nejvyšší plánovací úrovni, zahrnuje nejdelší období 5-10 let i delší. </a:t>
            </a:r>
          </a:p>
          <a:p>
            <a:r>
              <a:rPr lang="cs-CZ" dirty="0" smtClean="0"/>
              <a:t>Čím </a:t>
            </a:r>
            <a:r>
              <a:rPr lang="cs-CZ" dirty="0"/>
              <a:t>delší je časový horizont, tím menší míru podrobností bude plán mít. </a:t>
            </a:r>
          </a:p>
          <a:p>
            <a:r>
              <a:rPr lang="cs-CZ" dirty="0" smtClean="0"/>
              <a:t>Plány </a:t>
            </a:r>
            <a:r>
              <a:rPr lang="cs-CZ" dirty="0"/>
              <a:t>jsou velmi obecné (základní směry činností podniku, předpokládaný podíl na daném segmentu trhu…)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982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TAKTICKÝ PLÁN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smtClean="0"/>
              <a:t>pokrývá </a:t>
            </a:r>
            <a:r>
              <a:rPr lang="cs-CZ" dirty="0"/>
              <a:t>období jednoho </a:t>
            </a:r>
            <a:r>
              <a:rPr lang="cs-CZ" dirty="0" smtClean="0"/>
              <a:t>až </a:t>
            </a:r>
            <a:r>
              <a:rPr lang="cs-CZ" dirty="0"/>
              <a:t>pěti let, plány se nazývají střednědobé. </a:t>
            </a:r>
          </a:p>
          <a:p>
            <a:r>
              <a:rPr lang="cs-CZ" dirty="0" smtClean="0"/>
              <a:t>jsou </a:t>
            </a:r>
            <a:r>
              <a:rPr lang="cs-CZ" dirty="0"/>
              <a:t>konkrétnější </a:t>
            </a:r>
            <a:r>
              <a:rPr lang="cs-CZ" dirty="0" smtClean="0"/>
              <a:t>než </a:t>
            </a:r>
            <a:r>
              <a:rPr lang="cs-CZ" dirty="0"/>
              <a:t>strategické </a:t>
            </a:r>
          </a:p>
          <a:p>
            <a:r>
              <a:rPr lang="cs-CZ" dirty="0" smtClean="0"/>
              <a:t>zahrnují </a:t>
            </a:r>
            <a:r>
              <a:rPr lang="cs-CZ" dirty="0"/>
              <a:t>plán kapitálových výdajů </a:t>
            </a:r>
          </a:p>
          <a:p>
            <a:r>
              <a:rPr lang="cs-CZ" dirty="0" smtClean="0"/>
              <a:t>zařazují </a:t>
            </a:r>
            <a:r>
              <a:rPr lang="cs-CZ" dirty="0"/>
              <a:t>se výstavba skladů, nákup dopravních prostředků atd.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3697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OPERATIVNÍ PLÁN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cs-CZ" dirty="0"/>
          </a:p>
          <a:p>
            <a:r>
              <a:rPr lang="cs-CZ" dirty="0" smtClean="0"/>
              <a:t>roční </a:t>
            </a:r>
            <a:r>
              <a:rPr lang="cs-CZ" dirty="0"/>
              <a:t>plán představuje nejpodrobnější úroveň plánování. </a:t>
            </a:r>
          </a:p>
          <a:p>
            <a:r>
              <a:rPr lang="cs-CZ" dirty="0" smtClean="0"/>
              <a:t>rozděluje </a:t>
            </a:r>
            <a:r>
              <a:rPr lang="cs-CZ" dirty="0"/>
              <a:t>příjmy, výdaje a související </a:t>
            </a:r>
            <a:r>
              <a:rPr lang="cs-CZ" dirty="0" smtClean="0"/>
              <a:t>peněžní </a:t>
            </a:r>
            <a:r>
              <a:rPr lang="cs-CZ" dirty="0"/>
              <a:t>toky a činnosti na jednotlivé měsíce. v následujícím roce. </a:t>
            </a:r>
          </a:p>
          <a:p>
            <a:r>
              <a:rPr lang="cs-CZ" dirty="0" smtClean="0"/>
              <a:t>Skutečný </a:t>
            </a:r>
            <a:r>
              <a:rPr lang="cs-CZ" dirty="0"/>
              <a:t>výkon se </a:t>
            </a:r>
            <a:r>
              <a:rPr lang="cs-CZ" dirty="0" smtClean="0"/>
              <a:t>průběžně </a:t>
            </a:r>
            <a:r>
              <a:rPr lang="cs-CZ" dirty="0"/>
              <a:t>sleduje a porovnává s plánovaným výkonem. </a:t>
            </a:r>
          </a:p>
          <a:p>
            <a:r>
              <a:rPr lang="cs-CZ" dirty="0" smtClean="0"/>
              <a:t>management </a:t>
            </a:r>
            <a:r>
              <a:rPr lang="cs-CZ" dirty="0"/>
              <a:t>odhaluje problémy, odpovídajícím způsobem na ně reaguje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vychází výrobní plánování a nákup materiálů. </a:t>
            </a:r>
          </a:p>
          <a:p>
            <a:r>
              <a:rPr lang="cs-CZ" dirty="0" smtClean="0"/>
              <a:t>Předpověď </a:t>
            </a:r>
            <a:r>
              <a:rPr lang="cs-CZ" dirty="0"/>
              <a:t>svých logistických potřeb </a:t>
            </a:r>
          </a:p>
          <a:p>
            <a:r>
              <a:rPr lang="cs-CZ" dirty="0" smtClean="0"/>
              <a:t>Určení požadavků </a:t>
            </a:r>
            <a:r>
              <a:rPr lang="cs-CZ" dirty="0"/>
              <a:t>na pracovní síly a sjednání smluv s poskytovateli logistických </a:t>
            </a:r>
            <a:r>
              <a:rPr lang="cs-CZ" dirty="0" smtClean="0"/>
              <a:t>služeb</a:t>
            </a:r>
            <a:r>
              <a:rPr lang="cs-CZ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2051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Just In </a:t>
            </a:r>
            <a:r>
              <a:rPr lang="cs-CZ" b="1" dirty="0" err="1"/>
              <a:t>Time</a:t>
            </a:r>
            <a:r>
              <a:rPr lang="cs-CZ" b="1" dirty="0"/>
              <a:t> (JIT)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cs-CZ" dirty="0"/>
          </a:p>
          <a:p>
            <a:r>
              <a:rPr lang="pl-PL" dirty="0" smtClean="0"/>
              <a:t>Technologie</a:t>
            </a:r>
            <a:r>
              <a:rPr lang="pl-PL" dirty="0"/>
              <a:t>, která se označuje jako </a:t>
            </a:r>
            <a:r>
              <a:rPr lang="pl-PL" i="1" dirty="0"/>
              <a:t>bezzásobová </a:t>
            </a:r>
            <a:endParaRPr lang="pl-PL" dirty="0"/>
          </a:p>
          <a:p>
            <a:r>
              <a:rPr lang="cs-CZ" dirty="0" smtClean="0"/>
              <a:t>Just </a:t>
            </a:r>
            <a:r>
              <a:rPr lang="cs-CZ" dirty="0"/>
              <a:t>In </a:t>
            </a:r>
            <a:r>
              <a:rPr lang="cs-CZ" dirty="0" err="1"/>
              <a:t>Time</a:t>
            </a:r>
            <a:r>
              <a:rPr lang="cs-CZ" dirty="0"/>
              <a:t> = právě včas, to znamená dodávky podle potřeby odebírajícího článku. </a:t>
            </a:r>
          </a:p>
          <a:p>
            <a:r>
              <a:rPr lang="cs-CZ" dirty="0" smtClean="0"/>
              <a:t>Dodávají </a:t>
            </a:r>
            <a:r>
              <a:rPr lang="cs-CZ" dirty="0"/>
              <a:t>se malá </a:t>
            </a:r>
            <a:r>
              <a:rPr lang="cs-CZ" dirty="0" smtClean="0"/>
              <a:t>množství</a:t>
            </a:r>
            <a:r>
              <a:rPr lang="cs-CZ" dirty="0"/>
              <a:t>, dodávky jsou velmi časté – i několikrát v průběhu dne. </a:t>
            </a:r>
          </a:p>
          <a:p>
            <a:r>
              <a:rPr lang="cs-CZ" dirty="0" smtClean="0"/>
              <a:t>Doprava </a:t>
            </a:r>
            <a:r>
              <a:rPr lang="cs-CZ" dirty="0"/>
              <a:t>a výrobní linky bezprostředně navazují a to </a:t>
            </a:r>
            <a:r>
              <a:rPr lang="cs-CZ" dirty="0" smtClean="0"/>
              <a:t>umožňuje </a:t>
            </a:r>
            <a:r>
              <a:rPr lang="cs-CZ" dirty="0"/>
              <a:t>nejen zrušit výrobní zásoby, ale i </a:t>
            </a:r>
            <a:r>
              <a:rPr lang="cs-CZ" dirty="0" smtClean="0"/>
              <a:t>snížit </a:t>
            </a:r>
            <a:r>
              <a:rPr lang="cs-CZ" dirty="0"/>
              <a:t>pojistnou zásobu.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Systém je náročný na kvalitu dopravy, spolehlivost je </a:t>
            </a:r>
            <a:r>
              <a:rPr lang="cs-CZ" dirty="0" smtClean="0"/>
              <a:t>důležitější než </a:t>
            </a:r>
            <a:r>
              <a:rPr lang="cs-CZ" dirty="0"/>
              <a:t>rychlost. </a:t>
            </a:r>
            <a:r>
              <a:rPr lang="cs-CZ" dirty="0" smtClean="0"/>
              <a:t>Vyžaduje </a:t>
            </a:r>
            <a:r>
              <a:rPr lang="cs-CZ" dirty="0"/>
              <a:t>změnu v řízení výroby.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3058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200876" cy="554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851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INTEGRACE LOGISTICKÝCH PLÁNŮ PODNIKU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Logistické </a:t>
            </a:r>
            <a:r>
              <a:rPr lang="cs-CZ" dirty="0"/>
              <a:t>plánování je nový pojem pro integraci všech plánů v podniku. </a:t>
            </a:r>
          </a:p>
          <a:p>
            <a:pPr marL="0" indent="0">
              <a:buNone/>
            </a:pPr>
            <a:r>
              <a:rPr lang="cs-CZ" dirty="0"/>
              <a:t>Základem logistického plánování jsou čtyři hlavní okruhy: </a:t>
            </a:r>
          </a:p>
          <a:p>
            <a:r>
              <a:rPr lang="cs-CZ" dirty="0" smtClean="0"/>
              <a:t>určení požadavku </a:t>
            </a:r>
            <a:r>
              <a:rPr lang="cs-CZ" dirty="0"/>
              <a:t>na distribuci, </a:t>
            </a:r>
          </a:p>
          <a:p>
            <a:r>
              <a:rPr lang="cs-CZ" dirty="0" smtClean="0"/>
              <a:t>sestavení </a:t>
            </a:r>
            <a:r>
              <a:rPr lang="cs-CZ" dirty="0"/>
              <a:t>plánu výroby, </a:t>
            </a:r>
          </a:p>
          <a:p>
            <a:r>
              <a:rPr lang="cs-CZ" dirty="0" smtClean="0"/>
              <a:t>tvorba </a:t>
            </a:r>
            <a:r>
              <a:rPr lang="cs-CZ" dirty="0"/>
              <a:t>plánu zásobování, </a:t>
            </a:r>
          </a:p>
          <a:p>
            <a:r>
              <a:rPr lang="cs-CZ" dirty="0" smtClean="0"/>
              <a:t>sestavení </a:t>
            </a:r>
            <a:r>
              <a:rPr lang="cs-CZ" dirty="0"/>
              <a:t>plánu kapacit.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8939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SCHÉMA LOGISTICKÉHO PLÁNOVÁNÍ 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3287" y="1600200"/>
            <a:ext cx="6257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945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dirty="0"/>
              <a:t>URČENÍ POŽADAVKU NA DISTRIBUCI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Úkolem </a:t>
            </a:r>
            <a:r>
              <a:rPr lang="cs-CZ" dirty="0"/>
              <a:t>je </a:t>
            </a:r>
            <a:r>
              <a:rPr lang="cs-CZ" b="1" dirty="0"/>
              <a:t>odhad kdy, kde a v jakém </a:t>
            </a:r>
            <a:r>
              <a:rPr lang="cs-CZ" b="1" dirty="0" smtClean="0"/>
              <a:t>množství </a:t>
            </a:r>
            <a:r>
              <a:rPr lang="cs-CZ" b="1" dirty="0"/>
              <a:t>mají být lokalizovány zásoby hotových výrobků v distribučním systému</a:t>
            </a:r>
            <a:r>
              <a:rPr lang="cs-CZ" dirty="0"/>
              <a:t>.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Proto je třeba získat: </a:t>
            </a:r>
          </a:p>
          <a:p>
            <a:r>
              <a:rPr lang="cs-CZ" dirty="0" smtClean="0"/>
              <a:t>předpovědi </a:t>
            </a:r>
            <a:r>
              <a:rPr lang="cs-CZ" dirty="0"/>
              <a:t>o poptávce zákazníků, </a:t>
            </a:r>
          </a:p>
          <a:p>
            <a:r>
              <a:rPr lang="cs-CZ" dirty="0" smtClean="0"/>
              <a:t>objednávky </a:t>
            </a:r>
            <a:r>
              <a:rPr lang="cs-CZ" dirty="0"/>
              <a:t>odběratelů (nesplněné z minula, </a:t>
            </a:r>
            <a:r>
              <a:rPr lang="cs-CZ" dirty="0" smtClean="0"/>
              <a:t>běžné, </a:t>
            </a:r>
            <a:r>
              <a:rPr lang="cs-CZ" dirty="0"/>
              <a:t>očekávané), </a:t>
            </a:r>
          </a:p>
          <a:p>
            <a:r>
              <a:rPr lang="cs-CZ" dirty="0" smtClean="0"/>
              <a:t>informace </a:t>
            </a:r>
            <a:r>
              <a:rPr lang="cs-CZ" dirty="0"/>
              <a:t>o stavu zásob, </a:t>
            </a:r>
          </a:p>
          <a:p>
            <a:r>
              <a:rPr lang="cs-CZ" dirty="0" smtClean="0"/>
              <a:t>další </a:t>
            </a:r>
            <a:r>
              <a:rPr lang="cs-CZ" dirty="0"/>
              <a:t>znalosti o průběhu sledovaného období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4699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/>
              <a:t>PLÁN VÝROBY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Cílem </a:t>
            </a:r>
            <a:r>
              <a:rPr lang="cs-CZ" dirty="0"/>
              <a:t>je </a:t>
            </a:r>
            <a:r>
              <a:rPr lang="cs-CZ" b="1" dirty="0"/>
              <a:t>sladění výrobních </a:t>
            </a:r>
            <a:r>
              <a:rPr lang="cs-CZ" b="1" dirty="0" smtClean="0"/>
              <a:t>možností </a:t>
            </a:r>
            <a:r>
              <a:rPr lang="cs-CZ" b="1" dirty="0"/>
              <a:t>s úrovní </a:t>
            </a:r>
            <a:r>
              <a:rPr lang="cs-CZ" b="1" dirty="0" smtClean="0"/>
              <a:t>požadavků </a:t>
            </a:r>
            <a:r>
              <a:rPr lang="cs-CZ" b="1" dirty="0"/>
              <a:t>na distribuci</a:t>
            </a:r>
            <a:r>
              <a:rPr lang="cs-CZ" dirty="0"/>
              <a:t>. Aby nedocházelo ke konfliktům mezi marketingem, výrobou a konečným výrobkem, musí se určit: </a:t>
            </a:r>
          </a:p>
          <a:p>
            <a:r>
              <a:rPr lang="cs-CZ" dirty="0" smtClean="0"/>
              <a:t>co </a:t>
            </a:r>
            <a:r>
              <a:rPr lang="cs-CZ" dirty="0"/>
              <a:t>nakupovat, </a:t>
            </a:r>
          </a:p>
          <a:p>
            <a:r>
              <a:rPr lang="cs-CZ" dirty="0" smtClean="0"/>
              <a:t>co </a:t>
            </a:r>
            <a:r>
              <a:rPr lang="cs-CZ" dirty="0"/>
              <a:t>vyrábět, </a:t>
            </a:r>
          </a:p>
          <a:p>
            <a:r>
              <a:rPr lang="cs-CZ" dirty="0" smtClean="0"/>
              <a:t>co </a:t>
            </a:r>
            <a:r>
              <a:rPr lang="cs-CZ" dirty="0"/>
              <a:t>prodávat, </a:t>
            </a:r>
          </a:p>
          <a:p>
            <a:r>
              <a:rPr lang="cs-CZ" dirty="0" smtClean="0"/>
              <a:t>co </a:t>
            </a:r>
            <a:r>
              <a:rPr lang="cs-CZ" dirty="0"/>
              <a:t>případně vyrábět na sklad.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3152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/>
              <a:t>PLÁN ZÁSOBOVÁNÍ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smtClean="0"/>
              <a:t>Smyslem </a:t>
            </a:r>
            <a:r>
              <a:rPr lang="cs-CZ" dirty="0"/>
              <a:t>je nákup materiálů a dílů pro výrobu a určení objemu produkce vlastní výroby. Východiskem je plán výroby, je nutno stanovit normy spotřeby a velikost dodávek, časové </a:t>
            </a:r>
            <a:r>
              <a:rPr lang="cs-CZ" dirty="0" smtClean="0"/>
              <a:t>rozložení </a:t>
            </a:r>
            <a:r>
              <a:rPr lang="cs-CZ" dirty="0"/>
              <a:t>dodávek. </a:t>
            </a:r>
          </a:p>
        </p:txBody>
      </p:sp>
    </p:spTree>
    <p:extLst>
      <p:ext uri="{BB962C8B-B14F-4D97-AF65-F5344CB8AC3E}">
        <p14:creationId xmlns:p14="http://schemas.microsoft.com/office/powerpoint/2010/main" val="3976456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/>
              <a:t>PLÁN KAPACIT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 smtClean="0"/>
              <a:t>Je </a:t>
            </a:r>
            <a:r>
              <a:rPr lang="cs-CZ" dirty="0"/>
              <a:t>nutno ověřit reálnost plánu z hlediska kapacitních </a:t>
            </a:r>
            <a:r>
              <a:rPr lang="cs-CZ" dirty="0" smtClean="0"/>
              <a:t>možností </a:t>
            </a:r>
            <a:r>
              <a:rPr lang="cs-CZ" dirty="0"/>
              <a:t>organizace. </a:t>
            </a:r>
            <a:r>
              <a:rPr lang="cs-CZ" dirty="0" smtClean="0"/>
              <a:t>Důležitá </a:t>
            </a:r>
            <a:r>
              <a:rPr lang="cs-CZ" dirty="0"/>
              <a:t>je znalost kapacitních norem, spotřeby času výrobních linek, </a:t>
            </a:r>
            <a:r>
              <a:rPr lang="cs-CZ" dirty="0" smtClean="0"/>
              <a:t>zatížení </a:t>
            </a:r>
            <a:r>
              <a:rPr lang="cs-CZ" dirty="0"/>
              <a:t>linek v čase, nedostatek kapacit řešit úpravou smluv se zákazníky, </a:t>
            </a:r>
            <a:r>
              <a:rPr lang="cs-CZ" dirty="0" smtClean="0"/>
              <a:t>nevytíženost </a:t>
            </a:r>
            <a:r>
              <a:rPr lang="cs-CZ" dirty="0"/>
              <a:t>kapacit přesunem pracovníků, prací ve mzdě. </a:t>
            </a:r>
          </a:p>
        </p:txBody>
      </p:sp>
    </p:spTree>
    <p:extLst>
      <p:ext uri="{BB962C8B-B14F-4D97-AF65-F5344CB8AC3E}">
        <p14:creationId xmlns:p14="http://schemas.microsoft.com/office/powerpoint/2010/main" val="3167187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ZÁSADY PŘI ZAVÁDĚNÍ LOGISTIKY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Při </a:t>
            </a:r>
            <a:r>
              <a:rPr lang="cs-CZ" dirty="0"/>
              <a:t>zavádění logistiky je nutno </a:t>
            </a:r>
            <a:r>
              <a:rPr lang="cs-CZ" dirty="0" smtClean="0"/>
              <a:t>dodržet </a:t>
            </a:r>
            <a:r>
              <a:rPr lang="cs-CZ" dirty="0"/>
              <a:t>následující desatero: </a:t>
            </a:r>
          </a:p>
          <a:p>
            <a:r>
              <a:rPr lang="cs-CZ" dirty="0" smtClean="0"/>
              <a:t>zaměřit </a:t>
            </a:r>
            <a:r>
              <a:rPr lang="cs-CZ" dirty="0"/>
              <a:t>se na zákazníky </a:t>
            </a:r>
          </a:p>
          <a:p>
            <a:r>
              <a:rPr lang="cs-CZ" dirty="0" smtClean="0"/>
              <a:t>integrovat </a:t>
            </a:r>
            <a:r>
              <a:rPr lang="cs-CZ" dirty="0"/>
              <a:t>logistický systém </a:t>
            </a:r>
          </a:p>
          <a:p>
            <a:r>
              <a:rPr lang="cs-CZ" dirty="0" smtClean="0"/>
              <a:t>propojit </a:t>
            </a:r>
            <a:r>
              <a:rPr lang="cs-CZ" dirty="0"/>
              <a:t>logistiku se strategií </a:t>
            </a:r>
          </a:p>
          <a:p>
            <a:r>
              <a:rPr lang="cs-CZ" dirty="0" smtClean="0"/>
              <a:t>zpružnit </a:t>
            </a:r>
            <a:r>
              <a:rPr lang="cs-CZ" dirty="0"/>
              <a:t>logistické řetězce </a:t>
            </a:r>
          </a:p>
          <a:p>
            <a:r>
              <a:rPr lang="cs-CZ" dirty="0" smtClean="0"/>
              <a:t>vytvořit </a:t>
            </a:r>
            <a:r>
              <a:rPr lang="cs-CZ" dirty="0"/>
              <a:t>logistický informační systém </a:t>
            </a:r>
          </a:p>
          <a:p>
            <a:r>
              <a:rPr lang="cs-CZ" dirty="0" smtClean="0"/>
              <a:t>vstupovat </a:t>
            </a:r>
            <a:r>
              <a:rPr lang="cs-CZ" dirty="0"/>
              <a:t>do strategických společenství </a:t>
            </a:r>
          </a:p>
          <a:p>
            <a:r>
              <a:rPr lang="cs-CZ" dirty="0" smtClean="0"/>
              <a:t>kvantifikovat, měřit, </a:t>
            </a:r>
            <a:r>
              <a:rPr lang="cs-CZ" dirty="0"/>
              <a:t>počítat </a:t>
            </a:r>
          </a:p>
          <a:p>
            <a:r>
              <a:rPr lang="cs-CZ" dirty="0" smtClean="0"/>
              <a:t>aplikovat </a:t>
            </a:r>
            <a:r>
              <a:rPr lang="cs-CZ" dirty="0"/>
              <a:t>logistický controlling </a:t>
            </a:r>
          </a:p>
          <a:p>
            <a:r>
              <a:rPr lang="cs-CZ" dirty="0" smtClean="0"/>
              <a:t>sledovat </a:t>
            </a:r>
            <a:r>
              <a:rPr lang="cs-CZ" dirty="0"/>
              <a:t>finanční vztahy </a:t>
            </a:r>
          </a:p>
          <a:p>
            <a:r>
              <a:rPr lang="cs-CZ" dirty="0" smtClean="0"/>
              <a:t>vyškolit </a:t>
            </a:r>
            <a:r>
              <a:rPr lang="cs-CZ" dirty="0"/>
              <a:t>personál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0645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/>
              <a:t>Klasicky řízené podniky vs. Logisticky řízené podniky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Klasicky řízený podnik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C</a:t>
            </a:r>
            <a:r>
              <a:rPr lang="cs-CZ" dirty="0" smtClean="0"/>
              <a:t>íle:</a:t>
            </a:r>
          </a:p>
          <a:p>
            <a:r>
              <a:rPr lang="cs-CZ" dirty="0" smtClean="0"/>
              <a:t>dost </a:t>
            </a:r>
            <a:r>
              <a:rPr lang="cs-CZ" dirty="0"/>
              <a:t>materiálu</a:t>
            </a:r>
            <a:r>
              <a:rPr lang="cs-CZ" dirty="0" smtClean="0"/>
              <a:t>,</a:t>
            </a:r>
          </a:p>
          <a:p>
            <a:r>
              <a:rPr lang="cs-CZ" dirty="0" smtClean="0"/>
              <a:t> </a:t>
            </a:r>
            <a:r>
              <a:rPr lang="cs-CZ" dirty="0"/>
              <a:t>aby bylo z čeho vyrábět, </a:t>
            </a:r>
            <a:endParaRPr lang="cs-CZ" dirty="0" smtClean="0"/>
          </a:p>
          <a:p>
            <a:r>
              <a:rPr lang="cs-CZ" dirty="0" smtClean="0"/>
              <a:t>co </a:t>
            </a:r>
            <a:r>
              <a:rPr lang="cs-CZ" dirty="0"/>
              <a:t>největší dávky</a:t>
            </a:r>
            <a:r>
              <a:rPr lang="cs-CZ" dirty="0" smtClean="0"/>
              <a:t>,</a:t>
            </a:r>
          </a:p>
          <a:p>
            <a:r>
              <a:rPr lang="cs-CZ" dirty="0" smtClean="0"/>
              <a:t> </a:t>
            </a:r>
            <a:r>
              <a:rPr lang="cs-CZ" dirty="0"/>
              <a:t>co nejmenší počet variant, co nejlepší </a:t>
            </a:r>
            <a:r>
              <a:rPr lang="cs-CZ" dirty="0" smtClean="0"/>
              <a:t>využití </a:t>
            </a:r>
            <a:r>
              <a:rPr lang="cs-CZ" dirty="0"/>
              <a:t>výrobní kapacity. </a:t>
            </a:r>
            <a:endParaRPr lang="cs-CZ" dirty="0" smtClean="0"/>
          </a:p>
          <a:p>
            <a:r>
              <a:rPr lang="cs-CZ" dirty="0" smtClean="0"/>
              <a:t>Při </a:t>
            </a:r>
            <a:r>
              <a:rPr lang="cs-CZ" dirty="0"/>
              <a:t>nákupu jde o co největší </a:t>
            </a:r>
            <a:r>
              <a:rPr lang="cs-CZ" dirty="0" smtClean="0"/>
              <a:t>množství </a:t>
            </a:r>
            <a:r>
              <a:rPr lang="cs-CZ" dirty="0"/>
              <a:t>materiálu, aby mohly být </a:t>
            </a:r>
            <a:r>
              <a:rPr lang="cs-CZ" dirty="0" smtClean="0"/>
              <a:t>využity množstevní </a:t>
            </a:r>
            <a:r>
              <a:rPr lang="cs-CZ" dirty="0"/>
              <a:t>rabaty. </a:t>
            </a:r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/>
              <a:t>odbytu je potřeba mít velké zásoby ve skladu hotových výrobků, aby se pokryl </a:t>
            </a:r>
            <a:r>
              <a:rPr lang="cs-CZ" dirty="0" smtClean="0"/>
              <a:t>požadavek pružnosti </a:t>
            </a:r>
            <a:r>
              <a:rPr lang="cs-CZ" dirty="0"/>
              <a:t>a </a:t>
            </a:r>
            <a:r>
              <a:rPr lang="cs-CZ" dirty="0" smtClean="0"/>
              <a:t>množství </a:t>
            </a:r>
            <a:r>
              <a:rPr lang="cs-CZ" dirty="0"/>
              <a:t>materiálu pro zákazníky. </a:t>
            </a:r>
            <a:endParaRPr lang="cs-CZ" dirty="0" smtClean="0"/>
          </a:p>
          <a:p>
            <a:r>
              <a:rPr lang="cs-CZ" dirty="0" smtClean="0"/>
              <a:t>Ve </a:t>
            </a:r>
            <a:r>
              <a:rPr lang="cs-CZ" dirty="0"/>
              <a:t>financování jsou opačné </a:t>
            </a:r>
            <a:r>
              <a:rPr lang="cs-CZ" dirty="0" smtClean="0"/>
              <a:t>požadavky, </a:t>
            </a:r>
            <a:r>
              <a:rPr lang="cs-CZ" dirty="0"/>
              <a:t>co nejmenší zásoby a minimalizace všech ztrát. 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Logistický řízený podnik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Cíle:</a:t>
            </a:r>
          </a:p>
          <a:p>
            <a:r>
              <a:rPr lang="cs-CZ" dirty="0" smtClean="0"/>
              <a:t>Vše je </a:t>
            </a:r>
            <a:r>
              <a:rPr lang="cs-CZ" dirty="0"/>
              <a:t>podřízeno cíli uspokojit potřeby zákazníků. </a:t>
            </a:r>
            <a:endParaRPr lang="cs-CZ" dirty="0" smtClean="0"/>
          </a:p>
          <a:p>
            <a:r>
              <a:rPr lang="cs-CZ" dirty="0" smtClean="0"/>
              <a:t>Řízení </a:t>
            </a:r>
            <a:r>
              <a:rPr lang="cs-CZ" dirty="0"/>
              <a:t>směřuje ke koordinaci, synchronizaci, týmové spolupráci. </a:t>
            </a:r>
            <a:endParaRPr lang="cs-CZ" dirty="0" smtClean="0"/>
          </a:p>
          <a:p>
            <a:r>
              <a:rPr lang="cs-CZ" dirty="0" smtClean="0"/>
              <a:t>Mění </a:t>
            </a:r>
            <a:r>
              <a:rPr lang="cs-CZ" dirty="0"/>
              <a:t>se podniková kultura. </a:t>
            </a:r>
            <a:endParaRPr lang="cs-CZ" dirty="0" smtClean="0"/>
          </a:p>
          <a:p>
            <a:r>
              <a:rPr lang="cs-CZ" dirty="0" smtClean="0"/>
              <a:t>Zasahuje </a:t>
            </a:r>
            <a:r>
              <a:rPr lang="cs-CZ" dirty="0"/>
              <a:t>organizační uspořádání podniku. </a:t>
            </a:r>
            <a:endParaRPr lang="cs-CZ" dirty="0" smtClean="0"/>
          </a:p>
          <a:p>
            <a:r>
              <a:rPr lang="cs-CZ" dirty="0" smtClean="0"/>
              <a:t>Logistika </a:t>
            </a:r>
            <a:r>
              <a:rPr lang="cs-CZ" dirty="0"/>
              <a:t>je partnerem a ne jen obsluhou. </a:t>
            </a:r>
            <a:endParaRPr lang="cs-CZ" dirty="0" smtClean="0"/>
          </a:p>
          <a:p>
            <a:r>
              <a:rPr lang="cs-CZ" dirty="0" smtClean="0"/>
              <a:t>Útvar </a:t>
            </a:r>
            <a:r>
              <a:rPr lang="cs-CZ" dirty="0"/>
              <a:t>logistiky musí mít pravomoc zasahovat do úloh ostatních útvarů. </a:t>
            </a:r>
          </a:p>
        </p:txBody>
      </p:sp>
    </p:spTree>
    <p:extLst>
      <p:ext uri="{BB962C8B-B14F-4D97-AF65-F5344CB8AC3E}">
        <p14:creationId xmlns:p14="http://schemas.microsoft.com/office/powerpoint/2010/main" val="218684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Úspory spočívají: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 smtClean="0"/>
              <a:t>ve </a:t>
            </a:r>
            <a:r>
              <a:rPr lang="cs-CZ" dirty="0"/>
              <a:t>zvýšení produktivity práce o 20 – 50%, </a:t>
            </a:r>
          </a:p>
          <a:p>
            <a:r>
              <a:rPr lang="cs-CZ" dirty="0" smtClean="0"/>
              <a:t>ve </a:t>
            </a:r>
            <a:r>
              <a:rPr lang="cs-CZ" dirty="0"/>
              <a:t>zkrácení doby manipulace a přepravy 50 – 90%, </a:t>
            </a:r>
          </a:p>
          <a:p>
            <a:r>
              <a:rPr lang="pl-PL" dirty="0" smtClean="0"/>
              <a:t>v </a:t>
            </a:r>
            <a:r>
              <a:rPr lang="pl-PL" dirty="0"/>
              <a:t>redukci obsluţných procesů 35 – 80%, </a:t>
            </a:r>
          </a:p>
          <a:p>
            <a:r>
              <a:rPr lang="cs-CZ" dirty="0" smtClean="0"/>
              <a:t>ve </a:t>
            </a:r>
            <a:r>
              <a:rPr lang="cs-CZ" dirty="0"/>
              <a:t>zkrácení doby prostojů výrobního zařízení 50%, </a:t>
            </a:r>
          </a:p>
          <a:p>
            <a:r>
              <a:rPr lang="cs-CZ" dirty="0" smtClean="0"/>
              <a:t>ve snížení </a:t>
            </a:r>
            <a:r>
              <a:rPr lang="cs-CZ" dirty="0"/>
              <a:t>výrobních zásob o 50 – 100%, </a:t>
            </a:r>
          </a:p>
          <a:p>
            <a:r>
              <a:rPr lang="cs-CZ" dirty="0" smtClean="0"/>
              <a:t>v </a:t>
            </a:r>
            <a:r>
              <a:rPr lang="cs-CZ" dirty="0"/>
              <a:t>úspoře výrobních a skladových ploch o 40 – 80 %.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1693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KANBAN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Metoda </a:t>
            </a:r>
            <a:r>
              <a:rPr lang="cs-CZ" b="1" dirty="0"/>
              <a:t>KANBAN </a:t>
            </a:r>
            <a:r>
              <a:rPr lang="cs-CZ" dirty="0"/>
              <a:t>funguje na principech JIT, je </a:t>
            </a:r>
            <a:r>
              <a:rPr lang="cs-CZ" dirty="0" smtClean="0"/>
              <a:t>používaná </a:t>
            </a:r>
            <a:r>
              <a:rPr lang="cs-CZ" dirty="0"/>
              <a:t>v Japonsku. Základním nosičem informace jsou </a:t>
            </a:r>
            <a:r>
              <a:rPr lang="cs-CZ" dirty="0" err="1"/>
              <a:t>kanbany</a:t>
            </a:r>
            <a:r>
              <a:rPr lang="cs-CZ" dirty="0"/>
              <a:t> (japonské slovo pro štítek), které plní funkci objednávek a průvodek.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8548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KANBAN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Pracoviště, kterému dochází zásoba součástí určitého druhu, vystaví objednávkový </a:t>
            </a:r>
            <a:r>
              <a:rPr lang="cs-CZ" dirty="0" err="1"/>
              <a:t>kanban</a:t>
            </a:r>
            <a:r>
              <a:rPr lang="cs-CZ" dirty="0"/>
              <a:t> a s prázdným přepravním kontejnerem jej odešle pracovišti, které tyto součásti dodává. To kontejner naplní předepsaným počtem součástí určitého druhu a vrátí jej odběrateli s průvodním </a:t>
            </a:r>
            <a:r>
              <a:rPr lang="cs-CZ" dirty="0" err="1"/>
              <a:t>kanbanem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19372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KANBAN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Objednávané </a:t>
            </a:r>
            <a:r>
              <a:rPr lang="cs-CZ" dirty="0" smtClean="0"/>
              <a:t>množství </a:t>
            </a:r>
            <a:r>
              <a:rPr lang="cs-CZ" dirty="0"/>
              <a:t>je velice malé, např. asi 1/10 denní potřeby. O dodávkách </a:t>
            </a:r>
            <a:r>
              <a:rPr lang="cs-CZ" dirty="0" smtClean="0"/>
              <a:t>vždy </a:t>
            </a:r>
            <a:r>
              <a:rPr lang="cs-CZ" dirty="0"/>
              <a:t>ž</a:t>
            </a:r>
            <a:r>
              <a:rPr lang="cs-CZ" dirty="0" smtClean="0"/>
              <a:t>ádá </a:t>
            </a:r>
            <a:r>
              <a:rPr lang="cs-CZ" dirty="0"/>
              <a:t>následující pracoviště. Předcházející pracoviště objednávku musí splnit přesně co do </a:t>
            </a:r>
            <a:r>
              <a:rPr lang="cs-CZ" dirty="0" smtClean="0"/>
              <a:t>množství </a:t>
            </a:r>
            <a:r>
              <a:rPr lang="cs-CZ" dirty="0"/>
              <a:t>i času. Při střetu více objednávek se uplatňuje pravidlo „první přišel, první odchází“ (FIFO).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4395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KANBAN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Přepravní kontejnery musí po vyřízení objednávky obsahovat předepsané </a:t>
            </a:r>
            <a:r>
              <a:rPr lang="cs-CZ" dirty="0" smtClean="0"/>
              <a:t>množství </a:t>
            </a:r>
            <a:r>
              <a:rPr lang="cs-CZ" dirty="0"/>
              <a:t>dobrých součástí. Vadné součásti musí být </a:t>
            </a:r>
            <a:r>
              <a:rPr lang="cs-CZ" dirty="0" smtClean="0"/>
              <a:t>okamžitě </a:t>
            </a:r>
            <a:r>
              <a:rPr lang="cs-CZ" dirty="0"/>
              <a:t>vyřazeny, event. opraveny.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8197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KAIZEN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Znamená </a:t>
            </a:r>
            <a:r>
              <a:rPr lang="cs-CZ" b="1" dirty="0"/>
              <a:t>neustálé zdokonalování</a:t>
            </a:r>
            <a:r>
              <a:rPr lang="cs-CZ" dirty="0"/>
              <a:t>. Ž</a:t>
            </a:r>
            <a:r>
              <a:rPr lang="cs-CZ" dirty="0" smtClean="0"/>
              <a:t>ádný </a:t>
            </a:r>
            <a:r>
              <a:rPr lang="cs-CZ" dirty="0"/>
              <a:t>proces nelze nikdy prohlásit za zcela dokonalý, ale </a:t>
            </a:r>
            <a:r>
              <a:rPr lang="cs-CZ" dirty="0" smtClean="0"/>
              <a:t>vždy </a:t>
            </a:r>
            <a:r>
              <a:rPr lang="cs-CZ" dirty="0"/>
              <a:t>je zde prostor pro jeho zlepšování. </a:t>
            </a:r>
            <a:r>
              <a:rPr lang="cs-CZ" dirty="0" err="1"/>
              <a:t>Kaizen</a:t>
            </a:r>
            <a:r>
              <a:rPr lang="cs-CZ" dirty="0"/>
              <a:t> v praxi znamená, ž</a:t>
            </a:r>
            <a:r>
              <a:rPr lang="cs-CZ" dirty="0" smtClean="0"/>
              <a:t>e </a:t>
            </a:r>
            <a:r>
              <a:rPr lang="cs-CZ" dirty="0"/>
              <a:t>všichni členové týmu ve všech </a:t>
            </a:r>
            <a:r>
              <a:rPr lang="cs-CZ" dirty="0" smtClean="0"/>
              <a:t>složkách </a:t>
            </a:r>
            <a:r>
              <a:rPr lang="cs-CZ" dirty="0"/>
              <a:t>organizace neustále hledají cesty ke zlepšení postupů a tento proces zdokonalování je v podniku podporován lidmi na všech úrovních.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042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1372</Words>
  <Application>Microsoft Office PowerPoint</Application>
  <PresentationFormat>Předvádění na obrazovce (4:3)</PresentationFormat>
  <Paragraphs>228</Paragraphs>
  <Slides>38</Slides>
  <Notes>37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39" baseType="lpstr">
      <vt:lpstr>1_Office Theme</vt:lpstr>
      <vt:lpstr> ŠTÍHLÁ LOGISTIKA </vt:lpstr>
      <vt:lpstr>JUST IN TIME (PRÁVĚ VČAS) </vt:lpstr>
      <vt:lpstr>Just In Time (JIT) </vt:lpstr>
      <vt:lpstr>Úspory spočívají: </vt:lpstr>
      <vt:lpstr>KANBAN</vt:lpstr>
      <vt:lpstr>KANBAN</vt:lpstr>
      <vt:lpstr>KANBAN</vt:lpstr>
      <vt:lpstr>KANBAN</vt:lpstr>
      <vt:lpstr>KAIZEN</vt:lpstr>
      <vt:lpstr>KAIZEN</vt:lpstr>
      <vt:lpstr>KAIZEN</vt:lpstr>
      <vt:lpstr>KAIZEN</vt:lpstr>
      <vt:lpstr>KAIZEN</vt:lpstr>
      <vt:lpstr>Prezentace aplikace PowerPoint</vt:lpstr>
      <vt:lpstr>5S</vt:lpstr>
      <vt:lpstr>5S</vt:lpstr>
      <vt:lpstr>Prezentace aplikace PowerPoint</vt:lpstr>
      <vt:lpstr>3MU</vt:lpstr>
      <vt:lpstr>Prezentace aplikace PowerPoint</vt:lpstr>
      <vt:lpstr>7 MUDA </vt:lpstr>
      <vt:lpstr>Logistická strategie a plánování</vt:lpstr>
      <vt:lpstr>ÚLOHA LOGISTICKÉHO MANAGEMENTU </vt:lpstr>
      <vt:lpstr>ÚLOHA LOGISTICKÉHO MANAGEMENTU</vt:lpstr>
      <vt:lpstr>SLOŽKY LOGISTICKÉHO MANAGEMENTU</vt:lpstr>
      <vt:lpstr>LOGISTICKÁ STRATEGIE A PLÁNOVÁNÍ </vt:lpstr>
      <vt:lpstr>LOGISTICKÁ STRATEGIE A PLÁNOVÁNÍ </vt:lpstr>
      <vt:lpstr>STRATEGICKÝ PLÁN </vt:lpstr>
      <vt:lpstr>TAKTICKÝ PLÁN </vt:lpstr>
      <vt:lpstr>OPERATIVNÍ PLÁN </vt:lpstr>
      <vt:lpstr>Prezentace aplikace PowerPoint</vt:lpstr>
      <vt:lpstr>INTEGRACE LOGISTICKÝCH PLÁNŮ PODNIKU </vt:lpstr>
      <vt:lpstr> SCHÉMA LOGISTICKÉHO PLÁNOVÁNÍ </vt:lpstr>
      <vt:lpstr>URČENÍ POŽADAVKU NA DISTRIBUCI </vt:lpstr>
      <vt:lpstr>PLÁN VÝROBY </vt:lpstr>
      <vt:lpstr>PLÁN ZÁSOBOVÁNÍ </vt:lpstr>
      <vt:lpstr>PLÁN KAPACIT </vt:lpstr>
      <vt:lpstr>ZÁSADY PŘI ZAVÁDĚNÍ LOGISTIKY </vt:lpstr>
      <vt:lpstr>Klasicky řízené podniky vs. Logisticky řízené podniky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ŠTÍHLÁ LOGIISTIKA</dc:title>
  <dc:creator>Chytilová Ekaterina</dc:creator>
  <cp:lastModifiedBy>ChytilovaE</cp:lastModifiedBy>
  <cp:revision>8</cp:revision>
  <cp:lastPrinted>2016-04-27T08:32:16Z</cp:lastPrinted>
  <dcterms:created xsi:type="dcterms:W3CDTF">2016-04-25T07:52:32Z</dcterms:created>
  <dcterms:modified xsi:type="dcterms:W3CDTF">2017-11-22T09:56:13Z</dcterms:modified>
</cp:coreProperties>
</file>