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9" r:id="rId1"/>
    <p:sldMasterId id="2147483713" r:id="rId2"/>
  </p:sldMasterIdLst>
  <p:notesMasterIdLst>
    <p:notesMasterId r:id="rId61"/>
  </p:notesMasterIdLst>
  <p:sldIdLst>
    <p:sldId id="256" r:id="rId3"/>
    <p:sldId id="257" r:id="rId4"/>
    <p:sldId id="304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267" r:id="rId19"/>
    <p:sldId id="268" r:id="rId20"/>
    <p:sldId id="321" r:id="rId21"/>
    <p:sldId id="272" r:id="rId22"/>
    <p:sldId id="273" r:id="rId23"/>
    <p:sldId id="275" r:id="rId24"/>
    <p:sldId id="322" r:id="rId25"/>
    <p:sldId id="280" r:id="rId26"/>
    <p:sldId id="282" r:id="rId27"/>
    <p:sldId id="303" r:id="rId28"/>
    <p:sldId id="283" r:id="rId29"/>
    <p:sldId id="324" r:id="rId30"/>
    <p:sldId id="284" r:id="rId31"/>
    <p:sldId id="285" r:id="rId32"/>
    <p:sldId id="286" r:id="rId33"/>
    <p:sldId id="319" r:id="rId34"/>
    <p:sldId id="320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25" r:id="rId48"/>
    <p:sldId id="326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</p:sldIdLst>
  <p:sldSz cx="9144000" cy="6858000" type="screen4x3"/>
  <p:notesSz cx="6797675" cy="9928225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79" autoAdjust="0"/>
  </p:normalViewPr>
  <p:slideViewPr>
    <p:cSldViewPr>
      <p:cViewPr varScale="1">
        <p:scale>
          <a:sx n="97" d="100"/>
          <a:sy n="97" d="100"/>
        </p:scale>
        <p:origin x="2004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59350" cy="372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5724"/>
            <a:ext cx="5437284" cy="4466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9180" cy="495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49180" cy="495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31445"/>
            <a:ext cx="2949180" cy="495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31445"/>
            <a:ext cx="2949180" cy="495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5F6DAA06-818D-463C-9F86-32176F9E6CA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717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5160F8-F923-498A-A208-FBFBCDC789BE}" type="slidenum">
              <a:rPr lang="cs-CZ"/>
              <a:pPr/>
              <a:t>1</a:t>
            </a:fld>
            <a:endParaRPr lang="cs-CZ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Dopravní prostředky zabezpečují v logistických systémech přemístění (přepravu)  zboží  na větší vzdálenosti </a:t>
            </a:r>
            <a:endParaRPr lang="cs-CZ" sz="1100" dirty="0"/>
          </a:p>
          <a:p>
            <a:r>
              <a:rPr lang="cs-CZ" sz="1100" b="1" dirty="0"/>
              <a:t> </a:t>
            </a:r>
            <a:endParaRPr lang="cs-CZ" sz="1100" dirty="0"/>
          </a:p>
          <a:p>
            <a:r>
              <a:rPr lang="cs-CZ" sz="1100" b="1" u="sng" dirty="0"/>
              <a:t>Plavidla</a:t>
            </a:r>
            <a:endParaRPr lang="cs-CZ" sz="1100" dirty="0"/>
          </a:p>
          <a:p>
            <a:r>
              <a:rPr lang="cs-CZ" sz="1100" b="1" dirty="0"/>
              <a:t>Ve vnitrozemské vodní dopravě se používají pro přepravu tato plavidla:</a:t>
            </a:r>
          </a:p>
          <a:p>
            <a:pPr lvl="0"/>
            <a:r>
              <a:rPr lang="cs-CZ" sz="1100" b="1" dirty="0"/>
              <a:t>motorové nákladní lodě(jsou rychlejší a operativnější),</a:t>
            </a:r>
          </a:p>
          <a:p>
            <a:pPr lvl="0"/>
            <a:r>
              <a:rPr lang="cs-CZ" sz="1100" b="1" dirty="0"/>
              <a:t>vlečné čluny (spíše v minulosti),</a:t>
            </a:r>
          </a:p>
          <a:p>
            <a:pPr lvl="0"/>
            <a:r>
              <a:rPr lang="cs-CZ" sz="1100" b="1" dirty="0"/>
              <a:t>tlačné čluny( spojené na velkých řekách do větších soulodí), </a:t>
            </a:r>
          </a:p>
          <a:p>
            <a:pPr lvl="0"/>
            <a:r>
              <a:rPr lang="cs-CZ" sz="1100" b="1" dirty="0"/>
              <a:t>plovoucí kontejnery - bárky </a:t>
            </a:r>
          </a:p>
          <a:p>
            <a:pPr lvl="0"/>
            <a:r>
              <a:rPr lang="cs-CZ" sz="1100" b="1" dirty="0"/>
              <a:t>říčně námořní lodě na větších tocích  a</a:t>
            </a:r>
          </a:p>
          <a:p>
            <a:pPr lvl="0"/>
            <a:r>
              <a:rPr lang="cs-CZ" sz="1100" b="1" dirty="0"/>
              <a:t>různé speciální lodě (cisternové, plovoucí jeřáby, sací bagry apod. )</a:t>
            </a:r>
          </a:p>
          <a:p>
            <a:r>
              <a:rPr lang="cs-CZ" sz="1100" b="1" u="sng" dirty="0"/>
              <a:t>V námořní dopravě se používají lodě:</a:t>
            </a:r>
            <a:endParaRPr lang="cs-CZ" sz="1100" dirty="0"/>
          </a:p>
          <a:p>
            <a:pPr lvl="0"/>
            <a:r>
              <a:rPr lang="cs-CZ" sz="1100" b="1" dirty="0"/>
              <a:t>konvenční                            -  kabotážní </a:t>
            </a:r>
          </a:p>
          <a:p>
            <a:r>
              <a:rPr lang="cs-CZ" sz="1100" dirty="0"/>
              <a:t>kontejnerové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1100" dirty="0"/>
          </a:p>
          <a:p>
            <a:pPr>
              <a:buNone/>
            </a:pPr>
            <a:r>
              <a:rPr lang="cs-CZ" sz="1100" dirty="0"/>
              <a:t>Ke zvýšení kapacity i jejího využití se v silniční dopravě  proto používají automobilové soupravy tvořené:  </a:t>
            </a:r>
          </a:p>
          <a:p>
            <a:r>
              <a:rPr lang="cs-CZ" sz="1100" dirty="0"/>
              <a:t>klasickými automobily  a přívěsy (mohou být i dva) a</a:t>
            </a:r>
          </a:p>
          <a:p>
            <a:r>
              <a:rPr lang="cs-CZ" sz="1100" dirty="0"/>
              <a:t>tahače a návěsy.</a:t>
            </a:r>
          </a:p>
          <a:p>
            <a:pPr>
              <a:buNone/>
            </a:pPr>
            <a:endParaRPr lang="cs-CZ" sz="11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Vozový park nákladních železničních vozů je velmi různorodý </a:t>
            </a:r>
          </a:p>
          <a:p>
            <a:r>
              <a:rPr lang="cs-CZ" sz="1100" b="1" dirty="0"/>
              <a:t>Pro přepravu kontejnerů se používají plošinové vozy, nově pak vozy, které místo plošiny mají pouze ocelový rám ( rámové vozy), nebo páteřové uspořádání. </a:t>
            </a:r>
            <a:endParaRPr lang="cs-CZ" sz="11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motorové nákladní lodě(jsou rychlejší a operativnější),</a:t>
            </a:r>
          </a:p>
          <a:p>
            <a:pPr lvl="0"/>
            <a:r>
              <a:rPr lang="cs-CZ" sz="1100" b="1" dirty="0"/>
              <a:t>vlečné čluny (spíše v minulosti),</a:t>
            </a:r>
          </a:p>
          <a:p>
            <a:pPr lvl="0"/>
            <a:r>
              <a:rPr lang="cs-CZ" sz="1100" b="1" dirty="0"/>
              <a:t>tlačné čluny( spojené na velkých řekách do větších soulodí), </a:t>
            </a:r>
          </a:p>
          <a:p>
            <a:pPr lvl="0"/>
            <a:r>
              <a:rPr lang="cs-CZ" sz="1100" b="1" dirty="0"/>
              <a:t>plovoucí kontejnery - bárky </a:t>
            </a:r>
          </a:p>
          <a:p>
            <a:pPr lvl="0"/>
            <a:r>
              <a:rPr lang="cs-CZ" sz="1100" b="1" dirty="0"/>
              <a:t>říčně námořní lodě na větších tocích  a</a:t>
            </a:r>
          </a:p>
          <a:p>
            <a:pPr lvl="0"/>
            <a:r>
              <a:rPr lang="cs-CZ" sz="1100" b="1" dirty="0"/>
              <a:t>různé speciální lodě (cisternové, plovoucí jeřáby, sací bagry apod. 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prostředky  pro získávání (označování, sledování, automatickou identifikaci) i zpracování informací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3C02A7-DBCF-4F60-BCEC-71480FD98174}" type="slidenum">
              <a:rPr lang="cs-CZ"/>
              <a:pPr/>
              <a:t>17</a:t>
            </a:fld>
            <a:endParaRPr lang="cs-CZ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1929C9-D21B-4655-8416-E1A53361EBB2}" type="slidenum">
              <a:rPr lang="cs-CZ"/>
              <a:pPr/>
              <a:t>18</a:t>
            </a:fld>
            <a:endParaRPr lang="cs-CZ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defTabSz="411705">
              <a:defRPr/>
            </a:pPr>
            <a:r>
              <a:rPr lang="cs-CZ" sz="1100" dirty="0">
                <a:latin typeface="Calibri" charset="0"/>
              </a:rPr>
              <a:t>Skladování je nedílnou součástí každého logistického řetězce, je to ta část logistického systému, která zabezpečuje uskladnění produktů v místech jejich vzniku a mezi místem vzniku a místem jejich spotřeby a </a:t>
            </a:r>
            <a:r>
              <a:rPr lang="cs-CZ" sz="1100" b="1" dirty="0">
                <a:latin typeface="Calibri" charset="0"/>
              </a:rPr>
              <a:t>poskytuje managementu informace o stavu, podmínkách a rozmístění skladovaných produktů.</a:t>
            </a: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Potřeba skladování vzniká rozdílným rytmem výroby a spotřeby. Často je skladování součástí technologie výroby. Problematiku skladu lze posuzovat z různých hledisek: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stavební řešení,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organizace,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vybavení aj.</a:t>
            </a:r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endParaRPr lang="cs-CZ" sz="1100" dirty="0"/>
          </a:p>
          <a:p>
            <a:r>
              <a:rPr lang="cs-CZ" sz="1100" dirty="0"/>
              <a:t>Mezi hlavní motivy skladování patří zejména:</a:t>
            </a:r>
          </a:p>
          <a:p>
            <a:r>
              <a:rPr lang="cs-CZ" sz="1100" dirty="0"/>
              <a:t> Vyrovnávací funkce při vzájemně odchylném materiálovém toku a materiálové</a:t>
            </a:r>
          </a:p>
          <a:p>
            <a:r>
              <a:rPr lang="cs-CZ" sz="1100" dirty="0"/>
              <a:t>potřebě z hlediska množství, kvality nebo z hlediska časových termínů.</a:t>
            </a:r>
          </a:p>
          <a:p>
            <a:r>
              <a:rPr lang="cs-CZ" sz="1100" dirty="0"/>
              <a:t> Zabezpečovací funkce vyplývá z nepředvídatelných rizik během výrobního</a:t>
            </a:r>
          </a:p>
          <a:p>
            <a:r>
              <a:rPr lang="pl-PL" sz="1100" dirty="0"/>
              <a:t>procesu a z kolísání potřeb na odbytových trzích a z časových posunů dodávek</a:t>
            </a:r>
          </a:p>
          <a:p>
            <a:r>
              <a:rPr lang="cs-CZ" sz="1100" dirty="0"/>
              <a:t>na zásobovacích trzích.</a:t>
            </a:r>
          </a:p>
          <a:p>
            <a:r>
              <a:rPr lang="cs-CZ" sz="1100" dirty="0"/>
              <a:t>Kompletační funkce spočívá v tvorbě sortimentu pro obchod nebo pro výrobu dle</a:t>
            </a:r>
          </a:p>
          <a:p>
            <a:r>
              <a:rPr lang="cs-CZ" sz="1100" dirty="0"/>
              <a:t>požadavků jednotlivých prodejen nebo dílen.</a:t>
            </a:r>
          </a:p>
          <a:p>
            <a:r>
              <a:rPr lang="cs-CZ" sz="1100" dirty="0"/>
              <a:t> Spekulační funkce vyplývá z očekávaných cenových zvýšení na zásobovacích</a:t>
            </a:r>
          </a:p>
          <a:p>
            <a:r>
              <a:rPr lang="cs-CZ" sz="1100" dirty="0"/>
              <a:t>a odbytových trzích.</a:t>
            </a:r>
          </a:p>
          <a:p>
            <a:r>
              <a:rPr lang="cs-CZ" sz="1100" dirty="0"/>
              <a:t> Zušlechťovací funkce spočívá v jakostní změně uskladněných druhů sortimentu</a:t>
            </a:r>
          </a:p>
          <a:p>
            <a:r>
              <a:rPr lang="cs-CZ" sz="1100" dirty="0"/>
              <a:t>(např. stárnutí, kvašení, zrání, sušení).</a:t>
            </a:r>
          </a:p>
          <a:p>
            <a:r>
              <a:rPr lang="cs-CZ" sz="1100" dirty="0"/>
              <a:t> Racionalizační funkce - sklad umožňuje dosáhnout za určitých podmínek úspor ve</a:t>
            </a:r>
          </a:p>
          <a:p>
            <a:r>
              <a:rPr lang="cs-CZ" sz="1100" dirty="0"/>
              <a:t>výrobě, v přepravě, například při větším nákupu se získají množstevní slevy.</a:t>
            </a:r>
          </a:p>
          <a:p>
            <a:r>
              <a:rPr lang="cs-CZ" sz="1100" dirty="0"/>
              <a:t> Informační funkce. Sklad umožňuje nejen uskladnit zboží, ale skladové informace</a:t>
            </a:r>
          </a:p>
          <a:p>
            <a:r>
              <a:rPr lang="cs-CZ" sz="1100" dirty="0"/>
              <a:t>slouží dále k doplňování zboží a k vyřízení došlých objednávek.</a:t>
            </a:r>
          </a:p>
          <a:p>
            <a:r>
              <a:rPr lang="cs-CZ" sz="1100" dirty="0"/>
              <a:t> Ekologická funkce. Dočasné uskladnění materiálů, které mají být zlikvidovány</a:t>
            </a:r>
          </a:p>
          <a:p>
            <a:r>
              <a:rPr lang="cs-CZ" sz="1100" dirty="0"/>
              <a:t>nebo recyklovány (tzv. zpětná logistika u obalů).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791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625112-0CBE-4028-982B-EA8BC3D275BF}" type="slidenum">
              <a:rPr lang="cs-CZ"/>
              <a:pPr/>
              <a:t>2</a:t>
            </a:fld>
            <a:endParaRPr lang="cs-CZ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i="1" dirty="0"/>
              <a:t>balení, tvorbu a rozebírání manipulačních a přepravních jednotek, nakládku, překládku, vykládku, uskladňování, vyskladňování, rozdělování, kompletaci, kontrolu, sledování či identifikaci, ale i sběr, zpracování, přenos a uchování informací.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ClrTx/>
              <a:buSzTx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endParaRPr lang="cs-CZ" sz="1600" dirty="0">
              <a:latin typeface="Calibri" charset="0"/>
            </a:endParaRP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6B28E5-131D-4708-AC14-2F5F7B8C4912}" type="slidenum">
              <a:rPr lang="cs-CZ"/>
              <a:pPr/>
              <a:t>20</a:t>
            </a:fld>
            <a:endParaRPr lang="cs-CZ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cs-CZ" sz="1100" b="1" dirty="0"/>
              <a:t>P</a:t>
            </a:r>
            <a:r>
              <a:rPr lang="cs-CZ" sz="1100" dirty="0"/>
              <a:t>ř</a:t>
            </a:r>
            <a:r>
              <a:rPr lang="cs-CZ" sz="1100" b="1" dirty="0"/>
              <a:t>íjem zboží. </a:t>
            </a:r>
            <a:r>
              <a:rPr lang="cs-CZ" sz="1100" dirty="0"/>
              <a:t>Zahrnuje fyzické vyložení či vybalení zboží z dopravního</a:t>
            </a:r>
          </a:p>
          <a:p>
            <a:r>
              <a:rPr lang="cs-CZ" sz="1100" dirty="0"/>
              <a:t>prostředku, aktualizaci skladových záznamů, kontrolu stavu zboží (poškození),</a:t>
            </a:r>
          </a:p>
          <a:p>
            <a:r>
              <a:rPr lang="cs-CZ" sz="1100" dirty="0"/>
              <a:t>a překontrolování fyzického počtu položek s údaji na původní dokumentaci.</a:t>
            </a:r>
          </a:p>
          <a:p>
            <a:r>
              <a:rPr lang="cs-CZ" sz="1100" dirty="0"/>
              <a:t> </a:t>
            </a:r>
            <a:r>
              <a:rPr lang="cs-CZ" sz="1100" b="1" dirty="0"/>
              <a:t>Transfer nebo ukládání zboží </a:t>
            </a:r>
            <a:r>
              <a:rPr lang="cs-CZ" sz="1100" dirty="0"/>
              <a:t>zahrnuje fyzický přesun produktů do skladu a</a:t>
            </a:r>
          </a:p>
          <a:p>
            <a:r>
              <a:rPr lang="cs-CZ" sz="1100" dirty="0"/>
              <a:t>jejich uskladnění, dále přesuny produktů do oblasti </a:t>
            </a:r>
            <a:r>
              <a:rPr lang="cs-CZ" sz="1100" dirty="0" err="1"/>
              <a:t>specielních</a:t>
            </a:r>
            <a:r>
              <a:rPr lang="cs-CZ" sz="1100" dirty="0"/>
              <a:t> služeb - např.</a:t>
            </a:r>
          </a:p>
          <a:p>
            <a:r>
              <a:rPr lang="cs-CZ" sz="1100" dirty="0"/>
              <a:t>Konsolidace a přesuny produktů do místa výstupní expedice.</a:t>
            </a:r>
          </a:p>
          <a:p>
            <a:r>
              <a:rPr lang="cs-CZ" sz="1100" dirty="0"/>
              <a:t> </a:t>
            </a:r>
            <a:r>
              <a:rPr lang="cs-CZ" sz="1100" b="1" dirty="0"/>
              <a:t>P</a:t>
            </a:r>
            <a:r>
              <a:rPr lang="cs-CZ" sz="1100" dirty="0"/>
              <a:t>ř</a:t>
            </a:r>
            <a:r>
              <a:rPr lang="cs-CZ" sz="1100" b="1" dirty="0"/>
              <a:t>ekládka zboží </a:t>
            </a:r>
            <a:r>
              <a:rPr lang="cs-CZ" sz="1100" dirty="0"/>
              <a:t>typu </a:t>
            </a:r>
            <a:r>
              <a:rPr lang="cs-CZ" sz="1100" dirty="0" err="1"/>
              <a:t>cross</a:t>
            </a:r>
            <a:r>
              <a:rPr lang="cs-CZ" sz="1100" dirty="0"/>
              <a:t> - </a:t>
            </a:r>
            <a:r>
              <a:rPr lang="cs-CZ" sz="1100" dirty="0" err="1"/>
              <a:t>docking</a:t>
            </a:r>
            <a:r>
              <a:rPr lang="cs-CZ" sz="1100" dirty="0"/>
              <a:t> Obchází funkci uskladnění produktů,</a:t>
            </a:r>
          </a:p>
          <a:p>
            <a:r>
              <a:rPr lang="cs-CZ" sz="1100" dirty="0"/>
              <a:t>neboť zboží se překládá z místa příjmu přímo do místa expedice. Nesmírně se zde</a:t>
            </a:r>
          </a:p>
          <a:p>
            <a:r>
              <a:rPr lang="cs-CZ" sz="1100" dirty="0"/>
              <a:t>zvyšuje význam transferu informací, neboť dodávky vyžadují přesnou koordinaci</a:t>
            </a:r>
          </a:p>
          <a:p>
            <a:r>
              <a:rPr lang="cs-CZ" sz="1100" dirty="0"/>
              <a:t>činností.</a:t>
            </a:r>
          </a:p>
          <a:p>
            <a:r>
              <a:rPr lang="cs-CZ" sz="1100" dirty="0"/>
              <a:t> </a:t>
            </a:r>
            <a:r>
              <a:rPr lang="cs-CZ" sz="1100" b="1" dirty="0"/>
              <a:t>Odesílání - expedice zboží. </a:t>
            </a:r>
            <a:r>
              <a:rPr lang="cs-CZ" sz="1100" dirty="0"/>
              <a:t>Skládá se ze zabalení zásilek a jejich naložení</a:t>
            </a:r>
          </a:p>
          <a:p>
            <a:r>
              <a:rPr lang="cs-CZ" sz="1100" dirty="0"/>
              <a:t>do dopravního prostředku a z úpravy skladových záznamů. Zboží se obyčejně</a:t>
            </a:r>
          </a:p>
          <a:p>
            <a:r>
              <a:rPr lang="cs-CZ" sz="1100" dirty="0"/>
              <a:t>umisťuje na palety a balí se do smrštitelné fólie.</a:t>
            </a:r>
            <a:endParaRPr lang="cs-CZ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2B45E5-E050-414B-B561-322042FE8869}" type="slidenum">
              <a:rPr lang="cs-CZ"/>
              <a:pPr/>
              <a:t>21</a:t>
            </a:fld>
            <a:endParaRPr lang="cs-CZ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412518-2C0E-4B55-9A7B-7DE2C1A64151}" type="slidenum">
              <a:rPr lang="cs-CZ"/>
              <a:pPr/>
              <a:t>22</a:t>
            </a:fld>
            <a:endParaRPr lang="cs-CZ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35A50B-4BAC-4F07-AAAE-50A37DC6B595}" type="slidenum">
              <a:rPr lang="cs-CZ"/>
              <a:pPr/>
              <a:t>23</a:t>
            </a:fld>
            <a:endParaRPr lang="cs-CZ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Srovnávací ukazatele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endParaRPr lang="cs-CZ" sz="1100" dirty="0"/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využití ploch,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využití objemu,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stupeň mechanizace,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r>
              <a:rPr lang="cs-CZ" sz="1100" dirty="0"/>
              <a:t>stupeň automatizace.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</a:tabLst>
            </a:pPr>
            <a:endParaRPr lang="cs-CZ" sz="1100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8773BB-CFA2-4CFA-8D7F-E77E6626ACA5}" type="slidenum">
              <a:rPr lang="cs-CZ"/>
              <a:pPr/>
              <a:t>24</a:t>
            </a:fld>
            <a:endParaRPr lang="cs-CZ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0D699F-7BC6-412F-9480-C676811C7351}" type="slidenum">
              <a:rPr lang="cs-CZ"/>
              <a:pPr/>
              <a:t>25</a:t>
            </a:fld>
            <a:endParaRPr lang="cs-CZ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077A0F-F28D-4A5D-902F-368445B6195A}" type="slidenum">
              <a:rPr lang="cs-CZ"/>
              <a:pPr/>
              <a:t>27</a:t>
            </a:fld>
            <a:endParaRPr lang="cs-CZ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100" i="1" dirty="0"/>
              <a:t>Ve</a:t>
            </a:r>
            <a:r>
              <a:rPr lang="cs-CZ" sz="1100" dirty="0"/>
              <a:t>ř</a:t>
            </a:r>
            <a:r>
              <a:rPr lang="cs-CZ" sz="1100" i="1" dirty="0"/>
              <a:t>ejné sklady – výhody:</a:t>
            </a:r>
          </a:p>
          <a:p>
            <a:r>
              <a:rPr lang="cs-CZ" sz="1100" dirty="0"/>
              <a:t>1. Uchování kapitálu. Ze strany uživatele se nevyžaduje žádná investice do nákupu</a:t>
            </a:r>
          </a:p>
          <a:p>
            <a:r>
              <a:rPr lang="cs-CZ" sz="1100" dirty="0"/>
              <a:t>pozemků, budování skladů a jejich zařízení nebo do získávání a zaškolování</a:t>
            </a:r>
          </a:p>
          <a:p>
            <a:r>
              <a:rPr lang="cs-CZ" sz="1100" dirty="0"/>
              <a:t>personálu.</a:t>
            </a:r>
          </a:p>
          <a:p>
            <a:r>
              <a:rPr lang="cs-CZ" sz="1100" dirty="0"/>
              <a:t>2. Přizpůsobení sezónnosti. Pokud provoz podniku podléhá sezónním výkyvům, potom</a:t>
            </a:r>
          </a:p>
          <a:p>
            <a:r>
              <a:rPr lang="cs-CZ" sz="1100" dirty="0"/>
              <a:t>veřejné skladování umožňuje uživateli, aby si v dobách zvýšených požadavků na</a:t>
            </a:r>
          </a:p>
          <a:p>
            <a:r>
              <a:rPr lang="cs-CZ" sz="1100" dirty="0"/>
              <a:t>skladování najal dodatečnou skladovou kapacitu. Soukromé sklady mají nevýhodu, že</a:t>
            </a:r>
          </a:p>
          <a:p>
            <a:r>
              <a:rPr lang="cs-CZ" sz="1100" dirty="0"/>
              <a:t>jejich kapacitu nelze v krátkém čase rozšířit. Také je dost pravděpodobné, že v jiné</a:t>
            </a:r>
          </a:p>
          <a:p>
            <a:r>
              <a:rPr lang="cs-CZ" sz="1100" dirty="0"/>
              <a:t>roční době budou nevytížené.</a:t>
            </a:r>
          </a:p>
          <a:p>
            <a:r>
              <a:rPr lang="cs-CZ" sz="1100" dirty="0"/>
              <a:t>3. Snížení rizika. Při plánování výstavby skladů se obyčejně vychází z předpokladu, že</a:t>
            </a:r>
          </a:p>
          <a:p>
            <a:r>
              <a:rPr lang="cs-CZ" sz="1100" dirty="0"/>
              <a:t>zařízení bude mít životnost 20 - 40 let. Během této doby se ale obchodní činnost</a:t>
            </a:r>
          </a:p>
          <a:p>
            <a:r>
              <a:rPr lang="cs-CZ" sz="1100" dirty="0"/>
              <a:t>podniku může přesunout na jiná místa a sklad nebude využit. U nájemných skladů se</a:t>
            </a:r>
          </a:p>
          <a:p>
            <a:r>
              <a:rPr lang="cs-CZ" sz="1100" dirty="0"/>
              <a:t>pouze zruší smlouva.</a:t>
            </a:r>
          </a:p>
          <a:p>
            <a:r>
              <a:rPr lang="cs-CZ" sz="1100" dirty="0"/>
              <a:t>4. Efekty založené na rozsahu. Veřejné sklady jsou schopné dosahovat určitých úspor,</a:t>
            </a:r>
          </a:p>
          <a:p>
            <a:r>
              <a:rPr lang="cs-CZ" sz="1100" dirty="0"/>
              <a:t>vyplývajících z velkovýrobních technologií. Bývají to velké sklady, kde se skladuje</a:t>
            </a:r>
          </a:p>
          <a:p>
            <a:r>
              <a:rPr lang="cs-CZ" sz="1100" dirty="0"/>
              <a:t>zboží mnoha podniků, zaměstnanci zde pracují na plný úvazek.</a:t>
            </a:r>
          </a:p>
          <a:p>
            <a:r>
              <a:rPr lang="cs-CZ" sz="1100" dirty="0"/>
              <a:t>5. Větší pružnost. Veřejné sklady vyžadují pouze krátkodobé smlouvy a představují tedy</a:t>
            </a:r>
          </a:p>
          <a:p>
            <a:r>
              <a:rPr lang="cs-CZ" sz="1100" dirty="0"/>
              <a:t>krátkodobý závazek, který lze rychle upravovat podle měnících se tržních podmínek.</a:t>
            </a:r>
          </a:p>
          <a:p>
            <a:r>
              <a:rPr lang="cs-CZ" sz="1100" dirty="0"/>
              <a:t>6. Přesná znalost skladovacích nákladů. Při použití veřejného skladu je podniku účtována</a:t>
            </a:r>
          </a:p>
          <a:p>
            <a:r>
              <a:rPr lang="cs-CZ" sz="1100" dirty="0"/>
              <a:t>přesná částka za skladování a manipulaci. Pokud podnik provozuje vlastní sklad, mívá</a:t>
            </a:r>
          </a:p>
          <a:p>
            <a:r>
              <a:rPr lang="cs-CZ" sz="1100" dirty="0"/>
              <a:t>s vyjádřením některých skladovacích položek potíže, protože se samostatně neevidují.</a:t>
            </a:r>
          </a:p>
          <a:p>
            <a:r>
              <a:rPr lang="pl-PL" sz="1100" dirty="0"/>
              <a:t>7. Minimalizace sporů s odbory.</a:t>
            </a:r>
            <a:endParaRPr lang="cs-CZ" i="1" dirty="0"/>
          </a:p>
          <a:p>
            <a:endParaRPr lang="cs-CZ" i="1" dirty="0"/>
          </a:p>
          <a:p>
            <a:r>
              <a:rPr lang="cs-CZ" sz="1100" i="1" dirty="0"/>
              <a:t>Ve</a:t>
            </a:r>
            <a:r>
              <a:rPr lang="cs-CZ" sz="1100" dirty="0"/>
              <a:t>ř</a:t>
            </a:r>
            <a:r>
              <a:rPr lang="cs-CZ" sz="1100" i="1" dirty="0"/>
              <a:t>ejné sklady – nevýhody:</a:t>
            </a:r>
          </a:p>
          <a:p>
            <a:r>
              <a:rPr lang="cs-CZ" sz="1100" dirty="0"/>
              <a:t>1. Skladový prostor veřejného skladu nemusí být vždy k dispozici tam, kdo ho</a:t>
            </a:r>
          </a:p>
          <a:p>
            <a:r>
              <a:rPr lang="cs-CZ" sz="1100" dirty="0"/>
              <a:t>potřebujeme.</a:t>
            </a:r>
          </a:p>
          <a:p>
            <a:r>
              <a:rPr lang="cs-CZ" sz="1100" dirty="0"/>
              <a:t>2. Nedostatečný rozsah služeb, které nabízí vlastník skladu.</a:t>
            </a:r>
          </a:p>
          <a:p>
            <a:r>
              <a:rPr lang="cs-CZ" sz="1100" dirty="0"/>
              <a:t>3. Komunikační problémy. Provozovatel skladu nemusí být schopen se svojí technikou</a:t>
            </a:r>
          </a:p>
          <a:p>
            <a:r>
              <a:rPr lang="cs-CZ" sz="1100" dirty="0"/>
              <a:t>poskytovat všechny potřebné informace a měnit svůj systém jen kvůli jednomu</a:t>
            </a:r>
          </a:p>
          <a:p>
            <a:r>
              <a:rPr lang="cs-CZ" sz="1100" dirty="0"/>
              <a:t>klientovi.</a:t>
            </a:r>
            <a:endParaRPr lang="cs-CZ" i="1" dirty="0"/>
          </a:p>
          <a:p>
            <a:endParaRPr lang="cs-CZ" i="1" dirty="0"/>
          </a:p>
          <a:p>
            <a:endParaRPr lang="cs-CZ" i="1" dirty="0"/>
          </a:p>
          <a:p>
            <a:r>
              <a:rPr lang="cs-CZ" i="1" dirty="0"/>
              <a:t>Soukromé sklady – výhody:</a:t>
            </a:r>
          </a:p>
          <a:p>
            <a:r>
              <a:rPr lang="cs-CZ" dirty="0"/>
              <a:t>1. Podnik má větší míru kontroly nad uskladněným zbožím.</a:t>
            </a:r>
          </a:p>
          <a:p>
            <a:r>
              <a:rPr lang="cs-CZ" dirty="0"/>
              <a:t>2. Vlastní sklad může snižovat skladovací náklady v dlouhodobém časovém horizontu,</a:t>
            </a:r>
          </a:p>
          <a:p>
            <a:r>
              <a:rPr lang="cs-CZ" dirty="0"/>
              <a:t>pokud se sklad dostatečně využívá. Uvádí se možnost snížit náklady o 15- 20% oproti</a:t>
            </a:r>
          </a:p>
          <a:p>
            <a:r>
              <a:rPr lang="cs-CZ" dirty="0"/>
              <a:t>cenám veřejných skladů. Podnik však musí využívat skladovou kapacitu alespoň na</a:t>
            </a:r>
          </a:p>
          <a:p>
            <a:r>
              <a:rPr lang="cs-CZ" dirty="0"/>
              <a:t>75 - 80 %.</a:t>
            </a:r>
          </a:p>
          <a:p>
            <a:r>
              <a:rPr lang="cs-CZ" i="1" dirty="0"/>
              <a:t>Soukromé sklady – nevýhody:</a:t>
            </a:r>
          </a:p>
          <a:p>
            <a:r>
              <a:rPr lang="cs-CZ" dirty="0"/>
              <a:t>1. Nedostatek pružnosti.</a:t>
            </a:r>
          </a:p>
          <a:p>
            <a:r>
              <a:rPr lang="cs-CZ" dirty="0"/>
              <a:t>2. Soukromé skladové zařízení se nemůže zvětšovat nebo zmenšovat tak, aby bylo</a:t>
            </a:r>
          </a:p>
          <a:p>
            <a:r>
              <a:rPr lang="cs-CZ" dirty="0"/>
              <a:t>v souladu s měnící se poptávkou. I v době, kdy je poptávka malá, musí podnik hradit</a:t>
            </a:r>
          </a:p>
          <a:p>
            <a:r>
              <a:rPr lang="cs-CZ" dirty="0"/>
              <a:t>fixní náklady a vyrovnávat se s nízkou produktivitou, která je důsledkem nevyužitého</a:t>
            </a:r>
          </a:p>
          <a:p>
            <a:r>
              <a:rPr lang="cs-CZ" dirty="0"/>
              <a:t>skladového prostoru.</a:t>
            </a:r>
          </a:p>
          <a:p>
            <a:r>
              <a:rPr lang="cs-CZ" dirty="0"/>
              <a:t>3. Finanční omezení. Mnoho podniků si budování nového skladu nemůže dovolit,</a:t>
            </a:r>
          </a:p>
          <a:p>
            <a:r>
              <a:rPr lang="cs-CZ" dirty="0"/>
              <a:t>protože nemají dostatek kapitálu. Volí proto jako optimální strategii kompromis.</a:t>
            </a:r>
          </a:p>
          <a:p>
            <a:r>
              <a:rPr lang="cs-CZ" dirty="0"/>
              <a:t>Budují si menší vlastní sklad pro trhy s dostatečným prodejem a najímají si veřejné</a:t>
            </a:r>
          </a:p>
          <a:p>
            <a:r>
              <a:rPr lang="pl-PL" dirty="0"/>
              <a:t>sklady tam, kde je objem jejich prodeje menší.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402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61FFC8-0258-4E2D-A6D4-204201620AD3}" type="slidenum">
              <a:rPr lang="cs-CZ"/>
              <a:pPr/>
              <a:t>29</a:t>
            </a:fld>
            <a:endParaRPr lang="cs-CZ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prostředky a zařízení pro </a:t>
            </a:r>
            <a:r>
              <a:rPr lang="cs-CZ" sz="1100" i="1" dirty="0">
                <a:latin typeface="Calibri" charset="0"/>
              </a:rPr>
              <a:t>manipulaci</a:t>
            </a:r>
            <a:r>
              <a:rPr lang="cs-CZ" sz="1100" dirty="0">
                <a:latin typeface="Calibri" charset="0"/>
              </a:rPr>
              <a:t>, přepravu, skladování, balení a fixaci a další pomocné prostředky a zařízení, které </a:t>
            </a:r>
            <a:r>
              <a:rPr lang="cs-CZ" sz="1100" i="1" dirty="0">
                <a:latin typeface="Calibri" charset="0"/>
              </a:rPr>
              <a:t>fungují ve spojení s potřebnými budovami, manipulačními a skladovými plochami a dopravními komunikacemi</a:t>
            </a:r>
            <a:r>
              <a:rPr lang="cs-CZ" sz="1100" dirty="0">
                <a:latin typeface="Calibri" charset="0"/>
              </a:rPr>
              <a:t>.</a:t>
            </a:r>
            <a:endParaRPr lang="en-GB" sz="1100" dirty="0">
              <a:latin typeface="Calibri" charset="0"/>
            </a:endParaRP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dirty="0">
                <a:latin typeface="Calibri" charset="0"/>
              </a:rPr>
              <a:t>Technické prostředky a zařízení sloužící činnostem </a:t>
            </a:r>
            <a:r>
              <a:rPr lang="cs-CZ" sz="1100" i="1" dirty="0">
                <a:latin typeface="Calibri" charset="0"/>
              </a:rPr>
              <a:t>s informacemi</a:t>
            </a:r>
            <a:r>
              <a:rPr lang="cs-CZ" sz="1100" dirty="0">
                <a:latin typeface="Calibri" charset="0"/>
              </a:rPr>
              <a:t> (s nosiči informací), </a:t>
            </a:r>
            <a:r>
              <a:rPr lang="cs-CZ" sz="1100" i="1" dirty="0">
                <a:latin typeface="Calibri" charset="0"/>
              </a:rPr>
              <a:t>jako prostředky pro automatické sledování a identifikaci pasivních prvků, počítače, prostředky a sítě pro dálkový přenos zpráv, údajů a dat a další</a:t>
            </a:r>
            <a:r>
              <a:rPr lang="cs-CZ" sz="1100" dirty="0">
                <a:latin typeface="Calibri" charset="0"/>
              </a:rPr>
              <a:t>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SzPct val="45000"/>
              <a:buFont typeface="Arial" charset="0"/>
              <a:buChar char="•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r>
              <a:rPr lang="cs-CZ" sz="1100" i="1" dirty="0">
                <a:latin typeface="Calibri" charset="0"/>
              </a:rPr>
              <a:t>Lidská složka</a:t>
            </a:r>
            <a:r>
              <a:rPr lang="cs-CZ" sz="1100" dirty="0">
                <a:latin typeface="Calibri" charset="0"/>
              </a:rPr>
              <a:t> je nedílnou součástí příslušného aktivního prvku, tzn. </a:t>
            </a:r>
            <a:r>
              <a:rPr lang="cs-CZ" sz="1100" i="1" dirty="0">
                <a:latin typeface="Calibri" charset="0"/>
              </a:rPr>
              <a:t>že aktivními prvky jsou i sami řídící pracovníci, kteří řídí složky logistického procesu.</a:t>
            </a:r>
          </a:p>
          <a:p>
            <a:pPr marL="314234" indent="-312779" hangingPunct="1">
              <a:spcBef>
                <a:spcPts val="585"/>
              </a:spcBef>
              <a:spcAft>
                <a:spcPts val="1306"/>
              </a:spcAft>
              <a:buClrTx/>
              <a:buSzTx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</a:tabLst>
            </a:pPr>
            <a:endParaRPr lang="cs-CZ" sz="1100" dirty="0">
              <a:latin typeface="Calibri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8ED19B-FEF5-45EC-8336-4D8B03107214}" type="slidenum">
              <a:rPr lang="cs-CZ"/>
              <a:pPr/>
              <a:t>30</a:t>
            </a:fld>
            <a:endParaRPr lang="cs-CZ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D2F95A-8955-4F28-974F-DDF9ACA6065C}" type="slidenum">
              <a:rPr lang="cs-CZ"/>
              <a:pPr/>
              <a:t>31</a:t>
            </a:fld>
            <a:endParaRPr lang="cs-CZ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11705">
              <a:defRPr/>
            </a:pPr>
            <a:r>
              <a:rPr lang="cs-CZ" dirty="0"/>
              <a:t>sklad u </a:t>
            </a:r>
            <a:r>
              <a:rPr lang="cs-CZ" dirty="0" err="1"/>
              <a:t>nevlastníka</a:t>
            </a:r>
            <a:r>
              <a:rPr lang="cs-CZ" dirty="0"/>
              <a:t> zboží (odběratele, obchodního zástupce nebo komisionáře) za účelem přiblížení zboží k zákazníkům</a:t>
            </a:r>
            <a:br>
              <a:rPr lang="cs-CZ" dirty="0"/>
            </a:br>
            <a:br>
              <a:rPr lang="cs-CZ" dirty="0"/>
            </a:br>
            <a:r>
              <a:rPr lang="cs-CZ" dirty="0"/>
              <a:t>Do okamžiku odběru/zaplacení je zboží majetkem zřizovatele skladu, který nese riziko neprodejnosti zboží, pohybu cen, inflace atp. Zřizovatel konsignačního skladu jej obvykle automaticky doplňuje a osoba, u níž je sklad umístěn z něj zboží odebírá v okamžiku potřeby. Po odběru zboží je zřizovateli konsignačního skladu zasílána konsignace (seznam odebraného zboží). Zřizovatel na základě konsignací odebrané zboží vyúčtovává a doplňuje.</a:t>
            </a: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endParaRPr lang="cs-CZ" dirty="0">
              <a:effectLst/>
            </a:endParaRPr>
          </a:p>
          <a:p>
            <a:pPr defTabSz="411705">
              <a:defRPr/>
            </a:pPr>
            <a:r>
              <a:rPr lang="cs-CZ" dirty="0">
                <a:effectLst/>
              </a:rPr>
              <a:t>Konsignační sklad je obvykle zřizován vývozcem u obchodního zástupce v zahraničí.</a:t>
            </a:r>
            <a:br>
              <a:rPr lang="cs-CZ" dirty="0">
                <a:effectLst/>
              </a:rPr>
            </a:br>
            <a:r>
              <a:rPr lang="cs-CZ" dirty="0">
                <a:effectLst/>
              </a:rPr>
              <a:t>Často se jedná též o sklad určitého materiálu u zákazníka, který si z tohoto skladu v okamžiku své potřeby zboží odebírá a zřizovatel skladu toto zboží automaticky doplňuje. </a:t>
            </a:r>
            <a:r>
              <a:rPr lang="cs-CZ" b="1" dirty="0">
                <a:effectLst/>
              </a:rPr>
              <a:t>Viz také</a:t>
            </a:r>
          </a:p>
          <a:p>
            <a:endParaRPr lang="cs-CZ" dirty="0"/>
          </a:p>
          <a:p>
            <a:endParaRPr lang="cs-CZ" dirty="0"/>
          </a:p>
          <a:p>
            <a:r>
              <a:rPr lang="cs-CZ" sz="1100" dirty="0"/>
              <a:t>Tyto sklady si zřizuje zákazník u dodavatele. Zboží je skladováno na účet a riziko</a:t>
            </a:r>
          </a:p>
          <a:p>
            <a:r>
              <a:rPr lang="cs-CZ" sz="1100" dirty="0"/>
              <a:t>dodavatele, odběratel má právo si zboží odebírat podle potřeby a v určitém časovém odstupu</a:t>
            </a:r>
          </a:p>
          <a:p>
            <a:r>
              <a:rPr lang="cs-CZ" sz="1100" dirty="0"/>
              <a:t>zboží platí, případně upozorňuje na nutnost sklad doplnit.</a:t>
            </a:r>
          </a:p>
          <a:p>
            <a:r>
              <a:rPr lang="cs-CZ" sz="1100" dirty="0"/>
              <a:t>Tento systém je obvyklý zejména při zásobování náhradními díly. V ČR jej udržují například</a:t>
            </a:r>
          </a:p>
          <a:p>
            <a:r>
              <a:rPr lang="cs-CZ" sz="1100" dirty="0"/>
              <a:t>výrobci výpočetní techniky, rozmnožovací techniky, výrobci některých značek zahraničních</a:t>
            </a:r>
          </a:p>
          <a:p>
            <a:r>
              <a:rPr lang="cs-CZ" sz="1100" dirty="0"/>
              <a:t>automobilů aj.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77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</a:tabLst>
            </a:pPr>
            <a:r>
              <a:rPr lang="cs-CZ" dirty="0"/>
              <a:t>Přesun produktu: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</a:tabLst>
            </a:pPr>
            <a:r>
              <a:rPr lang="cs-CZ" dirty="0"/>
              <a:t>- příjem zboží,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</a:tabLst>
            </a:pPr>
            <a:r>
              <a:rPr lang="cs-CZ" dirty="0"/>
              <a:t>- transfer (ukládání),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</a:tabLst>
            </a:pPr>
            <a:r>
              <a:rPr lang="cs-CZ" dirty="0"/>
              <a:t>- kompletace zboží podle objednávek,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</a:tabLst>
            </a:pPr>
            <a:r>
              <a:rPr lang="cs-CZ" dirty="0"/>
              <a:t>- překládka (</a:t>
            </a:r>
            <a:r>
              <a:rPr lang="cs-CZ" dirty="0" err="1"/>
              <a:t>cross-docking</a:t>
            </a:r>
            <a:r>
              <a:rPr lang="cs-CZ" dirty="0"/>
              <a:t>),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</a:tabLst>
            </a:pPr>
            <a:r>
              <a:rPr lang="cs-CZ" dirty="0"/>
              <a:t>- odeslání, expedice zboží.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</a:tabLst>
            </a:pPr>
            <a:r>
              <a:rPr lang="cs-CZ" i="1" dirty="0"/>
              <a:t>Roste význam transferu informací, protože dodávky vyžadují přesnou koordinaci činností.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</a:tabLst>
            </a:pPr>
            <a:endParaRPr lang="cs-CZ" i="1" dirty="0"/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</a:tabLst>
            </a:pPr>
            <a:r>
              <a:rPr lang="cs-CZ" i="1" dirty="0"/>
              <a:t>Uskladnění produktu: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</a:tabLst>
            </a:pPr>
            <a:r>
              <a:rPr lang="cs-CZ" i="1" dirty="0"/>
              <a:t>přechodné uskladnění </a:t>
            </a:r>
            <a:r>
              <a:rPr lang="cs-CZ" dirty="0"/>
              <a:t>– nezbytné pro doplňování základních zásob (</a:t>
            </a:r>
            <a:r>
              <a:rPr lang="cs-CZ" dirty="0" err="1"/>
              <a:t>cross-docking</a:t>
            </a:r>
            <a:r>
              <a:rPr lang="cs-CZ" dirty="0"/>
              <a:t>),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</a:tabLst>
            </a:pPr>
            <a:r>
              <a:rPr lang="cs-CZ" i="1" dirty="0"/>
              <a:t>časově omezené uskladnění </a:t>
            </a:r>
            <a:r>
              <a:rPr lang="cs-CZ" dirty="0"/>
              <a:t>– důvodem je sezónní poptávka, kolísavá poptávka, úprava výrobků, spekulativní nákupy, zvláštní podmínky (např. množstevní slevy).</a:t>
            </a:r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</a:tabLst>
            </a:pPr>
            <a:endParaRPr lang="cs-CZ" dirty="0"/>
          </a:p>
          <a:p>
            <a:r>
              <a:rPr lang="cs-CZ" dirty="0"/>
              <a:t>Přenos informací: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</a:tabLst>
            </a:pPr>
            <a:r>
              <a:rPr lang="cs-CZ" dirty="0"/>
              <a:t>- informace o stavu zásob,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</a:tabLst>
            </a:pPr>
            <a:r>
              <a:rPr lang="cs-CZ" dirty="0"/>
              <a:t>- stavu zboží v pohybu, 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</a:tabLst>
            </a:pPr>
            <a:r>
              <a:rPr lang="cs-CZ" dirty="0"/>
              <a:t>- umístění zásob,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</a:tabLst>
            </a:pPr>
            <a:r>
              <a:rPr lang="cs-CZ" dirty="0"/>
              <a:t>- vstupních a výstupních dodávkách,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</a:tabLst>
            </a:pPr>
            <a:r>
              <a:rPr lang="cs-CZ" dirty="0"/>
              <a:t>- údaje o zákaznících,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</a:tabLst>
            </a:pPr>
            <a:r>
              <a:rPr lang="cs-CZ" dirty="0"/>
              <a:t>o využití skladového prostoru a personálu.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</a:tabLst>
            </a:pPr>
            <a:endParaRPr lang="cs-CZ" dirty="0"/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</a:tabLst>
            </a:pPr>
            <a:r>
              <a:rPr lang="cs-CZ" sz="1000" i="1" dirty="0"/>
              <a:t>Pro přenos informací se využívají počítačové systémy a technologie čárových kódů, umožňuje to snižovat objem administrativních prací. </a:t>
            </a:r>
          </a:p>
          <a:p>
            <a:endParaRPr lang="cs-CZ" b="1" dirty="0"/>
          </a:p>
          <a:p>
            <a:pPr>
              <a:spcBef>
                <a:spcPts val="1100"/>
              </a:spcBef>
              <a:spcAft>
                <a:spcPts val="916"/>
              </a:spcAft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</a:tabLst>
            </a:pPr>
            <a:endParaRPr lang="cs-CZ" i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6464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777A9F-3E13-4A72-BAC5-0AA70CEF04C1}" type="slidenum">
              <a:rPr lang="cs-CZ"/>
              <a:pPr/>
              <a:t>34</a:t>
            </a:fld>
            <a:endParaRPr lang="cs-CZ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02A0B2-B62E-4883-B240-D91A9284BCF8}" type="slidenum">
              <a:rPr lang="cs-CZ"/>
              <a:pPr/>
              <a:t>35</a:t>
            </a:fld>
            <a:endParaRPr lang="cs-CZ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CBCF94-909E-443F-AF6F-B30AFF8E1697}" type="slidenum">
              <a:rPr lang="cs-CZ"/>
              <a:pPr/>
              <a:t>36</a:t>
            </a:fld>
            <a:endParaRPr lang="cs-CZ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matematických metod </a:t>
            </a:r>
            <a:r>
              <a:rPr lang="cs-CZ" sz="1100" dirty="0"/>
              <a:t>pro optimalizaci stavu zásob, sortimentu skladby zásob, rozmístění skladové sítě, rozvozu zboží atd.,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prostředků výpočetní techniky </a:t>
            </a:r>
            <a:r>
              <a:rPr lang="cs-CZ" sz="1100" dirty="0"/>
              <a:t>pro operativní řízení stavu zásob a pohybu zásob,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využívání prostředků progresivního stavebně-technického řešení </a:t>
            </a:r>
            <a:r>
              <a:rPr lang="cs-CZ" sz="1100" dirty="0"/>
              <a:t>při budování nových skladů,</a:t>
            </a:r>
          </a:p>
          <a:p>
            <a:pPr>
              <a:spcBef>
                <a:spcPts val="1100"/>
              </a:spcBef>
              <a:spcAft>
                <a:spcPts val="916"/>
              </a:spcAft>
              <a:buFontTx/>
              <a:buChar char="-"/>
              <a:tabLst>
                <a:tab pos="663382" algn="l"/>
                <a:tab pos="1326764" algn="l"/>
                <a:tab pos="1990146" algn="l"/>
                <a:tab pos="2653528" algn="l"/>
                <a:tab pos="3316910" algn="l"/>
                <a:tab pos="3980292" algn="l"/>
                <a:tab pos="4643674" algn="l"/>
                <a:tab pos="5307056" algn="l"/>
                <a:tab pos="5970438" algn="l"/>
                <a:tab pos="6633820" algn="l"/>
                <a:tab pos="7297202" algn="l"/>
                <a:tab pos="7960584" algn="l"/>
              </a:tabLst>
            </a:pPr>
            <a:r>
              <a:rPr lang="cs-CZ" sz="1100" i="1" dirty="0"/>
              <a:t>pro vnitřní vybavení skladů </a:t>
            </a:r>
            <a:r>
              <a:rPr lang="cs-CZ" sz="1100" dirty="0"/>
              <a:t>používat stavebnicové regály, výškové regály, vysokozdvižné akumulátorové vozíky, stohovací jeřáby, zakladače, maximálně uplatňovat paletizaci.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7EF579-ED82-4009-ACFC-787BD1923277}" type="slidenum">
              <a:rPr lang="cs-CZ"/>
              <a:pPr/>
              <a:t>37</a:t>
            </a:fld>
            <a:endParaRPr lang="cs-CZ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BB52C4-3C71-4090-A842-EC595555B98E}" type="slidenum">
              <a:rPr lang="cs-CZ"/>
              <a:pPr/>
              <a:t>38</a:t>
            </a:fld>
            <a:endParaRPr lang="cs-CZ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B696FB-5637-47CA-8879-A693433E7B59}" type="slidenum">
              <a:rPr lang="cs-CZ"/>
              <a:pPr/>
              <a:t>39</a:t>
            </a:fld>
            <a:endParaRPr lang="cs-CZ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možno zařadit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830D37-55ED-4EC9-BA44-74C041D57F48}" type="slidenum">
              <a:rPr lang="cs-CZ"/>
              <a:pPr/>
              <a:t>40</a:t>
            </a:fld>
            <a:endParaRPr lang="cs-CZ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3CC6AD-2472-4E3B-95E7-3DCD913CC270}" type="slidenum">
              <a:rPr lang="cs-CZ"/>
              <a:pPr/>
              <a:t>41</a:t>
            </a:fld>
            <a:endParaRPr lang="cs-CZ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307D2D-84ED-42DD-ABF9-E34C3962253E}" type="slidenum">
              <a:rPr lang="cs-CZ"/>
              <a:pPr/>
              <a:t>42</a:t>
            </a:fld>
            <a:endParaRPr lang="cs-CZ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A3EDDE-C50E-4C96-87F0-EFC01CA1115C}" type="slidenum">
              <a:rPr lang="cs-CZ"/>
              <a:pPr/>
              <a:t>43</a:t>
            </a:fld>
            <a:endParaRPr lang="cs-CZ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167D88-54EB-4225-92D9-8E3FCAD40604}" type="slidenum">
              <a:rPr lang="cs-CZ"/>
              <a:pPr/>
              <a:t>44</a:t>
            </a:fld>
            <a:endParaRPr lang="cs-CZ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EBDD17-EA2B-4AD7-B8DB-2E403A6FDFD6}" type="slidenum">
              <a:rPr lang="cs-CZ"/>
              <a:pPr/>
              <a:t>45</a:t>
            </a:fld>
            <a:endParaRPr lang="cs-CZ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EBDD17-EA2B-4AD7-B8DB-2E403A6FDFD6}" type="slidenum">
              <a:rPr lang="cs-CZ"/>
              <a:pPr/>
              <a:t>46</a:t>
            </a:fld>
            <a:endParaRPr lang="cs-CZ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5650"/>
            <a:ext cx="4960938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5723"/>
            <a:ext cx="5438711" cy="446806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Paletizace ve skladech směřuje k co nejlepšímu využití prostoru nejen vodorovně, ale i vzhůru, proto se palety stohují a ukládají do regálů. Bez regálu lze stohovat palety do 6000 mm. Nad stohem má být světlý prostor 200 – 400 mm, z toho plyne, že nejvhodnější výška skladu je 6500 mm. Optimální využití skladu ovlivňuje volba způsobu skladování paletovaných jednotek (obr. 16), která závisí na: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vlastní paletě, je-li stohovatelná či ne,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množství v sortimentní položce, tj. malé nebo velké množství,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velikosti jednoho odběru, tj. dílčího odběru z jedné palety,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odběru celých palet najednou.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 paletami je nutno ponechat při stohování manipulační vůli 100 mm ve směru uličky a 500 mm do hloubky.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Adresní ukládání např. E/03/02 znamená v řadě E (v páté řadě odleva), ve třetím pořadí sloupků od čela regálu, ve druhé vrstvě od podlahy. </a:t>
            </a: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9670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2326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430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11705">
              <a:defRPr/>
            </a:pPr>
            <a:r>
              <a:rPr lang="cs-CZ" sz="1100" b="1" dirty="0"/>
              <a:t>Manipulační prostředky jsou </a:t>
            </a:r>
            <a:r>
              <a:rPr lang="cs-CZ" sz="1100" b="1" u="sng" dirty="0"/>
              <a:t>zařízení pro přemísťování materiálu</a:t>
            </a:r>
            <a:r>
              <a:rPr lang="cs-CZ" sz="1100" b="1" dirty="0"/>
              <a:t> ve vertikálním i horizontálním směru  na krátkou vzdálenost. </a:t>
            </a:r>
            <a:endParaRPr lang="cs-CZ" sz="1100" dirty="0"/>
          </a:p>
          <a:p>
            <a:r>
              <a:rPr lang="cs-CZ" sz="1100" b="1" u="sng" dirty="0"/>
              <a:t>Základní členění manipulačních prostředků</a:t>
            </a:r>
            <a:r>
              <a:rPr lang="cs-CZ" sz="1100" b="1" dirty="0"/>
              <a:t>, které vychází z  časové návaznosti jejich činnosti.  </a:t>
            </a:r>
            <a:endParaRPr lang="cs-CZ" sz="11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4875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Zvyšování produktivity ve skladech jednak snižuje náklady, jednak zvyšuje úroveň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zákaznického servisu.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Produktivita: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poměr reálného výstupu a reálného vstupu. Lze ji měřit například hodnotou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vyskladněného zboží (výstup) a počtu všech pracovníků (vstupy).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Kapacita skladu: j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to statický ukazatel, vyjadřující schopnost pojmout určité množství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zboží jednorázově. Vyjadřuje se buď v m2, m3, počtu paletových míst aj.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Využití kapacity skladu: j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to poměr využité a dostupné kapacity. Příkladem využití je třeba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procento obsazených paletových míst.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Výkon skladu: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to průtok zboží, měřený v úrovni expedice. Vyjadřuje se buď v jednotkách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množství, hmotnostních jednotkách nebo ve finančním vyjádření. Běžně se uvádí výkon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skladu za rok, může to však být i za měsíc, den, hodinu.</a:t>
            </a:r>
          </a:p>
          <a:p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12.4.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3570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0226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812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7606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Tímto pojmem se označuje odstranění a případně i likvidace odpadového materiálu, který vzniká v procesu výroby, distribuce a balení zboží, patří sem i zpětný odběr použitých a zastaralých výrobků od zákazníků, jakož i nevyžádané, poškozené nebo vadné zboží, které bylo vráceno na dobropis, výměnu nebo opravu.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39715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5358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9097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AE537-457C-4219-AF8A-D9C2BA7D480D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89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100" b="1" u="sng" dirty="0"/>
              <a:t>1. Zařízení na přetržitou manipulaci s cyklickým provozem:</a:t>
            </a:r>
          </a:p>
          <a:p>
            <a:pPr lvl="0"/>
            <a:r>
              <a:rPr lang="cs-CZ" sz="1100" b="1" dirty="0"/>
              <a:t>dopravní vozíky,</a:t>
            </a:r>
          </a:p>
          <a:p>
            <a:pPr lvl="0"/>
            <a:r>
              <a:rPr lang="cs-CZ" sz="1100" b="1" dirty="0"/>
              <a:t>jeřáby,</a:t>
            </a:r>
          </a:p>
          <a:p>
            <a:pPr lvl="0"/>
            <a:r>
              <a:rPr lang="cs-CZ" sz="1100" b="1" dirty="0"/>
              <a:t>lopatové rypadla a buldozery,</a:t>
            </a:r>
          </a:p>
          <a:p>
            <a:pPr lvl="0"/>
            <a:r>
              <a:rPr lang="cs-CZ" sz="1100" b="1" dirty="0"/>
              <a:t>výtahy a</a:t>
            </a:r>
          </a:p>
          <a:p>
            <a:r>
              <a:rPr lang="cs-CZ" sz="1100" b="1" dirty="0"/>
              <a:t>shrnovací mechanické lopaty a lanové shrnovače.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 err="1"/>
              <a:t>podvěsné</a:t>
            </a:r>
            <a:r>
              <a:rPr lang="cs-CZ" sz="1100" b="1" dirty="0"/>
              <a:t> dopravníky,</a:t>
            </a:r>
          </a:p>
          <a:p>
            <a:pPr lvl="0"/>
            <a:r>
              <a:rPr lang="cs-CZ" sz="1100" b="1" dirty="0"/>
              <a:t>visuté lanovky a</a:t>
            </a:r>
          </a:p>
          <a:p>
            <a:pPr lvl="0"/>
            <a:r>
              <a:rPr lang="cs-CZ" sz="1100" b="1" dirty="0"/>
              <a:t>podlahové dopravníky.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dopravníky s tažným nosným prostředkem (pásové a článkové,elevátory),</a:t>
            </a:r>
          </a:p>
          <a:p>
            <a:pPr lvl="0"/>
            <a:r>
              <a:rPr lang="cs-CZ" sz="1100" b="1" dirty="0"/>
              <a:t>dopravníky s tažným vlečným prostředkem (hradlové a </a:t>
            </a:r>
            <a:r>
              <a:rPr lang="cs-CZ" sz="1100" b="1" dirty="0" err="1"/>
              <a:t>záchytkové</a:t>
            </a:r>
            <a:r>
              <a:rPr lang="cs-CZ" sz="1100" b="1" dirty="0"/>
              <a:t>, </a:t>
            </a:r>
            <a:r>
              <a:rPr lang="cs-CZ" sz="1100" b="1" dirty="0" err="1"/>
              <a:t>redlery</a:t>
            </a:r>
            <a:r>
              <a:rPr lang="cs-CZ" sz="1100" b="1" dirty="0"/>
              <a:t>),</a:t>
            </a:r>
          </a:p>
          <a:p>
            <a:pPr lvl="0"/>
            <a:r>
              <a:rPr lang="cs-CZ" sz="1100" b="1" dirty="0"/>
              <a:t>dopravníky bez tažného prostředku (dopravní skluzy,válečkové a kladičkové  tratě,závitové,vibrační a vrhací dopravníky),</a:t>
            </a:r>
          </a:p>
          <a:p>
            <a:pPr lvl="0"/>
            <a:r>
              <a:rPr lang="cs-CZ" sz="1100" b="1" dirty="0"/>
              <a:t>pneumatické dopravní soustavy a</a:t>
            </a:r>
          </a:p>
          <a:p>
            <a:pPr lvl="0"/>
            <a:r>
              <a:rPr lang="cs-CZ" sz="1100" b="1" dirty="0"/>
              <a:t>hydraulické dopravní soustavy.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1100" b="1" dirty="0"/>
              <a:t>zásobníky,</a:t>
            </a:r>
          </a:p>
          <a:p>
            <a:pPr lvl="0"/>
            <a:r>
              <a:rPr lang="cs-CZ" sz="1100" b="1" dirty="0"/>
              <a:t>uzávěry zásobníků,</a:t>
            </a:r>
          </a:p>
          <a:p>
            <a:pPr lvl="0"/>
            <a:r>
              <a:rPr lang="cs-CZ" sz="1100" b="1" dirty="0"/>
              <a:t>podávače,</a:t>
            </a:r>
          </a:p>
          <a:p>
            <a:pPr lvl="0"/>
            <a:r>
              <a:rPr lang="cs-CZ" sz="1100" b="1" dirty="0"/>
              <a:t>nakladače a vykladače,</a:t>
            </a:r>
          </a:p>
          <a:p>
            <a:pPr lvl="0"/>
            <a:r>
              <a:rPr lang="cs-CZ" sz="1100" b="1" dirty="0"/>
              <a:t>zakladače a vyskladňovací  stroje.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5F6DAA06-818D-463C-9F86-32176F9E6CAC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D51A016C-A176-45CB-8A35-DB3B42E64A53}" type="datetime1">
              <a:rPr lang="cs-CZ" smtClean="0"/>
              <a:t>09.10.2019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56C7C5AC-B010-43A2-A7EC-4764E3B06E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D51A016C-A176-45CB-8A35-DB3B42E64A53}" type="datetime1">
              <a:rPr lang="cs-CZ" smtClean="0"/>
              <a:t>09.10.2019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56C7C5AC-B010-43A2-A7EC-4764E3B06EE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754E-0812-4DF2-B80F-AE0DDF9AED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6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5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6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7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8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9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4400" b="1" dirty="0"/>
              <a:t>Logistické pracovní prostředky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EDA10B-CDE6-425E-B982-211C89AF9FB5}" type="datetime1">
              <a:rPr lang="cs-CZ" smtClean="0"/>
              <a:t>09.10.2019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19872" y="3933056"/>
            <a:ext cx="187220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VI.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přednáška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Dopravní prostředky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Silniční vozidla</a:t>
            </a:r>
          </a:p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Železniční vozidla</a:t>
            </a:r>
          </a:p>
          <a:p>
            <a:r>
              <a:rPr lang="cs-CZ" sz="2400" dirty="0">
                <a:solidFill>
                  <a:srgbClr val="000000"/>
                </a:solidFill>
                <a:latin typeface="+mj-lt"/>
              </a:rPr>
              <a:t>Plavidla</a:t>
            </a:r>
          </a:p>
          <a:p>
            <a:endParaRPr lang="cs-CZ" sz="2400" dirty="0">
              <a:latin typeface="+mj-lt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3A3D5-C358-4A03-BF26-9B3931547BEC}" type="datetime1">
              <a:rPr lang="cs-CZ" smtClean="0"/>
              <a:t>09.10.2019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00"/>
                </a:solidFill>
              </a:rPr>
              <a:t>Silniční vozidla</a:t>
            </a:r>
            <a:endParaRPr lang="cs-CZ" sz="36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cs-CZ" sz="2400" b="1" dirty="0">
                <a:solidFill>
                  <a:srgbClr val="000000"/>
                </a:solidFill>
              </a:rPr>
              <a:t>dle podvozků 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klasické nákladní automobily,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přívěsy, nebo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návěsy </a:t>
            </a:r>
          </a:p>
          <a:p>
            <a:pPr lvl="0"/>
            <a:r>
              <a:rPr lang="cs-CZ" sz="2400" b="1" dirty="0">
                <a:solidFill>
                  <a:srgbClr val="000000"/>
                </a:solidFill>
              </a:rPr>
              <a:t>dle koncepcí nástaveb: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univerzální (valníky)a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speciální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0B4FB-E5E5-4412-8F0B-43D4F6EF69DC}" type="datetime1">
              <a:rPr lang="cs-CZ" smtClean="0"/>
              <a:t>09.10.2019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0000"/>
                </a:solidFill>
              </a:rPr>
              <a:t>Silniční vozidla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u="sng" dirty="0">
                <a:solidFill>
                  <a:srgbClr val="000000"/>
                </a:solidFill>
              </a:rPr>
              <a:t>Tahače a návěsy mohou být využity těmito způsoby: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přepojováním návěsů u ložných manipulací a zkracováním doby prostojů tahačů,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výměnou návěsů mezi dvěma dopravními prostředky (tahači, nebo i tahači a námořními loděmi, případně vlaky a tahači) a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uplatněním většího množství různých speciálních návěsů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CB8A-F000-4369-9C1C-5515BDF4E599}" type="datetime1">
              <a:rPr lang="cs-CZ" smtClean="0"/>
              <a:t>09.10.2019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>
                <a:solidFill>
                  <a:srgbClr val="000000"/>
                </a:solidFill>
              </a:rPr>
              <a:t>Železniční vozidla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b="1" i="1" dirty="0">
                <a:solidFill>
                  <a:srgbClr val="C00000"/>
                </a:solidFill>
              </a:rPr>
              <a:t>G</a:t>
            </a:r>
            <a:r>
              <a:rPr lang="cs-CZ" sz="2800" dirty="0">
                <a:solidFill>
                  <a:srgbClr val="000000"/>
                </a:solidFill>
              </a:rPr>
              <a:t>	-	kryté ( T s otevíratelnou střechou),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M</a:t>
            </a:r>
            <a:r>
              <a:rPr lang="cs-CZ" sz="2800" dirty="0">
                <a:solidFill>
                  <a:srgbClr val="000000"/>
                </a:solidFill>
              </a:rPr>
              <a:t>	-	kryté pro přepravu živých zvířat,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E</a:t>
            </a:r>
            <a:r>
              <a:rPr lang="cs-CZ" sz="2800" dirty="0">
                <a:solidFill>
                  <a:srgbClr val="000000"/>
                </a:solidFill>
              </a:rPr>
              <a:t>	-	otevřené vysokostěnné,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K,R</a:t>
            </a:r>
            <a:r>
              <a:rPr lang="cs-CZ" sz="2800" dirty="0">
                <a:solidFill>
                  <a:srgbClr val="000000"/>
                </a:solidFill>
              </a:rPr>
              <a:t>	-	otevřené nízkostěnné,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F,T</a:t>
            </a:r>
            <a:r>
              <a:rPr lang="cs-CZ" sz="2800" dirty="0">
                <a:solidFill>
                  <a:srgbClr val="000000"/>
                </a:solidFill>
              </a:rPr>
              <a:t>	-	výsypné,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K,R</a:t>
            </a:r>
            <a:r>
              <a:rPr lang="cs-CZ" sz="2800" dirty="0">
                <a:solidFill>
                  <a:srgbClr val="000000"/>
                </a:solidFill>
              </a:rPr>
              <a:t>	-	plošinové,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L,S</a:t>
            </a:r>
            <a:r>
              <a:rPr lang="cs-CZ" sz="2800" dirty="0">
                <a:solidFill>
                  <a:srgbClr val="000000"/>
                </a:solidFill>
              </a:rPr>
              <a:t>	-	oplenové,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I	</a:t>
            </a:r>
            <a:r>
              <a:rPr lang="cs-CZ" sz="2800" dirty="0">
                <a:solidFill>
                  <a:srgbClr val="000000"/>
                </a:solidFill>
              </a:rPr>
              <a:t>-	chladící, </a:t>
            </a:r>
          </a:p>
          <a:p>
            <a:r>
              <a:rPr lang="cs-CZ" sz="2800" b="1" i="1" dirty="0">
                <a:solidFill>
                  <a:srgbClr val="C00000"/>
                </a:solidFill>
              </a:rPr>
              <a:t>U</a:t>
            </a:r>
            <a:r>
              <a:rPr lang="cs-CZ" sz="2800" dirty="0">
                <a:solidFill>
                  <a:srgbClr val="000000"/>
                </a:solidFill>
              </a:rPr>
              <a:t>	-	nádržkové,</a:t>
            </a:r>
          </a:p>
          <a:p>
            <a:pPr>
              <a:buNone/>
            </a:pPr>
            <a:r>
              <a:rPr lang="cs-CZ" sz="28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946B-E250-47A2-9544-F9EADE9AF467}" type="datetime1">
              <a:rPr lang="cs-CZ" smtClean="0"/>
              <a:t>09.10.2019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rgbClr val="000000"/>
                </a:solidFill>
              </a:rPr>
              <a:t>Plavidla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dirty="0">
                <a:solidFill>
                  <a:srgbClr val="000000"/>
                </a:solidFill>
              </a:rPr>
              <a:t>Ve </a:t>
            </a:r>
            <a:r>
              <a:rPr lang="cs-CZ" sz="2800" u="sng" dirty="0">
                <a:solidFill>
                  <a:srgbClr val="000000"/>
                </a:solidFill>
              </a:rPr>
              <a:t>vnitrozemské vodní dopravě </a:t>
            </a:r>
            <a:r>
              <a:rPr lang="cs-CZ" sz="2800" dirty="0">
                <a:solidFill>
                  <a:srgbClr val="000000"/>
                </a:solidFill>
              </a:rPr>
              <a:t>se používají pro přepravu tato plavidla: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motorové nákladní lodě,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vlečné čluny,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tlačné čluny, 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plovoucí kontejnery - bárky 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říčně námořní lodě na větších tocích</a:t>
            </a: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různé speciální lodě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473F6-0DC8-40CD-8C74-8D2C1A824773}" type="datetime1">
              <a:rPr lang="cs-CZ" smtClean="0"/>
              <a:t>09.10.2019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latin typeface="Times New Roman" pitchFamily="16" charset="0"/>
              </a:rPr>
              <a:t>Plavidla</a:t>
            </a:r>
            <a:endParaRPr lang="cs-CZ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b="1" u="sng" dirty="0">
                <a:solidFill>
                  <a:srgbClr val="000000"/>
                </a:solidFill>
              </a:rPr>
              <a:t>V námořní dopravě se používají lodě:</a:t>
            </a:r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konvenční 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kabotážní </a:t>
            </a:r>
          </a:p>
          <a:p>
            <a:r>
              <a:rPr lang="cs-CZ" sz="2400" dirty="0">
                <a:solidFill>
                  <a:srgbClr val="000000"/>
                </a:solidFill>
              </a:rPr>
              <a:t>kontejnerové 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A8052-D99A-4E0B-843D-D23B2983C109}" type="datetime1">
              <a:rPr lang="cs-CZ" smtClean="0"/>
              <a:t>09.10.2019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Prostředky  pro získávání i zpracování informací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836912"/>
          </a:xfrm>
        </p:spPr>
        <p:txBody>
          <a:bodyPr/>
          <a:lstStyle/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Čtecí  zařízení(RFID, čárové a maticové kódy)</a:t>
            </a:r>
          </a:p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Senzory</a:t>
            </a:r>
          </a:p>
          <a:p>
            <a:pPr marL="458787" indent="-457200"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800" dirty="0">
                <a:solidFill>
                  <a:srgbClr val="000000"/>
                </a:solidFill>
                <a:latin typeface="Calibri" charset="0"/>
              </a:rPr>
              <a:t>Řídící a ovládací prvky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E092-CFB2-407D-8B58-5C152B9F992D}" type="datetime1">
              <a:rPr lang="cs-CZ" smtClean="0"/>
              <a:t>09.10.2019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cs-CZ" sz="4400" b="1" dirty="0"/>
              <a:t>Skladové hospodářství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27121EE-4604-4092-9A3C-FB7AAA93BEFE}" type="datetime1">
              <a:rPr lang="cs-CZ" smtClean="0"/>
              <a:t>09.10.2019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Pojem skladování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D2F0C-F9D0-40D4-9905-5170AEC646DA}" type="datetime1">
              <a:rPr lang="cs-CZ" smtClean="0"/>
              <a:t>09.10.2019</a:t>
            </a:fld>
            <a:endParaRPr lang="cs-CZ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8787" indent="-4572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zabezpečuje uskladnění produktů v místech jejich vzniku a mezi místem vzniku a místem jejich spotřeby </a:t>
            </a:r>
          </a:p>
          <a:p>
            <a:pPr marL="458787" indent="-457200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Courier New" panose="02070309020205020404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cs-CZ" sz="3200" b="1" dirty="0">
                <a:solidFill>
                  <a:srgbClr val="000000"/>
                </a:solidFill>
                <a:latin typeface="Calibri" charset="0"/>
              </a:rPr>
              <a:t>poskytuje managementu informace o stavu, podmínkách a rozmístění skladovaných produktů.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32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Motivy skladování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 Vyrovnávací funkce </a:t>
            </a:r>
          </a:p>
          <a:p>
            <a:r>
              <a:rPr lang="cs-CZ" dirty="0">
                <a:solidFill>
                  <a:srgbClr val="000000"/>
                </a:solidFill>
              </a:rPr>
              <a:t>Zabezpečovací funkce</a:t>
            </a:r>
          </a:p>
          <a:p>
            <a:r>
              <a:rPr lang="cs-CZ" dirty="0">
                <a:solidFill>
                  <a:srgbClr val="000000"/>
                </a:solidFill>
              </a:rPr>
              <a:t>Kompletační</a:t>
            </a:r>
          </a:p>
          <a:p>
            <a:r>
              <a:rPr lang="cs-CZ" dirty="0">
                <a:solidFill>
                  <a:srgbClr val="000000"/>
                </a:solidFill>
              </a:rPr>
              <a:t>Spekulační</a:t>
            </a:r>
          </a:p>
          <a:p>
            <a:r>
              <a:rPr lang="cs-CZ" dirty="0">
                <a:solidFill>
                  <a:srgbClr val="000000"/>
                </a:solidFill>
              </a:rPr>
              <a:t>Zušlechťovací</a:t>
            </a:r>
          </a:p>
          <a:p>
            <a:r>
              <a:rPr lang="cs-CZ" dirty="0">
                <a:solidFill>
                  <a:srgbClr val="000000"/>
                </a:solidFill>
              </a:rPr>
              <a:t>Racionalizační</a:t>
            </a:r>
          </a:p>
          <a:p>
            <a:r>
              <a:rPr lang="cs-CZ" dirty="0">
                <a:solidFill>
                  <a:srgbClr val="000000"/>
                </a:solidFill>
              </a:rPr>
              <a:t> Informační</a:t>
            </a:r>
          </a:p>
          <a:p>
            <a:r>
              <a:rPr lang="cs-CZ" dirty="0">
                <a:solidFill>
                  <a:srgbClr val="000000"/>
                </a:solidFill>
              </a:rPr>
              <a:t>Ekologická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91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000" b="1" dirty="0"/>
              <a:t>Logistické pracovní prostředky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C1E2-0409-4E48-9F37-60E79B2E5B9E}" type="datetime1">
              <a:rPr lang="cs-CZ" smtClean="0"/>
              <a:t>09.10.2019</a:t>
            </a:fld>
            <a:endParaRPr lang="cs-CZ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panose="020F0502020204030204" pitchFamily="34" charset="0"/>
              </a:rPr>
              <a:t>- aktivní prvky logistického procesu,</a:t>
            </a:r>
          </a:p>
          <a:p>
            <a:pPr marL="342900" indent="-341313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panose="020F0502020204030204" pitchFamily="34" charset="0"/>
              </a:rPr>
              <a:t>- realizovat logistické funkce – provádět netechnologické operace s pasivními prvky.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Funkce skladu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2EE3-5F1B-45CF-938E-2C6561CBA1B0}" type="datetime1">
              <a:rPr lang="cs-CZ" smtClean="0"/>
              <a:t>09.10.2019</a:t>
            </a:fld>
            <a:endParaRPr lang="cs-CZ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Příjem zboží, 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Transfer nebo ukládání zboží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Překládka zboží (</a:t>
            </a:r>
            <a:r>
              <a:rPr lang="cs-CZ" sz="3200" dirty="0" err="1">
                <a:solidFill>
                  <a:srgbClr val="000000"/>
                </a:solidFill>
                <a:latin typeface="+mj-lt"/>
              </a:rPr>
              <a:t>cross-docking</a:t>
            </a:r>
            <a:r>
              <a:rPr lang="cs-CZ" sz="32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+mj-lt"/>
              </a:rPr>
              <a:t>Odesílání –expedice zboží.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Součásti skladu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4925-9E35-488B-8A2A-D0DFA0F3175E}" type="datetime1">
              <a:rPr lang="cs-CZ" smtClean="0"/>
              <a:t>09.10.2019</a:t>
            </a:fld>
            <a:endParaRPr lang="cs-CZ" dirty="0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3200" dirty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- stavební část (pozemky, komunikace, budovy, …)</a:t>
            </a:r>
          </a:p>
          <a:p>
            <a:pPr hangingPunct="1">
              <a:lnSpc>
                <a:spcPct val="100000"/>
              </a:lnSpc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3200" dirty="0">
                <a:solidFill>
                  <a:srgbClr val="000000"/>
                </a:solidFill>
                <a:latin typeface="Calibri" charset="0"/>
              </a:rPr>
              <a:t>- zařízení (regály, vozíky, …).</a:t>
            </a:r>
          </a:p>
        </p:txBody>
      </p:sp>
      <p:pic>
        <p:nvPicPr>
          <p:cNvPr id="4" name="Obrázek 3" descr="images 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509120"/>
            <a:ext cx="2466975" cy="1847850"/>
          </a:xfrm>
          <a:prstGeom prst="rect">
            <a:avLst/>
          </a:prstGeom>
        </p:spPr>
      </p:pic>
      <p:pic>
        <p:nvPicPr>
          <p:cNvPr id="5" name="Obrázek 4" descr="images 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5010150"/>
            <a:ext cx="2466975" cy="1847850"/>
          </a:xfrm>
          <a:prstGeom prst="rect">
            <a:avLst/>
          </a:prstGeom>
        </p:spPr>
      </p:pic>
      <p:pic>
        <p:nvPicPr>
          <p:cNvPr id="6" name="Obrázek 5" descr="images 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2780928"/>
            <a:ext cx="2466975" cy="184785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1143000"/>
          </a:xfrm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Kritéria pro srovnávání technické části skladování: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1B03-C24D-457E-8CDF-1718A0C02913}" type="datetime1">
              <a:rPr lang="cs-CZ" smtClean="0"/>
              <a:t>09.10.2019</a:t>
            </a:fld>
            <a:endParaRPr lang="cs-CZ"/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971600" y="1556792"/>
            <a:ext cx="7200800" cy="49685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rozměry,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kapacita,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výšky,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výkon,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počet pracovníků,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komunikační spojení (vlečka, …)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8229600" cy="446087"/>
          </a:xfrm>
          <a:ln/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b="1" dirty="0"/>
              <a:t>Technické faktory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7B840-E50F-4843-842C-520FAA785CEA}" type="datetime1">
              <a:rPr lang="cs-CZ" smtClean="0"/>
              <a:t>09.10.2019</a:t>
            </a:fld>
            <a:endParaRPr lang="cs-CZ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3528" y="1596523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druhy a množství skladovaných materiálů,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manipulační jednotky,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kapacita skladu,</a:t>
            </a:r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000" dirty="0">
                <a:solidFill>
                  <a:srgbClr val="000000"/>
                </a:solidFill>
                <a:latin typeface="Calibri" charset="0"/>
              </a:rPr>
              <a:t>průtok, obrat, skladovací doby.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sz="2600" b="1" dirty="0">
                <a:solidFill>
                  <a:srgbClr val="000000"/>
                </a:solidFill>
                <a:latin typeface="Calibri" charset="0"/>
              </a:rPr>
              <a:t>Srovnávací ukazatele: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využití ploch,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využití objemu,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stupeň mechanizace,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</a:tabLst>
            </a:pPr>
            <a:r>
              <a:rPr lang="cs-CZ" dirty="0">
                <a:solidFill>
                  <a:srgbClr val="000000"/>
                </a:solidFill>
                <a:latin typeface="Calibri" charset="0"/>
              </a:rPr>
              <a:t>stupeň automatizace</a:t>
            </a:r>
            <a:r>
              <a:rPr lang="cs-CZ" sz="2600" dirty="0">
                <a:solidFill>
                  <a:srgbClr val="000000"/>
                </a:solidFill>
                <a:latin typeface="Calibri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2600" dirty="0">
              <a:solidFill>
                <a:srgbClr val="000000"/>
              </a:solidFill>
              <a:latin typeface="Calibri" charset="0"/>
            </a:endParaRPr>
          </a:p>
          <a:p>
            <a:endParaRPr lang="cs-CZ" sz="2800" dirty="0"/>
          </a:p>
          <a:p>
            <a:endParaRPr lang="cs-CZ" sz="2800" dirty="0"/>
          </a:p>
          <a:p>
            <a:pPr marL="457200" indent="-457200" hangingPunct="1">
              <a:lnSpc>
                <a:spcPct val="100000"/>
              </a:lnSpc>
              <a:spcAft>
                <a:spcPts val="1425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26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37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 b="1" dirty="0" err="1"/>
              <a:t>Ekonomické</a:t>
            </a:r>
            <a:r>
              <a:rPr lang="en-US" sz="4400" b="1" dirty="0"/>
              <a:t> </a:t>
            </a:r>
            <a:r>
              <a:rPr lang="en-US" sz="4400" b="1" dirty="0" err="1"/>
              <a:t>faktory</a:t>
            </a:r>
            <a:endParaRPr lang="en-US" sz="4400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0A409-149A-4C1C-A22F-D097192A437E}" type="datetime1">
              <a:rPr lang="cs-CZ" smtClean="0"/>
              <a:t>09.10.2019</a:t>
            </a:fld>
            <a:endParaRPr lang="cs-CZ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971600" y="1484784"/>
            <a:ext cx="7704856" cy="4968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investiční náklady,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dirty="0">
                <a:solidFill>
                  <a:srgbClr val="000000"/>
                </a:solidFill>
                <a:latin typeface="+mj-lt"/>
              </a:rPr>
              <a:t>provozní náklady.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 algn="ctr"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sz="2800" b="1" dirty="0">
                <a:solidFill>
                  <a:srgbClr val="000000"/>
                </a:solidFill>
                <a:latin typeface="+mj-lt"/>
              </a:rPr>
              <a:t>Srovnávací ukazatele:</a:t>
            </a:r>
          </a:p>
          <a:p>
            <a:pPr marL="514350" indent="-514350"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cs-CZ" sz="2000" dirty="0"/>
              <a:t>investiční náklady vztažené na skladovou plochu a na jednotku skladovaného materiálu,</a:t>
            </a:r>
          </a:p>
          <a:p>
            <a:pPr marL="514350" indent="-514350">
              <a:spcBef>
                <a:spcPts val="1200"/>
              </a:spcBef>
              <a:spcAft>
                <a:spcPts val="1000"/>
              </a:spcAft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cs-CZ" sz="2000" dirty="0"/>
              <a:t>náklady na skladování jednotky materiálu za jednotku času.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Rozhodování v oblasti skladování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b="1" dirty="0"/>
              <a:t>Strategická rozhodnutí</a:t>
            </a:r>
            <a:r>
              <a:rPr lang="cs-CZ" dirty="0"/>
              <a:t> :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využít vlastní kapacity, pronajmout kapacity, využít kapacity veřejných skladů nebo kombinaci,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uzavřít smlouvu s nezávislým poskytovatelem logistických služeb,</a:t>
            </a:r>
          </a:p>
          <a:p>
            <a:pPr marL="0" indent="0">
              <a:spcBef>
                <a:spcPts val="1200"/>
              </a:spcBef>
              <a:spcAft>
                <a:spcPts val="100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- investovat do zařízení, přijmout pracovníky.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4AE6-C755-49BC-A126-241B64A66300}" type="datetime1">
              <a:rPr lang="cs-CZ" smtClean="0"/>
              <a:t>09.10.2019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Rozhodování v oblasti skladování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Operativní rozhodnutí</a:t>
            </a:r>
            <a:r>
              <a:rPr lang="cs-CZ" dirty="0"/>
              <a:t> jsou na krátké časové úseky a týkají se koordinace a výkonu logistického systému.</a:t>
            </a:r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DDE1-6185-4148-86B2-718D133E4F27}" type="datetime1">
              <a:rPr lang="cs-CZ" smtClean="0"/>
              <a:t>09.10.2019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Oblasti použití skladů: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9A655-8A91-4BE6-A647-7801A0173B1A}" type="datetime1">
              <a:rPr lang="cs-CZ" smtClean="0"/>
              <a:t>09.10.2019</a:t>
            </a:fld>
            <a:endParaRPr lang="cs-CZ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95536" y="1484784"/>
            <a:ext cx="8748464" cy="49685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b="1" i="1" dirty="0">
                <a:solidFill>
                  <a:srgbClr val="C00000"/>
                </a:solidFill>
                <a:latin typeface="+mj-lt"/>
              </a:rPr>
              <a:t>podpora výroby </a:t>
            </a:r>
            <a:r>
              <a:rPr lang="cs-CZ" sz="2800" dirty="0">
                <a:solidFill>
                  <a:srgbClr val="000000"/>
                </a:solidFill>
                <a:latin typeface="+mj-lt"/>
              </a:rPr>
              <a:t>– příjem zboží od všech dodavatelů do skladu, odkud se podle potřeby přesune do výroby,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b="1" i="1" dirty="0">
                <a:solidFill>
                  <a:srgbClr val="C00000"/>
                </a:solidFill>
                <a:latin typeface="+mj-lt"/>
              </a:rPr>
              <a:t>kombinace, směšování výrobků </a:t>
            </a:r>
            <a:r>
              <a:rPr lang="cs-CZ" sz="2800" dirty="0">
                <a:solidFill>
                  <a:srgbClr val="000000"/>
                </a:solidFill>
                <a:latin typeface="+mj-lt"/>
              </a:rPr>
              <a:t>– jednotlivé výrobní závody dodávají do centrálního skladu, kde se pak výrobky kombinují podle zákaznických objednávek a expedují,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sz="2800" b="1" i="1" dirty="0">
                <a:solidFill>
                  <a:srgbClr val="C00000"/>
                </a:solidFill>
                <a:latin typeface="+mj-lt"/>
              </a:rPr>
              <a:t>rozdělování do menších zásilek </a:t>
            </a:r>
            <a:r>
              <a:rPr lang="cs-CZ" sz="2800" dirty="0">
                <a:solidFill>
                  <a:srgbClr val="000000"/>
                </a:solidFill>
                <a:latin typeface="+mj-lt"/>
              </a:rPr>
              <a:t>– z výrobního závodu jsou přijímány velké zásilky, které se rozdělují a kombinuje se několik zákaznických objednávek.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28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Výhody a nevýhody pronajatých a soukromých  skladů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Smluvní sklad (outsourcing)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000" i="1" dirty="0"/>
              <a:t>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Uchování kapitálu.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Přizpůsobení sezónnosti.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Snížení rizika.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Efekty založené na rozsahu.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Větší pružnost.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Přesná znalost skladovacích nákladů.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Minimalizace sporů s odbory.</a:t>
            </a:r>
          </a:p>
          <a:p>
            <a:pPr marL="457200" indent="-457200">
              <a:buFont typeface="+mj-lt"/>
              <a:buAutoNum type="arabicPeriod"/>
            </a:pPr>
            <a:endParaRPr lang="pl-PL" sz="3000" dirty="0"/>
          </a:p>
          <a:p>
            <a:pPr marL="0" indent="0">
              <a:buNone/>
            </a:pPr>
            <a:r>
              <a:rPr lang="cs-CZ" sz="3000" i="1" dirty="0"/>
              <a:t>Nevýhody: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 Skladový prostor skladu nemusí být vždy k dispozici tam, kde ho potřebujeme.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Nedostatečný rozsah služeb, které nabízí vlastník skladu.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Komunikační problémy.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Soukromé sklady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i="1" dirty="0"/>
              <a:t>Výhody:</a:t>
            </a:r>
          </a:p>
          <a:p>
            <a:pPr marL="457200" indent="-457200">
              <a:buAutoNum type="arabicPeriod"/>
            </a:pPr>
            <a:r>
              <a:rPr lang="cs-CZ" sz="2100" dirty="0"/>
              <a:t>Podnik má větší míru kontroly nad uskladněným zbožím.</a:t>
            </a:r>
          </a:p>
          <a:p>
            <a:pPr marL="457200" indent="-457200">
              <a:buAutoNum type="arabicPeriod"/>
            </a:pPr>
            <a:r>
              <a:rPr lang="cs-CZ" sz="2100" dirty="0"/>
              <a:t>Vlastní sklad může snižovat skladovací náklady v dlouhodobém časovém horizontu, pokud se sklad dostatečně využívá.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Nevýhody: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Nedostatek pružnosti.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Soukromé skladové zařízení se nemůže zvětšovat nebo zmenšovat tak, aby bylo v souladu s měnící se poptávkou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100" dirty="0"/>
              <a:t>Finanční omezení.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513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 </a:t>
            </a:r>
            <a:r>
              <a:rPr lang="cs-CZ" sz="4400" b="1" dirty="0" err="1"/>
              <a:t>Cross</a:t>
            </a:r>
            <a:r>
              <a:rPr lang="cs-CZ" sz="4400" b="1" dirty="0"/>
              <a:t> -</a:t>
            </a:r>
            <a:r>
              <a:rPr lang="cs-CZ" sz="4400" b="1" dirty="0" err="1"/>
              <a:t>Docking</a:t>
            </a:r>
            <a:endParaRPr lang="cs-CZ" sz="4400" b="1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/>
              <a:t>Systém </a:t>
            </a:r>
            <a:r>
              <a:rPr lang="cs-CZ" b="1" dirty="0" err="1"/>
              <a:t>Cross</a:t>
            </a:r>
            <a:r>
              <a:rPr lang="cs-CZ" b="1" dirty="0"/>
              <a:t>-</a:t>
            </a:r>
            <a:r>
              <a:rPr lang="cs-CZ" b="1" dirty="0" err="1"/>
              <a:t>Docking</a:t>
            </a:r>
            <a:r>
              <a:rPr lang="cs-CZ" dirty="0"/>
              <a:t> je systém okamžitého překládání. Produkty se přivážejí ve velkém, ihned se rozdělí, v potřebném množství se spojí s jinými výrobky do zásilky určené pro jednoho zákazníka. Produkty se v zásadě nikdy neskladují. </a:t>
            </a:r>
            <a:r>
              <a:rPr lang="cs-CZ" i="1" dirty="0"/>
              <a:t>Způsob využívají především maloobchodní firmy.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0DF6F-AC57-406B-A37A-2714DEA67134}" type="datetime1">
              <a:rPr lang="cs-CZ" smtClean="0"/>
              <a:t>09.10.2019</a:t>
            </a:fld>
            <a:endParaRPr lang="cs-CZ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79500" y="2339975"/>
            <a:ext cx="5651500" cy="1233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Logistické pracovní 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Manipulace</a:t>
            </a:r>
          </a:p>
          <a:p>
            <a:pPr>
              <a:buFontTx/>
              <a:buChar char="-"/>
            </a:pPr>
            <a:r>
              <a:rPr lang="cs-CZ" dirty="0"/>
              <a:t>Informace</a:t>
            </a:r>
          </a:p>
          <a:p>
            <a:pPr>
              <a:buFontTx/>
              <a:buChar char="-"/>
            </a:pPr>
            <a:r>
              <a:rPr lang="cs-CZ" dirty="0"/>
              <a:t>Lidská složka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6B80-62C9-4C88-84E6-6EA2075DA980}" type="datetime1">
              <a:rPr lang="cs-CZ" smtClean="0"/>
              <a:t>09.10.2019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</a:t>
            </a:r>
            <a:r>
              <a:rPr lang="cs-CZ" b="1" dirty="0"/>
              <a:t> Smluvní skladování </a:t>
            </a:r>
            <a:endParaRPr lang="cs-CZ" sz="4400" b="1" dirty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dirty="0"/>
              <a:t>Smluvní skladování je dohoda mezi uživatelem a poskytovatelem skladovacích služeb. 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dirty="0"/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b="1" i="1" dirty="0">
                <a:solidFill>
                  <a:srgbClr val="C00000"/>
                </a:solidFill>
              </a:rPr>
              <a:t>Výhody</a:t>
            </a:r>
            <a:r>
              <a:rPr lang="cs-CZ" dirty="0"/>
              <a:t>: žádné počáteční investice, specializovaná zařízení, kvalifikovaný personál.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b="1" i="1" dirty="0">
                <a:solidFill>
                  <a:srgbClr val="C00000"/>
                </a:solidFill>
              </a:rPr>
              <a:t>Nevýhody</a:t>
            </a:r>
            <a:r>
              <a:rPr lang="cs-CZ" dirty="0"/>
              <a:t>: vyšší provozní náklady, nižší úroveň zákaznického servisu.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AAC3B-47B0-420B-8621-EE40A6033237}" type="datetime1">
              <a:rPr lang="cs-CZ" smtClean="0"/>
              <a:t>09.10.2019</a:t>
            </a:fld>
            <a:endParaRPr lang="cs-CZ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489075" y="1800225"/>
            <a:ext cx="4630738" cy="109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Typy skladování: Veřejné sklady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všeobecné obchodní sklady pro průmyslové a spotřební zboží,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mrazírenské a chladírenské sklady,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celní sklady,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sz="2800" dirty="0"/>
              <a:t>specializované komoditní sklady (zemědělské produkty – jeden produkt, např. obilí, vlna, …)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7052-26DB-4CCE-9971-FAD117E59289}" type="datetime1">
              <a:rPr lang="cs-CZ" smtClean="0"/>
              <a:t>09.10.2019</a:t>
            </a:fld>
            <a:endParaRPr lang="cs-CZ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39863" y="1922463"/>
            <a:ext cx="4171950" cy="2398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Typy skladování: Konsignační sklad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sklad u </a:t>
            </a:r>
            <a:r>
              <a:rPr lang="cs-CZ" dirty="0" err="1"/>
              <a:t>nevlastníka</a:t>
            </a:r>
            <a:r>
              <a:rPr lang="cs-CZ" dirty="0"/>
              <a:t> zboží (odběratele, obchodního zástupce nebo komisionáře) za účelem přiblížení zboží k zákazníkům.</a:t>
            </a:r>
          </a:p>
          <a:p>
            <a:endParaRPr lang="cs-CZ" dirty="0"/>
          </a:p>
          <a:p>
            <a:r>
              <a:rPr lang="cs-CZ" dirty="0"/>
              <a:t>Do okamžiku odběru/zaplacení je zboží majetkem zřizovatele skladu, který nese riziko neprodejnosti zboží, pohybu cen, inflace atp.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295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Funkce skladování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Přesun produktu</a:t>
            </a:r>
          </a:p>
          <a:p>
            <a:r>
              <a:rPr lang="cs-CZ" dirty="0"/>
              <a:t>Uskladnění produktu</a:t>
            </a:r>
          </a:p>
          <a:p>
            <a:r>
              <a:rPr lang="cs-CZ" dirty="0"/>
              <a:t>Přenos informací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E92-179A-4937-94D0-928C0089468E}" type="datetime1">
              <a:rPr lang="cs-CZ" smtClean="0"/>
              <a:t>09.10.2019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126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Velikost skladu bude ovlivněna: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druhem a rozměry produktů,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způsobem manipulace,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kolísavostí poptávky,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rychlostí obratu zásob.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89E0-78B9-45C0-8663-488469076E06}" type="datetime1">
              <a:rPr lang="cs-CZ" smtClean="0"/>
              <a:t>09.10.2019</a:t>
            </a:fld>
            <a:endParaRPr lang="cs-CZ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260475" y="2609850"/>
            <a:ext cx="4333875" cy="207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b="1" dirty="0"/>
              <a:t>Počet skladů budou ovlivňovat: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spojené se ztrátou prodejní příležitosti,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na zásoby,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na skladování,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náklady přepravní.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9023F-75DE-449B-97A9-DE5190836AA8}" type="datetime1">
              <a:rPr lang="cs-CZ" smtClean="0"/>
              <a:t>09.10.2019</a:t>
            </a:fld>
            <a:endParaRPr lang="cs-CZ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222625" y="2609850"/>
            <a:ext cx="28082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err="1"/>
              <a:t>Hlavní</a:t>
            </a:r>
            <a:r>
              <a:rPr lang="en-US" sz="4800" b="1" dirty="0"/>
              <a:t> </a:t>
            </a:r>
            <a:r>
              <a:rPr lang="en-US" sz="4800" b="1" dirty="0" err="1"/>
              <a:t>směry</a:t>
            </a:r>
            <a:r>
              <a:rPr lang="en-US" sz="4800" b="1" dirty="0"/>
              <a:t> </a:t>
            </a:r>
            <a:r>
              <a:rPr lang="en-US" sz="4800" b="1" dirty="0" err="1"/>
              <a:t>ve</a:t>
            </a:r>
            <a:r>
              <a:rPr lang="en-US" sz="4800" b="1" dirty="0"/>
              <a:t> </a:t>
            </a:r>
            <a:r>
              <a:rPr lang="en-US" sz="4800" b="1" dirty="0" err="1"/>
              <a:t>skladování</a:t>
            </a:r>
            <a:endParaRPr lang="en-US" sz="4800" b="1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matematických metod 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prostředků výpočetní techniky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využívání prostředků progresivního stavebně-technického řešení,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cs-CZ" sz="2400" dirty="0"/>
              <a:t>pro vnitřní vybavení skladů.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C799-8653-4318-97BC-865E48967742}" type="datetime1">
              <a:rPr lang="cs-CZ" smtClean="0"/>
              <a:t>09.10.2019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dirty="0"/>
              <a:t>Zařazení skladu do materiálového toku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sklad musí být v centru spotřeby,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zajišťovat co nejkratší cesty,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- nesmí rušit plynulost materiálového toku.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D6974-3133-4A91-9ED1-EDE10D4EA5B2}" type="datetime1">
              <a:rPr lang="cs-CZ" smtClean="0"/>
              <a:t>09.10.2019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800" dirty="0"/>
              <a:t>Centralizované sklady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i="1" dirty="0"/>
              <a:t>Výhody centralizovaných skladů: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menší počet pracovních sil i administrativních,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zavádění mechanizace a automatizace,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dirty="0"/>
              <a:t>- stavební pořizovací náklady na 1 m³ nižší hlavně u výškových skladů.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cs-CZ" i="1" dirty="0"/>
              <a:t>Nevýhodou jsou vyšší nároky na organizaci a kvalifikaci pracovníků</a:t>
            </a:r>
            <a:r>
              <a:rPr lang="cs-CZ" dirty="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07E15-E2B5-4DAD-B540-F0E9BAD7E190}" type="datetime1">
              <a:rPr lang="cs-CZ" smtClean="0"/>
              <a:t>09.10.2019</a:t>
            </a:fld>
            <a:endParaRPr lang="cs-CZ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600325" y="2609850"/>
            <a:ext cx="40528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 b="1" dirty="0" err="1"/>
              <a:t>Řízení</a:t>
            </a:r>
            <a:r>
              <a:rPr lang="en-US" sz="4800" b="1" dirty="0"/>
              <a:t> </a:t>
            </a:r>
            <a:r>
              <a:rPr lang="en-US" sz="4800" b="1" dirty="0" err="1"/>
              <a:t>skladového</a:t>
            </a:r>
            <a:r>
              <a:rPr lang="en-US" sz="4800" b="1" dirty="0"/>
              <a:t> </a:t>
            </a:r>
            <a:r>
              <a:rPr lang="en-US" sz="4800" b="1" dirty="0" err="1"/>
              <a:t>hospodářství</a:t>
            </a:r>
            <a:r>
              <a:rPr lang="en-US" sz="4800" b="1" dirty="0"/>
              <a:t> </a:t>
            </a:r>
            <a:r>
              <a:rPr lang="en-US" sz="4800" b="1" dirty="0" err="1"/>
              <a:t>podniku</a:t>
            </a:r>
            <a:endParaRPr lang="en-US" sz="4800" b="1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Skladové hospodářství souvisí s výrobou, a proto jsou všechny úkoly stanoveny operativním plánováním, které se skládá: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ze lhůtového plánování, tj. podrobný rozpis na dny, směny,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cs-CZ" dirty="0"/>
              <a:t>z dispečerského řízení, tj. při nenadálých poruchách zajišťuje potřebná organizační opatření.</a:t>
            </a:r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C538A-DBD1-4892-A6D4-A0698F65D804}" type="datetime1">
              <a:rPr lang="cs-CZ" smtClean="0"/>
              <a:t>09.10.2019</a:t>
            </a:fld>
            <a:endParaRPr lang="cs-CZ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139825" y="2900363"/>
            <a:ext cx="6973888" cy="1104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u="sng" dirty="0"/>
              <a:t>Mezi aktivní prvky</a:t>
            </a:r>
            <a:r>
              <a:rPr lang="cs-CZ" b="1" dirty="0"/>
              <a:t> uplatňované v logistických systémech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manipulační prostředky,</a:t>
            </a:r>
          </a:p>
          <a:p>
            <a:pPr lvl="0"/>
            <a:r>
              <a:rPr lang="cs-CZ" sz="2800" dirty="0"/>
              <a:t>dopravní prostředky,</a:t>
            </a:r>
          </a:p>
          <a:p>
            <a:pPr lvl="0"/>
            <a:r>
              <a:rPr lang="cs-CZ" sz="2800" dirty="0"/>
              <a:t>prostředky  pro získávání (označování, sledování, automatickou identifikaci) i zpracování informací a</a:t>
            </a:r>
          </a:p>
          <a:p>
            <a:pPr lvl="0"/>
            <a:r>
              <a:rPr lang="cs-CZ" sz="2800" dirty="0"/>
              <a:t>ostatní prostředky.</a:t>
            </a:r>
          </a:p>
          <a:p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5641-E144-43A9-A10E-D55FA57CA198}" type="datetime1">
              <a:rPr lang="cs-CZ" smtClean="0"/>
              <a:t>09.10.2019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endParaRPr lang="cs-CZ"/>
          </a:p>
        </p:txBody>
      </p:sp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cs-CZ" dirty="0"/>
              <a:t>Úkolem prostorového plánování je vytvářet přehled o rozmístění jednotlivých materiálových položek.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dirty="0"/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cs-CZ" dirty="0"/>
              <a:t>Veškeré pracovní procesy je nutno provádět podle ověřených postupů (ISO).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2B78F-CC4D-4986-BD6D-8B218EF5B81D}" type="datetime1">
              <a:rPr lang="cs-CZ" smtClean="0"/>
              <a:t>09.10.2019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800" dirty="0"/>
              <a:t>Celkové řešení provozu skladu je ovlivněno: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velikostí zásob,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četností odběrů,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rozmístění skladů,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druhem a velikostí skladových objektů,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technologií skladování,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cs-CZ" dirty="0"/>
              <a:t>organizací a řízením.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70C8-40AE-401E-B9C4-7D4C843A7822}" type="datetime1">
              <a:rPr lang="cs-CZ" smtClean="0"/>
              <a:t>09.10.2019</a:t>
            </a:fld>
            <a:endParaRPr lang="cs-CZ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305175" y="2317750"/>
            <a:ext cx="2643188" cy="227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400" dirty="0"/>
              <a:t>Důležité v řízení zásob jsou ekonomicko-matematické metody řešení úloh: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dirty="0"/>
              <a:t>- kapacitních,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dirty="0"/>
              <a:t>- sortimentních,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dirty="0"/>
              <a:t>- přepravních,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dirty="0"/>
              <a:t>- rozmisťovacích,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cs-CZ" dirty="0"/>
              <a:t>- minimalizujících odpad.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E68E-6DCB-4BCB-8098-888CBA2E7202}" type="datetime1">
              <a:rPr lang="cs-CZ" smtClean="0"/>
              <a:t>09.10.2019</a:t>
            </a:fld>
            <a:endParaRPr lang="cs-CZ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454275" y="2463800"/>
            <a:ext cx="4343400" cy="197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4800" dirty="0"/>
              <a:t>Statistické metody umožňují řešit: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obsazování skladových prostor podle četnosti odběrů,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průběžné kontrolní inventury,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použití metody ABC,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cs-CZ" dirty="0"/>
              <a:t>statistická přejímka ve vstupní a výstupní kontrole.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A0D5-F9E4-496B-8305-D2774A5D43ED}" type="datetime1">
              <a:rPr lang="cs-CZ" smtClean="0"/>
              <a:t>09.10.2019</a:t>
            </a:fld>
            <a:endParaRPr lang="cs-CZ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032125" y="2609850"/>
            <a:ext cx="3189288" cy="1687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r>
              <a:rPr lang="cs-CZ" sz="4800" dirty="0"/>
              <a:t>Metoda ABC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rozdělení skladovaných materiálů podle spotřeby nebo obratu do tří skupin: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A – relativně velký obrat, materiály musí být nejsnáze přístupné, dopravní cesta musí být co nejkratší,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B – střední,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cs-CZ" dirty="0"/>
              <a:t>C – malý obrat, materiál může být na vzdáleném místě, na horních podlažích regálů.</a:t>
            </a: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cs-CZ" dirty="0"/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cs-CZ" dirty="0"/>
          </a:p>
          <a:p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F05-BA8C-4608-8814-C1E5B07A74CB}" type="datetime1">
              <a:rPr lang="cs-CZ" smtClean="0"/>
              <a:t>09.10.2019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 fontScale="90000"/>
          </a:bodyPr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/>
              <a:t>Paletizace ve skladech směřuje k co nejlepšímu využití prostoru nejen vodorovně, ale i vzhůru, proto se palety stohují a ukládají do regálů.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579DD-20BC-4E52-B112-EB04B62FA003}" type="datetime1">
              <a:rPr lang="cs-CZ" smtClean="0"/>
              <a:t>09.10.2019</a:t>
            </a:fld>
            <a:endParaRPr lang="cs-CZ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52463" y="3192463"/>
            <a:ext cx="7948612" cy="247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5382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sz="1000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cs-CZ" sz="1000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r>
              <a:rPr lang="cs-CZ" b="1" dirty="0"/>
              <a:t>Paletizace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Paletizace ve skladech směřuje k co nejlepšímu využití prostoru nejen vodorovně, ale i vzhůru, proto se palety stohují a ukládají do regálů.</a:t>
            </a:r>
          </a:p>
        </p:txBody>
      </p:sp>
    </p:spTree>
    <p:extLst>
      <p:ext uri="{BB962C8B-B14F-4D97-AF65-F5344CB8AC3E}">
        <p14:creationId xmlns:p14="http://schemas.microsoft.com/office/powerpoint/2010/main" val="827049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Způsoby uspořádání palet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764354"/>
              </p:ext>
            </p:extLst>
          </p:nvPr>
        </p:nvGraphicFramePr>
        <p:xfrm>
          <a:off x="179512" y="1484785"/>
          <a:ext cx="8496944" cy="47577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0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2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4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blokové přímé uspořádání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blokové šikmé uspořádání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řadové přímé uspořádání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67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7" name="obrázek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69110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75" y="2681585"/>
            <a:ext cx="3270366" cy="225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70031"/>
            <a:ext cx="2246362" cy="278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9544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8591"/>
            <a:ext cx="7381478" cy="77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155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Detail lokace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73987"/>
            <a:ext cx="6398213" cy="45259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79" y="2854096"/>
            <a:ext cx="45720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Manipulační prostředky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1. Zařízení na přetržitou manipulaci s cyklickým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2. Zařízení na přetržitou manipulaci s periodicky oběžným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3. Zařízení na plynulou nepřetržitou manipulaci s kontinuálním    provozem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0000"/>
                </a:solidFill>
              </a:rPr>
              <a:t>4. Doplňková manipulační zařízení</a:t>
            </a:r>
          </a:p>
          <a:p>
            <a:endParaRPr lang="cs-CZ" sz="2400" b="1" dirty="0">
              <a:solidFill>
                <a:srgbClr val="000000"/>
              </a:solidFill>
            </a:endParaRP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7B4A-9BE2-4096-B65F-4889B5680085}" type="datetime1">
              <a:rPr lang="cs-CZ" smtClean="0"/>
              <a:t>09.10.2019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Přehled skladu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71600"/>
            <a:ext cx="7620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117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Měření produktivity skladových operací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Produktivita</a:t>
            </a:r>
          </a:p>
          <a:p>
            <a:r>
              <a:rPr lang="cs-CZ" dirty="0"/>
              <a:t>Kapacita skladu</a:t>
            </a:r>
          </a:p>
          <a:p>
            <a:r>
              <a:rPr lang="cs-CZ" dirty="0"/>
              <a:t>Využití kapacity skladu</a:t>
            </a:r>
          </a:p>
          <a:p>
            <a:r>
              <a:rPr lang="cs-CZ" dirty="0"/>
              <a:t>Výkon skladu</a:t>
            </a:r>
          </a:p>
        </p:txBody>
      </p:sp>
    </p:spTree>
    <p:extLst>
      <p:ext uri="{BB962C8B-B14F-4D97-AF65-F5344CB8AC3E}">
        <p14:creationId xmlns:p14="http://schemas.microsoft.com/office/powerpoint/2010/main" val="3925438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Odpadové hospodářství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7757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Odpadové hospodářství.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Odpad</a:t>
            </a:r>
            <a:r>
              <a:rPr lang="cs-CZ" dirty="0"/>
              <a:t> - </a:t>
            </a:r>
            <a:r>
              <a:rPr lang="cs-CZ" sz="2200" dirty="0"/>
              <a:t>každá movitá věc, které se osoba zbavuje a patří do některé ze skupin uvedených v zákoně (zákon č. 185/01 Sb. o odpadech, vyhláška č. 381/01Sb. katalog odpadů, vyhláška 383/81 Sb. o podrobnostech nakládání s odpady). </a:t>
            </a:r>
            <a:endParaRPr lang="en-US" sz="2200" dirty="0"/>
          </a:p>
          <a:p>
            <a:endParaRPr lang="en-US" sz="2200" dirty="0"/>
          </a:p>
          <a:p>
            <a:r>
              <a:rPr lang="cs-CZ" b="1" dirty="0"/>
              <a:t>Odpadové hospodářství</a:t>
            </a:r>
            <a:r>
              <a:rPr lang="cs-CZ" dirty="0"/>
              <a:t>- </a:t>
            </a:r>
            <a:r>
              <a:rPr lang="cs-CZ" sz="2200" dirty="0"/>
              <a:t>činnost zaměřená na předcházení vzniku odpadů, na nakládání s odpady a na následnou péči o místo, kde jsou odpady trvale uloženy, a kontrola těchto činností. </a:t>
            </a:r>
          </a:p>
        </p:txBody>
      </p:sp>
    </p:spTree>
    <p:extLst>
      <p:ext uri="{BB962C8B-B14F-4D97-AF65-F5344CB8AC3E}">
        <p14:creationId xmlns:p14="http://schemas.microsoft.com/office/powerpoint/2010/main" val="30757669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odpadu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cs-CZ" b="1" dirty="0"/>
              <a:t>organické:</a:t>
            </a:r>
          </a:p>
          <a:p>
            <a:pPr lvl="0"/>
            <a:r>
              <a:rPr lang="cs-CZ" dirty="0"/>
              <a:t>ze zemědělské výroby,</a:t>
            </a:r>
          </a:p>
          <a:p>
            <a:pPr lvl="0"/>
            <a:r>
              <a:rPr lang="cs-CZ" dirty="0"/>
              <a:t>z výroby potravin,</a:t>
            </a:r>
          </a:p>
          <a:p>
            <a:pPr lvl="0"/>
            <a:r>
              <a:rPr lang="cs-CZ" dirty="0"/>
              <a:t>zpracování dřeva,</a:t>
            </a:r>
          </a:p>
          <a:p>
            <a:pPr lvl="0"/>
            <a:r>
              <a:rPr lang="cs-CZ" dirty="0"/>
              <a:t>komunální odpady,</a:t>
            </a:r>
          </a:p>
          <a:p>
            <a:pPr lvl="0"/>
            <a:r>
              <a:rPr lang="cs-CZ" dirty="0"/>
              <a:t>chemická výroba, </a:t>
            </a:r>
          </a:p>
          <a:p>
            <a:pPr lvl="0"/>
            <a:r>
              <a:rPr lang="cs-CZ" dirty="0"/>
              <a:t>textilní a kožedělná výroba,</a:t>
            </a:r>
          </a:p>
          <a:p>
            <a:pPr lvl="1"/>
            <a:r>
              <a:rPr lang="cs-CZ" b="1" dirty="0"/>
              <a:t>anorganické:</a:t>
            </a:r>
          </a:p>
          <a:p>
            <a:pPr lvl="0"/>
            <a:r>
              <a:rPr lang="cs-CZ" dirty="0"/>
              <a:t>těžba surovin,</a:t>
            </a:r>
          </a:p>
          <a:p>
            <a:pPr lvl="0"/>
            <a:r>
              <a:rPr lang="cs-CZ" dirty="0"/>
              <a:t>zpracování kovů,</a:t>
            </a:r>
          </a:p>
          <a:p>
            <a:pPr lvl="0"/>
            <a:r>
              <a:rPr lang="cs-CZ" dirty="0"/>
              <a:t>stavební výroba,</a:t>
            </a:r>
          </a:p>
          <a:p>
            <a:pPr lvl="0"/>
            <a:r>
              <a:rPr lang="cs-CZ" dirty="0"/>
              <a:t>elektroodpady aj.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7889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logistika (Reverse </a:t>
            </a:r>
            <a:r>
              <a:rPr lang="cs-CZ" dirty="0" err="1"/>
              <a:t>Logistics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náplní reverzní logistiky (neboli zpětné logistiky) je sběr, třídění, demontáž a zpracování použitých výrobků, součástek, vedlejších produktů, nadbytečných zásob obalového materiálu, kde hlavním cílem je zajistit jejich nové využití</a:t>
            </a:r>
          </a:p>
        </p:txBody>
      </p:sp>
    </p:spTree>
    <p:extLst>
      <p:ext uri="{BB962C8B-B14F-4D97-AF65-F5344CB8AC3E}">
        <p14:creationId xmlns:p14="http://schemas.microsoft.com/office/powerpoint/2010/main" val="16829272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Bariéry zpětné logistiky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1"/>
            <a:ext cx="7896898" cy="453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56500" y="6228569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Škapa R. 2005. </a:t>
            </a:r>
            <a:r>
              <a:rPr lang="cs-CZ" sz="1200" i="1" dirty="0"/>
              <a:t>Reverzní logistika</a:t>
            </a:r>
            <a:r>
              <a:rPr lang="cs-CZ" sz="1200" dirty="0"/>
              <a:t>. Masaryková univerzita v Brně. http://is.muni.cz/do/1456/soubory/oddeleni/svi/skripta/es2005-01.pdf</a:t>
            </a:r>
          </a:p>
        </p:txBody>
      </p:sp>
    </p:spTree>
    <p:extLst>
      <p:ext uri="{BB962C8B-B14F-4D97-AF65-F5344CB8AC3E}">
        <p14:creationId xmlns:p14="http://schemas.microsoft.com/office/powerpoint/2010/main" val="17668164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rozmachu reverzní logistiky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E-business</a:t>
            </a:r>
          </a:p>
          <a:p>
            <a:r>
              <a:rPr lang="cs-CZ" dirty="0"/>
              <a:t>Ekologie</a:t>
            </a:r>
          </a:p>
        </p:txBody>
      </p:sp>
    </p:spTree>
    <p:extLst>
      <p:ext uri="{BB962C8B-B14F-4D97-AF65-F5344CB8AC3E}">
        <p14:creationId xmlns:p14="http://schemas.microsoft.com/office/powerpoint/2010/main" val="34615479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V průběhu výroby, distribuce a balení zboží vzniká odpad, který je nutno odstranit a popřípadě zlikvidovat, rovněž tak výrobky na konci svého životního cyklu.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Všechny činnosti je nutno provádět v souladu se zákony a vyhláškami na ochranu životního prostředí.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31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</a:rPr>
              <a:t>1. Zařízení na přetržitou manipulaci s cyklickým provozem:</a:t>
            </a: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>
                <a:solidFill>
                  <a:srgbClr val="000000"/>
                </a:solidFill>
              </a:rPr>
              <a:t>dopravní vozíky,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jeřáby,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lopatové rypadla a buldozery,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výtahy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>
                <a:solidFill>
                  <a:srgbClr val="000000"/>
                </a:solidFill>
              </a:rPr>
              <a:t>shrnovací mechanické lopaty a lanové shrnovače.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4333B-6B29-4874-85D1-2E099DD49B50}" type="datetime1">
              <a:rPr lang="cs-CZ" smtClean="0"/>
              <a:t>09.10.2019</a:t>
            </a:fld>
            <a:endParaRPr lang="cs-CZ"/>
          </a:p>
        </p:txBody>
      </p:sp>
      <p:pic>
        <p:nvPicPr>
          <p:cNvPr id="7" name="Obrázek 6" descr="index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2780928"/>
            <a:ext cx="1634285" cy="1224136"/>
          </a:xfrm>
          <a:prstGeom prst="rect">
            <a:avLst/>
          </a:prstGeom>
        </p:spPr>
      </p:pic>
      <p:pic>
        <p:nvPicPr>
          <p:cNvPr id="8" name="Obrázek 7" descr="index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3392996"/>
            <a:ext cx="1114053" cy="1637959"/>
          </a:xfrm>
          <a:prstGeom prst="rect">
            <a:avLst/>
          </a:prstGeom>
        </p:spPr>
      </p:pic>
      <p:pic>
        <p:nvPicPr>
          <p:cNvPr id="9" name="Obrázek 8" descr="index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62900" y="4509120"/>
            <a:ext cx="1181100" cy="1447800"/>
          </a:xfrm>
          <a:prstGeom prst="rect">
            <a:avLst/>
          </a:prstGeom>
        </p:spPr>
      </p:pic>
      <p:pic>
        <p:nvPicPr>
          <p:cNvPr id="6" name="Obrázek 5" descr="index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1268760"/>
            <a:ext cx="1224136" cy="14558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03 -0.03351 L -0.43003 -0.033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06 -0.01572 L -0.5224 -0.088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1962E-6 C -0.05834 0.08481 -0.1165 0.16986 -0.16146 0.19806 C -0.20643 0.22625 -0.25191 0.17356 -0.26997 0.16871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497919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0000"/>
                </a:solidFill>
              </a:rPr>
              <a:t>2. Zařízení na přetržitou manipulaci s periodicky oběžným provozem:</a:t>
            </a:r>
            <a:endParaRPr lang="cs-CZ" sz="36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 err="1">
                <a:solidFill>
                  <a:srgbClr val="000000"/>
                </a:solidFill>
              </a:rPr>
              <a:t>podvěsné</a:t>
            </a:r>
            <a:r>
              <a:rPr lang="cs-CZ" sz="2400" dirty="0">
                <a:solidFill>
                  <a:srgbClr val="000000"/>
                </a:solidFill>
              </a:rPr>
              <a:t> dopravníky,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visuté lanovky a</a:t>
            </a: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endParaRPr lang="cs-CZ" sz="2400" dirty="0">
              <a:solidFill>
                <a:srgbClr val="000000"/>
              </a:solidFill>
            </a:endParaRP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podlahové dopravníky.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252F-D93F-4B2F-98C9-F418FF777D9F}" type="datetime1">
              <a:rPr lang="cs-CZ" smtClean="0"/>
              <a:t>09.10.2019</a:t>
            </a:fld>
            <a:endParaRPr lang="cs-CZ"/>
          </a:p>
        </p:txBody>
      </p:sp>
      <p:pic>
        <p:nvPicPr>
          <p:cNvPr id="5" name="Obrázek 4" descr="index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628800"/>
            <a:ext cx="1674887" cy="1254549"/>
          </a:xfrm>
          <a:prstGeom prst="rect">
            <a:avLst/>
          </a:prstGeom>
        </p:spPr>
      </p:pic>
      <p:pic>
        <p:nvPicPr>
          <p:cNvPr id="6" name="Obrázek 5" descr="index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3861048"/>
            <a:ext cx="1743075" cy="26193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402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00"/>
                </a:solidFill>
              </a:rPr>
              <a:t>3. Zařízení na plynulou nepřetržitou manipulaci s kontinuálním    provozem:</a:t>
            </a:r>
            <a:endParaRPr lang="cs-CZ" sz="32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4402832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sz="2800" dirty="0">
                <a:solidFill>
                  <a:srgbClr val="000000"/>
                </a:solidFill>
              </a:rPr>
              <a:t>dopravníky s tažným nosným prostředkem</a:t>
            </a:r>
          </a:p>
          <a:p>
            <a:pPr lvl="0">
              <a:buNone/>
            </a:pPr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Dopravníky s tažným vlečným prostředkem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dopravníky bez tažného prostředku 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pneumatické dopravní soustavy </a:t>
            </a:r>
          </a:p>
          <a:p>
            <a:pPr lvl="0"/>
            <a:endParaRPr lang="cs-CZ" sz="2800" dirty="0">
              <a:solidFill>
                <a:srgbClr val="000000"/>
              </a:solidFill>
            </a:endParaRPr>
          </a:p>
          <a:p>
            <a:pPr lvl="0"/>
            <a:r>
              <a:rPr lang="cs-CZ" sz="2800" dirty="0">
                <a:solidFill>
                  <a:srgbClr val="000000"/>
                </a:solidFill>
              </a:rPr>
              <a:t>hydraulické dopravní soustavy.</a:t>
            </a:r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E4081-F69C-423F-9698-1512B729F24C}" type="datetime1">
              <a:rPr lang="cs-CZ" smtClean="0"/>
              <a:t>09.10.2019</a:t>
            </a:fld>
            <a:endParaRPr lang="cs-CZ"/>
          </a:p>
        </p:txBody>
      </p:sp>
      <p:pic>
        <p:nvPicPr>
          <p:cNvPr id="5" name="Obrázek 4" descr="index 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4295776"/>
            <a:ext cx="1205111" cy="1733555"/>
          </a:xfrm>
          <a:prstGeom prst="rect">
            <a:avLst/>
          </a:prstGeom>
        </p:spPr>
      </p:pic>
      <p:pic>
        <p:nvPicPr>
          <p:cNvPr id="6" name="Obrázek 5" descr="index 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99784" y="1340768"/>
            <a:ext cx="1944216" cy="1944216"/>
          </a:xfrm>
          <a:prstGeom prst="rect">
            <a:avLst/>
          </a:prstGeom>
        </p:spPr>
      </p:pic>
      <p:pic>
        <p:nvPicPr>
          <p:cNvPr id="7" name="Obrázek 6" descr="index 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96336" y="2708920"/>
            <a:ext cx="1132666" cy="15121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03512E-6 L -0.3691 -0.088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67837E-6 L -0.41233 -0.17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00"/>
                </a:solidFill>
                <a:latin typeface="+mn-lt"/>
              </a:rPr>
              <a:t>4. Doplňková manipulační zařízení:</a:t>
            </a:r>
            <a:endParaRPr lang="cs-CZ" sz="3600" b="1" dirty="0">
              <a:latin typeface="+mn-lt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400" dirty="0">
                <a:solidFill>
                  <a:srgbClr val="000000"/>
                </a:solidFill>
              </a:rPr>
              <a:t>zásobníky,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uzávěry zásobníků,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podávače,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nakladače a vykladače,</a:t>
            </a:r>
          </a:p>
          <a:p>
            <a:pPr lvl="0"/>
            <a:r>
              <a:rPr lang="cs-CZ" sz="2400" dirty="0">
                <a:solidFill>
                  <a:srgbClr val="000000"/>
                </a:solidFill>
              </a:rPr>
              <a:t>zakladače a vyskladňovací  stroje.</a:t>
            </a:r>
          </a:p>
          <a:p>
            <a:endParaRPr lang="cs-CZ" sz="24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91DF-9AD2-4DB1-83BD-B3A3226A8608}" type="datetime1">
              <a:rPr lang="cs-CZ" smtClean="0"/>
              <a:t>09.10.2019</a:t>
            </a:fld>
            <a:endParaRPr lang="cs-CZ"/>
          </a:p>
        </p:txBody>
      </p:sp>
      <p:pic>
        <p:nvPicPr>
          <p:cNvPr id="5" name="Obrázek 4" descr="images 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725144"/>
            <a:ext cx="2388096" cy="1791072"/>
          </a:xfrm>
          <a:prstGeom prst="rect">
            <a:avLst/>
          </a:prstGeom>
        </p:spPr>
      </p:pic>
      <p:pic>
        <p:nvPicPr>
          <p:cNvPr id="6" name="Obrázek 5" descr="images 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2348880"/>
            <a:ext cx="1944216" cy="145628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0.0513 L -0.31094 0.05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622</TotalTime>
  <Words>3009</Words>
  <Application>Microsoft Office PowerPoint</Application>
  <PresentationFormat>Předvádění na obrazovce (4:3)</PresentationFormat>
  <Paragraphs>617</Paragraphs>
  <Slides>58</Slides>
  <Notes>58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58</vt:i4>
      </vt:variant>
    </vt:vector>
  </HeadingPairs>
  <TitlesOfParts>
    <vt:vector size="65" baseType="lpstr">
      <vt:lpstr>Arial</vt:lpstr>
      <vt:lpstr>Calibri</vt:lpstr>
      <vt:lpstr>Courier New</vt:lpstr>
      <vt:lpstr>Times New Roman</vt:lpstr>
      <vt:lpstr>Wingdings</vt:lpstr>
      <vt:lpstr>Office Theme</vt:lpstr>
      <vt:lpstr>1_Office Theme</vt:lpstr>
      <vt:lpstr>Logistické pracovní prostředky</vt:lpstr>
      <vt:lpstr>Logistické pracovní prostředky</vt:lpstr>
      <vt:lpstr>Logistické pracovní prostředky</vt:lpstr>
      <vt:lpstr>Mezi aktivní prvky uplatňované v logistických systémech</vt:lpstr>
      <vt:lpstr>Manipulační prostředky</vt:lpstr>
      <vt:lpstr>1. Zařízení na přetržitou manipulaci s cyklickým provozem:</vt:lpstr>
      <vt:lpstr>2. Zařízení na přetržitou manipulaci s periodicky oběžným provozem:</vt:lpstr>
      <vt:lpstr>3. Zařízení na plynulou nepřetržitou manipulaci s kontinuálním    provozem:</vt:lpstr>
      <vt:lpstr>4. Doplňková manipulační zařízení:</vt:lpstr>
      <vt:lpstr>Dopravní prostředky</vt:lpstr>
      <vt:lpstr>Silniční vozidla</vt:lpstr>
      <vt:lpstr>Silniční vozidla</vt:lpstr>
      <vt:lpstr>Železniční vozidla</vt:lpstr>
      <vt:lpstr>Plavidla</vt:lpstr>
      <vt:lpstr>Plavidla</vt:lpstr>
      <vt:lpstr>Prostředky  pro získávání i zpracování informací</vt:lpstr>
      <vt:lpstr>Skladové hospodářství</vt:lpstr>
      <vt:lpstr>Pojem skladování</vt:lpstr>
      <vt:lpstr>Motivy skladování</vt:lpstr>
      <vt:lpstr>Funkce skladu</vt:lpstr>
      <vt:lpstr>Součásti skladu</vt:lpstr>
      <vt:lpstr>Kritéria pro srovnávání technické části skladování:</vt:lpstr>
      <vt:lpstr>Technické faktory</vt:lpstr>
      <vt:lpstr>Ekonomické faktory</vt:lpstr>
      <vt:lpstr>Rozhodování v oblasti skladování</vt:lpstr>
      <vt:lpstr>Rozhodování v oblasti skladování</vt:lpstr>
      <vt:lpstr>Oblasti použití skladů:</vt:lpstr>
      <vt:lpstr>Výhody a nevýhody pronajatých a soukromých  skladů </vt:lpstr>
      <vt:lpstr>Typy skladování: Cross -Docking</vt:lpstr>
      <vt:lpstr>Typy skladování: Smluvní skladování </vt:lpstr>
      <vt:lpstr>Typy skladování: Veřejné sklady</vt:lpstr>
      <vt:lpstr>Typy skladování: Konsignační sklad</vt:lpstr>
      <vt:lpstr>Funkce skladování</vt:lpstr>
      <vt:lpstr>Velikost skladu bude ovlivněna:</vt:lpstr>
      <vt:lpstr>Počet skladů budou ovlivňovat:</vt:lpstr>
      <vt:lpstr>Hlavní směry ve skladování</vt:lpstr>
      <vt:lpstr>Zařazení skladu do materiálového toku</vt:lpstr>
      <vt:lpstr>Centralizované sklady</vt:lpstr>
      <vt:lpstr>Řízení skladového hospodářství podniku</vt:lpstr>
      <vt:lpstr>Prezentace aplikace PowerPoint</vt:lpstr>
      <vt:lpstr>Celkové řešení provozu skladu je ovlivněno:</vt:lpstr>
      <vt:lpstr>Důležité v řízení zásob jsou ekonomicko-matematické metody řešení úloh:</vt:lpstr>
      <vt:lpstr>Statistické metody umožňují řešit:</vt:lpstr>
      <vt:lpstr>Metoda ABC</vt:lpstr>
      <vt:lpstr> </vt:lpstr>
      <vt:lpstr>Paletizace</vt:lpstr>
      <vt:lpstr>Způsoby uspořádání palet</vt:lpstr>
      <vt:lpstr>Prezentace aplikace PowerPoint</vt:lpstr>
      <vt:lpstr>Detail lokace</vt:lpstr>
      <vt:lpstr>Přehled skladu</vt:lpstr>
      <vt:lpstr>Měření produktivity skladových operací</vt:lpstr>
      <vt:lpstr>Odpadové hospodářství</vt:lpstr>
      <vt:lpstr>Odpadové hospodářství. Definice</vt:lpstr>
      <vt:lpstr>Rozdělení odpadu</vt:lpstr>
      <vt:lpstr>Zpětná logistika (Reverse Logistics)</vt:lpstr>
      <vt:lpstr>Bariéry zpětné logistiky</vt:lpstr>
      <vt:lpstr>Příčiny rozmachu reverzní logistiky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Logistické pracovní prostředky</dc:title>
  <dc:creator>Khitilova Ekaterina</dc:creator>
  <cp:lastModifiedBy>Chytilová Ekaterina</cp:lastModifiedBy>
  <cp:revision>31</cp:revision>
  <cp:lastPrinted>2016-03-23T10:32:32Z</cp:lastPrinted>
  <dcterms:created xsi:type="dcterms:W3CDTF">1601-01-01T00:00:00Z</dcterms:created>
  <dcterms:modified xsi:type="dcterms:W3CDTF">2019-10-09T11:42:13Z</dcterms:modified>
</cp:coreProperties>
</file>