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3.xml" ContentType="application/vnd.openxmlformats-officedocument.themeOverride+xml"/>
  <Override PartName="/ppt/notesSlides/notesSlide15.xml" ContentType="application/vnd.openxmlformats-officedocument.presentationml.notesSlide+xml"/>
  <Override PartName="/ppt/theme/themeOverride14.xml" ContentType="application/vnd.openxmlformats-officedocument.themeOverride+xml"/>
  <Override PartName="/ppt/notesSlides/notesSlide16.xml" ContentType="application/vnd.openxmlformats-officedocument.presentationml.notesSlide+xml"/>
  <Override PartName="/ppt/theme/themeOverride15.xml" ContentType="application/vnd.openxmlformats-officedocument.themeOverride+xml"/>
  <Override PartName="/ppt/notesSlides/notesSlide17.xml" ContentType="application/vnd.openxmlformats-officedocument.presentationml.notesSlide+xml"/>
  <Override PartName="/ppt/theme/themeOverride16.xml" ContentType="application/vnd.openxmlformats-officedocument.themeOverride+xml"/>
  <Override PartName="/ppt/notesSlides/notesSlide18.xml" ContentType="application/vnd.openxmlformats-officedocument.presentationml.notesSlide+xml"/>
  <Override PartName="/ppt/theme/themeOverride17.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8.xml" ContentType="application/vnd.openxmlformats-officedocument.themeOverride+xml"/>
  <Override PartName="/ppt/notesSlides/notesSlide22.xml" ContentType="application/vnd.openxmlformats-officedocument.presentationml.notesSlide+xml"/>
  <Override PartName="/ppt/theme/themeOverride19.xml" ContentType="application/vnd.openxmlformats-officedocument.themeOverride+xml"/>
  <Override PartName="/ppt/notesSlides/notesSlide23.xml" ContentType="application/vnd.openxmlformats-officedocument.presentationml.notesSlide+xml"/>
  <Override PartName="/ppt/theme/themeOverride20.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21.xml" ContentType="application/vnd.openxmlformats-officedocument.themeOverride+xml"/>
  <Override PartName="/ppt/notesSlides/notesSlide26.xml" ContentType="application/vnd.openxmlformats-officedocument.presentationml.notesSlide+xml"/>
  <Override PartName="/ppt/theme/themeOverride22.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70" r:id="rId11"/>
    <p:sldId id="271" r:id="rId12"/>
    <p:sldId id="272" r:id="rId13"/>
    <p:sldId id="287" r:id="rId14"/>
    <p:sldId id="288" r:id="rId15"/>
    <p:sldId id="273" r:id="rId16"/>
    <p:sldId id="274" r:id="rId17"/>
    <p:sldId id="275" r:id="rId18"/>
    <p:sldId id="276" r:id="rId19"/>
    <p:sldId id="277" r:id="rId20"/>
    <p:sldId id="285" r:id="rId21"/>
    <p:sldId id="286" r:id="rId22"/>
    <p:sldId id="278" r:id="rId23"/>
    <p:sldId id="279" r:id="rId24"/>
    <p:sldId id="280" r:id="rId25"/>
    <p:sldId id="283" r:id="rId26"/>
    <p:sldId id="281" r:id="rId27"/>
    <p:sldId id="282" r:id="rId28"/>
    <p:sldId id="284" r:id="rId29"/>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8" autoAdjust="0"/>
    <p:restoredTop sz="83363" autoAdjust="0"/>
  </p:normalViewPr>
  <p:slideViewPr>
    <p:cSldViewPr>
      <p:cViewPr varScale="1">
        <p:scale>
          <a:sx n="95" d="100"/>
          <a:sy n="95" d="100"/>
        </p:scale>
        <p:origin x="205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A610624-DC7A-42F2-9D83-F8E874CB18C9}" type="datetimeFigureOut">
              <a:rPr lang="cs-CZ" smtClean="0"/>
              <a:t>23.09.2019</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6DA5692-1FCD-451F-BAF3-2326910A6ACA}" type="slidenum">
              <a:rPr lang="cs-CZ" smtClean="0"/>
              <a:t>‹#›</a:t>
            </a:fld>
            <a:endParaRPr lang="cs-CZ"/>
          </a:p>
        </p:txBody>
      </p:sp>
    </p:spTree>
    <p:extLst>
      <p:ext uri="{BB962C8B-B14F-4D97-AF65-F5344CB8AC3E}">
        <p14:creationId xmlns:p14="http://schemas.microsoft.com/office/powerpoint/2010/main" val="3185823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zakonyprolidi.cz/cs/2001-477#f2260337"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www.zakonyprolidi.cz/cs/2001-477#f2260342" TargetMode="External"/><Relationship Id="rId4" Type="http://schemas.openxmlformats.org/officeDocument/2006/relationships/hyperlink" Target="http://www.zakonyprolidi.cz/cs/2001-477#f2260332"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a:t>
            </a:fld>
            <a:endParaRPr lang="cs-CZ" dirty="0"/>
          </a:p>
        </p:txBody>
      </p:sp>
    </p:spTree>
    <p:extLst>
      <p:ext uri="{BB962C8B-B14F-4D97-AF65-F5344CB8AC3E}">
        <p14:creationId xmlns:p14="http://schemas.microsoft.com/office/powerpoint/2010/main" val="184169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Obalem se rozumí jakýkoliv výrobek bez ohledu na typ a použitý materiál, který je určen k </a:t>
            </a:r>
            <a:r>
              <a:rPr lang="cs-CZ" sz="1200" kern="1200" dirty="0" err="1">
                <a:solidFill>
                  <a:schemeClr val="tx1"/>
                </a:solidFill>
                <a:effectLst/>
                <a:latin typeface="+mn-lt"/>
                <a:ea typeface="+mn-ea"/>
                <a:cs typeface="+mn-cs"/>
              </a:rPr>
              <a:t>pojmutí</a:t>
            </a:r>
            <a:r>
              <a:rPr lang="cs-CZ" sz="1200" kern="1200" dirty="0">
                <a:solidFill>
                  <a:schemeClr val="tx1"/>
                </a:solidFill>
                <a:effectLst/>
                <a:latin typeface="+mn-lt"/>
                <a:ea typeface="+mn-ea"/>
                <a:cs typeface="+mn-cs"/>
              </a:rPr>
              <a:t> jednoho výrobku nebo určitého množství výrobků nebo k ochraně nebo zajištění výrobků nebo k manipulaci s výrobky nebo usnadnění manipulace s nimi nebo k uvedení výrobků do oběhu nebo k dodávce ke spotřebiteli nebo k předvedení, vystavení nebo nabídce výrobku spotřebiteli.</a:t>
            </a:r>
          </a:p>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10</a:t>
            </a:fld>
            <a:endParaRPr lang="cs-CZ"/>
          </a:p>
        </p:txBody>
      </p:sp>
    </p:spTree>
    <p:extLst>
      <p:ext uri="{BB962C8B-B14F-4D97-AF65-F5344CB8AC3E}">
        <p14:creationId xmlns:p14="http://schemas.microsoft.com/office/powerpoint/2010/main" val="278444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11</a:t>
            </a:fld>
            <a:endParaRPr lang="cs-CZ"/>
          </a:p>
        </p:txBody>
      </p:sp>
    </p:spTree>
    <p:extLst>
      <p:ext uri="{BB962C8B-B14F-4D97-AF65-F5344CB8AC3E}">
        <p14:creationId xmlns:p14="http://schemas.microsoft.com/office/powerpoint/2010/main" val="758601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12</a:t>
            </a:fld>
            <a:endParaRPr lang="cs-CZ"/>
          </a:p>
        </p:txBody>
      </p:sp>
    </p:spTree>
    <p:extLst>
      <p:ext uri="{BB962C8B-B14F-4D97-AF65-F5344CB8AC3E}">
        <p14:creationId xmlns:p14="http://schemas.microsoft.com/office/powerpoint/2010/main" val="366310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effectLst/>
              </a:rPr>
              <a:t>Camargo</a:t>
            </a:r>
            <a:r>
              <a:rPr lang="cs-CZ" dirty="0">
                <a:effectLst/>
              </a:rPr>
              <a:t>:</a:t>
            </a:r>
            <a:r>
              <a:rPr lang="cs-CZ" baseline="0" dirty="0">
                <a:effectLst/>
              </a:rPr>
              <a:t> </a:t>
            </a:r>
            <a:r>
              <a:rPr lang="en-US" dirty="0">
                <a:effectLst/>
              </a:rPr>
              <a:t>A major Brazilian newspaper made available the headlines  the following day.  In 4 hours the headlines were printed in laminated film, the coffee was packed and distributed to supermarkets. Next morning the coffee was sold together with the newsletter. An innovative marketing campaign using packaging technology to enchant consumers.</a:t>
            </a:r>
            <a:endParaRPr lang="cs-CZ" dirty="0">
              <a:effectLst/>
            </a:endParaRPr>
          </a:p>
          <a:p>
            <a:endParaRPr lang="cs-CZ" dirty="0">
              <a:effectLst/>
            </a:endParaRPr>
          </a:p>
          <a:p>
            <a:r>
              <a:rPr lang="en-US" dirty="0">
                <a:effectLst/>
              </a:rPr>
              <a:t>Cardiff Group </a:t>
            </a:r>
            <a:r>
              <a:rPr lang="en-US" dirty="0" err="1">
                <a:effectLst/>
              </a:rPr>
              <a:t>nv</a:t>
            </a:r>
            <a:endParaRPr lang="en-US" dirty="0">
              <a:effectLst/>
            </a:endParaRPr>
          </a:p>
          <a:p>
            <a:r>
              <a:rPr lang="en-US" dirty="0">
                <a:effectLst/>
              </a:rPr>
              <a:t>Country: Belgium</a:t>
            </a:r>
          </a:p>
          <a:p>
            <a:r>
              <a:rPr lang="en-US" dirty="0" err="1">
                <a:effectLst/>
              </a:rPr>
              <a:t>Ecodraft</a:t>
            </a:r>
            <a:r>
              <a:rPr lang="en-US" dirty="0">
                <a:effectLst/>
              </a:rPr>
              <a:t> is a revolutionary development in the beverage industry. It presents a PATENTED DOUBLE BAG SYSTEM which separates the pressure medium completely from the drinks, guarantees a shelf life up to 2 years, and offers 100% safety to all users and environment. </a:t>
            </a:r>
          </a:p>
          <a:p>
            <a:r>
              <a:rPr lang="en-US" dirty="0">
                <a:effectLst/>
              </a:rPr>
              <a:t>The ECODRAFT kegs eliminate all expensive rinsing operations and the use of pollution detergents. Light weight but extremely strong and pressure safe, these kegs are equipped with all standard connections, so “plug and play” integration in all levels of the beverage industry is guaranteed.</a:t>
            </a:r>
          </a:p>
          <a:p>
            <a:endParaRPr lang="cs-CZ" dirty="0"/>
          </a:p>
          <a:p>
            <a:endParaRPr lang="cs-CZ" dirty="0"/>
          </a:p>
          <a:p>
            <a:r>
              <a:rPr lang="en-US" dirty="0">
                <a:effectLst/>
              </a:rPr>
              <a:t>Company: </a:t>
            </a:r>
          </a:p>
          <a:p>
            <a:r>
              <a:rPr lang="en-US" dirty="0">
                <a:effectLst/>
              </a:rPr>
              <a:t>PITKIT L.T.D.</a:t>
            </a:r>
          </a:p>
          <a:p>
            <a:r>
              <a:rPr lang="en-US" dirty="0">
                <a:effectLst/>
              </a:rPr>
              <a:t>Country: </a:t>
            </a:r>
          </a:p>
          <a:p>
            <a:r>
              <a:rPr lang="en-US" dirty="0">
                <a:effectLst/>
              </a:rPr>
              <a:t>Israel</a:t>
            </a:r>
          </a:p>
          <a:p>
            <a:r>
              <a:rPr lang="en-US" dirty="0">
                <a:effectLst/>
              </a:rPr>
              <a:t>GLOBAL INNNOVATION</a:t>
            </a:r>
            <a:br>
              <a:rPr lang="en-US" dirty="0">
                <a:effectLst/>
              </a:rPr>
            </a:br>
            <a:r>
              <a:rPr lang="en-US" dirty="0">
                <a:effectLst/>
              </a:rPr>
              <a:t>Printing and manufacturing wine, alcohol and olive-oil bottle capsules with individual, unique QR codes. Scanning code leads customer to manufacturer's home page, with promotions in addition to bottle's production place, time, expiration date, etc.  Excellent platform for our exclusive machine-readable anti-counterfeiting features. </a:t>
            </a:r>
          </a:p>
          <a:p>
            <a:endParaRPr lang="cs-CZ" dirty="0"/>
          </a:p>
        </p:txBody>
      </p:sp>
      <p:sp>
        <p:nvSpPr>
          <p:cNvPr id="4" name="Zástupný symbol pro číslo snímku 3"/>
          <p:cNvSpPr>
            <a:spLocks noGrp="1"/>
          </p:cNvSpPr>
          <p:nvPr>
            <p:ph type="sldNum" sz="quarter" idx="10"/>
          </p:nvPr>
        </p:nvSpPr>
        <p:spPr/>
        <p:txBody>
          <a:bodyPr/>
          <a:lstStyle/>
          <a:p>
            <a:fld id="{96DA5692-1FCD-451F-BAF3-2326910A6ACA}" type="slidenum">
              <a:rPr lang="cs-CZ" smtClean="0"/>
              <a:t>13</a:t>
            </a:fld>
            <a:endParaRPr lang="cs-CZ"/>
          </a:p>
        </p:txBody>
      </p:sp>
    </p:spTree>
    <p:extLst>
      <p:ext uri="{BB962C8B-B14F-4D97-AF65-F5344CB8AC3E}">
        <p14:creationId xmlns:p14="http://schemas.microsoft.com/office/powerpoint/2010/main" val="2887563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Asi nejzajímavější je příprava MKD setů na cestu do Indie. Právě tato varianta ilustruje, jak se technikům CKD centra daří balení vozidel vylepšovat. Zatímco v roce 2004 se do jednoho kontejneru vešly dvě lakované karoserie, v roce 2006 už byly tři a předloni se do kontejneru podařilo "nacpat" už čtyři. </a:t>
            </a:r>
          </a:p>
          <a:p>
            <a:r>
              <a:rPr lang="cs-CZ" dirty="0"/>
              <a:t>Lakované karoserie se nyní ukládají na důmyslnou dřevěnou konstrukci tak, že nad dvěma spodními jsou na rámu šikmo uložené ještě další dva vozy. Celá konstrukce se skládá z několika částí, které se spojí a zapasují do sebe poté, co se na ně uloží náklad, tedy karoserie a další díly montážního setu, které jsou uložené jak v krabicích uvnitř vozů, tak jsou připevněné k dřevěnému rámu kolem aut. "Využíváme i prostor okolo karoserie, abychom v kontejneru nevozili vzduch," popisuje Roman Šuma, vedoucí expedice CKD centra Škody Auto. </a:t>
            </a:r>
          </a:p>
          <a:p>
            <a:r>
              <a:rPr lang="cs-CZ" dirty="0"/>
              <a:t>Vše má své přesné místo a musí se dodržovat přesný postup ukládání karoserie i dalších dílů. Takto "zabalené" čtyři montážní sady se pak vsunou po válečkové dráze do kontejneru. Nevejdou se sem ale úplně všechny díly - zbytek se balí zvlášť do dalšího kontejneru. </a:t>
            </a:r>
          </a:p>
          <a:p>
            <a:r>
              <a:rPr lang="cs-CZ" dirty="0"/>
              <a:t>SKD je kompletně smontovaná karoserie, zvlášť je pouze agregát a podvozek. Takto škodovky putují po železnici na Ukrajinu a do Kazachstánu. </a:t>
            </a:r>
          </a:p>
          <a:p>
            <a:r>
              <a:rPr lang="cs-CZ" dirty="0"/>
              <a:t>Montážní set CKD znamená, že se auto expeduje prakticky úplně rozložené. Díly nejsou nalakované ani svařené do </a:t>
            </a:r>
            <a:r>
              <a:rPr lang="cs-CZ" dirty="0" err="1"/>
              <a:t>podkompletů</a:t>
            </a:r>
            <a:r>
              <a:rPr lang="cs-CZ" dirty="0"/>
              <a:t>. Takto se díly pro výrobu vozů přepravují z Mladé Boleslavi do dvou závodů v Rusku, do Číny a do indického </a:t>
            </a:r>
            <a:r>
              <a:rPr lang="cs-CZ" dirty="0" err="1"/>
              <a:t>Puné</a:t>
            </a:r>
            <a:r>
              <a:rPr lang="cs-CZ" dirty="0"/>
              <a:t>, kde funguje vedle montáže i vlastní lisovna, svařovna a lakovna. </a:t>
            </a:r>
          </a:p>
          <a:p>
            <a:r>
              <a:rPr lang="cs-CZ" dirty="0"/>
              <a:t>V každé zemi je jiný stupeň lokalizace výroby, což znamená, že se část dílů dodává z tamních zdrojů. Nejvyšší je v Číně, a to až 90 procent. Například pro model Superb, který se tam vyrábí, se z Česka dodává jen asi 50 dílů a všechno ostatní je lokální. </a:t>
            </a:r>
          </a:p>
          <a:p>
            <a:r>
              <a:rPr lang="cs-CZ" dirty="0"/>
              <a:t>V Rusku je pak lokalizace dílů kolem 40 procent a v indických závodech se vozy montují jak z CKD dílů (</a:t>
            </a:r>
            <a:r>
              <a:rPr lang="cs-CZ" dirty="0" err="1"/>
              <a:t>Puné</a:t>
            </a:r>
            <a:r>
              <a:rPr lang="cs-CZ" dirty="0"/>
              <a:t>), tak i z MKD sad (</a:t>
            </a:r>
            <a:r>
              <a:rPr lang="cs-CZ" dirty="0" err="1"/>
              <a:t>Aurangábád</a:t>
            </a:r>
            <a:r>
              <a:rPr lang="cs-CZ" dirty="0"/>
              <a:t>), které se skládají z lakované karoserie a montážních dílů. </a:t>
            </a:r>
          </a:p>
          <a:p>
            <a:r>
              <a:rPr lang="cs-CZ" dirty="0"/>
              <a:t>Kromě zahraničních závodů Škody Auto dodává CKD centrum díly i do dalších koncernových závodů. Jde o motory a převodovky z Mladé Boleslavi a Vrchlabí, které se expedují do Jižní Afriky, Mexika, Brazílie, ale také </a:t>
            </a:r>
            <a:r>
              <a:rPr lang="cs-CZ" dirty="0" err="1"/>
              <a:t>Puné</a:t>
            </a:r>
            <a:r>
              <a:rPr lang="cs-CZ" dirty="0"/>
              <a:t>, kde se vyrábějí i vozy Volkswagen. </a:t>
            </a:r>
          </a:p>
          <a:p>
            <a:r>
              <a:rPr lang="cs-CZ" dirty="0"/>
              <a:t>CELNÍ POLITIKA </a:t>
            </a:r>
          </a:p>
          <a:p>
            <a:r>
              <a:rPr lang="cs-CZ" dirty="0"/>
              <a:t>Hlavním důvodem, proč se auta expedují do zahraničí v rozloženém stavu, jsou daňová a celní pravidla cílových států. Ty chtějí s jejich pomocí podpořit svůj automobilový průmysl a ekonomický rozvoj země. Snaží se tak automobilky motivovat k tomu, aby u nich investovaly do výroby a zaměstnaly místní pracovníky. "Takže dají vyšší clo na hotová auta a výhodu těm, kteří budou investovat a budou tam auta stavět. A jde o to, jakou výhodu dává ten který stát do jakého stupně rozloženosti," vysvětluje Lubor Šrámek, vedoucí CKD centra a zahraniční výroby vozů Škoda Auto. </a:t>
            </a:r>
          </a:p>
          <a:p>
            <a:r>
              <a:rPr lang="cs-CZ" dirty="0"/>
              <a:t>Dalším faktorem, který rozhoduje o stupni rozloženosti expedovaných vozů, je pak to, jaké objemy se v daném zahraničním závodě vyrábí. Podle toho se pak odvíjí, jestli se automobilce vyplatí v pobočce investovat do složitějšího a dražšího vybavení. "Čím větší objem, tím víc se vyplatí lokalizace výroby, protože investice se tak lépe rozloží. A samozřejmě je levnější vyrábět z lokálních dílů, než je od nás transportovat," popisuje Lubor Šrámek. </a:t>
            </a:r>
          </a:p>
          <a:p>
            <a:r>
              <a:rPr lang="cs-CZ" dirty="0"/>
              <a:t>Podle těchto faktorů si pak automobilka musí spočítat, v jakém stupni rozloženosti se jí vyplatí auta do které země posílat, aby byly výsledné náklady co nejnižší, ale kvalita zůstala zachovaná. </a:t>
            </a:r>
          </a:p>
          <a:p>
            <a:r>
              <a:rPr lang="cs-CZ" dirty="0"/>
              <a:t>Finální expediční balení je tak pro každý model a zároveň pro každou destinaci jiné - od několika desítek dílů do Číny po prakticky hotová auta na Ukrajinu. </a:t>
            </a:r>
          </a:p>
          <a:p>
            <a:endParaRPr lang="cs-CZ" dirty="0"/>
          </a:p>
        </p:txBody>
      </p:sp>
      <p:sp>
        <p:nvSpPr>
          <p:cNvPr id="4" name="Zástupný symbol pro číslo snímku 3"/>
          <p:cNvSpPr>
            <a:spLocks noGrp="1"/>
          </p:cNvSpPr>
          <p:nvPr>
            <p:ph type="sldNum" sz="quarter" idx="10"/>
          </p:nvPr>
        </p:nvSpPr>
        <p:spPr/>
        <p:txBody>
          <a:bodyPr/>
          <a:lstStyle/>
          <a:p>
            <a:fld id="{96DA5692-1FCD-451F-BAF3-2326910A6ACA}" type="slidenum">
              <a:rPr lang="cs-CZ" smtClean="0"/>
              <a:t>14</a:t>
            </a:fld>
            <a:endParaRPr lang="cs-CZ"/>
          </a:p>
        </p:txBody>
      </p:sp>
    </p:spTree>
    <p:extLst>
      <p:ext uri="{BB962C8B-B14F-4D97-AF65-F5344CB8AC3E}">
        <p14:creationId xmlns:p14="http://schemas.microsoft.com/office/powerpoint/2010/main" val="3248481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0" hangingPunct="0">
              <a:lnSpc>
                <a:spcPct val="90000"/>
              </a:lnSpc>
              <a:spcBef>
                <a:spcPct val="50000"/>
              </a:spcBef>
              <a:buClrTx/>
              <a:buSzTx/>
              <a:buFontTx/>
              <a:buNone/>
            </a:pPr>
            <a:r>
              <a:rPr lang="cs-CZ" u="sng" dirty="0"/>
              <a:t>S manipulační jednotkou se manipuluje jako s jedním kusem.</a:t>
            </a:r>
          </a:p>
          <a:p>
            <a:pPr eaLnBrk="0" hangingPunct="0">
              <a:lnSpc>
                <a:spcPct val="120000"/>
              </a:lnSpc>
              <a:spcBef>
                <a:spcPct val="50000"/>
              </a:spcBef>
              <a:buClrTx/>
              <a:buSzTx/>
              <a:buFontTx/>
              <a:buNone/>
            </a:pPr>
            <a:r>
              <a:rPr lang="cs-CZ" u="sng" dirty="0"/>
              <a:t>Přepravní jednotku </a:t>
            </a:r>
            <a:r>
              <a:rPr lang="cs-CZ" dirty="0"/>
              <a:t>- představuje jakýkoliv materiál tvořící jednotku způsobilou bez dalších úprav k přepravě.</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u="sng" dirty="0">
                <a:solidFill>
                  <a:schemeClr val="bg2"/>
                </a:solidFill>
              </a:rPr>
              <a:t>Přepravní prostředek</a:t>
            </a:r>
            <a:r>
              <a:rPr lang="cs-CZ" sz="1200" b="1" dirty="0"/>
              <a:t> - představuje technický prostředek (paleta, kontejner apod.), který spoluvytváří manipulační nebo přepravní jednotku a usnadňuje manipulaci či přepravu</a:t>
            </a:r>
            <a:endParaRPr lang="cs-CZ" sz="1200" b="1" u="sng" dirty="0"/>
          </a:p>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15</a:t>
            </a:fld>
            <a:endParaRPr lang="cs-CZ"/>
          </a:p>
        </p:txBody>
      </p:sp>
    </p:spTree>
    <p:extLst>
      <p:ext uri="{BB962C8B-B14F-4D97-AF65-F5344CB8AC3E}">
        <p14:creationId xmlns:p14="http://schemas.microsoft.com/office/powerpoint/2010/main" val="1785206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i="1" dirty="0"/>
              <a:t>Manipulační jednotka prvního řadu:</a:t>
            </a:r>
            <a:r>
              <a:rPr lang="cs-CZ" i="1" baseline="0" dirty="0"/>
              <a:t> </a:t>
            </a:r>
            <a:r>
              <a:rPr lang="cs-CZ" i="1" dirty="0"/>
              <a:t>Určení: </a:t>
            </a:r>
            <a:r>
              <a:rPr lang="cs-CZ" u="sng" dirty="0"/>
              <a:t>základní</a:t>
            </a:r>
            <a:r>
              <a:rPr lang="cs-CZ" dirty="0"/>
              <a:t> manipulační jednotka přizpůsobená k ruční manipulaci. Podmínkou hospodárnosti je, aby základní manipulační jednotka procházela všemi navazujícími články logistického řetězce, aniž by byla dělena na menší jednotky – je to zároveň </a:t>
            </a:r>
            <a:r>
              <a:rPr lang="cs-CZ" u="sng" dirty="0"/>
              <a:t>minimální</a:t>
            </a:r>
            <a:r>
              <a:rPr lang="cs-CZ" dirty="0"/>
              <a:t> objednací, odběrní a dodací množství.</a:t>
            </a:r>
          </a:p>
          <a:p>
            <a:pPr marL="0" indent="0">
              <a:buNone/>
            </a:pPr>
            <a:r>
              <a:rPr lang="cs-CZ" i="1" dirty="0"/>
              <a:t>Hmotnost:  </a:t>
            </a:r>
            <a:r>
              <a:rPr lang="cs-CZ" dirty="0"/>
              <a:t>max. 15 kg (s ohledem na ruční manipulaci, pokud ji provádějí ženy).</a:t>
            </a:r>
          </a:p>
          <a:p>
            <a:pPr marL="0" indent="0">
              <a:buNone/>
            </a:pPr>
            <a:endParaRPr lang="cs-CZ" dirty="0"/>
          </a:p>
          <a:p>
            <a:pPr marL="609600" indent="-609600" eaLnBrk="0" hangingPunct="0">
              <a:spcBef>
                <a:spcPct val="50000"/>
              </a:spcBef>
              <a:buClrTx/>
              <a:buSzTx/>
              <a:buFontTx/>
              <a:buAutoNum type="arabicPeriod"/>
            </a:pPr>
            <a:r>
              <a:rPr lang="cs-CZ" b="1" u="sng" dirty="0">
                <a:solidFill>
                  <a:srgbClr val="FF0066"/>
                </a:solidFill>
              </a:rPr>
              <a:t>Manipulační jednotka </a:t>
            </a:r>
            <a:r>
              <a:rPr lang="cs-CZ" b="1" u="sng" dirty="0" err="1">
                <a:solidFill>
                  <a:srgbClr val="FF0066"/>
                </a:solidFill>
              </a:rPr>
              <a:t>I.řádu</a:t>
            </a:r>
            <a:r>
              <a:rPr lang="cs-CZ" b="1" dirty="0"/>
              <a:t> - tvoří základní manipulační jednotku přizpůsobenou k ruční manipulaci.</a:t>
            </a:r>
          </a:p>
          <a:p>
            <a:pPr marL="609600" indent="-609600" eaLnBrk="0" hangingPunct="0">
              <a:spcBef>
                <a:spcPct val="50000"/>
              </a:spcBef>
              <a:buClrTx/>
              <a:buSzTx/>
              <a:buFontTx/>
              <a:buNone/>
            </a:pPr>
            <a:r>
              <a:rPr lang="cs-CZ" b="1" u="sng" dirty="0"/>
              <a:t>Reprezentuje zároveň minimální objednací, odběrné a dodací množství.</a:t>
            </a:r>
          </a:p>
          <a:p>
            <a:pPr marL="990600" lvl="1" indent="-533400" eaLnBrk="0" hangingPunct="0">
              <a:lnSpc>
                <a:spcPct val="50000"/>
              </a:lnSpc>
              <a:spcBef>
                <a:spcPct val="50000"/>
              </a:spcBef>
              <a:buClrTx/>
              <a:buSzTx/>
              <a:buFontTx/>
              <a:buChar char="•"/>
            </a:pPr>
            <a:r>
              <a:rPr lang="cs-CZ" b="1" dirty="0"/>
              <a:t>Hmotnost max.15kg</a:t>
            </a:r>
          </a:p>
          <a:p>
            <a:pPr marL="990600" lvl="1" indent="-533400" eaLnBrk="0" hangingPunct="0">
              <a:lnSpc>
                <a:spcPct val="80000"/>
              </a:lnSpc>
              <a:spcBef>
                <a:spcPct val="50000"/>
              </a:spcBef>
              <a:buClrTx/>
              <a:buSzTx/>
              <a:buFontTx/>
              <a:buChar char="•"/>
            </a:pPr>
            <a:r>
              <a:rPr lang="cs-CZ" b="1" dirty="0"/>
              <a:t>Přepravní prostředky - přepravky, ukládací bedny, krabice z kartonu apod.</a:t>
            </a:r>
          </a:p>
          <a:p>
            <a:pPr marL="990600" lvl="1" indent="-533400" eaLnBrk="0" hangingPunct="0">
              <a:lnSpc>
                <a:spcPct val="50000"/>
              </a:lnSpc>
              <a:spcBef>
                <a:spcPct val="50000"/>
              </a:spcBef>
              <a:buClrTx/>
              <a:buSzTx/>
              <a:buFontTx/>
              <a:buChar char="•"/>
            </a:pPr>
            <a:r>
              <a:rPr lang="cs-CZ" b="1" dirty="0"/>
              <a:t>Způsob manipulace -ručně, dopravníky</a:t>
            </a:r>
          </a:p>
          <a:p>
            <a:pPr marL="609600" indent="-609600"/>
            <a:endParaRPr lang="cs-CZ" sz="2800" dirty="0"/>
          </a:p>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16</a:t>
            </a:fld>
            <a:endParaRPr lang="cs-CZ"/>
          </a:p>
        </p:txBody>
      </p:sp>
    </p:spTree>
    <p:extLst>
      <p:ext uri="{BB962C8B-B14F-4D97-AF65-F5344CB8AC3E}">
        <p14:creationId xmlns:p14="http://schemas.microsoft.com/office/powerpoint/2010/main" val="2759617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i="1" dirty="0"/>
              <a:t>Manipulační jednotka II. řadu</a:t>
            </a:r>
          </a:p>
          <a:p>
            <a:pPr marL="0" indent="0">
              <a:buNone/>
            </a:pPr>
            <a:r>
              <a:rPr lang="cs-CZ" i="1" dirty="0"/>
              <a:t>Určení:  </a:t>
            </a:r>
            <a:r>
              <a:rPr lang="cs-CZ" dirty="0"/>
              <a:t> </a:t>
            </a:r>
            <a:r>
              <a:rPr lang="cs-CZ" u="sng" dirty="0"/>
              <a:t>odvozená</a:t>
            </a:r>
            <a:r>
              <a:rPr lang="cs-CZ" dirty="0"/>
              <a:t> manipulační (přepravní) jednotka přizpůsobená k mechanizované nebo automatizované manipulaci (přepravě), k ukládání ve skladech, k mezioperační manipulaci, k </a:t>
            </a:r>
            <a:r>
              <a:rPr lang="cs-CZ" dirty="0" err="1"/>
              <a:t>meziobjektové</a:t>
            </a:r>
            <a:r>
              <a:rPr lang="cs-CZ" dirty="0"/>
              <a:t> a vnější přepravě. Pokud je určena k </a:t>
            </a:r>
            <a:r>
              <a:rPr lang="cs-CZ" dirty="0" err="1"/>
              <a:t>vnitroskladové</a:t>
            </a:r>
            <a:r>
              <a:rPr lang="cs-CZ" dirty="0"/>
              <a:t> manipulaci, nazývá se </a:t>
            </a:r>
            <a:r>
              <a:rPr lang="cs-CZ" u="sng" dirty="0"/>
              <a:t>skladová jednotka</a:t>
            </a:r>
            <a:r>
              <a:rPr lang="cs-CZ" dirty="0"/>
              <a:t>. Určená k distribuci je </a:t>
            </a:r>
            <a:r>
              <a:rPr lang="cs-CZ" u="sng" dirty="0"/>
              <a:t>distribuční</a:t>
            </a:r>
            <a:r>
              <a:rPr lang="cs-CZ" dirty="0"/>
              <a:t> nebo </a:t>
            </a:r>
            <a:r>
              <a:rPr lang="cs-CZ" u="sng" dirty="0"/>
              <a:t>expediční</a:t>
            </a:r>
            <a:r>
              <a:rPr lang="cs-CZ" dirty="0"/>
              <a:t>. Při její tvorbě se musí respektovat využití kapacity dopravního prostředku, kapacity regálů ve skladech atd.</a:t>
            </a:r>
          </a:p>
          <a:p>
            <a:pPr marL="0" indent="0">
              <a:buNone/>
            </a:pPr>
            <a:r>
              <a:rPr lang="cs-CZ" i="1" dirty="0"/>
              <a:t>Hmotnost:</a:t>
            </a:r>
            <a:r>
              <a:rPr lang="cs-CZ" dirty="0"/>
              <a:t>  250 – 1 000 kg, event. větší 5 000 kg, složená z 16 – 24 jednotek I. řádu.</a:t>
            </a:r>
          </a:p>
          <a:p>
            <a:pPr marL="609600" indent="-609600" eaLnBrk="0" hangingPunct="0">
              <a:lnSpc>
                <a:spcPct val="130000"/>
              </a:lnSpc>
              <a:spcBef>
                <a:spcPct val="50000"/>
              </a:spcBef>
              <a:buClrTx/>
              <a:buSzTx/>
              <a:buFontTx/>
              <a:buAutoNum type="arabicPeriod" startAt="2"/>
            </a:pPr>
            <a:r>
              <a:rPr lang="cs-CZ" sz="1200" b="1" u="sng" dirty="0">
                <a:solidFill>
                  <a:srgbClr val="FF0066"/>
                </a:solidFill>
              </a:rPr>
              <a:t>Manipulační jednotka </a:t>
            </a:r>
            <a:r>
              <a:rPr lang="cs-CZ" sz="1200" b="1" u="sng" dirty="0" err="1">
                <a:solidFill>
                  <a:srgbClr val="FF0066"/>
                </a:solidFill>
              </a:rPr>
              <a:t>II.řádu</a:t>
            </a:r>
            <a:r>
              <a:rPr lang="cs-CZ" sz="1200" b="1" dirty="0">
                <a:solidFill>
                  <a:srgbClr val="FF0066"/>
                </a:solidFill>
              </a:rPr>
              <a:t> </a:t>
            </a:r>
            <a:r>
              <a:rPr lang="cs-CZ" sz="1200" b="1" dirty="0"/>
              <a:t>- odvozena manipulační (přepravní jednotka) přizpůsobena mechanizované nebo automatizované manipulaci - v přepravě, skladování, mezioperační dopravě apod.</a:t>
            </a:r>
          </a:p>
          <a:p>
            <a:pPr marL="609600" indent="-609600" eaLnBrk="0" hangingPunct="0">
              <a:lnSpc>
                <a:spcPct val="90000"/>
              </a:lnSpc>
              <a:spcBef>
                <a:spcPct val="50000"/>
              </a:spcBef>
              <a:buClrTx/>
              <a:buSzTx/>
              <a:buFontTx/>
              <a:buChar char="•"/>
            </a:pPr>
            <a:r>
              <a:rPr lang="cs-CZ" sz="1200" b="1" dirty="0"/>
              <a:t>Hmotnost - 250-1000kg  popř.5000kg,slož.16-64 </a:t>
            </a:r>
            <a:r>
              <a:rPr lang="cs-CZ" sz="1200" b="1" dirty="0" err="1"/>
              <a:t>jednt.I</a:t>
            </a:r>
            <a:r>
              <a:rPr lang="cs-CZ" sz="1200" b="1" dirty="0"/>
              <a:t> ř.</a:t>
            </a:r>
          </a:p>
          <a:p>
            <a:pPr marL="609600" indent="-609600" eaLnBrk="0" hangingPunct="0">
              <a:lnSpc>
                <a:spcPct val="80000"/>
              </a:lnSpc>
              <a:spcBef>
                <a:spcPct val="50000"/>
              </a:spcBef>
              <a:buClrTx/>
              <a:buSzTx/>
              <a:buFontTx/>
              <a:buChar char="•"/>
            </a:pPr>
            <a:r>
              <a:rPr lang="cs-CZ" sz="1200" b="1" dirty="0"/>
              <a:t>Přepravní prostředky - palety, přepravníky, malé kontejnery apod.</a:t>
            </a:r>
          </a:p>
          <a:p>
            <a:pPr marL="609600" indent="-609600" eaLnBrk="0" hangingPunct="0">
              <a:lnSpc>
                <a:spcPct val="80000"/>
              </a:lnSpc>
              <a:spcBef>
                <a:spcPct val="50000"/>
              </a:spcBef>
              <a:buClrTx/>
              <a:buSzTx/>
              <a:buFontTx/>
              <a:buChar char="•"/>
            </a:pPr>
            <a:r>
              <a:rPr lang="cs-CZ" sz="1200" b="1" dirty="0"/>
              <a:t>Způsob manipulace - nízko-vysokozdvižné vozíky</a:t>
            </a:r>
          </a:p>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17</a:t>
            </a:fld>
            <a:endParaRPr lang="cs-CZ"/>
          </a:p>
        </p:txBody>
      </p:sp>
    </p:spTree>
    <p:extLst>
      <p:ext uri="{BB962C8B-B14F-4D97-AF65-F5344CB8AC3E}">
        <p14:creationId xmlns:p14="http://schemas.microsoft.com/office/powerpoint/2010/main" val="1324979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Manipulační jednotka II. Řádu</a:t>
            </a:r>
          </a:p>
          <a:p>
            <a:pPr marL="0" indent="0">
              <a:buNone/>
            </a:pPr>
            <a:endParaRPr lang="cs-CZ" dirty="0"/>
          </a:p>
          <a:p>
            <a:pPr marL="0" indent="0">
              <a:buNone/>
            </a:pPr>
            <a:r>
              <a:rPr lang="cs-CZ" i="1" dirty="0"/>
              <a:t>Určení:  </a:t>
            </a:r>
            <a:r>
              <a:rPr lang="cs-CZ" dirty="0"/>
              <a:t>odvozená přepravní manipulační jednotka sloužící výhradně k dálkové vnější přepravě v železniční, silniční, vodní a námořní dopravě, v letecké dopravě.</a:t>
            </a:r>
          </a:p>
          <a:p>
            <a:pPr marL="0" indent="0">
              <a:buNone/>
            </a:pPr>
            <a:r>
              <a:rPr lang="cs-CZ" i="1" dirty="0"/>
              <a:t>Hmotnost:  </a:t>
            </a:r>
            <a:r>
              <a:rPr lang="cs-CZ" dirty="0"/>
              <a:t>do 30 500 kg, složená z 10 – 44 jednotek II. řádu.</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18</a:t>
            </a:fld>
            <a:endParaRPr lang="cs-CZ"/>
          </a:p>
        </p:txBody>
      </p:sp>
    </p:spTree>
    <p:extLst>
      <p:ext uri="{BB962C8B-B14F-4D97-AF65-F5344CB8AC3E}">
        <p14:creationId xmlns:p14="http://schemas.microsoft.com/office/powerpoint/2010/main" val="815060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i="1" dirty="0"/>
              <a:t>Manipulační jednotka IV. Řadu</a:t>
            </a:r>
          </a:p>
          <a:p>
            <a:pPr marL="0" indent="0">
              <a:buNone/>
            </a:pPr>
            <a:r>
              <a:rPr lang="cs-CZ" i="1" dirty="0"/>
              <a:t>Určení:  </a:t>
            </a:r>
            <a:r>
              <a:rPr lang="cs-CZ" dirty="0"/>
              <a:t>odvozená přepravní (manipulační) jednotka pro dálkovou přepravu vodní a námořní.</a:t>
            </a:r>
          </a:p>
          <a:p>
            <a:pPr marL="0" indent="0">
              <a:buNone/>
            </a:pPr>
            <a:r>
              <a:rPr lang="cs-CZ" i="1" dirty="0"/>
              <a:t>Hmotnost:  </a:t>
            </a:r>
            <a:r>
              <a:rPr lang="cs-CZ" dirty="0"/>
              <a:t>od 400 tun do 2 000 tun.</a:t>
            </a:r>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Rozměrová unifikace</a:t>
            </a:r>
            <a:r>
              <a:rPr lang="cs-CZ" dirty="0"/>
              <a:t> je podmínkou při tvorbě manipulačních a přepravních jednotek. Účelem je sladit procesy balení, snižovat čas, zvyšovat využití kapacity skladů a dopravních prostředků. V dopravě je unifikace podmínkou pro stanovení ceny – tarifní sazby, zvýhodnění.  Normy ČSN respektují normy ISO (Internacionál </a:t>
            </a:r>
            <a:r>
              <a:rPr lang="cs-CZ" dirty="0" err="1"/>
              <a:t>Organisation</a:t>
            </a:r>
            <a:r>
              <a:rPr lang="cs-CZ" dirty="0"/>
              <a:t> </a:t>
            </a:r>
            <a:r>
              <a:rPr lang="cs-CZ" dirty="0" err="1"/>
              <a:t>for</a:t>
            </a:r>
            <a:r>
              <a:rPr lang="cs-CZ" dirty="0"/>
              <a:t> </a:t>
            </a:r>
            <a:r>
              <a:rPr lang="cs-CZ" dirty="0" err="1"/>
              <a:t>Standardisation</a:t>
            </a:r>
            <a:r>
              <a:rPr lang="cs-CZ" dirty="0"/>
              <a:t>).</a:t>
            </a:r>
          </a:p>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19</a:t>
            </a:fld>
            <a:endParaRPr lang="cs-CZ"/>
          </a:p>
        </p:txBody>
      </p:sp>
    </p:spTree>
    <p:extLst>
      <p:ext uri="{BB962C8B-B14F-4D97-AF65-F5344CB8AC3E}">
        <p14:creationId xmlns:p14="http://schemas.microsoft.com/office/powerpoint/2010/main" val="137279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2</a:t>
            </a:fld>
            <a:endParaRPr lang="cs-CZ" dirty="0"/>
          </a:p>
        </p:txBody>
      </p:sp>
    </p:spTree>
    <p:extLst>
      <p:ext uri="{BB962C8B-B14F-4D97-AF65-F5344CB8AC3E}">
        <p14:creationId xmlns:p14="http://schemas.microsoft.com/office/powerpoint/2010/main" val="15952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Při plánování logistických řetězců je zapotřebí mít dokonalé znalosti o materiálu, se kterým se hodlá manipulovat, a především je nutné mít znalosti o jeho charakteristických vlastnostech, množství a tvaru. Základní členění materiálu lze provést podle skupenství ve kterém se materiál nachází (pevné, kapalné a plynné).</a:t>
            </a:r>
          </a:p>
          <a:p>
            <a:r>
              <a:rPr lang="cs-CZ" dirty="0"/>
              <a:t>Úlohy, jež se zabývají hmotnou podstatou logistických řetězců musí vždy začít zodpovězením následujících otázek týkajících se:</a:t>
            </a:r>
          </a:p>
          <a:p>
            <a:pPr lvl="0"/>
            <a:r>
              <a:rPr lang="cs-CZ" dirty="0"/>
              <a:t>Bližší specifikace materiálu, tj. co má být manipulováno, potažmo přepravováni či skladováno.</a:t>
            </a:r>
          </a:p>
          <a:p>
            <a:pPr lvl="0"/>
            <a:r>
              <a:rPr lang="cs-CZ" dirty="0"/>
              <a:t>Množství, tj. kolik je toho třeba manipulovat.</a:t>
            </a:r>
          </a:p>
          <a:p>
            <a:pPr lvl="0"/>
            <a:r>
              <a:rPr lang="cs-CZ" dirty="0"/>
              <a:t>Pracovních postupů, tj. jak je nutno manipulovat.</a:t>
            </a:r>
          </a:p>
          <a:p>
            <a:pPr lvl="0"/>
            <a:r>
              <a:rPr lang="cs-CZ" dirty="0"/>
              <a:t>Technických prostředků a zařízení včetně jejich lidské obsluhy, tj. čím lze manipulovat.</a:t>
            </a:r>
          </a:p>
          <a:p>
            <a:pPr lvl="0"/>
            <a:r>
              <a:rPr lang="cs-CZ" dirty="0"/>
              <a:t>Výchozích a koncových míst logistického řetězce, tj. kde se má manipulovat.</a:t>
            </a:r>
          </a:p>
          <a:p>
            <a:pPr lvl="0"/>
            <a:r>
              <a:rPr lang="cs-CZ" dirty="0"/>
              <a:t>Časových požadavků, tj. kdy má manipulace probíhat.</a:t>
            </a:r>
          </a:p>
          <a:p>
            <a:r>
              <a:rPr lang="cs-CZ" dirty="0"/>
              <a:t>První otázka, která je rozhodující a musí být vyřešena je co má být manipulováno. Pokud se budeme zabývat pouze jedním typem materiálu pak je zapotřebí zjistit charakteristické vlastnosti daného materiálu. Většinou se však zabýváme více typy materiálu pak je zapotřebí provádět klasifikaci.</a:t>
            </a:r>
          </a:p>
          <a:p>
            <a:endParaRPr lang="cs-CZ" dirty="0"/>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pPr lvl="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96DA5692-1FCD-451F-BAF3-2326910A6ACA}" type="slidenum">
              <a:rPr lang="cs-CZ" smtClean="0"/>
              <a:t>20</a:t>
            </a:fld>
            <a:endParaRPr lang="cs-CZ"/>
          </a:p>
        </p:txBody>
      </p:sp>
    </p:spTree>
    <p:extLst>
      <p:ext uri="{BB962C8B-B14F-4D97-AF65-F5344CB8AC3E}">
        <p14:creationId xmlns:p14="http://schemas.microsoft.com/office/powerpoint/2010/main" val="2288937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2"/>
            <a:r>
              <a:rPr lang="cs-CZ" sz="1200" b="1" dirty="0"/>
              <a:t>Automatizované systémy manipulace s materiálem</a:t>
            </a:r>
          </a:p>
          <a:p>
            <a:r>
              <a:rPr lang="cs-CZ" sz="1200" dirty="0"/>
              <a:t>Mezi automatizované systémy při manipulaci s materiálem lze zařadit automatizované zakládací systémy a automatizované skladovací systémy.</a:t>
            </a:r>
          </a:p>
          <a:p>
            <a:r>
              <a:rPr lang="cs-CZ" sz="1200" dirty="0"/>
              <a:t>Automatizované zakládací systémy tvoří speciální automatizovaný systém, jenž dokáže manipulovat s materiálem bez přítomnosti člověka. Nejvýznamnějším prvkem celého systému je </a:t>
            </a:r>
            <a:r>
              <a:rPr lang="cs-CZ" sz="1200" dirty="0" err="1"/>
              <a:t>zakladaš</a:t>
            </a:r>
            <a:r>
              <a:rPr lang="cs-CZ" sz="1200" dirty="0"/>
              <a:t> popřípadě jeřáb, který je schopen odebírat či umísťovat materiál, tzn. koordinace veškeré manipulační činnosti probíhá na základě vloženého softwaru. Pohyb celého systému se realizuje tak, aby byl maximálně využit prostor pro skladování do výšek.</a:t>
            </a:r>
          </a:p>
          <a:p>
            <a:r>
              <a:rPr lang="cs-CZ" sz="1200" dirty="0"/>
              <a:t>Automatizované skladovací systémy ať už vertikální či otočené jsou charakteristické zejména dynamičností systému pro zvýšení produktivity optimalizací kontinuálního materiálového toku v rámci minimalizace lidského faktoru a celkových nákladů snížením obestavěného prostoru na obsluhu. Rovněž významnou výhodou je skutečnost, že poškození manipulovaného produktu je minimální. Zmiňované skladovací systémy jsou natolik sofistikované a softwarově inteligentní, že dokážou vzájemně komunikovat v rámci sdílení dat a tím propojit jednotlivé prvky v jeden ucelený a přehledný skladovací systém s mnoha vazebními prvky, které díky své provázanosti dokážou reagovat na okamžitou změnu požadavku. V rámci automatizovaných skladovacích systémů je možné předávat údaje i do nadřazených systémů jako např. SAP, čímž dochází k zajištění komplexního fungování vnitropodnikové logistiky.</a:t>
            </a:r>
          </a:p>
          <a:p>
            <a:r>
              <a:rPr lang="cs-CZ" sz="1200" dirty="0"/>
              <a:t>Řízení a automatizace vnitřní přepravy je jednou z aktuálních otázek logistiky. </a:t>
            </a:r>
          </a:p>
          <a:p>
            <a:r>
              <a:rPr lang="cs-CZ" sz="1200" dirty="0"/>
              <a:t>Například </a:t>
            </a:r>
            <a:r>
              <a:rPr lang="cs-CZ" sz="1200" b="1" dirty="0"/>
              <a:t>Automatizované vozíky Linde </a:t>
            </a:r>
            <a:r>
              <a:rPr lang="cs-CZ" sz="1200" dirty="0"/>
              <a:t>se ubírají směrem paměti prostoru u robotů. Vozík pamatuje, jak vypadá sklad a kde co se nachází. Jsou řízené automaticky a jezdí podle předem stanovené cesty.</a:t>
            </a:r>
          </a:p>
          <a:p>
            <a:r>
              <a:rPr lang="cs-CZ" sz="1200" dirty="0"/>
              <a:t>Obrázek </a:t>
            </a:r>
            <a:r>
              <a:rPr lang="fr-FR" sz="1200" dirty="0" err="1"/>
              <a:t>Plně</a:t>
            </a:r>
            <a:r>
              <a:rPr lang="fr-FR" sz="1200" dirty="0"/>
              <a:t> </a:t>
            </a:r>
            <a:r>
              <a:rPr lang="fr-FR" sz="1200" dirty="0" err="1"/>
              <a:t>automatický</a:t>
            </a:r>
            <a:r>
              <a:rPr lang="fr-FR" sz="1200" dirty="0"/>
              <a:t> </a:t>
            </a:r>
            <a:r>
              <a:rPr lang="fr-FR" sz="1200" dirty="0" err="1"/>
              <a:t>vidlicový</a:t>
            </a:r>
            <a:r>
              <a:rPr lang="fr-FR" sz="1200" dirty="0"/>
              <a:t> </a:t>
            </a:r>
            <a:r>
              <a:rPr lang="fr-FR" sz="1200" dirty="0" err="1"/>
              <a:t>zdvižný</a:t>
            </a:r>
            <a:r>
              <a:rPr lang="fr-FR" sz="1200" dirty="0"/>
              <a:t> </a:t>
            </a:r>
            <a:r>
              <a:rPr lang="fr-FR" sz="1200" dirty="0" err="1"/>
              <a:t>vozík</a:t>
            </a:r>
            <a:r>
              <a:rPr lang="fr-FR" sz="1200" dirty="0"/>
              <a:t> </a:t>
            </a:r>
            <a:r>
              <a:rPr lang="fr-FR" sz="1200" dirty="0" err="1"/>
              <a:t>bez</a:t>
            </a:r>
            <a:r>
              <a:rPr lang="fr-FR" sz="1200" dirty="0"/>
              <a:t> </a:t>
            </a:r>
            <a:r>
              <a:rPr lang="fr-FR" sz="1200" dirty="0" err="1"/>
              <a:t>řidiče</a:t>
            </a:r>
            <a:r>
              <a:rPr lang="fr-FR" sz="1200" dirty="0"/>
              <a:t> - série LINDE L16</a:t>
            </a:r>
            <a:endParaRPr lang="cs-CZ" sz="1200" dirty="0"/>
          </a:p>
          <a:p>
            <a:r>
              <a:rPr lang="cs-CZ" sz="1200" dirty="0"/>
              <a:t> </a:t>
            </a:r>
          </a:p>
          <a:p>
            <a:endParaRPr lang="cs-CZ" sz="1200" dirty="0"/>
          </a:p>
          <a:p>
            <a:r>
              <a:rPr lang="cs-CZ" sz="1200" dirty="0"/>
              <a:t>V </a:t>
            </a:r>
            <a:r>
              <a:rPr lang="cs-CZ" sz="1200" dirty="0" err="1"/>
              <a:t>soucasné</a:t>
            </a:r>
            <a:r>
              <a:rPr lang="cs-CZ" sz="1200" dirty="0"/>
              <a:t> době existuje </a:t>
            </a:r>
            <a:r>
              <a:rPr lang="cs-CZ" sz="1200" dirty="0" err="1"/>
              <a:t>ěkolik</a:t>
            </a:r>
            <a:r>
              <a:rPr lang="cs-CZ" sz="1200" baseline="0" dirty="0"/>
              <a:t> přístupů k zajištění aut. Systémů: čáry na podlaze, laserový snímač, </a:t>
            </a:r>
            <a:r>
              <a:rPr lang="cs-CZ" sz="1200" baseline="0" dirty="0" err="1"/>
              <a:t>pamět</a:t>
            </a:r>
            <a:r>
              <a:rPr lang="cs-CZ" sz="1200" baseline="0"/>
              <a:t> prostoru</a:t>
            </a:r>
            <a:endParaRPr lang="cs-CZ" sz="1200" dirty="0"/>
          </a:p>
          <a:p>
            <a:endParaRPr lang="cs-CZ" dirty="0"/>
          </a:p>
        </p:txBody>
      </p:sp>
      <p:sp>
        <p:nvSpPr>
          <p:cNvPr id="4" name="Zástupný symbol pro číslo snímku 3"/>
          <p:cNvSpPr>
            <a:spLocks noGrp="1"/>
          </p:cNvSpPr>
          <p:nvPr>
            <p:ph type="sldNum" sz="quarter" idx="10"/>
          </p:nvPr>
        </p:nvSpPr>
        <p:spPr/>
        <p:txBody>
          <a:bodyPr/>
          <a:lstStyle/>
          <a:p>
            <a:fld id="{96DA5692-1FCD-451F-BAF3-2326910A6ACA}" type="slidenum">
              <a:rPr lang="cs-CZ" smtClean="0"/>
              <a:t>21</a:t>
            </a:fld>
            <a:endParaRPr lang="cs-CZ"/>
          </a:p>
        </p:txBody>
      </p:sp>
    </p:spTree>
    <p:extLst>
      <p:ext uri="{BB962C8B-B14F-4D97-AF65-F5344CB8AC3E}">
        <p14:creationId xmlns:p14="http://schemas.microsoft.com/office/powerpoint/2010/main" val="2855172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22</a:t>
            </a:fld>
            <a:endParaRPr lang="cs-CZ"/>
          </a:p>
        </p:txBody>
      </p:sp>
    </p:spTree>
    <p:extLst>
      <p:ext uri="{BB962C8B-B14F-4D97-AF65-F5344CB8AC3E}">
        <p14:creationId xmlns:p14="http://schemas.microsoft.com/office/powerpoint/2010/main" val="406078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sz="1200" i="1" kern="1200" dirty="0">
                <a:solidFill>
                  <a:schemeClr val="tx1"/>
                </a:solidFill>
                <a:effectLst/>
                <a:latin typeface="+mn-lt"/>
                <a:ea typeface="+mn-ea"/>
                <a:cs typeface="+mn-cs"/>
              </a:rPr>
              <a:t>Kontejnery</a:t>
            </a:r>
            <a:r>
              <a:rPr lang="cs-CZ" sz="1200" kern="1200" dirty="0">
                <a:solidFill>
                  <a:schemeClr val="tx1"/>
                </a:solidFill>
                <a:effectLst/>
                <a:latin typeface="+mn-lt"/>
                <a:ea typeface="+mn-ea"/>
                <a:cs typeface="+mn-cs"/>
              </a:rPr>
              <a:t> se používají se především jako nástavby pro silniční nákladní vozidla (nákladní automobily, přívěsy, návěsy). Je to uzavřený prostor určený k přemístění materiálu, pro přepravu jsou nástavby vybaveny montáží různých úchytných lišt, upevňovacích pásů, mohou být vybaveny podlahovými válečkovými tratěmi pro snazší manipulaci s těžkými břemeny při nakládání a vykládání. Ukládání zboží do kontejnerů se využívá v případě dodávek do velkoobchodních skladů a tehdy, kdy se bude překládat mezi různými dopravními systémy. Kontejnery určené pro lodní dopravu jsou masivnější konstrukce, aby je bylo možno stohovat, ale jsou hmotnější a pro silniční přepravu proto nevhodné, využívá se železnice. Typy kontejnerů jsou rozdílné, podle norem ISO se rozdělují do tří tříd. Rozměry jsou uváděny ve stopách, v metrických jednotkách jsou: výška cca 2 – 2,5 – 2,8 m, šířka cca 2,3 – 2,4 m, délka cca 1,5 – 12 – 16 m, délka jsou násobky rozměrů pro stohování.</a:t>
            </a:r>
          </a:p>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23</a:t>
            </a:fld>
            <a:endParaRPr lang="cs-CZ"/>
          </a:p>
        </p:txBody>
      </p:sp>
    </p:spTree>
    <p:extLst>
      <p:ext uri="{BB962C8B-B14F-4D97-AF65-F5344CB8AC3E}">
        <p14:creationId xmlns:p14="http://schemas.microsoft.com/office/powerpoint/2010/main" val="4013717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http://www.ekokom.cz/</a:t>
            </a:r>
            <a:r>
              <a:rPr lang="cs-CZ" dirty="0" err="1"/>
              <a:t>cz</a:t>
            </a:r>
            <a:r>
              <a:rPr lang="cs-CZ" dirty="0"/>
              <a:t>/klienti/povinnosti-ze-zákona</a:t>
            </a:r>
          </a:p>
          <a:p>
            <a:endParaRPr lang="cs-CZ" dirty="0"/>
          </a:p>
          <a:p>
            <a:r>
              <a:rPr lang="cs-CZ" dirty="0"/>
              <a:t>http://ekolist.cz/cz/zelena-domacnost/rady-a-navody/sedm-nejcastejsich-omylu-pri-trideni-odpadu</a:t>
            </a:r>
          </a:p>
          <a:p>
            <a:endParaRPr lang="cs-CZ" dirty="0"/>
          </a:p>
          <a:p>
            <a:r>
              <a:rPr lang="cs-CZ" dirty="0"/>
              <a:t>http://www.ekokom.cz/cz/klienti/uzitecne-informace-pro-klienty/caste-dotazy-faq-klienti</a:t>
            </a:r>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24</a:t>
            </a:fld>
            <a:endParaRPr lang="cs-CZ"/>
          </a:p>
        </p:txBody>
      </p:sp>
    </p:spTree>
    <p:extLst>
      <p:ext uri="{BB962C8B-B14F-4D97-AF65-F5344CB8AC3E}">
        <p14:creationId xmlns:p14="http://schemas.microsoft.com/office/powerpoint/2010/main" val="2654413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http://e-svet.e15.cz/internet/alza-nereckylovala-obaly-od-cizp-za-to-dostala-pokutu-1-8-milionu-1229012</a:t>
            </a:r>
          </a:p>
          <a:p>
            <a:r>
              <a:rPr lang="cs-CZ" dirty="0"/>
              <a:t>http://logistika.ihned.cz/c1-64911210-dhl-vyzyva-logisticky-prumysl-k-ferovemu-a-odpovednemu-podnikani</a:t>
            </a:r>
          </a:p>
          <a:p>
            <a:endParaRPr lang="cs-CZ" dirty="0"/>
          </a:p>
          <a:p>
            <a:r>
              <a:rPr lang="cs-CZ" dirty="0"/>
              <a:t>§ 5</a:t>
            </a:r>
          </a:p>
          <a:p>
            <a:r>
              <a:rPr lang="cs-CZ" i="1" dirty="0"/>
              <a:t>(1)</a:t>
            </a:r>
            <a:r>
              <a:rPr lang="cs-CZ" dirty="0"/>
              <a:t> Osoba, která uvádí na trh obal, je povinna</a:t>
            </a:r>
          </a:p>
          <a:p>
            <a:r>
              <a:rPr lang="cs-CZ" i="1" dirty="0"/>
              <a:t>a)</a:t>
            </a:r>
            <a:r>
              <a:rPr lang="cs-CZ" dirty="0"/>
              <a:t> na požádání předložit kontrolním orgánům technickou dokumentaci nezbytnou k prokázání splnění povinností stanovených v § 3 a 4, s tím, že informace podle odstavce 2 písm. b) pro účely kontroly nahrazuje dokumentaci k prokázání splnění povinností stanovených v § 4,</a:t>
            </a:r>
          </a:p>
          <a:p>
            <a:r>
              <a:rPr lang="cs-CZ" i="1" dirty="0"/>
              <a:t>b)</a:t>
            </a:r>
            <a:r>
              <a:rPr lang="cs-CZ" dirty="0"/>
              <a:t> průkazně informovat své odběratele o tom, že obal splňuje požadavky stanovené v § 3 a 4.</a:t>
            </a:r>
          </a:p>
          <a:p>
            <a:r>
              <a:rPr lang="cs-CZ" i="1" dirty="0"/>
              <a:t>(2)</a:t>
            </a:r>
            <a:r>
              <a:rPr lang="cs-CZ" dirty="0"/>
              <a:t> Osoba, která uvádí na trh obalový prostředek, je povinna</a:t>
            </a:r>
          </a:p>
          <a:p>
            <a:r>
              <a:rPr lang="cs-CZ" i="1" dirty="0"/>
              <a:t>a)</a:t>
            </a:r>
            <a:r>
              <a:rPr lang="cs-CZ" dirty="0"/>
              <a:t> na požádání předložit kontrolním orgánům technickou dokumentaci nezbytnou k prokázání splnění povinností stanovených v § 4,</a:t>
            </a:r>
          </a:p>
          <a:p>
            <a:r>
              <a:rPr lang="cs-CZ" i="1" dirty="0"/>
              <a:t>b)</a:t>
            </a:r>
            <a:r>
              <a:rPr lang="cs-CZ" dirty="0"/>
              <a:t> průkazně informovat své odběratele o tom, že obalový prostředek splňuje požadavky stanovené v § 4.</a:t>
            </a:r>
          </a:p>
          <a:p>
            <a:r>
              <a:rPr lang="cs-CZ" dirty="0"/>
              <a:t>§ 6</a:t>
            </a:r>
          </a:p>
          <a:p>
            <a:r>
              <a:rPr lang="cs-CZ" b="1" dirty="0"/>
              <a:t>Označování obalů</a:t>
            </a:r>
          </a:p>
          <a:p>
            <a:r>
              <a:rPr lang="cs-CZ" dirty="0"/>
              <a:t>Pokud osoba, která uvádí na trh nebo do oběhu obal nebo balený výrobek, označí na tomto obalu nebo baleném výrobku materiál, ze kterého je obal vyroben, je povinna provést toto značení v souladu s právem Evropské unie</a:t>
            </a:r>
            <a:r>
              <a:rPr lang="cs-CZ" baseline="30000" dirty="0">
                <a:hlinkClick r:id="rId3"/>
              </a:rPr>
              <a:t>9c</a:t>
            </a:r>
            <a:r>
              <a:rPr lang="cs-CZ" dirty="0">
                <a:hlinkClick r:id="rId3"/>
              </a:rPr>
              <a:t>)</a:t>
            </a:r>
            <a:r>
              <a:rPr lang="cs-CZ" dirty="0"/>
              <a:t>.</a:t>
            </a:r>
          </a:p>
          <a:p>
            <a:r>
              <a:rPr lang="cs-CZ" dirty="0"/>
              <a:t>§ 7</a:t>
            </a:r>
          </a:p>
          <a:p>
            <a:r>
              <a:rPr lang="cs-CZ" b="1" dirty="0"/>
              <a:t>Opakovaně použitelné obaly</a:t>
            </a:r>
          </a:p>
          <a:p>
            <a:r>
              <a:rPr lang="cs-CZ" i="1" dirty="0"/>
              <a:t>(1)</a:t>
            </a:r>
            <a:r>
              <a:rPr lang="cs-CZ" dirty="0"/>
              <a:t> Osoba, která uvádí na trh nebo do oběhu výrobky, jejichž obaly jsou opakovaně použitelné, je povinna učinit organizační, technická nebo finanční opatření odpovídající kritériím, která jsou stanovena v příloze č. 2 k tomuto zákonu a která umožňují opakované použití obalů.</a:t>
            </a:r>
          </a:p>
          <a:p>
            <a:r>
              <a:rPr lang="cs-CZ" i="1" dirty="0"/>
              <a:t>(2)</a:t>
            </a:r>
            <a:r>
              <a:rPr lang="cs-CZ" dirty="0"/>
              <a:t> Náležitosti těchto opatření a způsob a postup opakovaného použití stanoví příslušná harmonizovaná česká technická norma</a:t>
            </a:r>
            <a:r>
              <a:rPr lang="cs-CZ" baseline="30000" dirty="0">
                <a:hlinkClick r:id="rId4"/>
              </a:rPr>
              <a:t>7a</a:t>
            </a:r>
            <a:r>
              <a:rPr lang="cs-CZ" dirty="0">
                <a:hlinkClick r:id="rId4"/>
              </a:rPr>
              <a:t>)</a:t>
            </a:r>
            <a:r>
              <a:rPr lang="cs-CZ" dirty="0"/>
              <a:t>.</a:t>
            </a:r>
          </a:p>
          <a:p>
            <a:r>
              <a:rPr lang="cs-CZ" dirty="0"/>
              <a:t>§ 8</a:t>
            </a:r>
          </a:p>
          <a:p>
            <a:r>
              <a:rPr lang="cs-CZ" b="1" dirty="0"/>
              <a:t>Vratné obaly</a:t>
            </a:r>
          </a:p>
          <a:p>
            <a:r>
              <a:rPr lang="cs-CZ" dirty="0"/>
              <a:t>Osoba, která uvádí na trh nebo do oběhu výrobky, jejichž obaly jsou vratné, je povinna zajistit opakované použití těchto obalů podle bodu B. 1 nebo B. 2 přílohy č. 2 k tomuto zákonu nebo využití odpadů z těchto obalů podle § 12.</a:t>
            </a:r>
          </a:p>
          <a:p>
            <a:r>
              <a:rPr lang="cs-CZ" b="1" dirty="0"/>
              <a:t>Seznam osob</a:t>
            </a:r>
          </a:p>
          <a:p>
            <a:r>
              <a:rPr lang="cs-CZ" i="1" dirty="0"/>
              <a:t>(1)</a:t>
            </a:r>
            <a:r>
              <a:rPr lang="cs-CZ" dirty="0"/>
              <a:t> Osoba, která uvádí na trh nebo do oběhu obaly nebo balené výrobky, je povinna podat návrh na zápis do Seznamu osob, které jsou nositeli povinnosti zpětného odběru nebo využití odpadu z obalů (dále jen "Seznam") v rozsahu podle odstavce 3.</a:t>
            </a:r>
          </a:p>
          <a:p>
            <a:r>
              <a:rPr lang="cs-CZ" i="1" dirty="0"/>
              <a:t>(2)</a:t>
            </a:r>
            <a:r>
              <a:rPr lang="cs-CZ" dirty="0"/>
              <a:t> Návrh na zápis do Seznamu se podává Ministerstvu životního prostředí nejpozději do 60 dnů od vzniku povinnosti podle odstavce 1</a:t>
            </a:r>
          </a:p>
          <a:p>
            <a:r>
              <a:rPr lang="cs-CZ" i="1" dirty="0"/>
              <a:t>a)</a:t>
            </a:r>
            <a:r>
              <a:rPr lang="cs-CZ" dirty="0"/>
              <a:t> ve dvou listinných vyhotoveních a současně v elektronické podobě na technickém nosiči dat, nebo</a:t>
            </a:r>
          </a:p>
          <a:p>
            <a:r>
              <a:rPr lang="cs-CZ" i="1" dirty="0"/>
              <a:t>b)</a:t>
            </a:r>
            <a:r>
              <a:rPr lang="cs-CZ" dirty="0"/>
              <a:t> v elektronické podobě označené uznávanou elektronickou značkou nebo podepsané uznávaným elektronickým podpisem podle zvláštního právního předpisu</a:t>
            </a:r>
            <a:r>
              <a:rPr lang="cs-CZ" baseline="30000" dirty="0">
                <a:hlinkClick r:id="rId5"/>
              </a:rPr>
              <a:t>13a</a:t>
            </a:r>
            <a:r>
              <a:rPr lang="cs-CZ" dirty="0">
                <a:hlinkClick r:id="rId5"/>
              </a:rPr>
              <a:t>)</a:t>
            </a:r>
            <a:r>
              <a:rPr lang="cs-CZ" dirty="0"/>
              <a:t>.</a:t>
            </a:r>
          </a:p>
          <a:p>
            <a:r>
              <a:rPr lang="cs-CZ" i="1" dirty="0"/>
              <a:t>(10)</a:t>
            </a:r>
            <a:r>
              <a:rPr lang="cs-CZ" dirty="0"/>
              <a:t> Povinnost podle odstavce 1 se nevztahuje na osobu, která</a:t>
            </a:r>
          </a:p>
          <a:p>
            <a:r>
              <a:rPr lang="cs-CZ" i="1" dirty="0"/>
              <a:t>a)</a:t>
            </a:r>
            <a:r>
              <a:rPr lang="cs-CZ" dirty="0"/>
              <a:t> má uzavřenu smlouvu o sdruženém plnění na všechny obaly, které uvádí na trh nebo do oběhu, nebo</a:t>
            </a:r>
          </a:p>
          <a:p>
            <a:r>
              <a:rPr lang="cs-CZ" i="1" dirty="0"/>
              <a:t>b)</a:t>
            </a:r>
            <a:r>
              <a:rPr lang="cs-CZ" dirty="0"/>
              <a:t> uvádí obaly na trh nebo do oběhu prodejem spotřebiteli, pokud ve vztahu ke všem obalům jí uváděným na trh nebo do oběhu prokazatelně plní povinnosti podle § 10 a 12 jiná osoba.</a:t>
            </a:r>
          </a:p>
          <a:p>
            <a:r>
              <a:rPr lang="cs-CZ" dirty="0"/>
              <a:t>§ 15</a:t>
            </a:r>
          </a:p>
          <a:p>
            <a:r>
              <a:rPr lang="cs-CZ" b="1" dirty="0"/>
              <a:t>Evidence</a:t>
            </a:r>
          </a:p>
          <a:p>
            <a:r>
              <a:rPr lang="cs-CZ" i="1" dirty="0"/>
              <a:t>(1)</a:t>
            </a:r>
            <a:r>
              <a:rPr lang="cs-CZ" dirty="0"/>
              <a:t> Osoba, na kterou se vztahuje povinnost zapsat se do Seznamu podle § 14, je povinna</a:t>
            </a:r>
          </a:p>
          <a:p>
            <a:r>
              <a:rPr lang="cs-CZ" i="1" dirty="0"/>
              <a:t>a)</a:t>
            </a:r>
            <a:r>
              <a:rPr lang="cs-CZ" dirty="0"/>
              <a:t> vést průběžně evidenci o obalech a odpadech z obalů a o způsobech nakládání s nimi,</a:t>
            </a:r>
          </a:p>
          <a:p>
            <a:r>
              <a:rPr lang="cs-CZ" i="1" dirty="0"/>
              <a:t>b)</a:t>
            </a:r>
            <a:r>
              <a:rPr lang="cs-CZ" dirty="0"/>
              <a:t> ohlašovat údaje z této evidence za uplynulý kalendářní rok nejpozději do 15. února následujícího roku Ministerstvu životního prostředí prostřednictvím integrovaného systému plnění ohlašovacích povinností v oblasti životního prostředí nebo datové schránky ministerstva určené k plnění ohlašovacích povinností v oblasti životního prostředí podle zákona o integrovaném registru znečišťování životního prostředí a integrovaném systému plnění ohlašovacích povinností v oblasti životního prostředí a o změně některých zákonů,</a:t>
            </a:r>
          </a:p>
          <a:p>
            <a:r>
              <a:rPr lang="cs-CZ" i="1" dirty="0"/>
              <a:t>c)</a:t>
            </a:r>
            <a:r>
              <a:rPr lang="cs-CZ" dirty="0"/>
              <a:t> prokázat na vyžádání Ministerstva životního prostředí nebo České inspekce životního prostředí pravdivost údajů vedených a ohlašovaných podle písmen a) a b),</a:t>
            </a:r>
          </a:p>
          <a:p>
            <a:r>
              <a:rPr lang="cs-CZ" i="1" dirty="0"/>
              <a:t>d)</a:t>
            </a:r>
            <a:r>
              <a:rPr lang="cs-CZ" dirty="0"/>
              <a:t> uschovávat doklady s údaji vedenými v této evidenci a ohlašovanými z této evidence po dobu nejméně 5 let.</a:t>
            </a:r>
          </a:p>
          <a:p>
            <a:r>
              <a:rPr lang="cs-CZ" i="1" dirty="0"/>
              <a:t>(2)</a:t>
            </a:r>
            <a:r>
              <a:rPr lang="cs-CZ" dirty="0"/>
              <a:t> Ministerstvo životního prostředí zajišťuje vedení souhrnné evidence údajů shromážděných podle odstavce 1 písm. b). Tato souhrnná evidence je veřejně přístupná; každý má právo do ní nahlížet, pořizovat si z ní kopie nebo výpisy.</a:t>
            </a:r>
          </a:p>
          <a:p>
            <a:r>
              <a:rPr lang="cs-CZ" i="1" dirty="0"/>
              <a:t>(3)</a:t>
            </a:r>
            <a:r>
              <a:rPr lang="cs-CZ" dirty="0"/>
              <a:t> Rozsah a způsob vedení evidence a ohlašování údajů z této evidence, jakož i zjednodušené vedení evidence a ohlašování údajů z této evidence pro osoby podle § 30 odst. 3 stanoví prováděcí právní předpis.</a:t>
            </a:r>
          </a:p>
          <a:p>
            <a:r>
              <a:rPr lang="cs-CZ" dirty="0"/>
              <a:t>§ 15a</a:t>
            </a:r>
          </a:p>
          <a:p>
            <a:r>
              <a:rPr lang="cs-CZ" i="1" dirty="0"/>
              <a:t>(1)</a:t>
            </a:r>
            <a:r>
              <a:rPr lang="cs-CZ" dirty="0"/>
              <a:t> Osoby, které uvádějí na trh nebo do oběhu obaly, nemusí plnit povinnosti uvedené v § 10 až 15, pokud splňují podmínku, že</a:t>
            </a:r>
          </a:p>
          <a:p>
            <a:r>
              <a:rPr lang="cs-CZ" i="1" dirty="0"/>
              <a:t>a)</a:t>
            </a:r>
            <a:r>
              <a:rPr lang="cs-CZ" dirty="0"/>
              <a:t> celkové množství obalů jimi uvedených na trh nebo do oběhu za kalendářní rok nepřekročí 300 kg a zároveň</a:t>
            </a:r>
          </a:p>
          <a:p>
            <a:r>
              <a:rPr lang="cs-CZ" i="1" dirty="0"/>
              <a:t>b)</a:t>
            </a:r>
            <a:r>
              <a:rPr lang="cs-CZ" dirty="0"/>
              <a:t> jejich roční obrat nepřekročí 4 500 000 Kč.</a:t>
            </a:r>
          </a:p>
          <a:p>
            <a:r>
              <a:rPr lang="cs-CZ" i="1" dirty="0"/>
              <a:t>(2)</a:t>
            </a:r>
            <a:r>
              <a:rPr lang="cs-CZ" dirty="0"/>
              <a:t> Osoba, která využije výjimky podle odstavce 1, je povinna zajistit splnění povinností podle § 10 až 15 neprodleně poté, co se stane zřejmým, že podmínky podle odstavce 1 nebudou v daném kalendářním roce splněny.</a:t>
            </a:r>
          </a:p>
          <a:p>
            <a:r>
              <a:rPr lang="cs-CZ" i="1" dirty="0"/>
              <a:t>(3)</a:t>
            </a:r>
            <a:r>
              <a:rPr lang="cs-CZ" dirty="0"/>
              <a:t> Osoba, která užívá výjimky podle odstavce 1, je povinna na požádání prokázat splnění podmínek uvedených v odstavci 1 kontrolním orgánům uvedeným v § 31.</a:t>
            </a:r>
          </a:p>
          <a:p>
            <a:r>
              <a:rPr lang="cs-CZ" i="1" dirty="0"/>
              <a:t>(4)</a:t>
            </a:r>
            <a:r>
              <a:rPr lang="cs-CZ" dirty="0"/>
              <a:t> Na osobu, která neprokáže splnění podmínek uvedených v odstavci 1 pro určité období, je nahlíženo jako na osobu, která v tomto období měla veškeré povinnosti uvedené v § 10 až 15.</a:t>
            </a:r>
          </a:p>
          <a:p>
            <a:r>
              <a:rPr lang="cs-CZ" b="1" dirty="0"/>
              <a:t>České</a:t>
            </a:r>
            <a:r>
              <a:rPr lang="cs-CZ" dirty="0"/>
              <a:t> </a:t>
            </a:r>
            <a:r>
              <a:rPr lang="cs-CZ" b="1" dirty="0"/>
              <a:t>inspekce</a:t>
            </a:r>
            <a:r>
              <a:rPr lang="cs-CZ" dirty="0"/>
              <a:t> </a:t>
            </a:r>
            <a:r>
              <a:rPr lang="cs-CZ" b="1" dirty="0"/>
              <a:t>životního</a:t>
            </a:r>
            <a:r>
              <a:rPr lang="cs-CZ" dirty="0"/>
              <a:t> </a:t>
            </a:r>
            <a:r>
              <a:rPr lang="cs-CZ" b="1" dirty="0"/>
              <a:t>prostředí</a:t>
            </a:r>
            <a:r>
              <a:rPr lang="cs-CZ" dirty="0"/>
              <a:t> (</a:t>
            </a:r>
            <a:r>
              <a:rPr lang="cs-CZ" b="1" dirty="0"/>
              <a:t>ČIŽP</a:t>
            </a:r>
            <a:endParaRPr lang="en-US" b="1" dirty="0"/>
          </a:p>
          <a:p>
            <a:endParaRPr lang="en-US" b="1" dirty="0"/>
          </a:p>
          <a:p>
            <a:r>
              <a:rPr lang="cs-CZ" dirty="0"/>
              <a:t>http://www.zakonyprolidi.cz/cs/2001-477#prilohy</a:t>
            </a:r>
          </a:p>
        </p:txBody>
      </p:sp>
      <p:sp>
        <p:nvSpPr>
          <p:cNvPr id="4" name="Zástupný symbol pro číslo snímku 3"/>
          <p:cNvSpPr>
            <a:spLocks noGrp="1"/>
          </p:cNvSpPr>
          <p:nvPr>
            <p:ph type="sldNum" sz="quarter" idx="10"/>
          </p:nvPr>
        </p:nvSpPr>
        <p:spPr/>
        <p:txBody>
          <a:bodyPr/>
          <a:lstStyle/>
          <a:p>
            <a:fld id="{96DA5692-1FCD-451F-BAF3-2326910A6ACA}" type="slidenum">
              <a:rPr lang="cs-CZ" smtClean="0"/>
              <a:t>25</a:t>
            </a:fld>
            <a:endParaRPr lang="cs-CZ"/>
          </a:p>
        </p:txBody>
      </p:sp>
    </p:spTree>
    <p:extLst>
      <p:ext uri="{BB962C8B-B14F-4D97-AF65-F5344CB8AC3E}">
        <p14:creationId xmlns:p14="http://schemas.microsoft.com/office/powerpoint/2010/main" val="3255558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Organizace, která uvádí obal na trh, je povinna podat návrh u Ministerstva životního prostředí na zápis osob, které jsou nositeli povinnosti zpětného odběru a využití odpadu z obalů(zákon o odpadech č. 185/01 Sb.).</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http://obaloviny.rajapack.cz/vyznam-symbolu-pro-krabice-drevene-bedny</a:t>
            </a:r>
          </a:p>
          <a:p>
            <a:pPr marL="0" marR="0" indent="0" algn="l" defTabSz="914400" rtl="0" eaLnBrk="1" fontAlgn="auto" latinLnBrk="0" hangingPunct="1">
              <a:lnSpc>
                <a:spcPct val="100000"/>
              </a:lnSpc>
              <a:spcBef>
                <a:spcPts val="0"/>
              </a:spcBef>
              <a:spcAft>
                <a:spcPts val="0"/>
              </a:spcAft>
              <a:buClrTx/>
              <a:buSzTx/>
              <a:buFontTx/>
              <a:buNone/>
              <a:tabLst/>
              <a:defRPr/>
            </a:pPr>
            <a:r>
              <a:rPr lang="cs-CZ"/>
              <a:t>http://www.jihlava.cz/vyznam-symbolu-uvedenych-na-obalech/d-491234/p1=75535</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26</a:t>
            </a:fld>
            <a:endParaRPr lang="cs-CZ"/>
          </a:p>
        </p:txBody>
      </p:sp>
    </p:spTree>
    <p:extLst>
      <p:ext uri="{BB962C8B-B14F-4D97-AF65-F5344CB8AC3E}">
        <p14:creationId xmlns:p14="http://schemas.microsoft.com/office/powerpoint/2010/main" val="2952559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kern="1200" dirty="0">
                <a:solidFill>
                  <a:schemeClr val="tx1"/>
                </a:solidFill>
                <a:effectLst/>
                <a:latin typeface="+mn-lt"/>
                <a:ea typeface="+mn-ea"/>
                <a:cs typeface="+mn-cs"/>
              </a:rPr>
              <a:t>při uvedení obalu (baleného výrobku) na trh byl na jeho štítku označen:</a:t>
            </a:r>
          </a:p>
          <a:p>
            <a:pPr lvl="1"/>
            <a:r>
              <a:rPr lang="cs-CZ" sz="1200" kern="1200" dirty="0">
                <a:solidFill>
                  <a:schemeClr val="tx1"/>
                </a:solidFill>
                <a:effectLst/>
                <a:latin typeface="+mn-lt"/>
                <a:ea typeface="+mn-ea"/>
                <a:cs typeface="+mn-cs"/>
              </a:rPr>
              <a:t>materiál, z něhož je obal vyroben,</a:t>
            </a:r>
          </a:p>
          <a:p>
            <a:pPr lvl="1"/>
            <a:r>
              <a:rPr lang="cs-CZ" sz="1200" kern="1200" dirty="0">
                <a:solidFill>
                  <a:schemeClr val="tx1"/>
                </a:solidFill>
                <a:effectLst/>
                <a:latin typeface="+mn-lt"/>
                <a:ea typeface="+mn-ea"/>
                <a:cs typeface="+mn-cs"/>
              </a:rPr>
              <a:t>způsob nakládání s použitým obalem.</a:t>
            </a:r>
          </a:p>
          <a:p>
            <a:r>
              <a:rPr lang="cs-CZ" sz="1200" kern="1200" dirty="0">
                <a:solidFill>
                  <a:schemeClr val="tx1"/>
                </a:solidFill>
                <a:effectLst/>
                <a:latin typeface="+mn-lt"/>
                <a:ea typeface="+mn-ea"/>
                <a:cs typeface="+mn-cs"/>
              </a:rPr>
              <a:t>Organizace, která uvádí obal na trh, je povinna podat návrh u Ministerstva životního prostředí na zápis osob, které jsou nositeli povinnosti zpětného odběru a využití odpadu z obalů(zákon o odpadech č. 185/01 Sb.).</a:t>
            </a:r>
          </a:p>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27</a:t>
            </a:fld>
            <a:endParaRPr lang="cs-CZ"/>
          </a:p>
        </p:txBody>
      </p:sp>
    </p:spTree>
    <p:extLst>
      <p:ext uri="{BB962C8B-B14F-4D97-AF65-F5344CB8AC3E}">
        <p14:creationId xmlns:p14="http://schemas.microsoft.com/office/powerpoint/2010/main" val="523166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6DA5692-1FCD-451F-BAF3-2326910A6ACA}" type="slidenum">
              <a:rPr lang="cs-CZ" smtClean="0"/>
              <a:t>28</a:t>
            </a:fld>
            <a:endParaRPr lang="cs-CZ"/>
          </a:p>
        </p:txBody>
      </p:sp>
    </p:spTree>
    <p:extLst>
      <p:ext uri="{BB962C8B-B14F-4D97-AF65-F5344CB8AC3E}">
        <p14:creationId xmlns:p14="http://schemas.microsoft.com/office/powerpoint/2010/main" val="98658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Pasivní prvky jsou manipulovatelné, přepravované nebo skladovatelné kusy, jednotky nebo zásilky – musí překonat prostor a čas. </a:t>
            </a:r>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3</a:t>
            </a:fld>
            <a:endParaRPr lang="cs-CZ" dirty="0"/>
          </a:p>
        </p:txBody>
      </p:sp>
    </p:spTree>
    <p:extLst>
      <p:ext uri="{BB962C8B-B14F-4D97-AF65-F5344CB8AC3E}">
        <p14:creationId xmlns:p14="http://schemas.microsoft.com/office/powerpoint/2010/main" val="143748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4</a:t>
            </a:fld>
            <a:endParaRPr lang="cs-CZ" dirty="0"/>
          </a:p>
        </p:txBody>
      </p:sp>
    </p:spTree>
    <p:extLst>
      <p:ext uri="{BB962C8B-B14F-4D97-AF65-F5344CB8AC3E}">
        <p14:creationId xmlns:p14="http://schemas.microsoft.com/office/powerpoint/2010/main" val="1961707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i="1" kern="1200" dirty="0">
                <a:solidFill>
                  <a:schemeClr val="tx1"/>
                </a:solidFill>
                <a:effectLst/>
                <a:latin typeface="+mn-lt"/>
                <a:ea typeface="+mn-ea"/>
                <a:cs typeface="+mn-cs"/>
              </a:rPr>
              <a:t>Kapaliny a plyny</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Vlastnostmi se zabývá mechanika kapalin a plynů. Z hlediska manipulace jsou důležité zejména tyto vlastnosti:</a:t>
            </a:r>
          </a:p>
          <a:p>
            <a:r>
              <a:rPr lang="cs-CZ" sz="1200" kern="1200" dirty="0">
                <a:solidFill>
                  <a:schemeClr val="tx1"/>
                </a:solidFill>
                <a:effectLst/>
                <a:latin typeface="+mn-lt"/>
                <a:ea typeface="+mn-ea"/>
                <a:cs typeface="+mn-cs"/>
              </a:rPr>
              <a:t>hustota, stlačitelnost, viskozita, počet složek a jejich hustota, pěnivost, sklon ke srážení a tvoření usazenin, těkavost, teplota tuhnutí a varu, teplota a tlak zkapalnění, agresívnost, hořlavost, výbušnost, radioaktivnost, jedovatost a zvláštní požadavky (přeprava v ochranné atmosféře, při určité teplotě atd.).</a:t>
            </a:r>
          </a:p>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5</a:t>
            </a:fld>
            <a:endParaRPr lang="cs-CZ" dirty="0"/>
          </a:p>
        </p:txBody>
      </p:sp>
    </p:spTree>
    <p:extLst>
      <p:ext uri="{BB962C8B-B14F-4D97-AF65-F5344CB8AC3E}">
        <p14:creationId xmlns:p14="http://schemas.microsoft.com/office/powerpoint/2010/main" val="233472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i="1" kern="1200" dirty="0">
                <a:solidFill>
                  <a:schemeClr val="tx1"/>
                </a:solidFill>
                <a:effectLst/>
                <a:latin typeface="+mn-lt"/>
                <a:ea typeface="+mn-ea"/>
                <a:cs typeface="+mn-cs"/>
              </a:rPr>
              <a:t>Kapaliny a plyny</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Vlastnostmi se zabývá mechanika kapalin a plynů. Z hlediska manipulace jsou důležité zejména tyto vlastnosti:</a:t>
            </a:r>
          </a:p>
          <a:p>
            <a:r>
              <a:rPr lang="cs-CZ" sz="1200" kern="1200" dirty="0">
                <a:solidFill>
                  <a:schemeClr val="tx1"/>
                </a:solidFill>
                <a:effectLst/>
                <a:latin typeface="+mn-lt"/>
                <a:ea typeface="+mn-ea"/>
                <a:cs typeface="+mn-cs"/>
              </a:rPr>
              <a:t>hustota, stlačitelnost, viskozita, počet složek a jejich hustota, pěnivost, sklon ke srážení a tvoření usazenin, těkavost, teplota tuhnutí a varu, teplota a tlak zkapalnění, agresívnost, hořlavost, výbušnost, radioaktivnost, jedovatost a zvláštní požadavky (přeprava v ochranné atmosféře, při určité teplotě atd.).</a:t>
            </a:r>
          </a:p>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6</a:t>
            </a:fld>
            <a:endParaRPr lang="cs-CZ" dirty="0"/>
          </a:p>
        </p:txBody>
      </p:sp>
    </p:spTree>
    <p:extLst>
      <p:ext uri="{BB962C8B-B14F-4D97-AF65-F5344CB8AC3E}">
        <p14:creationId xmlns:p14="http://schemas.microsoft.com/office/powerpoint/2010/main" val="194128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Sypké materiály</a:t>
            </a:r>
            <a:endParaRPr lang="cs-CZ" sz="1200" kern="1200" dirty="0">
              <a:solidFill>
                <a:schemeClr val="tx1"/>
              </a:solidFill>
              <a:effectLst/>
              <a:latin typeface="+mn-lt"/>
              <a:ea typeface="+mn-ea"/>
              <a:cs typeface="+mn-cs"/>
            </a:endParaRPr>
          </a:p>
          <a:p>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Základní parametry jsou:</a:t>
            </a:r>
          </a:p>
          <a:p>
            <a:r>
              <a:rPr lang="cs-CZ" sz="1200" kern="1200" dirty="0">
                <a:solidFill>
                  <a:schemeClr val="tx1"/>
                </a:solidFill>
                <a:effectLst/>
                <a:latin typeface="+mn-lt"/>
                <a:ea typeface="+mn-ea"/>
                <a:cs typeface="+mn-cs"/>
              </a:rPr>
              <a:t>Objemová hmotnost, sypný úhel, resp. součinitel vnitřního tření – velikost a tvar zrn, abrazivnost, spékavost, prašnost, hygroskopičnost, vznětlivost, explosivnost aj.</a:t>
            </a:r>
          </a:p>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7</a:t>
            </a:fld>
            <a:endParaRPr lang="cs-CZ" dirty="0"/>
          </a:p>
        </p:txBody>
      </p:sp>
    </p:spTree>
    <p:extLst>
      <p:ext uri="{BB962C8B-B14F-4D97-AF65-F5344CB8AC3E}">
        <p14:creationId xmlns:p14="http://schemas.microsoft.com/office/powerpoint/2010/main" val="2696153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Kusové materiály jsou charakterizovány geometrickým tvarem, objemem, hmotností, materiálovým složením, stabilitou a charakteristika materiálů může být doplněna údaji o zvláštních vlastnostech a zvláštní citlivosti. Viz tab. 5.1 a obr. 5.2.</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Vlastnosti materiálů</a:t>
            </a:r>
          </a:p>
          <a:p>
            <a:r>
              <a:rPr lang="cs-CZ" sz="1200" kern="1200" dirty="0">
                <a:solidFill>
                  <a:schemeClr val="tx1"/>
                </a:solidFill>
                <a:effectLst/>
                <a:latin typeface="+mn-lt"/>
                <a:ea typeface="+mn-ea"/>
                <a:cs typeface="+mn-cs"/>
              </a:rPr>
              <a:t>skladovaných a manipulovaných</a:t>
            </a:r>
          </a:p>
          <a:p>
            <a:r>
              <a:rPr lang="cs-CZ" sz="1200" kern="1200" dirty="0">
                <a:solidFill>
                  <a:schemeClr val="tx1"/>
                </a:solidFill>
                <a:effectLst/>
                <a:latin typeface="+mn-lt"/>
                <a:ea typeface="+mn-ea"/>
                <a:cs typeface="+mn-cs"/>
              </a:rPr>
              <a:t>TECHNICKÉ</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Hmotnost</a:t>
            </a:r>
          </a:p>
          <a:p>
            <a:r>
              <a:rPr lang="cs-CZ" sz="1200" kern="1200" dirty="0">
                <a:solidFill>
                  <a:schemeClr val="tx1"/>
                </a:solidFill>
                <a:effectLst/>
                <a:latin typeface="+mn-lt"/>
                <a:ea typeface="+mn-ea"/>
                <a:cs typeface="+mn-cs"/>
              </a:rPr>
              <a:t>Hustota</a:t>
            </a:r>
          </a:p>
          <a:p>
            <a:r>
              <a:rPr lang="cs-CZ" sz="1200" kern="1200" dirty="0">
                <a:solidFill>
                  <a:schemeClr val="tx1"/>
                </a:solidFill>
                <a:effectLst/>
                <a:latin typeface="+mn-lt"/>
                <a:ea typeface="+mn-ea"/>
                <a:cs typeface="+mn-cs"/>
              </a:rPr>
              <a:t>Soudržnost</a:t>
            </a:r>
          </a:p>
          <a:p>
            <a:r>
              <a:rPr lang="cs-CZ" sz="1200" kern="1200" dirty="0">
                <a:solidFill>
                  <a:schemeClr val="tx1"/>
                </a:solidFill>
                <a:effectLst/>
                <a:latin typeface="+mn-lt"/>
                <a:ea typeface="+mn-ea"/>
                <a:cs typeface="+mn-cs"/>
              </a:rPr>
              <a:t>Sypný úhel</a:t>
            </a:r>
          </a:p>
          <a:p>
            <a:r>
              <a:rPr lang="cs-CZ" sz="1200" kern="1200" dirty="0">
                <a:solidFill>
                  <a:schemeClr val="tx1"/>
                </a:solidFill>
                <a:effectLst/>
                <a:latin typeface="+mn-lt"/>
                <a:ea typeface="+mn-ea"/>
                <a:cs typeface="+mn-cs"/>
              </a:rPr>
              <a:t>Viskozita</a:t>
            </a:r>
          </a:p>
          <a:p>
            <a:r>
              <a:rPr lang="cs-CZ" sz="1200" kern="1200" dirty="0">
                <a:solidFill>
                  <a:schemeClr val="tx1"/>
                </a:solidFill>
                <a:effectLst/>
                <a:latin typeface="+mn-lt"/>
                <a:ea typeface="+mn-ea"/>
                <a:cs typeface="+mn-cs"/>
              </a:rPr>
              <a:t>Tvar</a:t>
            </a:r>
          </a:p>
          <a:p>
            <a:r>
              <a:rPr lang="cs-CZ" sz="1200" kern="1200" dirty="0">
                <a:solidFill>
                  <a:schemeClr val="tx1"/>
                </a:solidFill>
                <a:effectLst/>
                <a:latin typeface="+mn-lt"/>
                <a:ea typeface="+mn-ea"/>
                <a:cs typeface="+mn-cs"/>
              </a:rPr>
              <a:t>Objem</a:t>
            </a:r>
          </a:p>
          <a:p>
            <a:r>
              <a:rPr lang="cs-CZ" sz="1200" kern="1200" dirty="0">
                <a:solidFill>
                  <a:schemeClr val="tx1"/>
                </a:solidFill>
                <a:effectLst/>
                <a:latin typeface="+mn-lt"/>
                <a:ea typeface="+mn-ea"/>
                <a:cs typeface="+mn-cs"/>
              </a:rPr>
              <a:t>Rozměry</a:t>
            </a:r>
          </a:p>
          <a:p>
            <a:r>
              <a:rPr lang="cs-CZ" sz="1200" kern="1200" dirty="0" err="1">
                <a:solidFill>
                  <a:schemeClr val="tx1"/>
                </a:solidFill>
                <a:effectLst/>
                <a:latin typeface="+mn-lt"/>
                <a:ea typeface="+mn-ea"/>
                <a:cs typeface="+mn-cs"/>
              </a:rPr>
              <a:t>Stohovatelnost</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atd.</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ORGANIZAČNÍ</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Průtok</a:t>
            </a:r>
          </a:p>
          <a:p>
            <a:r>
              <a:rPr lang="cs-CZ" sz="1200" kern="1200" dirty="0">
                <a:solidFill>
                  <a:schemeClr val="tx1"/>
                </a:solidFill>
                <a:effectLst/>
                <a:latin typeface="+mn-lt"/>
                <a:ea typeface="+mn-ea"/>
                <a:cs typeface="+mn-cs"/>
              </a:rPr>
              <a:t>Počet položek</a:t>
            </a:r>
          </a:p>
          <a:p>
            <a:r>
              <a:rPr lang="cs-CZ" sz="1200" kern="1200" dirty="0">
                <a:solidFill>
                  <a:schemeClr val="tx1"/>
                </a:solidFill>
                <a:effectLst/>
                <a:latin typeface="+mn-lt"/>
                <a:ea typeface="+mn-ea"/>
                <a:cs typeface="+mn-cs"/>
              </a:rPr>
              <a:t>Frekvence uskladňování</a:t>
            </a:r>
          </a:p>
          <a:p>
            <a:r>
              <a:rPr lang="cs-CZ" sz="1200" kern="1200" dirty="0">
                <a:solidFill>
                  <a:schemeClr val="tx1"/>
                </a:solidFill>
                <a:effectLst/>
                <a:latin typeface="+mn-lt"/>
                <a:ea typeface="+mn-ea"/>
                <a:cs typeface="+mn-cs"/>
              </a:rPr>
              <a:t>Frekvence vyskladňování</a:t>
            </a:r>
          </a:p>
          <a:p>
            <a:r>
              <a:rPr lang="cs-CZ" sz="1200" kern="1200" dirty="0">
                <a:solidFill>
                  <a:schemeClr val="tx1"/>
                </a:solidFill>
                <a:effectLst/>
                <a:latin typeface="+mn-lt"/>
                <a:ea typeface="+mn-ea"/>
                <a:cs typeface="+mn-cs"/>
              </a:rPr>
              <a:t>Stav </a:t>
            </a:r>
          </a:p>
          <a:p>
            <a:pPr lvl="0"/>
            <a:r>
              <a:rPr lang="cs-CZ" sz="1200" kern="1200" dirty="0">
                <a:solidFill>
                  <a:schemeClr val="tx1"/>
                </a:solidFill>
                <a:effectLst/>
                <a:latin typeface="+mn-lt"/>
                <a:ea typeface="+mn-ea"/>
                <a:cs typeface="+mn-cs"/>
              </a:rPr>
              <a:t>průměrný</a:t>
            </a:r>
          </a:p>
          <a:p>
            <a:pPr lvl="0"/>
            <a:r>
              <a:rPr lang="cs-CZ" sz="1200" kern="1200" dirty="0">
                <a:solidFill>
                  <a:schemeClr val="tx1"/>
                </a:solidFill>
                <a:effectLst/>
                <a:latin typeface="+mn-lt"/>
                <a:ea typeface="+mn-ea"/>
                <a:cs typeface="+mn-cs"/>
              </a:rPr>
              <a:t>maximální</a:t>
            </a:r>
          </a:p>
          <a:p>
            <a:pPr lvl="0"/>
            <a:r>
              <a:rPr lang="cs-CZ" sz="1200" kern="1200" dirty="0">
                <a:solidFill>
                  <a:schemeClr val="tx1"/>
                </a:solidFill>
                <a:effectLst/>
                <a:latin typeface="+mn-lt"/>
                <a:ea typeface="+mn-ea"/>
                <a:cs typeface="+mn-cs"/>
              </a:rPr>
              <a:t>minimální</a:t>
            </a:r>
          </a:p>
          <a:p>
            <a:r>
              <a:rPr lang="cs-CZ" sz="1200" kern="1200" dirty="0">
                <a:solidFill>
                  <a:schemeClr val="tx1"/>
                </a:solidFill>
                <a:effectLst/>
                <a:latin typeface="+mn-lt"/>
                <a:ea typeface="+mn-ea"/>
                <a:cs typeface="+mn-cs"/>
              </a:rPr>
              <a:t>Strategie uskladňování atd.</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8</a:t>
            </a:fld>
            <a:endParaRPr lang="cs-CZ"/>
          </a:p>
        </p:txBody>
      </p:sp>
    </p:spTree>
    <p:extLst>
      <p:ext uri="{BB962C8B-B14F-4D97-AF65-F5344CB8AC3E}">
        <p14:creationId xmlns:p14="http://schemas.microsoft.com/office/powerpoint/2010/main" val="237655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9</a:t>
            </a:fld>
            <a:endParaRPr lang="cs-CZ"/>
          </a:p>
        </p:txBody>
      </p:sp>
    </p:spTree>
    <p:extLst>
      <p:ext uri="{BB962C8B-B14F-4D97-AF65-F5344CB8AC3E}">
        <p14:creationId xmlns:p14="http://schemas.microsoft.com/office/powerpoint/2010/main" val="1396930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8786C6B4-BEE7-4EDB-85B8-80FF6C712F7C}" type="datetimeFigureOut">
              <a:rPr lang="cs-CZ" smtClean="0"/>
              <a:t>23.09.2019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A0BB093-627E-4E72-A211-D0F0DC88125D}"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786C6B4-BEE7-4EDB-85B8-80FF6C712F7C}" type="datetimeFigureOut">
              <a:rPr lang="cs-CZ" smtClean="0"/>
              <a:t>23.09.2019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A0BB093-627E-4E72-A211-D0F0DC88125D}"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786C6B4-BEE7-4EDB-85B8-80FF6C712F7C}" type="datetimeFigureOut">
              <a:rPr lang="cs-CZ" smtClean="0"/>
              <a:t>23.09.2019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A0BB093-627E-4E72-A211-D0F0DC88125D}"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7A0BB093-627E-4E72-A211-D0F0DC88125D}"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786C6B4-BEE7-4EDB-85B8-80FF6C712F7C}" type="datetimeFigureOut">
              <a:rPr lang="cs-CZ" smtClean="0"/>
              <a:t>23.09.2019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A0BB093-627E-4E72-A211-D0F0DC88125D}"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8786C6B4-BEE7-4EDB-85B8-80FF6C712F7C}" type="datetimeFigureOut">
              <a:rPr lang="cs-CZ" smtClean="0"/>
              <a:t>23.09.2019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A0BB093-627E-4E72-A211-D0F0DC88125D}"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8786C6B4-BEE7-4EDB-85B8-80FF6C712F7C}" type="datetimeFigureOut">
              <a:rPr lang="cs-CZ" smtClean="0"/>
              <a:t>23.09.2019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A0BB093-627E-4E72-A211-D0F0DC88125D}"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8786C6B4-BEE7-4EDB-85B8-80FF6C712F7C}" type="datetimeFigureOut">
              <a:rPr lang="cs-CZ" smtClean="0"/>
              <a:t>23.09.2019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A0BB093-627E-4E72-A211-D0F0DC88125D}"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8786C6B4-BEE7-4EDB-85B8-80FF6C712F7C}" type="datetimeFigureOut">
              <a:rPr lang="cs-CZ" smtClean="0"/>
              <a:t>23.09.2019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A0BB093-627E-4E72-A211-D0F0DC88125D}"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6C6B4-BEE7-4EDB-85B8-80FF6C712F7C}" type="datetimeFigureOut">
              <a:rPr lang="cs-CZ" smtClean="0"/>
              <a:t>23.09.2019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A0BB093-627E-4E72-A211-D0F0DC88125D}"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8786C6B4-BEE7-4EDB-85B8-80FF6C712F7C}" type="datetimeFigureOut">
              <a:rPr lang="cs-CZ" smtClean="0"/>
              <a:t>23.09.2019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A0BB093-627E-4E72-A211-D0F0DC88125D}"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8786C6B4-BEE7-4EDB-85B8-80FF6C712F7C}" type="datetimeFigureOut">
              <a:rPr lang="cs-CZ" smtClean="0"/>
              <a:t>23.09.2019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A0BB093-627E-4E72-A211-D0F0DC88125D}"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6C6B4-BEE7-4EDB-85B8-80FF6C712F7C}" type="datetimeFigureOut">
              <a:rPr lang="cs-CZ" smtClean="0"/>
              <a:t>23.09.2019</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BB093-627E-4E72-A211-D0F0DC88125D}"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0.xml"/><Relationship Id="rId7"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hyperlink" Target="http://www.worldstar.org/winners/2017/presidents-awar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logistika.ihned.cz/c1-65743580-skodovka-ziskala-treti-misto-v-soutezi-o-nejlepsi-obal-sveta" TargetMode="External"/><Relationship Id="rId5" Type="http://schemas.openxmlformats.org/officeDocument/2006/relationships/image" Target="../media/image34.jp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logistika.ihned.cz/c1-65285700-skladani-puzzle-v-ckd-centru-skody-auto"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image" Target="../media/image43.jpeg"/><Relationship Id="rId5" Type="http://schemas.openxmlformats.org/officeDocument/2006/relationships/hyperlink" Target="http://www.google.cz/url?sa=i&amp;rct=j&amp;q=&amp;esrc=s&amp;source=images&amp;cd=&amp;cad=rja&amp;uact=8&amp;ved=0ahUKEwjVx7n27sTLAhXMJ5oKHR7ZC_8QjRwIBw&amp;url=http://old.evd.cz/it/cargo-transport&amp;psig=AFQjCNFfw6MTTy0Ww1503q-sdT96b0jXwg&amp;ust=1458205964786050"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notesSlide" Target="../notesSlides/notesSlide22.xml"/><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image" Target="../media/image46.png"/><Relationship Id="rId5" Type="http://schemas.openxmlformats.org/officeDocument/2006/relationships/image" Target="../media/image45.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notesSlide" Target="../notesSlides/notesSlide23.xml"/><Relationship Id="rId7" Type="http://schemas.openxmlformats.org/officeDocument/2006/relationships/image" Target="../media/image51.jpg"/><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1.png"/><Relationship Id="rId9" Type="http://schemas.openxmlformats.org/officeDocument/2006/relationships/image" Target="../media/image53.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Cg_4rU9mgm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youtube.com/watch?v=CJr0rQbEo0U" TargetMode="External"/><Relationship Id="rId5" Type="http://schemas.openxmlformats.org/officeDocument/2006/relationships/hyperlink" Target="https://www.youtube.com/watch?v=rhFgbX7Jshs" TargetMode="External"/><Relationship Id="rId4" Type="http://schemas.openxmlformats.org/officeDocument/2006/relationships/hyperlink" Target="https://www.youtube.com/watch?v=6IYKoHab334&amp;ebc=ANyPxKr5mkMYgMkmzgSGcNWPETeJiulv17EJlztS-Omn0xjBDOwTlkAwYL63R6LwTufBE4u-xOd1SQKms-oxadY49cmQgXEst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2.e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1.png"/><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notesSlide" Target="../notesSlides/notesSlide6.xml"/><Relationship Id="rId7"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notesSlide" Target="../notesSlides/notesSlide7.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g"/><Relationship Id="rId4" Type="http://schemas.openxmlformats.org/officeDocument/2006/relationships/image" Target="../media/image1.png"/><Relationship Id="rId9"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8.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b="1" dirty="0"/>
              <a:t>Materiálové hospodářství</a:t>
            </a:r>
          </a:p>
        </p:txBody>
      </p:sp>
      <p:sp>
        <p:nvSpPr>
          <p:cNvPr id="5" name="Podnadpis 4"/>
          <p:cNvSpPr>
            <a:spLocks noGrp="1"/>
          </p:cNvSpPr>
          <p:nvPr>
            <p:ph type="subTitle" idx="1"/>
          </p:nvPr>
        </p:nvSpPr>
        <p:spPr/>
        <p:txBody>
          <a:bodyPr/>
          <a:lstStyle/>
          <a:p>
            <a:r>
              <a:rPr lang="cs-CZ"/>
              <a:t>I</a:t>
            </a:r>
            <a:r>
              <a:rPr lang="cs-CZ" dirty="0"/>
              <a:t>V</a:t>
            </a:r>
            <a:r>
              <a:rPr lang="cs-CZ"/>
              <a:t>. </a:t>
            </a:r>
            <a:r>
              <a:rPr lang="cs-CZ" dirty="0"/>
              <a:t>přednáška</a:t>
            </a:r>
          </a:p>
        </p:txBody>
      </p:sp>
    </p:spTree>
    <p:extLst>
      <p:ext uri="{BB962C8B-B14F-4D97-AF65-F5344CB8AC3E}">
        <p14:creationId xmlns:p14="http://schemas.microsoft.com/office/powerpoint/2010/main" val="245450943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22" y="1268760"/>
            <a:ext cx="9117977" cy="5569722"/>
          </a:xfrm>
          <a:prstGeom prst="rect">
            <a:avLst/>
          </a:prstGeom>
        </p:spPr>
      </p:pic>
      <p:sp>
        <p:nvSpPr>
          <p:cNvPr id="2" name="Nadpis 1"/>
          <p:cNvSpPr>
            <a:spLocks noGrp="1"/>
          </p:cNvSpPr>
          <p:nvPr>
            <p:ph type="title"/>
          </p:nvPr>
        </p:nvSpPr>
        <p:spPr>
          <a:xfrm>
            <a:off x="395536" y="216024"/>
            <a:ext cx="8229600" cy="1052736"/>
          </a:xfrm>
        </p:spPr>
        <p:txBody>
          <a:bodyPr/>
          <a:lstStyle/>
          <a:p>
            <a:r>
              <a:rPr lang="cs-CZ" b="1" dirty="0"/>
              <a:t>Obalové hospodářství</a:t>
            </a:r>
          </a:p>
        </p:txBody>
      </p:sp>
      <p:pic>
        <p:nvPicPr>
          <p:cNvPr id="4" name="Zástupný symbol pro obsah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919411" y="4437112"/>
            <a:ext cx="2238375" cy="2047875"/>
          </a:xfrm>
        </p:spPr>
      </p:pic>
      <p:pic>
        <p:nvPicPr>
          <p:cNvPr id="5" name="Obrázek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9787" y="5142171"/>
            <a:ext cx="2695575" cy="1695450"/>
          </a:xfrm>
          <a:prstGeom prst="rect">
            <a:avLst/>
          </a:prstGeom>
        </p:spPr>
      </p:pic>
      <p:pic>
        <p:nvPicPr>
          <p:cNvPr id="6" name="Obrázek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536" y="1609332"/>
            <a:ext cx="2762250" cy="1657350"/>
          </a:xfrm>
          <a:prstGeom prst="rect">
            <a:avLst/>
          </a:prstGeom>
        </p:spPr>
      </p:pic>
      <p:pic>
        <p:nvPicPr>
          <p:cNvPr id="8" name="Obrázek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3763" y="1495032"/>
            <a:ext cx="2419350" cy="1885950"/>
          </a:xfrm>
          <a:prstGeom prst="rect">
            <a:avLst/>
          </a:prstGeom>
        </p:spPr>
      </p:pic>
    </p:spTree>
    <p:extLst>
      <p:ext uri="{BB962C8B-B14F-4D97-AF65-F5344CB8AC3E}">
        <p14:creationId xmlns:p14="http://schemas.microsoft.com/office/powerpoint/2010/main" val="344006497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cxnSp>
        <p:nvCxnSpPr>
          <p:cNvPr id="31" name="Přímá spojnice se šipkou 30"/>
          <p:cNvCxnSpPr>
            <a:stCxn id="7" idx="2"/>
          </p:cNvCxnSpPr>
          <p:nvPr/>
        </p:nvCxnSpPr>
        <p:spPr>
          <a:xfrm flipH="1">
            <a:off x="1726296" y="2276871"/>
            <a:ext cx="2281407" cy="23362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a:endCxn id="12" idx="0"/>
          </p:cNvCxnSpPr>
          <p:nvPr/>
        </p:nvCxnSpPr>
        <p:spPr>
          <a:xfrm>
            <a:off x="4160104" y="2276871"/>
            <a:ext cx="2895822" cy="21502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a:stCxn id="7" idx="2"/>
          </p:cNvCxnSpPr>
          <p:nvPr/>
        </p:nvCxnSpPr>
        <p:spPr>
          <a:xfrm>
            <a:off x="4007703" y="2276871"/>
            <a:ext cx="299456" cy="22322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p:txBody>
          <a:bodyPr/>
          <a:lstStyle/>
          <a:p>
            <a:r>
              <a:rPr lang="cs-CZ" b="1" dirty="0"/>
              <a:t>3. Balení materiálu, funkce obalu</a:t>
            </a:r>
          </a:p>
        </p:txBody>
      </p:sp>
      <p:sp>
        <p:nvSpPr>
          <p:cNvPr id="3" name="Zástupný symbol pro obsah 2"/>
          <p:cNvSpPr>
            <a:spLocks noGrp="1"/>
          </p:cNvSpPr>
          <p:nvPr>
            <p:ph idx="1"/>
          </p:nvPr>
        </p:nvSpPr>
        <p:spPr/>
        <p:txBody>
          <a:bodyPr/>
          <a:lstStyle/>
          <a:p>
            <a:endParaRPr lang="cs-CZ"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pSp>
        <p:nvGrpSpPr>
          <p:cNvPr id="5" name="Group 1"/>
          <p:cNvGrpSpPr>
            <a:grpSpLocks noChangeAspect="1"/>
          </p:cNvGrpSpPr>
          <p:nvPr/>
        </p:nvGrpSpPr>
        <p:grpSpPr bwMode="auto">
          <a:xfrm>
            <a:off x="402110" y="1480783"/>
            <a:ext cx="8308615" cy="4900544"/>
            <a:chOff x="2192" y="2726"/>
            <a:chExt cx="7200" cy="2450"/>
          </a:xfrm>
        </p:grpSpPr>
        <p:sp>
          <p:nvSpPr>
            <p:cNvPr id="6" name="AutoShape 17"/>
            <p:cNvSpPr>
              <a:spLocks noChangeAspect="1" noChangeArrowheads="1" noTextEdit="1"/>
            </p:cNvSpPr>
            <p:nvPr/>
          </p:nvSpPr>
          <p:spPr bwMode="auto">
            <a:xfrm>
              <a:off x="2192" y="3304"/>
              <a:ext cx="7200" cy="1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3200"/>
            </a:p>
          </p:txBody>
        </p:sp>
        <p:sp>
          <p:nvSpPr>
            <p:cNvPr id="7" name="Rectangle 16"/>
            <p:cNvSpPr>
              <a:spLocks noChangeArrowheads="1"/>
            </p:cNvSpPr>
            <p:nvPr/>
          </p:nvSpPr>
          <p:spPr bwMode="auto">
            <a:xfrm>
              <a:off x="4121" y="2726"/>
              <a:ext cx="2391" cy="3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dirty="0">
                  <a:ln>
                    <a:noFill/>
                  </a:ln>
                  <a:solidFill>
                    <a:schemeClr val="tx1"/>
                  </a:solidFill>
                  <a:effectLst/>
                  <a:latin typeface="Arial" pitchFamily="34" charset="0"/>
                  <a:ea typeface="Times New Roman" pitchFamily="18" charset="0"/>
                </a:rPr>
                <a:t>Funkce obalu</a:t>
              </a:r>
              <a:endParaRPr kumimoji="0" lang="cs-CZ" sz="3200" b="0" i="0" u="none" strike="noStrike" cap="none" normalizeH="0" baseline="0" dirty="0">
                <a:ln>
                  <a:noFill/>
                </a:ln>
                <a:solidFill>
                  <a:schemeClr val="tx1"/>
                </a:solidFill>
                <a:effectLst/>
                <a:latin typeface="Arial" pitchFamily="34" charset="0"/>
              </a:endParaRPr>
            </a:p>
          </p:txBody>
        </p:sp>
        <p:sp>
          <p:nvSpPr>
            <p:cNvPr id="8" name="Rectangle 15"/>
            <p:cNvSpPr>
              <a:spLocks noChangeArrowheads="1"/>
            </p:cNvSpPr>
            <p:nvPr/>
          </p:nvSpPr>
          <p:spPr bwMode="auto">
            <a:xfrm>
              <a:off x="2302" y="3592"/>
              <a:ext cx="2027" cy="5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dirty="0">
                  <a:ln>
                    <a:noFill/>
                  </a:ln>
                  <a:solidFill>
                    <a:schemeClr val="tx1"/>
                  </a:solidFill>
                  <a:effectLst/>
                  <a:latin typeface="Arial" pitchFamily="34" charset="0"/>
                  <a:ea typeface="Times New Roman" pitchFamily="18" charset="0"/>
                </a:rPr>
                <a:t>ochranná</a:t>
              </a:r>
              <a:endParaRPr kumimoji="0" lang="cs-CZ" sz="3200" b="0" i="0" u="none" strike="noStrike" cap="none" normalizeH="0" baseline="0" dirty="0">
                <a:ln>
                  <a:noFill/>
                </a:ln>
                <a:solidFill>
                  <a:schemeClr val="tx1"/>
                </a:solidFill>
                <a:effectLst/>
                <a:latin typeface="Arial" pitchFamily="34" charset="0"/>
              </a:endParaRPr>
            </a:p>
          </p:txBody>
        </p:sp>
        <p:sp>
          <p:nvSpPr>
            <p:cNvPr id="9" name="Rectangle 14"/>
            <p:cNvSpPr>
              <a:spLocks noChangeArrowheads="1"/>
            </p:cNvSpPr>
            <p:nvPr/>
          </p:nvSpPr>
          <p:spPr bwMode="auto">
            <a:xfrm>
              <a:off x="2326" y="4292"/>
              <a:ext cx="2027" cy="5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dirty="0">
                  <a:ln>
                    <a:noFill/>
                  </a:ln>
                  <a:solidFill>
                    <a:schemeClr val="tx1"/>
                  </a:solidFill>
                  <a:effectLst/>
                  <a:latin typeface="Arial" pitchFamily="34" charset="0"/>
                  <a:ea typeface="Times New Roman" pitchFamily="18" charset="0"/>
                </a:rPr>
                <a:t>skladovací</a:t>
              </a:r>
              <a:endParaRPr kumimoji="0" lang="cs-CZ" sz="3200" b="0" i="0" u="none" strike="noStrike" cap="none" normalizeH="0" baseline="0" dirty="0">
                <a:ln>
                  <a:noFill/>
                </a:ln>
                <a:solidFill>
                  <a:schemeClr val="tx1"/>
                </a:solidFill>
                <a:effectLst/>
                <a:latin typeface="Arial" pitchFamily="34" charset="0"/>
              </a:endParaRPr>
            </a:p>
          </p:txBody>
        </p:sp>
        <p:sp>
          <p:nvSpPr>
            <p:cNvPr id="11" name="Rectangle 12"/>
            <p:cNvSpPr>
              <a:spLocks noChangeArrowheads="1"/>
            </p:cNvSpPr>
            <p:nvPr/>
          </p:nvSpPr>
          <p:spPr bwMode="auto">
            <a:xfrm>
              <a:off x="4640" y="4240"/>
              <a:ext cx="1872" cy="5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dirty="0">
                  <a:ln>
                    <a:noFill/>
                  </a:ln>
                  <a:solidFill>
                    <a:schemeClr val="tx1"/>
                  </a:solidFill>
                  <a:effectLst/>
                  <a:latin typeface="Arial" pitchFamily="34" charset="0"/>
                  <a:ea typeface="Times New Roman" pitchFamily="18" charset="0"/>
                </a:rPr>
                <a:t>prodejní</a:t>
              </a:r>
              <a:endParaRPr kumimoji="0" lang="cs-CZ" sz="3200" b="0" i="0" u="none" strike="noStrike" cap="none" normalizeH="0" baseline="0" dirty="0">
                <a:ln>
                  <a:noFill/>
                </a:ln>
                <a:solidFill>
                  <a:schemeClr val="tx1"/>
                </a:solidFill>
                <a:effectLst/>
                <a:latin typeface="Arial" pitchFamily="34" charset="0"/>
              </a:endParaRPr>
            </a:p>
          </p:txBody>
        </p:sp>
        <p:sp>
          <p:nvSpPr>
            <p:cNvPr id="12" name="Rectangle 11"/>
            <p:cNvSpPr>
              <a:spLocks noChangeArrowheads="1"/>
            </p:cNvSpPr>
            <p:nvPr/>
          </p:nvSpPr>
          <p:spPr bwMode="auto">
            <a:xfrm>
              <a:off x="6866" y="4199"/>
              <a:ext cx="2184" cy="5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dirty="0">
                  <a:ln>
                    <a:noFill/>
                  </a:ln>
                  <a:solidFill>
                    <a:schemeClr val="tx1"/>
                  </a:solidFill>
                  <a:effectLst/>
                  <a:latin typeface="Arial" pitchFamily="34" charset="0"/>
                  <a:ea typeface="Times New Roman" pitchFamily="18" charset="0"/>
                </a:rPr>
                <a:t>reklamní</a:t>
              </a:r>
              <a:endParaRPr kumimoji="0" lang="cs-CZ" sz="3200" b="0" i="0" u="none" strike="noStrike" cap="none" normalizeH="0" baseline="0" dirty="0">
                <a:ln>
                  <a:noFill/>
                </a:ln>
                <a:solidFill>
                  <a:schemeClr val="tx1"/>
                </a:solidFill>
                <a:effectLst/>
                <a:latin typeface="Arial" pitchFamily="34" charset="0"/>
              </a:endParaRPr>
            </a:p>
          </p:txBody>
        </p:sp>
        <p:sp>
          <p:nvSpPr>
            <p:cNvPr id="13" name="Rectangle 10"/>
            <p:cNvSpPr>
              <a:spLocks noChangeArrowheads="1"/>
            </p:cNvSpPr>
            <p:nvPr/>
          </p:nvSpPr>
          <p:spPr bwMode="auto">
            <a:xfrm>
              <a:off x="6866" y="3289"/>
              <a:ext cx="2526" cy="5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dirty="0">
                  <a:ln>
                    <a:noFill/>
                  </a:ln>
                  <a:solidFill>
                    <a:schemeClr val="tx1"/>
                  </a:solidFill>
                  <a:effectLst/>
                  <a:latin typeface="Arial" pitchFamily="34" charset="0"/>
                  <a:ea typeface="Times New Roman" pitchFamily="18" charset="0"/>
                </a:rPr>
                <a:t>spotřebitelská</a:t>
              </a:r>
              <a:endParaRPr kumimoji="0" lang="cs-CZ" sz="3200" b="0" i="0" u="none" strike="noStrike" cap="none" normalizeH="0" baseline="0" dirty="0">
                <a:ln>
                  <a:noFill/>
                </a:ln>
                <a:solidFill>
                  <a:schemeClr val="tx1"/>
                </a:solidFill>
                <a:effectLst/>
                <a:latin typeface="Arial" pitchFamily="34" charset="0"/>
              </a:endParaRPr>
            </a:p>
          </p:txBody>
        </p:sp>
        <p:sp>
          <p:nvSpPr>
            <p:cNvPr id="10" name="Rectangle 13"/>
            <p:cNvSpPr>
              <a:spLocks noChangeArrowheads="1"/>
            </p:cNvSpPr>
            <p:nvPr/>
          </p:nvSpPr>
          <p:spPr bwMode="auto">
            <a:xfrm>
              <a:off x="4640" y="3376"/>
              <a:ext cx="1872" cy="5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3200" b="0" i="0" u="none" strike="noStrike" cap="none" normalizeH="0" baseline="0" dirty="0">
                  <a:ln>
                    <a:noFill/>
                  </a:ln>
                  <a:solidFill>
                    <a:schemeClr val="tx1"/>
                  </a:solidFill>
                  <a:effectLst/>
                  <a:latin typeface="Arial" pitchFamily="34" charset="0"/>
                  <a:ea typeface="Times New Roman" pitchFamily="18" charset="0"/>
                </a:rPr>
                <a:t>přepravní</a:t>
              </a:r>
              <a:endParaRPr kumimoji="0" lang="cs-CZ" sz="3200" b="0" i="0" u="none" strike="noStrike" cap="none" normalizeH="0" baseline="0" dirty="0">
                <a:ln>
                  <a:noFill/>
                </a:ln>
                <a:solidFill>
                  <a:schemeClr val="tx1"/>
                </a:solidFill>
                <a:effectLst/>
                <a:latin typeface="Arial" pitchFamily="34" charset="0"/>
              </a:endParaRPr>
            </a:p>
          </p:txBody>
        </p:sp>
      </p:grpSp>
      <p:cxnSp>
        <p:nvCxnSpPr>
          <p:cNvPr id="24" name="Přímá spojnice se šipkou 23"/>
          <p:cNvCxnSpPr>
            <a:stCxn id="7" idx="2"/>
          </p:cNvCxnSpPr>
          <p:nvPr/>
        </p:nvCxnSpPr>
        <p:spPr>
          <a:xfrm flipH="1">
            <a:off x="1726296" y="2276871"/>
            <a:ext cx="2281407" cy="9211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a:stCxn id="7" idx="2"/>
            <a:endCxn id="10" idx="0"/>
          </p:cNvCxnSpPr>
          <p:nvPr/>
        </p:nvCxnSpPr>
        <p:spPr>
          <a:xfrm>
            <a:off x="4007703" y="2276871"/>
            <a:ext cx="299456"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7" idx="2"/>
          </p:cNvCxnSpPr>
          <p:nvPr/>
        </p:nvCxnSpPr>
        <p:spPr>
          <a:xfrm>
            <a:off x="4007703" y="2276871"/>
            <a:ext cx="3245552" cy="3300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50194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3. Balení materiálu</a:t>
            </a:r>
          </a:p>
        </p:txBody>
      </p:sp>
      <p:sp>
        <p:nvSpPr>
          <p:cNvPr id="3" name="Zástupný symbol pro obsah 2"/>
          <p:cNvSpPr>
            <a:spLocks noGrp="1"/>
          </p:cNvSpPr>
          <p:nvPr>
            <p:ph idx="1"/>
          </p:nvPr>
        </p:nvSpPr>
        <p:spPr/>
        <p:txBody>
          <a:bodyPr/>
          <a:lstStyle/>
          <a:p>
            <a:endParaRPr lang="cs-CZ" dirty="0"/>
          </a:p>
        </p:txBody>
      </p:sp>
      <p:sp>
        <p:nvSpPr>
          <p:cNvPr id="4" name="Rectangle 18"/>
          <p:cNvSpPr>
            <a:spLocks noChangeArrowheads="1"/>
          </p:cNvSpPr>
          <p:nvPr/>
        </p:nvSpPr>
        <p:spPr bwMode="auto">
          <a:xfrm>
            <a:off x="0" y="2011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pSp>
        <p:nvGrpSpPr>
          <p:cNvPr id="5" name="Group 1"/>
          <p:cNvGrpSpPr>
            <a:grpSpLocks noChangeAspect="1"/>
          </p:cNvGrpSpPr>
          <p:nvPr/>
        </p:nvGrpSpPr>
        <p:grpSpPr bwMode="auto">
          <a:xfrm>
            <a:off x="255803" y="1458463"/>
            <a:ext cx="7824400" cy="4896771"/>
            <a:chOff x="2192" y="1966"/>
            <a:chExt cx="7200" cy="4506"/>
          </a:xfrm>
        </p:grpSpPr>
        <p:sp>
          <p:nvSpPr>
            <p:cNvPr id="6" name="AutoShape 17"/>
            <p:cNvSpPr>
              <a:spLocks noChangeAspect="1" noChangeArrowheads="1" noTextEdit="1"/>
            </p:cNvSpPr>
            <p:nvPr/>
          </p:nvSpPr>
          <p:spPr bwMode="auto">
            <a:xfrm>
              <a:off x="2192" y="2728"/>
              <a:ext cx="7200" cy="37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2400"/>
            </a:p>
          </p:txBody>
        </p:sp>
        <p:sp>
          <p:nvSpPr>
            <p:cNvPr id="7" name="Rectangle 16"/>
            <p:cNvSpPr>
              <a:spLocks noChangeArrowheads="1"/>
            </p:cNvSpPr>
            <p:nvPr/>
          </p:nvSpPr>
          <p:spPr bwMode="auto">
            <a:xfrm>
              <a:off x="2286" y="1966"/>
              <a:ext cx="2232" cy="9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pitchFamily="34" charset="0"/>
                  <a:ea typeface="Times New Roman" pitchFamily="18" charset="0"/>
                </a:rPr>
                <a:t>Obalový prostředek</a:t>
              </a:r>
              <a:endParaRPr kumimoji="0" lang="cs-CZ" sz="2400" b="0" i="0" u="none" strike="noStrike" cap="none" normalizeH="0" baseline="0" dirty="0">
                <a:ln>
                  <a:noFill/>
                </a:ln>
                <a:solidFill>
                  <a:schemeClr val="tx1"/>
                </a:solidFill>
                <a:effectLst/>
                <a:latin typeface="Arial" pitchFamily="34" charset="0"/>
              </a:endParaRPr>
            </a:p>
          </p:txBody>
        </p:sp>
        <p:sp>
          <p:nvSpPr>
            <p:cNvPr id="8" name="Rectangle 15"/>
            <p:cNvSpPr>
              <a:spLocks noChangeArrowheads="1"/>
            </p:cNvSpPr>
            <p:nvPr/>
          </p:nvSpPr>
          <p:spPr bwMode="auto">
            <a:xfrm>
              <a:off x="4814" y="1966"/>
              <a:ext cx="2562" cy="9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pitchFamily="34" charset="0"/>
                  <a:ea typeface="Times New Roman" pitchFamily="18" charset="0"/>
                </a:rPr>
                <a:t>Pomocný obalový prostředek</a:t>
              </a:r>
              <a:endParaRPr kumimoji="0" lang="cs-CZ" sz="2400" b="0" i="0" u="none" strike="noStrike" cap="none" normalizeH="0" baseline="0" dirty="0">
                <a:ln>
                  <a:noFill/>
                </a:ln>
                <a:solidFill>
                  <a:schemeClr val="tx1"/>
                </a:solidFill>
                <a:effectLst/>
                <a:latin typeface="Arial" pitchFamily="34" charset="0"/>
              </a:endParaRPr>
            </a:p>
          </p:txBody>
        </p:sp>
        <p:sp>
          <p:nvSpPr>
            <p:cNvPr id="9" name="Rectangle 14"/>
            <p:cNvSpPr>
              <a:spLocks noChangeArrowheads="1"/>
            </p:cNvSpPr>
            <p:nvPr/>
          </p:nvSpPr>
          <p:spPr bwMode="auto">
            <a:xfrm>
              <a:off x="4095" y="5608"/>
              <a:ext cx="3424"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pitchFamily="34" charset="0"/>
                  <a:ea typeface="Times New Roman" pitchFamily="18" charset="0"/>
                </a:rPr>
                <a:t>Jednotka spotřebitelského balení</a:t>
              </a:r>
              <a:endParaRPr kumimoji="0" lang="cs-CZ" sz="2400" b="0" i="0" u="none" strike="noStrike" cap="none" normalizeH="0" baseline="0" dirty="0">
                <a:ln>
                  <a:noFill/>
                </a:ln>
                <a:solidFill>
                  <a:schemeClr val="tx1"/>
                </a:solidFill>
                <a:effectLst/>
                <a:latin typeface="Arial" pitchFamily="34" charset="0"/>
              </a:endParaRPr>
            </a:p>
          </p:txBody>
        </p:sp>
        <p:sp>
          <p:nvSpPr>
            <p:cNvPr id="10" name="Rectangle 13"/>
            <p:cNvSpPr>
              <a:spLocks noChangeArrowheads="1"/>
            </p:cNvSpPr>
            <p:nvPr/>
          </p:nvSpPr>
          <p:spPr bwMode="auto">
            <a:xfrm>
              <a:off x="4022" y="3229"/>
              <a:ext cx="1308" cy="65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pitchFamily="34" charset="0"/>
                  <a:ea typeface="Times New Roman" pitchFamily="18" charset="0"/>
                </a:rPr>
                <a:t>   Obal</a:t>
              </a:r>
              <a:endParaRPr kumimoji="0" lang="cs-CZ" sz="2400" b="0" i="0" u="none" strike="noStrike" cap="none" normalizeH="0" baseline="0" dirty="0">
                <a:ln>
                  <a:noFill/>
                </a:ln>
                <a:solidFill>
                  <a:schemeClr val="tx1"/>
                </a:solidFill>
                <a:effectLst/>
                <a:latin typeface="Arial" pitchFamily="34" charset="0"/>
              </a:endParaRPr>
            </a:p>
          </p:txBody>
        </p:sp>
        <p:sp>
          <p:nvSpPr>
            <p:cNvPr id="11" name="Oval 12"/>
            <p:cNvSpPr>
              <a:spLocks noChangeArrowheads="1"/>
            </p:cNvSpPr>
            <p:nvPr/>
          </p:nvSpPr>
          <p:spPr bwMode="auto">
            <a:xfrm>
              <a:off x="5000" y="4096"/>
              <a:ext cx="1584" cy="100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pitchFamily="34" charset="0"/>
                  <a:ea typeface="Times New Roman" pitchFamily="18" charset="0"/>
                </a:rPr>
                <a:t>  Balení</a:t>
              </a:r>
              <a:endParaRPr kumimoji="0" lang="cs-CZ" sz="2400" b="0" i="0" u="none" strike="noStrike" cap="none" normalizeH="0" baseline="0" dirty="0">
                <a:ln>
                  <a:noFill/>
                </a:ln>
                <a:solidFill>
                  <a:schemeClr val="tx1"/>
                </a:solidFill>
                <a:effectLst/>
                <a:latin typeface="Arial" pitchFamily="34" charset="0"/>
              </a:endParaRPr>
            </a:p>
          </p:txBody>
        </p:sp>
        <p:sp>
          <p:nvSpPr>
            <p:cNvPr id="12" name="Rectangle 11"/>
            <p:cNvSpPr>
              <a:spLocks noChangeArrowheads="1"/>
            </p:cNvSpPr>
            <p:nvPr/>
          </p:nvSpPr>
          <p:spPr bwMode="auto">
            <a:xfrm>
              <a:off x="6080" y="3305"/>
              <a:ext cx="3312" cy="5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pitchFamily="34" charset="0"/>
                  <a:ea typeface="Times New Roman" pitchFamily="18" charset="0"/>
                </a:rPr>
                <a:t>Materiál určený k balení</a:t>
              </a:r>
              <a:endParaRPr kumimoji="0" lang="cs-CZ" sz="2400" b="0" i="0" u="none" strike="noStrike" cap="none" normalizeH="0" baseline="0" dirty="0">
                <a:ln>
                  <a:noFill/>
                </a:ln>
                <a:solidFill>
                  <a:schemeClr val="tx1"/>
                </a:solidFill>
                <a:effectLst/>
                <a:latin typeface="Arial" pitchFamily="34" charset="0"/>
              </a:endParaRPr>
            </a:p>
          </p:txBody>
        </p:sp>
      </p:grpSp>
      <p:cxnSp>
        <p:nvCxnSpPr>
          <p:cNvPr id="25" name="Pravoúhlá spojnice 24"/>
          <p:cNvCxnSpPr>
            <a:stCxn id="7" idx="2"/>
            <a:endCxn id="10" idx="0"/>
          </p:cNvCxnSpPr>
          <p:nvPr/>
        </p:nvCxnSpPr>
        <p:spPr>
          <a:xfrm rot="16200000" flipH="1">
            <a:off x="2091821" y="1967591"/>
            <a:ext cx="342317" cy="1384485"/>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Pravoúhlá spojnice 25"/>
          <p:cNvCxnSpPr>
            <a:stCxn id="12" idx="2"/>
            <a:endCxn id="11" idx="6"/>
          </p:cNvCxnSpPr>
          <p:nvPr/>
        </p:nvCxnSpPr>
        <p:spPr>
          <a:xfrm rot="5400000">
            <a:off x="5263962" y="3304261"/>
            <a:ext cx="781354" cy="1251904"/>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Pravoúhlá spojnice 26"/>
          <p:cNvCxnSpPr>
            <a:stCxn id="10" idx="2"/>
            <a:endCxn id="11" idx="2"/>
          </p:cNvCxnSpPr>
          <p:nvPr/>
        </p:nvCxnSpPr>
        <p:spPr>
          <a:xfrm rot="16200000" flipH="1">
            <a:off x="2740050" y="3753620"/>
            <a:ext cx="782441" cy="352097"/>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ravoúhlá spojnice 27"/>
          <p:cNvCxnSpPr>
            <a:stCxn id="8" idx="2"/>
            <a:endCxn id="10" idx="0"/>
          </p:cNvCxnSpPr>
          <p:nvPr/>
        </p:nvCxnSpPr>
        <p:spPr>
          <a:xfrm rot="5400000">
            <a:off x="3555093" y="1888805"/>
            <a:ext cx="342317" cy="1542058"/>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nice 36"/>
          <p:cNvCxnSpPr>
            <a:stCxn id="11" idx="4"/>
            <a:endCxn id="9" idx="0"/>
          </p:cNvCxnSpPr>
          <p:nvPr/>
        </p:nvCxnSpPr>
        <p:spPr>
          <a:xfrm>
            <a:off x="4168003" y="4868598"/>
            <a:ext cx="16301" cy="547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29459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76672"/>
            <a:ext cx="8229600" cy="1143000"/>
          </a:xfrm>
        </p:spPr>
        <p:txBody>
          <a:bodyPr>
            <a:noAutofit/>
          </a:bodyPr>
          <a:lstStyle/>
          <a:p>
            <a:r>
              <a:rPr lang="cs-CZ" sz="2800" b="1" dirty="0"/>
              <a:t>Světová obalová organizace (WPO- </a:t>
            </a:r>
            <a:r>
              <a:rPr lang="cs-CZ" sz="2800" b="1" dirty="0" err="1"/>
              <a:t>World</a:t>
            </a:r>
            <a:r>
              <a:rPr lang="cs-CZ" sz="2800" b="1" dirty="0"/>
              <a:t> </a:t>
            </a:r>
            <a:r>
              <a:rPr lang="cs-CZ" sz="2800" b="1" dirty="0" err="1"/>
              <a:t>Packaging</a:t>
            </a:r>
            <a:r>
              <a:rPr lang="cs-CZ" sz="2800" b="1" dirty="0"/>
              <a:t> </a:t>
            </a:r>
            <a:r>
              <a:rPr lang="cs-CZ" sz="2800" b="1" dirty="0" err="1"/>
              <a:t>Organisation</a:t>
            </a:r>
            <a:r>
              <a:rPr lang="cs-CZ" sz="2800" b="1" dirty="0"/>
              <a:t>), </a:t>
            </a:r>
            <a:r>
              <a:rPr lang="en-US" sz="2800" b="1" dirty="0" err="1"/>
              <a:t>Worldstar</a:t>
            </a:r>
            <a:r>
              <a:rPr lang="en-US" sz="2800" b="1" dirty="0"/>
              <a:t> Winners 2017 - President’s Award</a:t>
            </a:r>
            <a:endParaRPr lang="cs-CZ" sz="2800" b="1" dirty="0"/>
          </a:p>
        </p:txBody>
      </p:sp>
      <p:sp>
        <p:nvSpPr>
          <p:cNvPr id="3" name="Zástupný symbol pro obsah 2"/>
          <p:cNvSpPr>
            <a:spLocks noGrp="1"/>
          </p:cNvSpPr>
          <p:nvPr>
            <p:ph idx="1"/>
          </p:nvPr>
        </p:nvSpPr>
        <p:spPr>
          <a:xfrm>
            <a:off x="457200" y="1600200"/>
            <a:ext cx="6635080" cy="4525963"/>
          </a:xfrm>
        </p:spPr>
        <p:txBody>
          <a:bodyPr>
            <a:normAutofit fontScale="55000" lnSpcReduction="20000"/>
          </a:bodyPr>
          <a:lstStyle/>
          <a:p>
            <a:pPr marL="0" indent="0">
              <a:buNone/>
            </a:pPr>
            <a:r>
              <a:rPr lang="cs-CZ" b="1" dirty="0"/>
              <a:t>I místo</a:t>
            </a:r>
            <a:r>
              <a:rPr lang="cs-CZ" dirty="0"/>
              <a:t>: balení kávy společnosti </a:t>
            </a:r>
            <a:r>
              <a:rPr lang="cs-CZ" dirty="0" err="1"/>
              <a:t>Camargo</a:t>
            </a:r>
            <a:r>
              <a:rPr lang="cs-CZ" dirty="0"/>
              <a:t> </a:t>
            </a:r>
            <a:r>
              <a:rPr lang="cs-CZ" dirty="0" err="1"/>
              <a:t>Cia</a:t>
            </a:r>
            <a:r>
              <a:rPr lang="cs-CZ" dirty="0"/>
              <a:t> </a:t>
            </a:r>
            <a:r>
              <a:rPr lang="cs-CZ" dirty="0" err="1"/>
              <a:t>Emgalagens</a:t>
            </a:r>
            <a:r>
              <a:rPr lang="cs-CZ" dirty="0"/>
              <a:t>, na kterém je každý den vytisknuta aktuální titulní stránka brazilského deníku. </a:t>
            </a:r>
          </a:p>
          <a:p>
            <a:pPr marL="0" indent="0">
              <a:buNone/>
            </a:pPr>
            <a:endParaRPr lang="cs-CZ" dirty="0"/>
          </a:p>
          <a:p>
            <a:pPr marL="0" indent="0">
              <a:buNone/>
            </a:pPr>
            <a:r>
              <a:rPr lang="cs-CZ" b="1" dirty="0"/>
              <a:t>II místo</a:t>
            </a:r>
            <a:r>
              <a:rPr lang="cs-CZ" dirty="0"/>
              <a:t>: </a:t>
            </a:r>
            <a:r>
              <a:rPr lang="cs-CZ" dirty="0" err="1"/>
              <a:t>Cardiff</a:t>
            </a:r>
            <a:r>
              <a:rPr lang="cs-CZ" dirty="0"/>
              <a:t> Group a její speciální plastové sudy na nápoje s vnitřním vakem, který prodlužuje trvanlivost</a:t>
            </a:r>
          </a:p>
          <a:p>
            <a:pPr marL="0" indent="0">
              <a:buNone/>
            </a:pPr>
            <a:endParaRPr lang="cs-CZ" dirty="0"/>
          </a:p>
          <a:p>
            <a:pPr marL="0" indent="0">
              <a:buNone/>
            </a:pPr>
            <a:r>
              <a:rPr lang="cs-CZ" b="1" dirty="0"/>
              <a:t>III místo: </a:t>
            </a:r>
          </a:p>
          <a:p>
            <a:pPr marL="0" indent="0">
              <a:buNone/>
            </a:pPr>
            <a:r>
              <a:rPr lang="cs-CZ" dirty="0"/>
              <a:t>(1/2) společnost </a:t>
            </a:r>
            <a:r>
              <a:rPr lang="cs-CZ" dirty="0" err="1"/>
              <a:t>Pitkit</a:t>
            </a:r>
            <a:r>
              <a:rPr lang="cs-CZ" dirty="0"/>
              <a:t> a její lahve s unikátním QR kódem, jenž po načtení poskytuje řadu dalších informací o pití.</a:t>
            </a:r>
          </a:p>
          <a:p>
            <a:pPr marL="0" indent="0">
              <a:buNone/>
            </a:pPr>
            <a:endParaRPr lang="cs-CZ" dirty="0"/>
          </a:p>
          <a:p>
            <a:pPr marL="0" indent="0">
              <a:buNone/>
            </a:pPr>
            <a:r>
              <a:rPr lang="cs-CZ" dirty="0"/>
              <a:t>(2/2) transportní koncept 4v1, který spočívá ve speciální dřevěné konstrukci, jež téměř dokonale využívá prostor v přepravním kontejneru. Zatímco v roce 2000 se takto v kontejneru přepravovaly dvě karoserie, od roku 2006 pak tři a po dalším vylepšení balení se nyní do kontejneru vejdou čtyři rozložené vozy.</a:t>
            </a:r>
          </a:p>
          <a:p>
            <a:endParaRPr lang="cs-CZ"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0768"/>
            <a:ext cx="1565447" cy="1174085"/>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6856" y="2564904"/>
            <a:ext cx="1136680" cy="888031"/>
          </a:xfrm>
          <a:prstGeom prst="rect">
            <a:avLst/>
          </a:prstGeom>
        </p:spPr>
      </p:pic>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7036" y="3454964"/>
            <a:ext cx="1691917" cy="1177292"/>
          </a:xfrm>
          <a:prstGeom prst="rect">
            <a:avLst/>
          </a:prstGeom>
        </p:spPr>
      </p:pic>
      <p:sp>
        <p:nvSpPr>
          <p:cNvPr id="10" name="TextovéPole 9"/>
          <p:cNvSpPr txBox="1"/>
          <p:nvPr/>
        </p:nvSpPr>
        <p:spPr>
          <a:xfrm>
            <a:off x="-9129" y="6241287"/>
            <a:ext cx="9252520" cy="253916"/>
          </a:xfrm>
          <a:prstGeom prst="rect">
            <a:avLst/>
          </a:prstGeom>
          <a:noFill/>
        </p:spPr>
        <p:txBody>
          <a:bodyPr wrap="square" rtlCol="0">
            <a:spAutoFit/>
          </a:bodyPr>
          <a:lstStyle/>
          <a:p>
            <a:r>
              <a:rPr lang="cs-CZ" sz="1050" dirty="0"/>
              <a:t>Zdroj: </a:t>
            </a:r>
            <a:r>
              <a:rPr lang="cs-CZ" sz="1050" dirty="0">
                <a:hlinkClick r:id="rId6"/>
              </a:rPr>
              <a:t>https://logistika.ihned.cz/c1-65743580-skodovka-ziskala-treti-misto-v-soutezi-o-nejlepsi-obal-sveta</a:t>
            </a:r>
            <a:r>
              <a:rPr lang="cs-CZ" sz="1050" dirty="0"/>
              <a:t> </a:t>
            </a:r>
            <a:r>
              <a:rPr lang="cs-CZ" sz="1050" dirty="0">
                <a:hlinkClick r:id="rId7"/>
              </a:rPr>
              <a:t>http://www.worldstar.org/winners/2017/presidents-award</a:t>
            </a:r>
            <a:r>
              <a:rPr lang="cs-CZ" sz="1050" dirty="0"/>
              <a:t> </a:t>
            </a:r>
          </a:p>
        </p:txBody>
      </p:sp>
    </p:spTree>
    <p:extLst>
      <p:ext uri="{BB962C8B-B14F-4D97-AF65-F5344CB8AC3E}">
        <p14:creationId xmlns:p14="http://schemas.microsoft.com/office/powerpoint/2010/main" val="3431649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Montážní sety Škoda </a:t>
            </a:r>
          </a:p>
        </p:txBody>
      </p:sp>
      <p:sp>
        <p:nvSpPr>
          <p:cNvPr id="3" name="Zástupný symbol pro obsah 2"/>
          <p:cNvSpPr>
            <a:spLocks noGrp="1"/>
          </p:cNvSpPr>
          <p:nvPr>
            <p:ph idx="1"/>
          </p:nvPr>
        </p:nvSpPr>
        <p:spPr/>
        <p:txBody>
          <a:bodyPr>
            <a:normAutofit fontScale="55000" lnSpcReduction="20000"/>
          </a:bodyPr>
          <a:lstStyle/>
          <a:p>
            <a:r>
              <a:rPr lang="en-US" b="1" dirty="0"/>
              <a:t>CKD (complete knocked-down)</a:t>
            </a:r>
            <a:r>
              <a:rPr lang="cs-CZ" dirty="0"/>
              <a:t>- CKD znamená, že se auto expeduje prakticky úplně rozložené. Díly nejsou nalakované ani svařené do </a:t>
            </a:r>
            <a:r>
              <a:rPr lang="cs-CZ" dirty="0" err="1"/>
              <a:t>podkompletů</a:t>
            </a:r>
            <a:r>
              <a:rPr lang="cs-CZ" dirty="0"/>
              <a:t>. </a:t>
            </a:r>
          </a:p>
          <a:p>
            <a:r>
              <a:rPr lang="en-US" b="1" dirty="0"/>
              <a:t>MKD (medium knocked-down) </a:t>
            </a:r>
            <a:r>
              <a:rPr lang="cs-CZ" dirty="0"/>
              <a:t>-z lakované karoserie a montážních dílů. </a:t>
            </a:r>
          </a:p>
          <a:p>
            <a:pPr marL="0" indent="0">
              <a:buNone/>
            </a:pPr>
            <a:r>
              <a:rPr lang="cs-CZ" sz="2900" dirty="0"/>
              <a:t>Lakované karoserie se ukládají na dřevěnou konstrukci tak, že nad dvěma spodními jsou na rámu šikmo uložené ještě další dva vozy. Celá konstrukce se skládá z několika částí, které se spojí a zapasují do sebe poté, co se na ně uloží náklad, tedy karoserie a další díly montážního setu, které jsou uložené jak v krabicích uvnitř vozů, tak jsou připevněné k dřevěnému rámu kolem aut</a:t>
            </a:r>
          </a:p>
          <a:p>
            <a:pPr marL="0" indent="0">
              <a:buNone/>
            </a:pPr>
            <a:endParaRPr lang="cs-CZ" dirty="0"/>
          </a:p>
          <a:p>
            <a:endParaRPr lang="cs-CZ" dirty="0"/>
          </a:p>
          <a:p>
            <a:endParaRPr lang="cs-CZ" dirty="0"/>
          </a:p>
          <a:p>
            <a:endParaRPr lang="cs-CZ" dirty="0"/>
          </a:p>
          <a:p>
            <a:endParaRPr lang="cs-CZ" dirty="0"/>
          </a:p>
          <a:p>
            <a:endParaRPr lang="cs-CZ" dirty="0"/>
          </a:p>
          <a:p>
            <a:endParaRPr lang="cs-CZ" dirty="0"/>
          </a:p>
          <a:p>
            <a:r>
              <a:rPr lang="en-US" dirty="0"/>
              <a:t> </a:t>
            </a:r>
            <a:r>
              <a:rPr lang="en-US" b="1" dirty="0"/>
              <a:t>SKD (semi knocked-down)</a:t>
            </a:r>
            <a:r>
              <a:rPr lang="cs-CZ" dirty="0"/>
              <a:t>- SKD je kompletně smontovaná karoserie, zvlášť je pouze agregát a podvozek. Takto škodovky putují po železnici na Ukrajinu a do Kazachstánu</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3277073"/>
            <a:ext cx="3111473" cy="1752796"/>
          </a:xfrm>
          <a:prstGeom prst="rect">
            <a:avLst/>
          </a:prstGeom>
        </p:spPr>
      </p:pic>
      <p:sp>
        <p:nvSpPr>
          <p:cNvPr id="5" name="TextovéPole 4"/>
          <p:cNvSpPr txBox="1"/>
          <p:nvPr/>
        </p:nvSpPr>
        <p:spPr>
          <a:xfrm>
            <a:off x="323528" y="6228020"/>
            <a:ext cx="6474593" cy="307777"/>
          </a:xfrm>
          <a:prstGeom prst="rect">
            <a:avLst/>
          </a:prstGeom>
          <a:noFill/>
        </p:spPr>
        <p:txBody>
          <a:bodyPr wrap="none" rtlCol="0">
            <a:spAutoFit/>
          </a:bodyPr>
          <a:lstStyle/>
          <a:p>
            <a:r>
              <a:rPr lang="cs-CZ" sz="1400" dirty="0"/>
              <a:t>Zdroj: </a:t>
            </a:r>
            <a:r>
              <a:rPr lang="cs-CZ" sz="1400" dirty="0">
                <a:hlinkClick r:id="rId4"/>
              </a:rPr>
              <a:t>https://logistika.ihned.cz/c1-65285700-skladani-puzzle-v-ckd-centru-skody-auto</a:t>
            </a:r>
            <a:r>
              <a:rPr lang="cs-CZ" sz="1400" dirty="0"/>
              <a:t> </a:t>
            </a:r>
          </a:p>
        </p:txBody>
      </p:sp>
    </p:spTree>
    <p:extLst>
      <p:ext uri="{BB962C8B-B14F-4D97-AF65-F5344CB8AC3E}">
        <p14:creationId xmlns:p14="http://schemas.microsoft.com/office/powerpoint/2010/main" val="3349422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Pojem manipulační jednotka</a:t>
            </a:r>
          </a:p>
        </p:txBody>
      </p:sp>
      <p:sp>
        <p:nvSpPr>
          <p:cNvPr id="3" name="Zástupný symbol pro obsah 2"/>
          <p:cNvSpPr>
            <a:spLocks noGrp="1"/>
          </p:cNvSpPr>
          <p:nvPr>
            <p:ph idx="1"/>
          </p:nvPr>
        </p:nvSpPr>
        <p:spPr/>
        <p:txBody>
          <a:bodyPr>
            <a:normAutofit/>
          </a:bodyPr>
          <a:lstStyle/>
          <a:p>
            <a:pPr eaLnBrk="0" hangingPunct="0">
              <a:lnSpc>
                <a:spcPct val="90000"/>
              </a:lnSpc>
              <a:spcBef>
                <a:spcPct val="50000"/>
              </a:spcBef>
              <a:buClrTx/>
              <a:buSzTx/>
              <a:buFontTx/>
              <a:buNone/>
            </a:pPr>
            <a:r>
              <a:rPr lang="cs-CZ" sz="3200" u="sng" dirty="0">
                <a:solidFill>
                  <a:schemeClr val="tx1"/>
                </a:solidFill>
              </a:rPr>
              <a:t>Manipulační jednotka</a:t>
            </a:r>
            <a:r>
              <a:rPr lang="cs-CZ" sz="3200" dirty="0">
                <a:solidFill>
                  <a:schemeClr val="tx1"/>
                </a:solidFill>
              </a:rPr>
              <a:t> - je jakýkoliv materiál (balený i nebalený, ložený na přepravním prostředku nebo i bez něho), který tvoří jednotku schopnou manipulace, aniž by bylo nutno dále ji upravovat.</a:t>
            </a:r>
          </a:p>
          <a:p>
            <a:endParaRPr lang="cs-CZ" sz="3200" dirty="0">
              <a:solidFill>
                <a:schemeClr val="tx1"/>
              </a:solidFill>
            </a:endParaRPr>
          </a:p>
        </p:txBody>
      </p:sp>
    </p:spTree>
    <p:extLst>
      <p:ext uri="{BB962C8B-B14F-4D97-AF65-F5344CB8AC3E}">
        <p14:creationId xmlns:p14="http://schemas.microsoft.com/office/powerpoint/2010/main" val="376578897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79512" y="1124744"/>
            <a:ext cx="8229600" cy="1600200"/>
          </a:xfrm>
        </p:spPr>
        <p:txBody>
          <a:bodyPr>
            <a:normAutofit/>
          </a:bodyPr>
          <a:lstStyle/>
          <a:p>
            <a:r>
              <a:rPr lang="cs-CZ" b="1" dirty="0"/>
              <a:t>4. Tvorba manipulačních jednotek. Manipulační jednotka I. řádu</a:t>
            </a:r>
          </a:p>
        </p:txBody>
      </p:sp>
      <p:sp>
        <p:nvSpPr>
          <p:cNvPr id="3" name="Zástupný symbol pro obsah 2"/>
          <p:cNvSpPr>
            <a:spLocks noGrp="1"/>
          </p:cNvSpPr>
          <p:nvPr>
            <p:ph idx="1"/>
          </p:nvPr>
        </p:nvSpPr>
        <p:spPr>
          <a:xfrm>
            <a:off x="467544" y="2996952"/>
            <a:ext cx="8229600" cy="1828799"/>
          </a:xfrm>
        </p:spPr>
        <p:txBody>
          <a:bodyPr>
            <a:noAutofit/>
          </a:bodyPr>
          <a:lstStyle/>
          <a:p>
            <a:pPr marL="0" indent="0">
              <a:buNone/>
            </a:pPr>
            <a:r>
              <a:rPr lang="cs-CZ" sz="2400" i="1" dirty="0">
                <a:solidFill>
                  <a:schemeClr val="tx1"/>
                </a:solidFill>
              </a:rPr>
              <a:t>Přepravní prostředky: </a:t>
            </a:r>
            <a:r>
              <a:rPr lang="cs-CZ" sz="2400" dirty="0">
                <a:solidFill>
                  <a:schemeClr val="tx1"/>
                </a:solidFill>
              </a:rPr>
              <a:t>nakládací bedny, přepravky, základní manipulační jednotka může být vytvořena pouze obalem (lepenkový karton, pytel, smrštitelná fólie, sud, demižon).</a:t>
            </a:r>
          </a:p>
          <a:p>
            <a:pPr marL="0" indent="0">
              <a:buNone/>
            </a:pPr>
            <a:r>
              <a:rPr lang="cs-CZ" sz="2400" i="1" dirty="0">
                <a:solidFill>
                  <a:schemeClr val="tx1"/>
                </a:solidFill>
              </a:rPr>
              <a:t>Způsob manipulace: </a:t>
            </a:r>
            <a:r>
              <a:rPr lang="cs-CZ" sz="2400" dirty="0">
                <a:solidFill>
                  <a:schemeClr val="tx1"/>
                </a:solidFill>
              </a:rPr>
              <a:t>ruční, pomocí dopravníků, plošinových vozíků.</a:t>
            </a:r>
          </a:p>
        </p:txBody>
      </p:sp>
      <p:pic>
        <p:nvPicPr>
          <p:cNvPr id="1026" name="Picture 2" descr="Ukládací bedna zkosená nízká 27 l, šedá"/>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5019675"/>
            <a:ext cx="285750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řepravka cukrářská nízk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5314949"/>
            <a:ext cx="1885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rel Bláha Demižon 260051 25 l opletený"/>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8744" y="4544820"/>
            <a:ext cx="117352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35561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23528" y="980728"/>
            <a:ext cx="8229600" cy="1600200"/>
          </a:xfrm>
        </p:spPr>
        <p:txBody>
          <a:bodyPr>
            <a:noAutofit/>
          </a:bodyPr>
          <a:lstStyle/>
          <a:p>
            <a:r>
              <a:rPr lang="cs-CZ" sz="4000" b="1" dirty="0"/>
              <a:t>4. Tvorba manipulačních jednotek. Manipulační (přepravní) jednotka II. řádu</a:t>
            </a:r>
          </a:p>
        </p:txBody>
      </p:sp>
      <p:sp>
        <p:nvSpPr>
          <p:cNvPr id="3" name="Zástupný symbol pro obsah 2"/>
          <p:cNvSpPr>
            <a:spLocks noGrp="1"/>
          </p:cNvSpPr>
          <p:nvPr>
            <p:ph idx="1"/>
          </p:nvPr>
        </p:nvSpPr>
        <p:spPr>
          <a:xfrm>
            <a:off x="611560" y="2996952"/>
            <a:ext cx="8229600" cy="1756791"/>
          </a:xfrm>
        </p:spPr>
        <p:txBody>
          <a:bodyPr>
            <a:noAutofit/>
          </a:bodyPr>
          <a:lstStyle/>
          <a:p>
            <a:pPr marL="0" indent="0">
              <a:buNone/>
            </a:pPr>
            <a:r>
              <a:rPr lang="cs-CZ" sz="2000" dirty="0">
                <a:solidFill>
                  <a:schemeClr val="tx1"/>
                </a:solidFill>
              </a:rPr>
              <a:t> </a:t>
            </a:r>
            <a:r>
              <a:rPr lang="cs-CZ" sz="2000" i="1" dirty="0">
                <a:solidFill>
                  <a:schemeClr val="tx1"/>
                </a:solidFill>
              </a:rPr>
              <a:t>Přepravní prostředky:</a:t>
            </a:r>
            <a:r>
              <a:rPr lang="cs-CZ" sz="2000" dirty="0">
                <a:solidFill>
                  <a:schemeClr val="tx1"/>
                </a:solidFill>
              </a:rPr>
              <a:t>  palety, malé kontejnery, </a:t>
            </a:r>
            <a:r>
              <a:rPr lang="cs-CZ" sz="2000" dirty="0" err="1">
                <a:solidFill>
                  <a:schemeClr val="tx1"/>
                </a:solidFill>
              </a:rPr>
              <a:t>roltejnery</a:t>
            </a:r>
            <a:r>
              <a:rPr lang="cs-CZ" sz="2000" dirty="0">
                <a:solidFill>
                  <a:schemeClr val="tx1"/>
                </a:solidFill>
              </a:rPr>
              <a:t>.</a:t>
            </a:r>
          </a:p>
          <a:p>
            <a:pPr marL="0" indent="0">
              <a:buNone/>
            </a:pPr>
            <a:r>
              <a:rPr lang="cs-CZ" sz="2000" i="1" dirty="0">
                <a:solidFill>
                  <a:schemeClr val="tx1"/>
                </a:solidFill>
              </a:rPr>
              <a:t>Způsob manipulace: </a:t>
            </a:r>
            <a:r>
              <a:rPr lang="cs-CZ" sz="2000" dirty="0">
                <a:solidFill>
                  <a:schemeClr val="tx1"/>
                </a:solidFill>
              </a:rPr>
              <a:t>nízkozdvižnými nebo vysokozdvižnými vozíky, regálovými zakladači, stohovacími jeřáby, dopravníky, kontejnery lze odtlačit ručně.</a:t>
            </a:r>
          </a:p>
          <a:p>
            <a:endParaRPr lang="cs-CZ" sz="2000" dirty="0">
              <a:solidFill>
                <a:schemeClr val="tx1"/>
              </a:solidFill>
            </a:endParaRPr>
          </a:p>
        </p:txBody>
      </p:sp>
      <p:pic>
        <p:nvPicPr>
          <p:cNvPr id="2050" name="Picture 2" descr="Balíkový roltejner model 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221088"/>
            <a:ext cx="180975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5476" y="4139906"/>
            <a:ext cx="2859032" cy="2148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29546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9926" y="908720"/>
            <a:ext cx="8229600" cy="1143000"/>
          </a:xfrm>
        </p:spPr>
        <p:txBody>
          <a:bodyPr>
            <a:noAutofit/>
          </a:bodyPr>
          <a:lstStyle/>
          <a:p>
            <a:r>
              <a:rPr lang="cs-CZ" sz="3600" b="1" dirty="0"/>
              <a:t>4. Tvorba manipulačních jednotek. Přepravní (manipulační) jednotka III. řádu</a:t>
            </a:r>
          </a:p>
        </p:txBody>
      </p:sp>
      <p:sp>
        <p:nvSpPr>
          <p:cNvPr id="3" name="Zástupný symbol pro obsah 2"/>
          <p:cNvSpPr>
            <a:spLocks noGrp="1"/>
          </p:cNvSpPr>
          <p:nvPr>
            <p:ph idx="1"/>
          </p:nvPr>
        </p:nvSpPr>
        <p:spPr>
          <a:xfrm>
            <a:off x="251520" y="2420888"/>
            <a:ext cx="8229600" cy="2063027"/>
          </a:xfrm>
        </p:spPr>
        <p:txBody>
          <a:bodyPr>
            <a:noAutofit/>
          </a:bodyPr>
          <a:lstStyle/>
          <a:p>
            <a:pPr marL="0" indent="0">
              <a:buNone/>
            </a:pPr>
            <a:r>
              <a:rPr lang="cs-CZ" sz="2400" dirty="0">
                <a:solidFill>
                  <a:schemeClr val="tx1"/>
                </a:solidFill>
              </a:rPr>
              <a:t> </a:t>
            </a:r>
            <a:r>
              <a:rPr lang="cs-CZ" sz="2400" i="1" dirty="0">
                <a:solidFill>
                  <a:schemeClr val="tx1"/>
                </a:solidFill>
              </a:rPr>
              <a:t>Přepravní prostředky:</a:t>
            </a:r>
            <a:r>
              <a:rPr lang="cs-CZ" sz="2400" dirty="0">
                <a:solidFill>
                  <a:schemeClr val="tx1"/>
                </a:solidFill>
              </a:rPr>
              <a:t>  velké kontejnery, výměnné nástavby.</a:t>
            </a:r>
          </a:p>
          <a:p>
            <a:pPr marL="0" indent="0">
              <a:buNone/>
            </a:pPr>
            <a:r>
              <a:rPr lang="cs-CZ" sz="2400" i="1" dirty="0">
                <a:solidFill>
                  <a:schemeClr val="tx1"/>
                </a:solidFill>
              </a:rPr>
              <a:t>Způsob manipulace:  </a:t>
            </a:r>
            <a:r>
              <a:rPr lang="cs-CZ" sz="2400" dirty="0">
                <a:solidFill>
                  <a:schemeClr val="tx1"/>
                </a:solidFill>
              </a:rPr>
              <a:t>jeřáby, speciální vysokozdvižné vozíky, portálové zdvižné vozy, dopravníky.</a:t>
            </a:r>
          </a:p>
          <a:p>
            <a:pPr marL="0" indent="0">
              <a:buNone/>
            </a:pPr>
            <a:r>
              <a:rPr lang="cs-CZ" sz="2400" dirty="0">
                <a:solidFill>
                  <a:schemeClr val="tx1"/>
                </a:solidFill>
              </a:rPr>
              <a:t> </a:t>
            </a:r>
          </a:p>
          <a:p>
            <a:endParaRPr lang="cs-CZ" sz="2400" dirty="0">
              <a:solidFill>
                <a:schemeClr val="tx1"/>
              </a:solidFill>
            </a:endParaRPr>
          </a:p>
          <a:p>
            <a:endParaRPr lang="cs-CZ" sz="2400" dirty="0">
              <a:solidFill>
                <a:schemeClr val="tx1"/>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4" y="4581128"/>
            <a:ext cx="57626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motno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3400028"/>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55002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Autofit/>
          </a:bodyPr>
          <a:lstStyle/>
          <a:p>
            <a:r>
              <a:rPr lang="cs-CZ" sz="3600" b="1" dirty="0"/>
              <a:t>4. Tvorba manipulačních jednotek. Přepravní (manipulační) jednotka IV. řádu</a:t>
            </a:r>
          </a:p>
        </p:txBody>
      </p:sp>
      <p:sp>
        <p:nvSpPr>
          <p:cNvPr id="3" name="Zástupný symbol pro obsah 2"/>
          <p:cNvSpPr>
            <a:spLocks noGrp="1"/>
          </p:cNvSpPr>
          <p:nvPr>
            <p:ph idx="1"/>
          </p:nvPr>
        </p:nvSpPr>
        <p:spPr/>
        <p:txBody>
          <a:bodyPr>
            <a:normAutofit/>
          </a:bodyPr>
          <a:lstStyle/>
          <a:p>
            <a:pPr marL="0" indent="0">
              <a:buNone/>
            </a:pPr>
            <a:r>
              <a:rPr lang="cs-CZ" sz="3200" b="1" dirty="0">
                <a:solidFill>
                  <a:schemeClr val="tx1"/>
                </a:solidFill>
              </a:rPr>
              <a:t> </a:t>
            </a:r>
            <a:endParaRPr lang="cs-CZ" sz="3200" dirty="0">
              <a:solidFill>
                <a:schemeClr val="tx1"/>
              </a:solidFill>
            </a:endParaRPr>
          </a:p>
          <a:p>
            <a:pPr marL="0" indent="0">
              <a:buNone/>
            </a:pPr>
            <a:r>
              <a:rPr lang="cs-CZ" sz="3200" i="1" dirty="0">
                <a:solidFill>
                  <a:schemeClr val="tx1"/>
                </a:solidFill>
              </a:rPr>
              <a:t>Přepravní prostředky:  </a:t>
            </a:r>
            <a:r>
              <a:rPr lang="cs-CZ" sz="3200" dirty="0">
                <a:solidFill>
                  <a:schemeClr val="tx1"/>
                </a:solidFill>
              </a:rPr>
              <a:t>čluny (člunové kontejnery).</a:t>
            </a:r>
          </a:p>
          <a:p>
            <a:pPr marL="0" indent="0">
              <a:buNone/>
            </a:pPr>
            <a:r>
              <a:rPr lang="cs-CZ" sz="3200" i="1" dirty="0">
                <a:solidFill>
                  <a:schemeClr val="tx1"/>
                </a:solidFill>
              </a:rPr>
              <a:t>Způsob manipulace: </a:t>
            </a:r>
            <a:r>
              <a:rPr lang="cs-CZ" sz="3200" dirty="0">
                <a:solidFill>
                  <a:schemeClr val="tx1"/>
                </a:solidFill>
              </a:rPr>
              <a:t> Palubní portálové jeřáby, zdvižné plošiny.</a:t>
            </a:r>
          </a:p>
          <a:p>
            <a:pPr marL="0" indent="0">
              <a:buNone/>
            </a:pPr>
            <a:r>
              <a:rPr lang="cs-CZ" sz="3200" dirty="0">
                <a:solidFill>
                  <a:schemeClr val="tx1"/>
                </a:solidFill>
              </a:rPr>
              <a:t> </a:t>
            </a:r>
          </a:p>
          <a:p>
            <a:endParaRPr lang="cs-CZ" sz="3200" dirty="0">
              <a:solidFill>
                <a:schemeClr val="tx1"/>
              </a:solidFill>
            </a:endParaRPr>
          </a:p>
        </p:txBody>
      </p:sp>
      <p:pic>
        <p:nvPicPr>
          <p:cNvPr id="4098" name="Picture 2" descr="http://old.evd.cz/storage/upload/images/cargo02.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4437112"/>
            <a:ext cx="46101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15696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Plán přednášky</a:t>
            </a:r>
          </a:p>
        </p:txBody>
      </p:sp>
      <p:sp>
        <p:nvSpPr>
          <p:cNvPr id="3" name="Zástupný symbol pro obsah 2"/>
          <p:cNvSpPr>
            <a:spLocks noGrp="1"/>
          </p:cNvSpPr>
          <p:nvPr>
            <p:ph idx="1"/>
          </p:nvPr>
        </p:nvSpPr>
        <p:spPr/>
        <p:txBody>
          <a:bodyPr/>
          <a:lstStyle/>
          <a:p>
            <a:pPr marL="514350" indent="-514350">
              <a:buAutoNum type="arabicPeriod"/>
            </a:pPr>
            <a:r>
              <a:rPr lang="cs-CZ" dirty="0"/>
              <a:t>Druhy materiálu (pasivní prvky)</a:t>
            </a:r>
          </a:p>
          <a:p>
            <a:pPr marL="514350" indent="-514350">
              <a:buAutoNum type="arabicPeriod"/>
            </a:pPr>
            <a:r>
              <a:rPr lang="cs-CZ" dirty="0"/>
              <a:t>Vlastností materiálů </a:t>
            </a:r>
          </a:p>
          <a:p>
            <a:pPr marL="514350" indent="-514350">
              <a:buAutoNum type="arabicPeriod"/>
            </a:pPr>
            <a:r>
              <a:rPr lang="cs-CZ" dirty="0"/>
              <a:t>Balení materiálu</a:t>
            </a:r>
          </a:p>
          <a:p>
            <a:pPr marL="514350" indent="-514350">
              <a:buAutoNum type="arabicPeriod"/>
            </a:pPr>
            <a:r>
              <a:rPr lang="cs-CZ" dirty="0"/>
              <a:t>Tvorba manipulačních jednotek</a:t>
            </a:r>
          </a:p>
          <a:p>
            <a:pPr marL="514350" indent="-514350">
              <a:buAutoNum type="arabicPeriod"/>
            </a:pPr>
            <a:r>
              <a:rPr lang="cs-CZ" dirty="0"/>
              <a:t>Paletizace a kontejnerizace</a:t>
            </a:r>
          </a:p>
          <a:p>
            <a:pPr marL="514350" indent="-514350">
              <a:buAutoNum type="arabicPeriod"/>
            </a:pPr>
            <a:r>
              <a:rPr lang="cs-CZ" dirty="0"/>
              <a:t>Obalové hospodářství</a:t>
            </a:r>
          </a:p>
          <a:p>
            <a:pPr marL="514350" indent="-514350">
              <a:buAutoNum type="arabicPeriod"/>
            </a:pPr>
            <a:endParaRPr lang="cs-CZ" dirty="0"/>
          </a:p>
        </p:txBody>
      </p:sp>
    </p:spTree>
    <p:extLst>
      <p:ext uri="{BB962C8B-B14F-4D97-AF65-F5344CB8AC3E}">
        <p14:creationId xmlns:p14="http://schemas.microsoft.com/office/powerpoint/2010/main" val="46629044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Důležité aspekty při řízení pasivních prvků:</a:t>
            </a:r>
          </a:p>
        </p:txBody>
      </p:sp>
      <p:sp>
        <p:nvSpPr>
          <p:cNvPr id="3" name="Zástupný symbol pro obsah 2"/>
          <p:cNvSpPr>
            <a:spLocks noGrp="1"/>
          </p:cNvSpPr>
          <p:nvPr>
            <p:ph idx="1"/>
          </p:nvPr>
        </p:nvSpPr>
        <p:spPr>
          <a:xfrm>
            <a:off x="457200" y="2348880"/>
            <a:ext cx="8229600" cy="3777283"/>
          </a:xfrm>
        </p:spPr>
        <p:txBody>
          <a:bodyPr>
            <a:normAutofit fontScale="85000" lnSpcReduction="20000"/>
          </a:bodyPr>
          <a:lstStyle/>
          <a:p>
            <a:pPr lvl="0"/>
            <a:r>
              <a:rPr lang="cs-CZ" dirty="0"/>
              <a:t>Bližší specifikace materiálu </a:t>
            </a:r>
            <a:r>
              <a:rPr lang="cs-CZ" b="1" dirty="0">
                <a:solidFill>
                  <a:srgbClr val="C00000"/>
                </a:solidFill>
              </a:rPr>
              <a:t>(CO?)</a:t>
            </a:r>
          </a:p>
          <a:p>
            <a:pPr lvl="0"/>
            <a:r>
              <a:rPr lang="cs-CZ" dirty="0"/>
              <a:t>Množství, tj. kolik je toho třeba manipulovat </a:t>
            </a:r>
            <a:r>
              <a:rPr lang="cs-CZ" b="1" dirty="0">
                <a:solidFill>
                  <a:srgbClr val="C00000"/>
                </a:solidFill>
              </a:rPr>
              <a:t>(KOLIK?)</a:t>
            </a:r>
          </a:p>
          <a:p>
            <a:pPr lvl="0"/>
            <a:r>
              <a:rPr lang="cs-CZ" dirty="0"/>
              <a:t>Pracovní postupy </a:t>
            </a:r>
            <a:r>
              <a:rPr lang="cs-CZ" b="1" dirty="0">
                <a:solidFill>
                  <a:srgbClr val="C00000"/>
                </a:solidFill>
              </a:rPr>
              <a:t>(JAK?)</a:t>
            </a:r>
          </a:p>
          <a:p>
            <a:pPr lvl="0"/>
            <a:r>
              <a:rPr lang="cs-CZ" dirty="0"/>
              <a:t>Technické prostředky a zařízení </a:t>
            </a:r>
            <a:r>
              <a:rPr lang="cs-CZ" b="1" dirty="0">
                <a:solidFill>
                  <a:srgbClr val="C00000"/>
                </a:solidFill>
              </a:rPr>
              <a:t>(ČÍM?, POMOCÍ ČEHO?)</a:t>
            </a:r>
          </a:p>
          <a:p>
            <a:pPr lvl="0"/>
            <a:r>
              <a:rPr lang="cs-CZ" dirty="0"/>
              <a:t>Výchozích a koncových míst </a:t>
            </a:r>
            <a:r>
              <a:rPr lang="cs-CZ" dirty="0" err="1"/>
              <a:t>dodavatrelského</a:t>
            </a:r>
            <a:r>
              <a:rPr lang="cs-CZ" dirty="0"/>
              <a:t> řetězce </a:t>
            </a:r>
            <a:r>
              <a:rPr lang="cs-CZ" b="1" dirty="0">
                <a:solidFill>
                  <a:srgbClr val="C00000"/>
                </a:solidFill>
              </a:rPr>
              <a:t>(KDE?), </a:t>
            </a:r>
          </a:p>
          <a:p>
            <a:pPr lvl="0"/>
            <a:r>
              <a:rPr lang="cs-CZ" dirty="0"/>
              <a:t>Časových požadavků, tj. kdy má manipulace probíhat </a:t>
            </a:r>
            <a:r>
              <a:rPr lang="cs-CZ" b="1" dirty="0">
                <a:solidFill>
                  <a:srgbClr val="C00000"/>
                </a:solidFill>
              </a:rPr>
              <a:t>(KDY?)</a:t>
            </a:r>
          </a:p>
          <a:p>
            <a:endParaRPr lang="cs-CZ" dirty="0"/>
          </a:p>
        </p:txBody>
      </p:sp>
    </p:spTree>
    <p:extLst>
      <p:ext uri="{BB962C8B-B14F-4D97-AF65-F5344CB8AC3E}">
        <p14:creationId xmlns:p14="http://schemas.microsoft.com/office/powerpoint/2010/main" val="1987790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Automatizované systémy manipulace s materiálem</a:t>
            </a:r>
          </a:p>
        </p:txBody>
      </p:sp>
      <p:sp>
        <p:nvSpPr>
          <p:cNvPr id="3" name="Zástupný symbol pro obsah 2"/>
          <p:cNvSpPr>
            <a:spLocks noGrp="1"/>
          </p:cNvSpPr>
          <p:nvPr>
            <p:ph idx="1"/>
          </p:nvPr>
        </p:nvSpPr>
        <p:spPr/>
        <p:txBody>
          <a:bodyPr>
            <a:normAutofit/>
          </a:bodyPr>
          <a:lstStyle/>
          <a:p>
            <a:r>
              <a:rPr lang="cs-CZ" sz="1400" b="1" dirty="0">
                <a:solidFill>
                  <a:srgbClr val="C00000"/>
                </a:solidFill>
              </a:rPr>
              <a:t>Automatizované zakládací systémy </a:t>
            </a:r>
            <a:r>
              <a:rPr lang="cs-CZ" sz="1400" dirty="0"/>
              <a:t>tvoří speciální automatizovaný systém, jenž dokáže manipulovat s materiálem bez přítomnosti člověka. (</a:t>
            </a:r>
            <a:r>
              <a:rPr lang="cs-CZ" sz="1400" dirty="0" err="1"/>
              <a:t>zakladaš</a:t>
            </a:r>
            <a:r>
              <a:rPr lang="cs-CZ" sz="1400" dirty="0"/>
              <a:t> popřípadě jeřáb, který je schopen odebírat či umísťovat materiál, tzn. koordinace veškeré manipulační činnosti probíhá na základě vloženého softwaru). </a:t>
            </a:r>
          </a:p>
          <a:p>
            <a:pPr marL="0" indent="0">
              <a:buNone/>
            </a:pPr>
            <a:r>
              <a:rPr lang="cs-CZ" sz="1400" b="1" i="1" dirty="0"/>
              <a:t>Pohyb celého systému se realizuje tak, aby byl maximálně využit prostor pro skladování do výšek.</a:t>
            </a:r>
          </a:p>
          <a:p>
            <a:endParaRPr lang="cs-CZ" sz="1400" dirty="0"/>
          </a:p>
          <a:p>
            <a:r>
              <a:rPr lang="cs-CZ" sz="1400" b="1" dirty="0">
                <a:solidFill>
                  <a:srgbClr val="C00000"/>
                </a:solidFill>
              </a:rPr>
              <a:t>Automatizované skladovací systémy </a:t>
            </a:r>
            <a:r>
              <a:rPr lang="cs-CZ" sz="1400" dirty="0"/>
              <a:t>jsou charakteristické zejména dynamičností systému pro zvýšení produktivity a snížením celkových nákladů. Rovněž významnou výhodou je skutečnost, že poškození manipulovaného produktu je minimální. </a:t>
            </a:r>
          </a:p>
          <a:p>
            <a:pPr marL="0" indent="0">
              <a:buNone/>
            </a:pPr>
            <a:r>
              <a:rPr lang="cs-CZ" sz="1400" b="1" i="1" dirty="0"/>
              <a:t>Skladovací systémy dokážou vzájemně komunikovat v rámci sdílení dat a tím propojit jednotlivé prvky v jeden ucelený a přehledný skladovací systém s mnoha vazebními prvky, které díky své provázanosti dokážou reagovat na okamžitou změnu požadavku. </a:t>
            </a:r>
          </a:p>
          <a:p>
            <a:pPr marL="0" indent="0">
              <a:buNone/>
            </a:pPr>
            <a:endParaRPr lang="cs-CZ" sz="1400" b="1" i="1" dirty="0"/>
          </a:p>
          <a:p>
            <a:pPr marL="0" indent="0">
              <a:buNone/>
            </a:pPr>
            <a:endParaRPr lang="cs-CZ" sz="1400" b="1" i="1" dirty="0"/>
          </a:p>
          <a:p>
            <a:pPr marL="0" indent="0">
              <a:buNone/>
            </a:pPr>
            <a:r>
              <a:rPr lang="cs-CZ" sz="1400" dirty="0"/>
              <a:t>                                                                              </a:t>
            </a:r>
            <a:r>
              <a:rPr lang="cs-CZ" sz="1400" b="1" i="1" dirty="0"/>
              <a:t>                                    </a:t>
            </a:r>
          </a:p>
        </p:txBody>
      </p:sp>
      <p:pic>
        <p:nvPicPr>
          <p:cNvPr id="4" name="Obrázek 3"/>
          <p:cNvPicPr/>
          <p:nvPr/>
        </p:nvPicPr>
        <p:blipFill>
          <a:blip r:embed="rId3">
            <a:extLst>
              <a:ext uri="{28A0092B-C50C-407E-A947-70E740481C1C}">
                <a14:useLocalDpi xmlns:a14="http://schemas.microsoft.com/office/drawing/2010/main" val="0"/>
              </a:ext>
            </a:extLst>
          </a:blip>
          <a:stretch>
            <a:fillRect/>
          </a:stretch>
        </p:blipFill>
        <p:spPr>
          <a:xfrm>
            <a:off x="683568" y="4221088"/>
            <a:ext cx="3416300" cy="2260600"/>
          </a:xfrm>
          <a:prstGeom prst="rect">
            <a:avLst/>
          </a:prstGeom>
        </p:spPr>
      </p:pic>
      <p:sp>
        <p:nvSpPr>
          <p:cNvPr id="5" name="Obdélník 4"/>
          <p:cNvSpPr/>
          <p:nvPr/>
        </p:nvSpPr>
        <p:spPr>
          <a:xfrm>
            <a:off x="4099868" y="5805264"/>
            <a:ext cx="4572000" cy="523220"/>
          </a:xfrm>
          <a:prstGeom prst="rect">
            <a:avLst/>
          </a:prstGeom>
        </p:spPr>
        <p:txBody>
          <a:bodyPr>
            <a:spAutoFit/>
          </a:bodyPr>
          <a:lstStyle/>
          <a:p>
            <a:r>
              <a:rPr lang="fr-FR" sz="1400" dirty="0" err="1"/>
              <a:t>Plně</a:t>
            </a:r>
            <a:r>
              <a:rPr lang="fr-FR" sz="1400" dirty="0"/>
              <a:t> </a:t>
            </a:r>
            <a:r>
              <a:rPr lang="fr-FR" sz="1400" dirty="0" err="1"/>
              <a:t>automatický</a:t>
            </a:r>
            <a:r>
              <a:rPr lang="fr-FR" sz="1400" dirty="0"/>
              <a:t> </a:t>
            </a:r>
            <a:r>
              <a:rPr lang="fr-FR" sz="1400" dirty="0" err="1"/>
              <a:t>vidlicový</a:t>
            </a:r>
            <a:r>
              <a:rPr lang="fr-FR" sz="1400" dirty="0"/>
              <a:t> </a:t>
            </a:r>
            <a:r>
              <a:rPr lang="fr-FR" sz="1400" dirty="0" err="1"/>
              <a:t>zdvižný</a:t>
            </a:r>
            <a:r>
              <a:rPr lang="fr-FR" sz="1400" dirty="0"/>
              <a:t> </a:t>
            </a:r>
            <a:r>
              <a:rPr lang="fr-FR" sz="1400" dirty="0" err="1"/>
              <a:t>vozík</a:t>
            </a:r>
            <a:r>
              <a:rPr lang="fr-FR" sz="1400" dirty="0"/>
              <a:t> </a:t>
            </a:r>
            <a:r>
              <a:rPr lang="fr-FR" sz="1400" dirty="0" err="1"/>
              <a:t>bez</a:t>
            </a:r>
            <a:r>
              <a:rPr lang="fr-FR" sz="1400" dirty="0"/>
              <a:t> </a:t>
            </a:r>
            <a:r>
              <a:rPr lang="fr-FR" sz="1400" dirty="0" err="1"/>
              <a:t>řidiče</a:t>
            </a:r>
            <a:r>
              <a:rPr lang="fr-FR" sz="1400" dirty="0"/>
              <a:t> - série LINDE L16</a:t>
            </a:r>
            <a:endParaRPr lang="cs-CZ" sz="1400" dirty="0"/>
          </a:p>
        </p:txBody>
      </p:sp>
    </p:spTree>
    <p:extLst>
      <p:ext uri="{BB962C8B-B14F-4D97-AF65-F5344CB8AC3E}">
        <p14:creationId xmlns:p14="http://schemas.microsoft.com/office/powerpoint/2010/main" val="2667971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5. Paletizace a kontejnerizace</a:t>
            </a:r>
          </a:p>
        </p:txBody>
      </p:sp>
      <p:sp>
        <p:nvSpPr>
          <p:cNvPr id="3" name="Zástupný symbol pro obsah 2"/>
          <p:cNvSpPr>
            <a:spLocks noGrp="1"/>
          </p:cNvSpPr>
          <p:nvPr>
            <p:ph idx="1"/>
          </p:nvPr>
        </p:nvSpPr>
        <p:spPr>
          <a:xfrm>
            <a:off x="457200" y="1600200"/>
            <a:ext cx="8229600" cy="4853135"/>
          </a:xfrm>
        </p:spPr>
        <p:txBody>
          <a:bodyPr>
            <a:normAutofit fontScale="92500"/>
          </a:bodyPr>
          <a:lstStyle/>
          <a:p>
            <a:r>
              <a:rPr lang="cs-CZ" i="1" dirty="0">
                <a:solidFill>
                  <a:schemeClr val="tx1"/>
                </a:solidFill>
              </a:rPr>
              <a:t>Palety </a:t>
            </a:r>
          </a:p>
          <a:p>
            <a:pPr>
              <a:buFontTx/>
              <a:buChar char="-"/>
            </a:pPr>
            <a:r>
              <a:rPr lang="cs-CZ" dirty="0">
                <a:solidFill>
                  <a:schemeClr val="tx1"/>
                </a:solidFill>
              </a:rPr>
              <a:t>Rozměry obalů musí navazovat na rozměr palety. </a:t>
            </a:r>
          </a:p>
          <a:p>
            <a:pPr>
              <a:buFontTx/>
              <a:buChar char="-"/>
            </a:pPr>
            <a:r>
              <a:rPr lang="cs-CZ" dirty="0">
                <a:solidFill>
                  <a:schemeClr val="tx1"/>
                </a:solidFill>
              </a:rPr>
              <a:t>Manipuluje se zdvižnými vozíky.</a:t>
            </a:r>
          </a:p>
          <a:p>
            <a:pPr>
              <a:buFontTx/>
              <a:buChar char="-"/>
            </a:pPr>
            <a:endParaRPr lang="cs-CZ" dirty="0"/>
          </a:p>
          <a:p>
            <a:pPr>
              <a:buFontTx/>
              <a:buChar char="-"/>
            </a:pPr>
            <a:endParaRPr lang="cs-CZ" dirty="0">
              <a:solidFill>
                <a:schemeClr val="tx1"/>
              </a:solidFill>
            </a:endParaRPr>
          </a:p>
          <a:p>
            <a:pPr>
              <a:buFontTx/>
              <a:buChar char="-"/>
            </a:pPr>
            <a:endParaRPr lang="cs-CZ" dirty="0"/>
          </a:p>
          <a:p>
            <a:pPr>
              <a:buFontTx/>
              <a:buChar char="-"/>
            </a:pPr>
            <a:endParaRPr lang="cs-CZ" dirty="0">
              <a:solidFill>
                <a:schemeClr val="tx1"/>
              </a:solidFill>
            </a:endParaRPr>
          </a:p>
          <a:p>
            <a:pPr>
              <a:buFontTx/>
              <a:buChar char="-"/>
            </a:pPr>
            <a:r>
              <a:rPr lang="cs-CZ" b="1" dirty="0"/>
              <a:t>Dle informací IBSCD LAB až</a:t>
            </a:r>
            <a:r>
              <a:rPr lang="cs-CZ" dirty="0"/>
              <a:t> 54</a:t>
            </a:r>
            <a:r>
              <a:rPr lang="en-US" dirty="0"/>
              <a:t>% </a:t>
            </a:r>
            <a:r>
              <a:rPr lang="cs-CZ" dirty="0"/>
              <a:t> dřevěných palet jsou jednorázové. </a:t>
            </a:r>
          </a:p>
          <a:p>
            <a:pPr>
              <a:buFontTx/>
              <a:buChar char="-"/>
            </a:pPr>
            <a:endParaRPr lang="cs-CZ" dirty="0">
              <a:solidFill>
                <a:schemeClr val="tx1"/>
              </a:solidFill>
            </a:endParaRPr>
          </a:p>
          <a:p>
            <a:pPr marL="0" indent="0">
              <a:buNone/>
            </a:pPr>
            <a:endParaRPr lang="cs-CZ" dirty="0">
              <a:solidFill>
                <a:schemeClr val="tx1"/>
              </a:solidFill>
            </a:endParaRPr>
          </a:p>
          <a:p>
            <a:endParaRPr lang="cs-CZ" dirty="0">
              <a:solidFill>
                <a:schemeClr val="tx1"/>
              </a:solidFill>
            </a:endParaRPr>
          </a:p>
        </p:txBody>
      </p:sp>
      <p:pic>
        <p:nvPicPr>
          <p:cNvPr id="4" name="Obráze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992" y="3285722"/>
            <a:ext cx="2466975" cy="1847850"/>
          </a:xfrm>
          <a:prstGeom prst="rect">
            <a:avLst/>
          </a:prstGeom>
        </p:spPr>
      </p:pic>
      <p:pic>
        <p:nvPicPr>
          <p:cNvPr id="5" name="Obráze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1760" y="3275991"/>
            <a:ext cx="2619375" cy="1743075"/>
          </a:xfrm>
          <a:prstGeom prst="rect">
            <a:avLst/>
          </a:prstGeom>
        </p:spPr>
      </p:pic>
      <p:pic>
        <p:nvPicPr>
          <p:cNvPr id="6" name="Obráze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5" y="3645024"/>
            <a:ext cx="2466975" cy="1847850"/>
          </a:xfrm>
          <a:prstGeom prst="rect">
            <a:avLst/>
          </a:prstGeom>
        </p:spPr>
      </p:pic>
      <p:pic>
        <p:nvPicPr>
          <p:cNvPr id="7" name="Obrázek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88224" y="2780928"/>
            <a:ext cx="1981200" cy="2095500"/>
          </a:xfrm>
          <a:prstGeom prst="rect">
            <a:avLst/>
          </a:prstGeom>
        </p:spPr>
      </p:pic>
    </p:spTree>
    <p:extLst>
      <p:ext uri="{BB962C8B-B14F-4D97-AF65-F5344CB8AC3E}">
        <p14:creationId xmlns:p14="http://schemas.microsoft.com/office/powerpoint/2010/main" val="279572039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997" y="3457879"/>
            <a:ext cx="3822799" cy="2427478"/>
          </a:xfrm>
          <a:prstGeom prst="rect">
            <a:avLst/>
          </a:prstGeom>
        </p:spPr>
      </p:pic>
      <p:sp>
        <p:nvSpPr>
          <p:cNvPr id="2" name="Nadpis 1"/>
          <p:cNvSpPr>
            <a:spLocks noGrp="1"/>
          </p:cNvSpPr>
          <p:nvPr>
            <p:ph type="title"/>
          </p:nvPr>
        </p:nvSpPr>
        <p:spPr>
          <a:xfrm>
            <a:off x="369572" y="404664"/>
            <a:ext cx="8229600" cy="1143000"/>
          </a:xfrm>
        </p:spPr>
        <p:txBody>
          <a:bodyPr>
            <a:normAutofit/>
          </a:bodyPr>
          <a:lstStyle/>
          <a:p>
            <a:r>
              <a:rPr lang="cs-CZ" b="1" dirty="0"/>
              <a:t>5. Paletizace a kontejnerizace. </a:t>
            </a:r>
          </a:p>
        </p:txBody>
      </p:sp>
      <p:sp>
        <p:nvSpPr>
          <p:cNvPr id="3" name="Zástupný symbol pro obsah 2"/>
          <p:cNvSpPr>
            <a:spLocks noGrp="1"/>
          </p:cNvSpPr>
          <p:nvPr>
            <p:ph idx="1"/>
          </p:nvPr>
        </p:nvSpPr>
        <p:spPr>
          <a:xfrm>
            <a:off x="457200" y="1340768"/>
            <a:ext cx="8229600" cy="4785395"/>
          </a:xfrm>
        </p:spPr>
        <p:txBody>
          <a:bodyPr>
            <a:normAutofit/>
          </a:bodyPr>
          <a:lstStyle/>
          <a:p>
            <a:pPr marL="0" indent="0">
              <a:buNone/>
            </a:pPr>
            <a:r>
              <a:rPr lang="cs-CZ" i="1" dirty="0"/>
              <a:t>Kontejnery</a:t>
            </a:r>
            <a:r>
              <a:rPr lang="cs-CZ" dirty="0"/>
              <a:t> </a:t>
            </a:r>
          </a:p>
          <a:p>
            <a:pPr>
              <a:buFontTx/>
              <a:buChar char="-"/>
            </a:pPr>
            <a:r>
              <a:rPr lang="cs-CZ" dirty="0">
                <a:solidFill>
                  <a:schemeClr val="tx1"/>
                </a:solidFill>
              </a:rPr>
              <a:t>nástavby pro silniční nákladní vozidla (nákladní automobily, přívěsy, návěsy). </a:t>
            </a:r>
          </a:p>
        </p:txBody>
      </p:sp>
      <p:pic>
        <p:nvPicPr>
          <p:cNvPr id="4" name="Obrázek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312" y="2933305"/>
            <a:ext cx="2905125" cy="1571625"/>
          </a:xfrm>
          <a:prstGeom prst="rect">
            <a:avLst/>
          </a:prstGeom>
        </p:spPr>
      </p:pic>
      <p:pic>
        <p:nvPicPr>
          <p:cNvPr id="5" name="Obrázek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6567" y="2420888"/>
            <a:ext cx="2562225" cy="1790700"/>
          </a:xfrm>
          <a:prstGeom prst="rect">
            <a:avLst/>
          </a:prstGeom>
        </p:spPr>
      </p:pic>
      <p:pic>
        <p:nvPicPr>
          <p:cNvPr id="6" name="Obrázek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1817" y="4719243"/>
            <a:ext cx="2466975" cy="1847850"/>
          </a:xfrm>
          <a:prstGeom prst="rect">
            <a:avLst/>
          </a:prstGeom>
        </p:spPr>
      </p:pic>
      <p:pic>
        <p:nvPicPr>
          <p:cNvPr id="7" name="Obrázek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5536" y="4671618"/>
            <a:ext cx="2409825" cy="1895475"/>
          </a:xfrm>
          <a:prstGeom prst="rect">
            <a:avLst/>
          </a:prstGeom>
        </p:spPr>
      </p:pic>
    </p:spTree>
    <p:extLst>
      <p:ext uri="{BB962C8B-B14F-4D97-AF65-F5344CB8AC3E}">
        <p14:creationId xmlns:p14="http://schemas.microsoft.com/office/powerpoint/2010/main" val="339914795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6. Obalové hospodářství</a:t>
            </a:r>
          </a:p>
        </p:txBody>
      </p:sp>
      <p:sp>
        <p:nvSpPr>
          <p:cNvPr id="3" name="Zástupný symbol pro obsah 2"/>
          <p:cNvSpPr>
            <a:spLocks noGrp="1"/>
          </p:cNvSpPr>
          <p:nvPr>
            <p:ph idx="1"/>
          </p:nvPr>
        </p:nvSpPr>
        <p:spPr/>
        <p:txBody>
          <a:bodyPr>
            <a:normAutofit/>
          </a:bodyPr>
          <a:lstStyle/>
          <a:p>
            <a:pPr marL="0" indent="0">
              <a:buNone/>
            </a:pPr>
            <a:endParaRPr lang="cs-CZ" dirty="0">
              <a:solidFill>
                <a:schemeClr val="tx1"/>
              </a:solidFill>
            </a:endParaRPr>
          </a:p>
          <a:p>
            <a:r>
              <a:rPr lang="cs-CZ" dirty="0">
                <a:solidFill>
                  <a:schemeClr val="tx1"/>
                </a:solidFill>
              </a:rPr>
              <a:t>zákon č. 477/01Sb. o obalech, vyhláška č. 115/02 Sb. o podrobnostech nakládání s obaly, vyhláška č.117/02 Sb. o rozsahu a způsobu evidence obalů a ohlašování údajů z této evidence.</a:t>
            </a:r>
          </a:p>
          <a:p>
            <a:endParaRPr lang="cs-CZ" dirty="0">
              <a:solidFill>
                <a:schemeClr val="tx1"/>
              </a:solidFill>
            </a:endParaRPr>
          </a:p>
        </p:txBody>
      </p:sp>
    </p:spTree>
    <p:extLst>
      <p:ext uri="{BB962C8B-B14F-4D97-AF65-F5344CB8AC3E}">
        <p14:creationId xmlns:p14="http://schemas.microsoft.com/office/powerpoint/2010/main" val="88879061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Recyklace-příklady z praxe</a:t>
            </a:r>
          </a:p>
        </p:txBody>
      </p:sp>
      <p:sp>
        <p:nvSpPr>
          <p:cNvPr id="3" name="Zástupný symbol pro obsah 2"/>
          <p:cNvSpPr>
            <a:spLocks noGrp="1"/>
          </p:cNvSpPr>
          <p:nvPr>
            <p:ph idx="1"/>
          </p:nvPr>
        </p:nvSpPr>
        <p:spPr>
          <a:xfrm>
            <a:off x="457200" y="1600200"/>
            <a:ext cx="4114800" cy="4525963"/>
          </a:xfrm>
        </p:spPr>
        <p:txBody>
          <a:bodyPr>
            <a:normAutofit fontScale="85000" lnSpcReduction="20000"/>
          </a:bodyPr>
          <a:lstStyle/>
          <a:p>
            <a:r>
              <a:rPr lang="cs-CZ" b="1" dirty="0"/>
              <a:t>(2015) </a:t>
            </a:r>
            <a:r>
              <a:rPr lang="cs-CZ" b="1" dirty="0" err="1"/>
              <a:t>Alza</a:t>
            </a:r>
            <a:r>
              <a:rPr lang="cs-CZ" dirty="0"/>
              <a:t> </a:t>
            </a:r>
            <a:r>
              <a:rPr lang="pl-PL" dirty="0"/>
              <a:t>nereckylovala obaly. Od ČIŽP za to dostala pokutu 1,8 milionu</a:t>
            </a:r>
            <a:endParaRPr lang="cs-CZ" dirty="0"/>
          </a:p>
          <a:p>
            <a:endParaRPr lang="cs-CZ" dirty="0"/>
          </a:p>
          <a:p>
            <a:endParaRPr lang="cs-CZ" dirty="0"/>
          </a:p>
          <a:p>
            <a:endParaRPr lang="cs-CZ" dirty="0"/>
          </a:p>
          <a:p>
            <a:endParaRPr lang="cs-CZ" dirty="0"/>
          </a:p>
          <a:p>
            <a:r>
              <a:rPr lang="cs-CZ" b="1" dirty="0"/>
              <a:t>(2015) DHL</a:t>
            </a:r>
            <a:r>
              <a:rPr lang="cs-CZ" dirty="0"/>
              <a:t> vyzývá logistický průmysl k férovému a odpovědnému podnikání</a:t>
            </a:r>
          </a:p>
        </p:txBody>
      </p:sp>
      <p:pic>
        <p:nvPicPr>
          <p:cNvPr id="1026" name="Picture 2" descr="Showroom internetového obchodu Alza v Holešovicí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631" y="1273523"/>
            <a:ext cx="3898760" cy="231010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7504" y="6243205"/>
            <a:ext cx="9144000" cy="400110"/>
          </a:xfrm>
          <a:prstGeom prst="rect">
            <a:avLst/>
          </a:prstGeom>
          <a:noFill/>
        </p:spPr>
        <p:txBody>
          <a:bodyPr wrap="square" rtlCol="0">
            <a:spAutoFit/>
          </a:bodyPr>
          <a:lstStyle/>
          <a:p>
            <a:r>
              <a:rPr lang="cs-CZ" sz="1000" dirty="0"/>
              <a:t>Zdroje: http://e-svet.e15.cz/internet/alza-nereckylovala-obaly-od-cizp-za-to-dostala-pokutu-1-8-milionu-1229012</a:t>
            </a:r>
          </a:p>
          <a:p>
            <a:r>
              <a:rPr lang="cs-CZ" sz="1000" dirty="0"/>
              <a:t>http://logistika.ihned.cz/c1-64911210-dhl-vyzyva-logisticky-prumysl-k-ferovemu-a-odpovednemu-podnikani</a:t>
            </a:r>
          </a:p>
        </p:txBody>
      </p:sp>
      <p:pic>
        <p:nvPicPr>
          <p:cNvPr id="1028" name="Picture 4" descr="Odpovědně řízená logistika je podle studie DHL klíčem k udržitelnost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208" y="3933056"/>
            <a:ext cx="4056183" cy="2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164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23528" y="404664"/>
            <a:ext cx="8373616" cy="1143000"/>
          </a:xfrm>
        </p:spPr>
        <p:txBody>
          <a:bodyPr>
            <a:normAutofit fontScale="90000"/>
          </a:bodyPr>
          <a:lstStyle/>
          <a:p>
            <a:r>
              <a:rPr lang="cs-CZ" b="1" dirty="0"/>
              <a:t>Při uvádění výrobku na trh je nutno zajistit, aby:</a:t>
            </a:r>
          </a:p>
        </p:txBody>
      </p:sp>
      <p:sp>
        <p:nvSpPr>
          <p:cNvPr id="3" name="Zástupný symbol pro obsah 2"/>
          <p:cNvSpPr>
            <a:spLocks noGrp="1"/>
          </p:cNvSpPr>
          <p:nvPr>
            <p:ph idx="1"/>
          </p:nvPr>
        </p:nvSpPr>
        <p:spPr/>
        <p:txBody>
          <a:bodyPr>
            <a:normAutofit fontScale="92500" lnSpcReduction="20000"/>
          </a:bodyPr>
          <a:lstStyle/>
          <a:p>
            <a:pPr lvl="0"/>
            <a:r>
              <a:rPr lang="cs-CZ" b="1" dirty="0">
                <a:solidFill>
                  <a:schemeClr val="tx1"/>
                </a:solidFill>
              </a:rPr>
              <a:t>hmotnost a objem </a:t>
            </a:r>
            <a:r>
              <a:rPr lang="cs-CZ" dirty="0">
                <a:solidFill>
                  <a:schemeClr val="tx1"/>
                </a:solidFill>
              </a:rPr>
              <a:t>obalu byly </a:t>
            </a:r>
            <a:r>
              <a:rPr lang="cs-CZ" b="1" i="1" dirty="0">
                <a:solidFill>
                  <a:schemeClr val="tx1"/>
                </a:solidFill>
              </a:rPr>
              <a:t>co nejmenší</a:t>
            </a:r>
            <a:r>
              <a:rPr lang="cs-CZ" dirty="0">
                <a:solidFill>
                  <a:schemeClr val="tx1"/>
                </a:solidFill>
              </a:rPr>
              <a:t>,</a:t>
            </a:r>
          </a:p>
          <a:p>
            <a:pPr lvl="0"/>
            <a:r>
              <a:rPr lang="cs-CZ" b="1" dirty="0">
                <a:solidFill>
                  <a:schemeClr val="tx1"/>
                </a:solidFill>
              </a:rPr>
              <a:t>koncentrace nebezpečných látek </a:t>
            </a:r>
            <a:r>
              <a:rPr lang="cs-CZ" dirty="0">
                <a:solidFill>
                  <a:schemeClr val="tx1"/>
                </a:solidFill>
              </a:rPr>
              <a:t>v obalu byly </a:t>
            </a:r>
            <a:r>
              <a:rPr lang="cs-CZ" b="1" i="1" dirty="0">
                <a:solidFill>
                  <a:schemeClr val="tx1"/>
                </a:solidFill>
              </a:rPr>
              <a:t>v souladu s limitními hodnotami           </a:t>
            </a:r>
            <a:r>
              <a:rPr lang="cs-CZ" dirty="0">
                <a:solidFill>
                  <a:schemeClr val="tx1"/>
                </a:solidFill>
              </a:rPr>
              <a:t>(v případě spalování),</a:t>
            </a:r>
          </a:p>
          <a:p>
            <a:pPr lvl="0"/>
            <a:r>
              <a:rPr lang="cs-CZ" dirty="0">
                <a:solidFill>
                  <a:schemeClr val="tx1"/>
                </a:solidFill>
              </a:rPr>
              <a:t>obal po použití </a:t>
            </a:r>
            <a:r>
              <a:rPr lang="cs-CZ" b="1" i="1" dirty="0">
                <a:solidFill>
                  <a:schemeClr val="tx1"/>
                </a:solidFill>
              </a:rPr>
              <a:t>byl dále opakovaně použitelný</a:t>
            </a:r>
            <a:r>
              <a:rPr lang="cs-CZ" dirty="0">
                <a:solidFill>
                  <a:schemeClr val="tx1"/>
                </a:solidFill>
              </a:rPr>
              <a:t>, nebo aby </a:t>
            </a:r>
            <a:r>
              <a:rPr lang="cs-CZ" b="1" i="1" dirty="0">
                <a:solidFill>
                  <a:schemeClr val="tx1"/>
                </a:solidFill>
              </a:rPr>
              <a:t>odpad z obalu byl využitelný jedním z těchto postupů</a:t>
            </a:r>
            <a:r>
              <a:rPr lang="cs-CZ" dirty="0">
                <a:solidFill>
                  <a:schemeClr val="tx1"/>
                </a:solidFill>
              </a:rPr>
              <a:t>:</a:t>
            </a:r>
          </a:p>
          <a:p>
            <a:pPr lvl="1"/>
            <a:r>
              <a:rPr lang="cs-CZ" dirty="0">
                <a:solidFill>
                  <a:schemeClr val="tx1"/>
                </a:solidFill>
              </a:rPr>
              <a:t>recyklace,</a:t>
            </a:r>
          </a:p>
          <a:p>
            <a:pPr lvl="1"/>
            <a:r>
              <a:rPr lang="cs-CZ" dirty="0">
                <a:solidFill>
                  <a:schemeClr val="tx1"/>
                </a:solidFill>
              </a:rPr>
              <a:t>energetické využití,</a:t>
            </a:r>
          </a:p>
          <a:p>
            <a:pPr lvl="1"/>
            <a:r>
              <a:rPr lang="cs-CZ" dirty="0">
                <a:solidFill>
                  <a:schemeClr val="tx1"/>
                </a:solidFill>
              </a:rPr>
              <a:t>aerobním nebo anaerobním zpracováním biologicky rozložitelných složek,</a:t>
            </a:r>
          </a:p>
          <a:p>
            <a:endParaRPr lang="cs-CZ" dirty="0">
              <a:solidFill>
                <a:schemeClr val="tx1"/>
              </a:solidFill>
            </a:endParaRPr>
          </a:p>
        </p:txBody>
      </p:sp>
    </p:spTree>
    <p:extLst>
      <p:ext uri="{BB962C8B-B14F-4D97-AF65-F5344CB8AC3E}">
        <p14:creationId xmlns:p14="http://schemas.microsoft.com/office/powerpoint/2010/main" val="222860961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95536" y="836712"/>
            <a:ext cx="8229600" cy="1600200"/>
          </a:xfrm>
        </p:spPr>
        <p:txBody>
          <a:bodyPr>
            <a:noAutofit/>
          </a:bodyPr>
          <a:lstStyle/>
          <a:p>
            <a:pPr lvl="0"/>
            <a:r>
              <a:rPr lang="cs-CZ" sz="4000" b="1" dirty="0"/>
              <a:t>Při uvedení obalu (baleného výrobku) na trh byl na jeho štítku označen:</a:t>
            </a:r>
          </a:p>
        </p:txBody>
      </p:sp>
      <p:sp>
        <p:nvSpPr>
          <p:cNvPr id="3" name="Zástupný symbol pro obsah 2"/>
          <p:cNvSpPr>
            <a:spLocks noGrp="1"/>
          </p:cNvSpPr>
          <p:nvPr>
            <p:ph idx="1"/>
          </p:nvPr>
        </p:nvSpPr>
        <p:spPr>
          <a:xfrm>
            <a:off x="611560" y="2996952"/>
            <a:ext cx="8229600" cy="4525963"/>
          </a:xfrm>
        </p:spPr>
        <p:txBody>
          <a:bodyPr>
            <a:normAutofit/>
          </a:bodyPr>
          <a:lstStyle/>
          <a:p>
            <a:pPr lvl="1"/>
            <a:r>
              <a:rPr lang="cs-CZ" sz="3200" dirty="0">
                <a:solidFill>
                  <a:schemeClr val="tx1"/>
                </a:solidFill>
              </a:rPr>
              <a:t>materiál, z něhož je obal vyroben,</a:t>
            </a:r>
          </a:p>
          <a:p>
            <a:pPr lvl="1"/>
            <a:r>
              <a:rPr lang="cs-CZ" sz="3200" dirty="0">
                <a:solidFill>
                  <a:schemeClr val="tx1"/>
                </a:solidFill>
              </a:rPr>
              <a:t>způsob nakládání s použitým obalem. </a:t>
            </a:r>
          </a:p>
          <a:p>
            <a:endParaRPr lang="cs-CZ" sz="3200" dirty="0">
              <a:solidFill>
                <a:schemeClr val="tx1"/>
              </a:solidFill>
            </a:endParaRPr>
          </a:p>
          <a:p>
            <a:endParaRPr lang="cs-CZ" sz="3200" dirty="0">
              <a:solidFill>
                <a:schemeClr val="tx1"/>
              </a:solidFill>
            </a:endParaRPr>
          </a:p>
        </p:txBody>
      </p:sp>
    </p:spTree>
    <p:extLst>
      <p:ext uri="{BB962C8B-B14F-4D97-AF65-F5344CB8AC3E}">
        <p14:creationId xmlns:p14="http://schemas.microsoft.com/office/powerpoint/2010/main" val="3446537685"/>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Videoukázka</a:t>
            </a:r>
          </a:p>
        </p:txBody>
      </p:sp>
      <p:sp>
        <p:nvSpPr>
          <p:cNvPr id="3" name="Zástupný symbol pro obsah 2"/>
          <p:cNvSpPr>
            <a:spLocks noGrp="1"/>
          </p:cNvSpPr>
          <p:nvPr>
            <p:ph idx="1"/>
          </p:nvPr>
        </p:nvSpPr>
        <p:spPr/>
        <p:txBody>
          <a:bodyPr/>
          <a:lstStyle/>
          <a:p>
            <a:r>
              <a:rPr lang="cs-CZ" dirty="0">
                <a:hlinkClick r:id="rId3"/>
              </a:rPr>
              <a:t>KMENT s.r.o.</a:t>
            </a:r>
            <a:r>
              <a:rPr lang="cs-CZ" dirty="0"/>
              <a:t>- exportní balení výrobku</a:t>
            </a:r>
          </a:p>
          <a:p>
            <a:r>
              <a:rPr lang="cs-CZ" dirty="0">
                <a:hlinkClick r:id="rId4"/>
              </a:rPr>
              <a:t>Jak se co dělá- PET lahve</a:t>
            </a:r>
            <a:endParaRPr lang="cs-CZ" dirty="0"/>
          </a:p>
          <a:p>
            <a:r>
              <a:rPr lang="cs-CZ" dirty="0">
                <a:hlinkClick r:id="rId5"/>
              </a:rPr>
              <a:t>Automatická skládačka kartonů</a:t>
            </a:r>
            <a:endParaRPr lang="cs-CZ" dirty="0"/>
          </a:p>
          <a:p>
            <a:r>
              <a:rPr lang="cs-CZ" dirty="0">
                <a:hlinkClick r:id="rId6"/>
              </a:rPr>
              <a:t>Proces balení jogurtu</a:t>
            </a:r>
            <a:endParaRPr lang="cs-CZ" dirty="0"/>
          </a:p>
        </p:txBody>
      </p:sp>
    </p:spTree>
    <p:extLst>
      <p:ext uri="{BB962C8B-B14F-4D97-AF65-F5344CB8AC3E}">
        <p14:creationId xmlns:p14="http://schemas.microsoft.com/office/powerpoint/2010/main" val="307763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Pasivní prvky</a:t>
            </a:r>
          </a:p>
        </p:txBody>
      </p:sp>
      <p:sp>
        <p:nvSpPr>
          <p:cNvPr id="3" name="Zástupný symbol pro obsah 2"/>
          <p:cNvSpPr>
            <a:spLocks noGrp="1"/>
          </p:cNvSpPr>
          <p:nvPr>
            <p:ph idx="1"/>
          </p:nvPr>
        </p:nvSpPr>
        <p:spPr/>
        <p:txBody>
          <a:bodyPr/>
          <a:lstStyle/>
          <a:p>
            <a:pPr lvl="0"/>
            <a:r>
              <a:rPr lang="cs-CZ" dirty="0"/>
              <a:t>Materiálové prvky,</a:t>
            </a:r>
          </a:p>
          <a:p>
            <a:pPr lvl="0"/>
            <a:r>
              <a:rPr lang="cs-CZ" dirty="0"/>
              <a:t>Obaly</a:t>
            </a:r>
          </a:p>
          <a:p>
            <a:pPr lvl="0"/>
            <a:r>
              <a:rPr lang="cs-CZ" dirty="0"/>
              <a:t>Přepravní prostředky (palety),</a:t>
            </a:r>
          </a:p>
          <a:p>
            <a:pPr lvl="0"/>
            <a:r>
              <a:rPr lang="cs-CZ" dirty="0"/>
              <a:t>Odpad,</a:t>
            </a:r>
          </a:p>
          <a:p>
            <a:pPr lvl="0"/>
            <a:r>
              <a:rPr lang="cs-CZ" dirty="0"/>
              <a:t>Informace.</a:t>
            </a:r>
          </a:p>
          <a:p>
            <a:endParaRPr lang="cs-CZ" dirty="0"/>
          </a:p>
        </p:txBody>
      </p:sp>
    </p:spTree>
    <p:extLst>
      <p:ext uri="{BB962C8B-B14F-4D97-AF65-F5344CB8AC3E}">
        <p14:creationId xmlns:p14="http://schemas.microsoft.com/office/powerpoint/2010/main" val="203085267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1. Druhy materiálů</a:t>
            </a:r>
          </a:p>
        </p:txBody>
      </p:sp>
      <p:pic>
        <p:nvPicPr>
          <p:cNvPr id="1026"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tretch>
            <a:fillRect/>
          </a:stretch>
        </p:blipFill>
        <p:spPr bwMode="auto">
          <a:xfrm>
            <a:off x="1691591" y="2828668"/>
            <a:ext cx="5760818" cy="206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03010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Příklady materiálu:  kapaliny</a:t>
            </a:r>
          </a:p>
        </p:txBody>
      </p:sp>
      <p:pic>
        <p:nvPicPr>
          <p:cNvPr id="10" name="Zástupný symbol pro obsah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338512" y="2939256"/>
            <a:ext cx="2466975" cy="1847850"/>
          </a:xfrm>
        </p:spPr>
      </p:pic>
      <p:pic>
        <p:nvPicPr>
          <p:cNvPr id="16" name="Obráze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029" y="1483613"/>
            <a:ext cx="7976411" cy="5302501"/>
          </a:xfrm>
          <a:prstGeom prst="rect">
            <a:avLst/>
          </a:prstGeom>
        </p:spPr>
      </p:pic>
      <p:pic>
        <p:nvPicPr>
          <p:cNvPr id="17" name="Obrázek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4128" y="4569019"/>
            <a:ext cx="2390775" cy="1914525"/>
          </a:xfrm>
          <a:prstGeom prst="rect">
            <a:avLst/>
          </a:prstGeom>
        </p:spPr>
      </p:pic>
      <p:pic>
        <p:nvPicPr>
          <p:cNvPr id="18" name="Obrázek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873" y="1488387"/>
            <a:ext cx="1790700" cy="2562225"/>
          </a:xfrm>
          <a:prstGeom prst="rect">
            <a:avLst/>
          </a:prstGeom>
        </p:spPr>
      </p:pic>
      <p:pic>
        <p:nvPicPr>
          <p:cNvPr id="15" name="Obrázek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551" y="4635694"/>
            <a:ext cx="2466975" cy="1847850"/>
          </a:xfrm>
          <a:prstGeom prst="rect">
            <a:avLst/>
          </a:prstGeom>
        </p:spPr>
      </p:pic>
    </p:spTree>
    <p:extLst>
      <p:ext uri="{BB962C8B-B14F-4D97-AF65-F5344CB8AC3E}">
        <p14:creationId xmlns:p14="http://schemas.microsoft.com/office/powerpoint/2010/main" val="144872765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05" y="1472427"/>
            <a:ext cx="7881937" cy="5245070"/>
          </a:xfrm>
          <a:prstGeom prst="rect">
            <a:avLst/>
          </a:prstGeom>
        </p:spPr>
      </p:pic>
      <p:sp>
        <p:nvSpPr>
          <p:cNvPr id="2" name="Nadpis 1"/>
          <p:cNvSpPr>
            <a:spLocks noGrp="1"/>
          </p:cNvSpPr>
          <p:nvPr>
            <p:ph type="title"/>
          </p:nvPr>
        </p:nvSpPr>
        <p:spPr/>
        <p:txBody>
          <a:bodyPr/>
          <a:lstStyle/>
          <a:p>
            <a:r>
              <a:rPr lang="cs-CZ" b="1" dirty="0"/>
              <a:t>Příklady materiálu:  plyny</a:t>
            </a:r>
          </a:p>
        </p:txBody>
      </p:sp>
      <p:pic>
        <p:nvPicPr>
          <p:cNvPr id="4" name="Zástupný symbol pro obsah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190875" y="3034506"/>
            <a:ext cx="2762250" cy="1657350"/>
          </a:xfrm>
        </p:spPr>
      </p:pic>
      <p:pic>
        <p:nvPicPr>
          <p:cNvPr id="5" name="Obrázek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8306" y="1861827"/>
            <a:ext cx="2268686" cy="2268686"/>
          </a:xfrm>
          <a:prstGeom prst="rect">
            <a:avLst/>
          </a:prstGeom>
        </p:spPr>
      </p:pic>
      <p:pic>
        <p:nvPicPr>
          <p:cNvPr id="6" name="Obrázek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510" y="1781145"/>
            <a:ext cx="3028813" cy="2268686"/>
          </a:xfrm>
          <a:prstGeom prst="rect">
            <a:avLst/>
          </a:prstGeom>
        </p:spPr>
      </p:pic>
      <p:pic>
        <p:nvPicPr>
          <p:cNvPr id="7" name="Obrázek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094962"/>
            <a:ext cx="2088232" cy="2784309"/>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2891" y="2626184"/>
            <a:ext cx="4575415" cy="293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40330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105" y="1700808"/>
            <a:ext cx="7801306" cy="5157192"/>
          </a:xfrm>
          <a:prstGeom prst="rect">
            <a:avLst/>
          </a:prstGeom>
        </p:spPr>
      </p:pic>
      <p:sp>
        <p:nvSpPr>
          <p:cNvPr id="2" name="Nadpis 1"/>
          <p:cNvSpPr>
            <a:spLocks noGrp="1"/>
          </p:cNvSpPr>
          <p:nvPr>
            <p:ph type="title"/>
          </p:nvPr>
        </p:nvSpPr>
        <p:spPr/>
        <p:txBody>
          <a:bodyPr/>
          <a:lstStyle/>
          <a:p>
            <a:r>
              <a:rPr lang="cs-CZ" b="1" dirty="0"/>
              <a:t>Příklady materiálu:  pevné sypké</a:t>
            </a:r>
          </a:p>
        </p:txBody>
      </p:sp>
      <p:pic>
        <p:nvPicPr>
          <p:cNvPr id="4" name="Zástupný symbol pro obsah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338512" y="2939256"/>
            <a:ext cx="2466975" cy="1847850"/>
          </a:xfrm>
        </p:spPr>
      </p:pic>
      <p:pic>
        <p:nvPicPr>
          <p:cNvPr id="5" name="Obrázek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2875" y="2507470"/>
            <a:ext cx="2933555" cy="2567724"/>
          </a:xfrm>
          <a:prstGeom prst="rect">
            <a:avLst/>
          </a:prstGeom>
        </p:spPr>
      </p:pic>
      <p:pic>
        <p:nvPicPr>
          <p:cNvPr id="6" name="Obrázek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1296943"/>
            <a:ext cx="2610112" cy="2571562"/>
          </a:xfrm>
          <a:prstGeom prst="rect">
            <a:avLst/>
          </a:prstGeom>
        </p:spPr>
      </p:pic>
      <p:pic>
        <p:nvPicPr>
          <p:cNvPr id="7" name="Obrázek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595" y="5181801"/>
            <a:ext cx="4672353" cy="1613597"/>
          </a:xfrm>
          <a:prstGeom prst="rect">
            <a:avLst/>
          </a:prstGeom>
        </p:spPr>
      </p:pic>
      <p:pic>
        <p:nvPicPr>
          <p:cNvPr id="8" name="Obrázek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75474" y="1700808"/>
            <a:ext cx="2352956" cy="2318204"/>
          </a:xfrm>
          <a:prstGeom prst="rect">
            <a:avLst/>
          </a:prstGeom>
        </p:spPr>
      </p:pic>
      <p:pic>
        <p:nvPicPr>
          <p:cNvPr id="10" name="Obrázek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94875" y="4312480"/>
            <a:ext cx="2933555" cy="2567724"/>
          </a:xfrm>
          <a:prstGeom prst="rect">
            <a:avLst/>
          </a:prstGeom>
        </p:spPr>
      </p:pic>
    </p:spTree>
    <p:extLst>
      <p:ext uri="{BB962C8B-B14F-4D97-AF65-F5344CB8AC3E}">
        <p14:creationId xmlns:p14="http://schemas.microsoft.com/office/powerpoint/2010/main" val="113818008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5" name="Obráze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336" y="1381702"/>
            <a:ext cx="9653701" cy="5424153"/>
          </a:xfrm>
          <a:prstGeom prst="rect">
            <a:avLst/>
          </a:prstGeom>
        </p:spPr>
      </p:pic>
      <p:sp>
        <p:nvSpPr>
          <p:cNvPr id="2" name="Nadpis 1"/>
          <p:cNvSpPr>
            <a:spLocks noGrp="1"/>
          </p:cNvSpPr>
          <p:nvPr>
            <p:ph type="title"/>
          </p:nvPr>
        </p:nvSpPr>
        <p:spPr/>
        <p:txBody>
          <a:bodyPr/>
          <a:lstStyle/>
          <a:p>
            <a:r>
              <a:rPr lang="cs-CZ" dirty="0"/>
              <a:t>Příklady materiálu:  pevné kusové</a:t>
            </a:r>
          </a:p>
        </p:txBody>
      </p:sp>
      <p:pic>
        <p:nvPicPr>
          <p:cNvPr id="4" name="Zástupný symbol pro obsah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376612" y="2910681"/>
            <a:ext cx="2390775" cy="1905000"/>
          </a:xfrm>
        </p:spPr>
      </p:pic>
      <p:pic>
        <p:nvPicPr>
          <p:cNvPr id="6" name="Obráze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264" y="1798793"/>
            <a:ext cx="2628900" cy="1743075"/>
          </a:xfrm>
          <a:prstGeom prst="rect">
            <a:avLst/>
          </a:prstGeom>
        </p:spPr>
      </p:pic>
      <p:pic>
        <p:nvPicPr>
          <p:cNvPr id="7" name="Obrázek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36" y="4600537"/>
            <a:ext cx="2505075" cy="1828800"/>
          </a:xfrm>
          <a:prstGeom prst="rect">
            <a:avLst/>
          </a:prstGeom>
        </p:spPr>
      </p:pic>
      <p:pic>
        <p:nvPicPr>
          <p:cNvPr id="8" name="Obrázek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5987" y="4379100"/>
            <a:ext cx="2466975" cy="1847850"/>
          </a:xfrm>
          <a:prstGeom prst="rect">
            <a:avLst/>
          </a:prstGeom>
        </p:spPr>
      </p:pic>
      <p:pic>
        <p:nvPicPr>
          <p:cNvPr id="9" name="Obrázek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6256" y="2172828"/>
            <a:ext cx="1190625" cy="1485900"/>
          </a:xfrm>
          <a:prstGeom prst="rect">
            <a:avLst/>
          </a:prstGeom>
        </p:spPr>
      </p:pic>
    </p:spTree>
    <p:extLst>
      <p:ext uri="{BB962C8B-B14F-4D97-AF65-F5344CB8AC3E}">
        <p14:creationId xmlns:p14="http://schemas.microsoft.com/office/powerpoint/2010/main" val="265387936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059628" y="476672"/>
            <a:ext cx="7024744" cy="1143000"/>
          </a:xfrm>
        </p:spPr>
        <p:txBody>
          <a:bodyPr/>
          <a:lstStyle/>
          <a:p>
            <a:r>
              <a:rPr lang="cs-CZ" b="1" dirty="0"/>
              <a:t>2. Vlastnosti materiálu</a:t>
            </a:r>
          </a:p>
        </p:txBody>
      </p:sp>
      <p:sp>
        <p:nvSpPr>
          <p:cNvPr id="3" name="Zástupný symbol pro obsah 2"/>
          <p:cNvSpPr>
            <a:spLocks noGrp="1"/>
          </p:cNvSpPr>
          <p:nvPr>
            <p:ph idx="1"/>
          </p:nvPr>
        </p:nvSpPr>
        <p:spPr/>
        <p:txBody>
          <a:bodyPr/>
          <a:lstStyle/>
          <a:p>
            <a:endParaRPr lang="cs-CZ" dirty="0"/>
          </a:p>
        </p:txBody>
      </p:sp>
      <p:sp>
        <p:nvSpPr>
          <p:cNvPr id="4" name="Rectangle 1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pSp>
        <p:nvGrpSpPr>
          <p:cNvPr id="5" name="Plátno 334"/>
          <p:cNvGrpSpPr>
            <a:grpSpLocks/>
          </p:cNvGrpSpPr>
          <p:nvPr/>
        </p:nvGrpSpPr>
        <p:grpSpPr bwMode="auto">
          <a:xfrm>
            <a:off x="611560" y="1787714"/>
            <a:ext cx="8136934" cy="4593614"/>
            <a:chOff x="0" y="0"/>
            <a:chExt cx="67061" cy="33147"/>
          </a:xfrm>
        </p:grpSpPr>
        <p:sp>
          <p:nvSpPr>
            <p:cNvPr id="6" name="AutoShape 11"/>
            <p:cNvSpPr>
              <a:spLocks noChangeAspect="1" noChangeArrowheads="1"/>
            </p:cNvSpPr>
            <p:nvPr/>
          </p:nvSpPr>
          <p:spPr bwMode="auto">
            <a:xfrm>
              <a:off x="0" y="0"/>
              <a:ext cx="57150" cy="331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Rectangle 333"/>
            <p:cNvSpPr>
              <a:spLocks noChangeArrowheads="1"/>
            </p:cNvSpPr>
            <p:nvPr/>
          </p:nvSpPr>
          <p:spPr bwMode="auto">
            <a:xfrm>
              <a:off x="11430" y="0"/>
              <a:ext cx="29718" cy="45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Vlastnosti materi</a:t>
              </a:r>
              <a:r>
                <a:rPr kumimoji="0" lang="cs-CZ" b="0" i="0" u="none" strike="noStrike" cap="none" normalizeH="0" baseline="0" dirty="0">
                  <a:ln>
                    <a:noFill/>
                  </a:ln>
                  <a:solidFill>
                    <a:schemeClr val="tx1"/>
                  </a:solidFill>
                  <a:effectLst/>
                  <a:latin typeface="Calibri"/>
                  <a:ea typeface="Calibri" pitchFamily="34" charset="0"/>
                  <a:cs typeface="Times New Roman" pitchFamily="18" charset="0"/>
                </a:rPr>
                <a:t>á</a:t>
              </a: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lů</a:t>
              </a:r>
              <a:endParaRPr kumimoji="0" lang="cs-CZ"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skladovaných a manipulovaných</a:t>
              </a:r>
              <a:endParaRPr kumimoji="0" lang="cs-CZ" b="0" i="0" u="none" strike="noStrike" cap="none" normalizeH="0" baseline="0" dirty="0">
                <a:ln>
                  <a:noFill/>
                </a:ln>
                <a:solidFill>
                  <a:schemeClr val="tx1"/>
                </a:solidFill>
                <a:effectLst/>
                <a:latin typeface="Arial" pitchFamily="34" charset="0"/>
              </a:endParaRPr>
            </a:p>
          </p:txBody>
        </p:sp>
        <p:sp>
          <p:nvSpPr>
            <p:cNvPr id="8" name="Rectangle 334"/>
            <p:cNvSpPr>
              <a:spLocks noChangeArrowheads="1"/>
            </p:cNvSpPr>
            <p:nvPr/>
          </p:nvSpPr>
          <p:spPr bwMode="auto">
            <a:xfrm>
              <a:off x="2286" y="10287"/>
              <a:ext cx="24003" cy="2171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TECHNICK</a:t>
              </a:r>
              <a:r>
                <a:rPr kumimoji="0" lang="cs-CZ" b="0" i="0" u="none" strike="noStrike" cap="none" normalizeH="0" baseline="0" dirty="0">
                  <a:ln>
                    <a:noFill/>
                  </a:ln>
                  <a:solidFill>
                    <a:schemeClr val="tx1"/>
                  </a:solidFill>
                  <a:effectLst/>
                  <a:latin typeface="Calibri"/>
                  <a:ea typeface="Calibri" pitchFamily="34" charset="0"/>
                  <a:cs typeface="Times New Roman" pitchFamily="18" charset="0"/>
                </a:rPr>
                <a:t>É</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Hmotnost</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Hustota</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Soudržnost</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Viskozita</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Tvar</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Objem</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Rozměry</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Stohovatelnost</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atd.</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b="0" i="0" u="none" strike="noStrike" cap="none" normalizeH="0" baseline="0" dirty="0">
                <a:ln>
                  <a:noFill/>
                </a:ln>
                <a:solidFill>
                  <a:schemeClr val="tx1"/>
                </a:solidFill>
                <a:effectLst/>
                <a:latin typeface="Arial" pitchFamily="34" charset="0"/>
              </a:endParaRPr>
            </a:p>
          </p:txBody>
        </p:sp>
        <p:sp>
          <p:nvSpPr>
            <p:cNvPr id="9" name="Rectangle 335"/>
            <p:cNvSpPr>
              <a:spLocks noChangeArrowheads="1"/>
            </p:cNvSpPr>
            <p:nvPr/>
          </p:nvSpPr>
          <p:spPr bwMode="auto">
            <a:xfrm>
              <a:off x="30861" y="10287"/>
              <a:ext cx="36200" cy="228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319088" algn="l"/>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ORGANIZAČN</a:t>
              </a:r>
              <a:r>
                <a:rPr kumimoji="0" lang="cs-CZ" b="0" i="0" u="none" strike="noStrike" cap="none" normalizeH="0" baseline="0" dirty="0">
                  <a:ln>
                    <a:noFill/>
                  </a:ln>
                  <a:solidFill>
                    <a:schemeClr val="tx1"/>
                  </a:solidFill>
                  <a:effectLst/>
                  <a:latin typeface="Calibri"/>
                  <a:ea typeface="Calibri" pitchFamily="34" charset="0"/>
                  <a:cs typeface="Times New Roman" pitchFamily="18" charset="0"/>
                </a:rPr>
                <a:t>Í</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9088" algn="l"/>
                </a:tabLst>
              </a:pPr>
              <a:endPar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9088" algn="l"/>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Průtok</a:t>
              </a:r>
            </a:p>
            <a:p>
              <a:pPr marL="0" marR="0" lvl="0" indent="0" algn="l" defTabSz="914400" rtl="0" eaLnBrk="0" fontAlgn="base" latinLnBrk="0" hangingPunct="0">
                <a:lnSpc>
                  <a:spcPct val="100000"/>
                </a:lnSpc>
                <a:spcBef>
                  <a:spcPct val="0"/>
                </a:spcBef>
                <a:spcAft>
                  <a:spcPct val="0"/>
                </a:spcAft>
                <a:buClrTx/>
                <a:buSzTx/>
                <a:buFontTx/>
                <a:buNone/>
                <a:tabLst>
                  <a:tab pos="319088" algn="l"/>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Počet položek</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9088" algn="l"/>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Frekvence uskladňov</a:t>
              </a:r>
              <a:r>
                <a:rPr kumimoji="0" lang="cs-CZ" b="0" i="0" u="none" strike="noStrike" cap="none" normalizeH="0" baseline="0" dirty="0">
                  <a:ln>
                    <a:noFill/>
                  </a:ln>
                  <a:solidFill>
                    <a:schemeClr val="tx1"/>
                  </a:solidFill>
                  <a:effectLst/>
                  <a:latin typeface="Calibri"/>
                  <a:ea typeface="Calibri" pitchFamily="34" charset="0"/>
                  <a:cs typeface="Times New Roman" pitchFamily="18" charset="0"/>
                </a:rPr>
                <a:t>á</a:t>
              </a: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a:t>
              </a:r>
              <a:r>
                <a:rPr kumimoji="0" lang="cs-CZ" b="0" i="0" u="none" strike="noStrike" cap="none" normalizeH="0" baseline="0" dirty="0">
                  <a:ln>
                    <a:noFill/>
                  </a:ln>
                  <a:solidFill>
                    <a:schemeClr val="tx1"/>
                  </a:solidFill>
                  <a:effectLst/>
                  <a:latin typeface="Calibri"/>
                  <a:ea typeface="Calibri" pitchFamily="34" charset="0"/>
                  <a:cs typeface="Times New Roman" pitchFamily="18" charset="0"/>
                </a:rPr>
                <a:t>í</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9088" algn="l"/>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Frekvence vyskladňov</a:t>
              </a:r>
              <a:r>
                <a:rPr kumimoji="0" lang="cs-CZ" b="0" i="0" u="none" strike="noStrike" cap="none" normalizeH="0" baseline="0" dirty="0">
                  <a:ln>
                    <a:noFill/>
                  </a:ln>
                  <a:solidFill>
                    <a:schemeClr val="tx1"/>
                  </a:solidFill>
                  <a:effectLst/>
                  <a:latin typeface="Calibri"/>
                  <a:ea typeface="Calibri" pitchFamily="34" charset="0"/>
                  <a:cs typeface="Times New Roman" pitchFamily="18" charset="0"/>
                </a:rPr>
                <a:t>á</a:t>
              </a: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a:t>
              </a:r>
              <a:r>
                <a:rPr kumimoji="0" lang="cs-CZ" b="0" i="0" u="none" strike="noStrike" cap="none" normalizeH="0" baseline="0" dirty="0">
                  <a:ln>
                    <a:noFill/>
                  </a:ln>
                  <a:solidFill>
                    <a:schemeClr val="tx1"/>
                  </a:solidFill>
                  <a:effectLst/>
                  <a:latin typeface="Calibri"/>
                  <a:ea typeface="Calibri" pitchFamily="34" charset="0"/>
                  <a:cs typeface="Times New Roman" pitchFamily="18" charset="0"/>
                </a:rPr>
                <a:t>í</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9088" algn="l"/>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Stav </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19088" algn="l"/>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průměrný</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19088" algn="l"/>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maxim</a:t>
              </a:r>
              <a:r>
                <a:rPr kumimoji="0" lang="cs-CZ" b="0" i="0" u="none" strike="noStrike" cap="none" normalizeH="0" baseline="0" dirty="0">
                  <a:ln>
                    <a:noFill/>
                  </a:ln>
                  <a:solidFill>
                    <a:schemeClr val="tx1"/>
                  </a:solidFill>
                  <a:effectLst/>
                  <a:latin typeface="Calibri"/>
                  <a:ea typeface="Calibri" pitchFamily="34" charset="0"/>
                  <a:cs typeface="Times New Roman" pitchFamily="18" charset="0"/>
                </a:rPr>
                <a:t>á</a:t>
              </a: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ln</a:t>
              </a:r>
              <a:r>
                <a:rPr kumimoji="0" lang="cs-CZ" b="0" i="0" u="none" strike="noStrike" cap="none" normalizeH="0" baseline="0" dirty="0">
                  <a:ln>
                    <a:noFill/>
                  </a:ln>
                  <a:solidFill>
                    <a:schemeClr val="tx1"/>
                  </a:solidFill>
                  <a:effectLst/>
                  <a:latin typeface="Calibri"/>
                  <a:ea typeface="Calibri" pitchFamily="34" charset="0"/>
                  <a:cs typeface="Times New Roman" pitchFamily="18" charset="0"/>
                </a:rPr>
                <a:t>í</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19088" algn="l"/>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minim</a:t>
              </a:r>
              <a:r>
                <a:rPr kumimoji="0" lang="cs-CZ" b="0" i="0" u="none" strike="noStrike" cap="none" normalizeH="0" baseline="0" dirty="0">
                  <a:ln>
                    <a:noFill/>
                  </a:ln>
                  <a:solidFill>
                    <a:schemeClr val="tx1"/>
                  </a:solidFill>
                  <a:effectLst/>
                  <a:latin typeface="Calibri"/>
                  <a:ea typeface="Calibri" pitchFamily="34" charset="0"/>
                  <a:cs typeface="Times New Roman" pitchFamily="18" charset="0"/>
                </a:rPr>
                <a:t>á</a:t>
              </a: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ln</a:t>
              </a:r>
              <a:r>
                <a:rPr kumimoji="0" lang="cs-CZ" b="0" i="0" u="none" strike="noStrike" cap="none" normalizeH="0" baseline="0" dirty="0">
                  <a:ln>
                    <a:noFill/>
                  </a:ln>
                  <a:solidFill>
                    <a:schemeClr val="tx1"/>
                  </a:solidFill>
                  <a:effectLst/>
                  <a:latin typeface="Calibri"/>
                  <a:ea typeface="Calibri" pitchFamily="34" charset="0"/>
                  <a:cs typeface="Times New Roman" pitchFamily="18" charset="0"/>
                </a:rPr>
                <a:t>í</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9088" algn="l"/>
                </a:tabLst>
              </a:pP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Strategie uskladňov</a:t>
              </a:r>
              <a:r>
                <a:rPr kumimoji="0" lang="cs-CZ" b="0" i="0" u="none" strike="noStrike" cap="none" normalizeH="0" baseline="0" dirty="0">
                  <a:ln>
                    <a:noFill/>
                  </a:ln>
                  <a:solidFill>
                    <a:schemeClr val="tx1"/>
                  </a:solidFill>
                  <a:effectLst/>
                  <a:latin typeface="Calibri"/>
                  <a:ea typeface="Calibri" pitchFamily="34" charset="0"/>
                  <a:cs typeface="Times New Roman" pitchFamily="18" charset="0"/>
                </a:rPr>
                <a:t>á</a:t>
              </a: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a:t>
              </a:r>
              <a:r>
                <a:rPr kumimoji="0" lang="cs-CZ" b="0" i="0" u="none" strike="noStrike" cap="none" normalizeH="0" baseline="0" dirty="0">
                  <a:ln>
                    <a:noFill/>
                  </a:ln>
                  <a:solidFill>
                    <a:schemeClr val="tx1"/>
                  </a:solidFill>
                  <a:effectLst/>
                  <a:latin typeface="Calibri"/>
                  <a:ea typeface="Calibri" pitchFamily="34" charset="0"/>
                  <a:cs typeface="Times New Roman" pitchFamily="18" charset="0"/>
                </a:rPr>
                <a:t>í</a:t>
              </a:r>
              <a:r>
                <a:rPr kumimoji="0" lang="cs-CZ"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atd.</a:t>
              </a:r>
              <a:endParaRPr kumimoji="0" lang="cs-CZ"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9088" algn="l"/>
                </a:tabLst>
              </a:pPr>
              <a:endParaRPr kumimoji="0" lang="cs-CZ" b="0" i="0" u="none" strike="noStrike" cap="none" normalizeH="0" baseline="0" dirty="0">
                <a:ln>
                  <a:noFill/>
                </a:ln>
                <a:solidFill>
                  <a:schemeClr val="tx1"/>
                </a:solidFill>
                <a:effectLst/>
                <a:latin typeface="Arial" pitchFamily="34" charset="0"/>
              </a:endParaRPr>
            </a:p>
          </p:txBody>
        </p:sp>
        <p:sp>
          <p:nvSpPr>
            <p:cNvPr id="10" name="Line 336"/>
            <p:cNvSpPr>
              <a:spLocks noChangeShapeType="1"/>
            </p:cNvSpPr>
            <p:nvPr/>
          </p:nvSpPr>
          <p:spPr bwMode="auto">
            <a:xfrm flipV="1">
              <a:off x="2286" y="13319"/>
              <a:ext cx="24003" cy="3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Line 337"/>
            <p:cNvSpPr>
              <a:spLocks noChangeShapeType="1"/>
            </p:cNvSpPr>
            <p:nvPr/>
          </p:nvSpPr>
          <p:spPr bwMode="auto">
            <a:xfrm>
              <a:off x="30861" y="13319"/>
              <a:ext cx="36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Line 338"/>
            <p:cNvSpPr>
              <a:spLocks noChangeShapeType="1"/>
            </p:cNvSpPr>
            <p:nvPr/>
          </p:nvSpPr>
          <p:spPr bwMode="auto">
            <a:xfrm>
              <a:off x="10287" y="8001"/>
              <a:ext cx="29718" cy="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Line 339"/>
            <p:cNvSpPr>
              <a:spLocks noChangeShapeType="1"/>
            </p:cNvSpPr>
            <p:nvPr/>
          </p:nvSpPr>
          <p:spPr bwMode="auto">
            <a:xfrm>
              <a:off x="10287" y="8001"/>
              <a:ext cx="7" cy="22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Line 340"/>
            <p:cNvSpPr>
              <a:spLocks noChangeShapeType="1"/>
            </p:cNvSpPr>
            <p:nvPr/>
          </p:nvSpPr>
          <p:spPr bwMode="auto">
            <a:xfrm>
              <a:off x="25146" y="4572"/>
              <a:ext cx="0" cy="34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Line 341"/>
            <p:cNvSpPr>
              <a:spLocks noChangeShapeType="1"/>
            </p:cNvSpPr>
            <p:nvPr/>
          </p:nvSpPr>
          <p:spPr bwMode="auto">
            <a:xfrm>
              <a:off x="40005" y="8001"/>
              <a:ext cx="0" cy="22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161179075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308</TotalTime>
  <Words>2987</Words>
  <Application>Microsoft Office PowerPoint</Application>
  <PresentationFormat>Předvádění na obrazovce (4:3)</PresentationFormat>
  <Paragraphs>363</Paragraphs>
  <Slides>28</Slides>
  <Notes>28</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28</vt:i4>
      </vt:variant>
    </vt:vector>
  </HeadingPairs>
  <TitlesOfParts>
    <vt:vector size="32" baseType="lpstr">
      <vt:lpstr>Arial</vt:lpstr>
      <vt:lpstr>Calibri</vt:lpstr>
      <vt:lpstr>Times New Roman</vt:lpstr>
      <vt:lpstr>Office Theme</vt:lpstr>
      <vt:lpstr>Materiálové hospodářství</vt:lpstr>
      <vt:lpstr>Plán přednášky</vt:lpstr>
      <vt:lpstr>Pasivní prvky</vt:lpstr>
      <vt:lpstr>1. Druhy materiálů</vt:lpstr>
      <vt:lpstr>Příklady materiálu:  kapaliny</vt:lpstr>
      <vt:lpstr>Příklady materiálu:  plyny</vt:lpstr>
      <vt:lpstr>Příklady materiálu:  pevné sypké</vt:lpstr>
      <vt:lpstr>Příklady materiálu:  pevné kusové</vt:lpstr>
      <vt:lpstr>2. Vlastnosti materiálu</vt:lpstr>
      <vt:lpstr>Obalové hospodářství</vt:lpstr>
      <vt:lpstr>3. Balení materiálu, funkce obalu</vt:lpstr>
      <vt:lpstr>3. Balení materiálu</vt:lpstr>
      <vt:lpstr>Světová obalová organizace (WPO- World Packaging Organisation), Worldstar Winners 2017 - President’s Award</vt:lpstr>
      <vt:lpstr>Montážní sety Škoda </vt:lpstr>
      <vt:lpstr>Pojem manipulační jednotka</vt:lpstr>
      <vt:lpstr>4. Tvorba manipulačních jednotek. Manipulační jednotka I. řádu</vt:lpstr>
      <vt:lpstr>4. Tvorba manipulačních jednotek. Manipulační (přepravní) jednotka II. řádu</vt:lpstr>
      <vt:lpstr>4. Tvorba manipulačních jednotek. Přepravní (manipulační) jednotka III. řádu</vt:lpstr>
      <vt:lpstr>4. Tvorba manipulačních jednotek. Přepravní (manipulační) jednotka IV. řádu</vt:lpstr>
      <vt:lpstr>Důležité aspekty při řízení pasivních prvků:</vt:lpstr>
      <vt:lpstr>Automatizované systémy manipulace s materiálem</vt:lpstr>
      <vt:lpstr>5. Paletizace a kontejnerizace</vt:lpstr>
      <vt:lpstr>5. Paletizace a kontejnerizace. </vt:lpstr>
      <vt:lpstr>6. Obalové hospodářství</vt:lpstr>
      <vt:lpstr>Recyklace-příklady z praxe</vt:lpstr>
      <vt:lpstr>Při uvádění výrobku na trh je nutno zajistit, aby:</vt:lpstr>
      <vt:lpstr>Při uvedení obalu (baleného výrobku) na trh byl na jeho štítku označen:</vt:lpstr>
      <vt:lpstr>Videoukázka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Materiálové hospodářství</dc:title>
  <dc:creator>chytilovae</dc:creator>
  <cp:lastModifiedBy>Chytilová Ekaterina</cp:lastModifiedBy>
  <cp:revision>24</cp:revision>
  <cp:lastPrinted>2017-10-16T07:45:10Z</cp:lastPrinted>
  <dcterms:created xsi:type="dcterms:W3CDTF">2016-03-03T11:00:35Z</dcterms:created>
  <dcterms:modified xsi:type="dcterms:W3CDTF">2019-09-23T06:50:00Z</dcterms:modified>
</cp:coreProperties>
</file>