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0"/>
  </p:notesMasterIdLst>
  <p:handoutMasterIdLst>
    <p:handoutMasterId r:id="rId141"/>
  </p:handoutMasterIdLst>
  <p:sldIdLst>
    <p:sldId id="256" r:id="rId2"/>
    <p:sldId id="345" r:id="rId3"/>
    <p:sldId id="417" r:id="rId4"/>
    <p:sldId id="350" r:id="rId5"/>
    <p:sldId id="279" r:id="rId6"/>
    <p:sldId id="346" r:id="rId7"/>
    <p:sldId id="344" r:id="rId8"/>
    <p:sldId id="307" r:id="rId9"/>
    <p:sldId id="276" r:id="rId10"/>
    <p:sldId id="277" r:id="rId11"/>
    <p:sldId id="404" r:id="rId12"/>
    <p:sldId id="405" r:id="rId13"/>
    <p:sldId id="406" r:id="rId14"/>
    <p:sldId id="308" r:id="rId15"/>
    <p:sldId id="315" r:id="rId16"/>
    <p:sldId id="330" r:id="rId17"/>
    <p:sldId id="351" r:id="rId18"/>
    <p:sldId id="352" r:id="rId19"/>
    <p:sldId id="353" r:id="rId20"/>
    <p:sldId id="354" r:id="rId21"/>
    <p:sldId id="355" r:id="rId22"/>
    <p:sldId id="310" r:id="rId23"/>
    <p:sldId id="311" r:id="rId24"/>
    <p:sldId id="317" r:id="rId25"/>
    <p:sldId id="356" r:id="rId26"/>
    <p:sldId id="309" r:id="rId27"/>
    <p:sldId id="313" r:id="rId28"/>
    <p:sldId id="314" r:id="rId29"/>
    <p:sldId id="329" r:id="rId30"/>
    <p:sldId id="358" r:id="rId31"/>
    <p:sldId id="362" r:id="rId32"/>
    <p:sldId id="286" r:id="rId33"/>
    <p:sldId id="287" r:id="rId34"/>
    <p:sldId id="361" r:id="rId35"/>
    <p:sldId id="318" r:id="rId36"/>
    <p:sldId id="342" r:id="rId37"/>
    <p:sldId id="357" r:id="rId38"/>
    <p:sldId id="331" r:id="rId39"/>
    <p:sldId id="332" r:id="rId40"/>
    <p:sldId id="333" r:id="rId41"/>
    <p:sldId id="360" r:id="rId42"/>
    <p:sldId id="334" r:id="rId43"/>
    <p:sldId id="359" r:id="rId44"/>
    <p:sldId id="335" r:id="rId45"/>
    <p:sldId id="337" r:id="rId46"/>
    <p:sldId id="339" r:id="rId47"/>
    <p:sldId id="340" r:id="rId48"/>
    <p:sldId id="363" r:id="rId49"/>
    <p:sldId id="259" r:id="rId50"/>
    <p:sldId id="260" r:id="rId51"/>
    <p:sldId id="261" r:id="rId52"/>
    <p:sldId id="262" r:id="rId53"/>
    <p:sldId id="263" r:id="rId54"/>
    <p:sldId id="264" r:id="rId55"/>
    <p:sldId id="265" r:id="rId56"/>
    <p:sldId id="270" r:id="rId57"/>
    <p:sldId id="271" r:id="rId58"/>
    <p:sldId id="278" r:id="rId59"/>
    <p:sldId id="365" r:id="rId60"/>
    <p:sldId id="364" r:id="rId61"/>
    <p:sldId id="366" r:id="rId62"/>
    <p:sldId id="268" r:id="rId63"/>
    <p:sldId id="321" r:id="rId64"/>
    <p:sldId id="272" r:id="rId65"/>
    <p:sldId id="273" r:id="rId66"/>
    <p:sldId id="275" r:id="rId67"/>
    <p:sldId id="322" r:id="rId68"/>
    <p:sldId id="280" r:id="rId69"/>
    <p:sldId id="282" r:id="rId70"/>
    <p:sldId id="303" r:id="rId71"/>
    <p:sldId id="324" r:id="rId72"/>
    <p:sldId id="284" r:id="rId73"/>
    <p:sldId id="285" r:id="rId74"/>
    <p:sldId id="367" r:id="rId75"/>
    <p:sldId id="319" r:id="rId76"/>
    <p:sldId id="294" r:id="rId77"/>
    <p:sldId id="291" r:id="rId78"/>
    <p:sldId id="295" r:id="rId79"/>
    <p:sldId id="292" r:id="rId80"/>
    <p:sldId id="293" r:id="rId81"/>
    <p:sldId id="299" r:id="rId82"/>
    <p:sldId id="300" r:id="rId83"/>
    <p:sldId id="369" r:id="rId84"/>
    <p:sldId id="368" r:id="rId85"/>
    <p:sldId id="257" r:id="rId86"/>
    <p:sldId id="304" r:id="rId87"/>
    <p:sldId id="306" r:id="rId88"/>
    <p:sldId id="371" r:id="rId89"/>
    <p:sldId id="372" r:id="rId90"/>
    <p:sldId id="373" r:id="rId91"/>
    <p:sldId id="374" r:id="rId92"/>
    <p:sldId id="375" r:id="rId93"/>
    <p:sldId id="312" r:id="rId94"/>
    <p:sldId id="376" r:id="rId95"/>
    <p:sldId id="377" r:id="rId96"/>
    <p:sldId id="378" r:id="rId97"/>
    <p:sldId id="316" r:id="rId98"/>
    <p:sldId id="379" r:id="rId99"/>
    <p:sldId id="380" r:id="rId100"/>
    <p:sldId id="381" r:id="rId101"/>
    <p:sldId id="382" r:id="rId102"/>
    <p:sldId id="383" r:id="rId103"/>
    <p:sldId id="384" r:id="rId104"/>
    <p:sldId id="385" r:id="rId105"/>
    <p:sldId id="386" r:id="rId106"/>
    <p:sldId id="387" r:id="rId107"/>
    <p:sldId id="388" r:id="rId108"/>
    <p:sldId id="389" r:id="rId109"/>
    <p:sldId id="390" r:id="rId110"/>
    <p:sldId id="391" r:id="rId111"/>
    <p:sldId id="402" r:id="rId112"/>
    <p:sldId id="258" r:id="rId113"/>
    <p:sldId id="398" r:id="rId114"/>
    <p:sldId id="392" r:id="rId115"/>
    <p:sldId id="397" r:id="rId116"/>
    <p:sldId id="393" r:id="rId117"/>
    <p:sldId id="394" r:id="rId118"/>
    <p:sldId id="399" r:id="rId119"/>
    <p:sldId id="395" r:id="rId120"/>
    <p:sldId id="266" r:id="rId121"/>
    <p:sldId id="400" r:id="rId122"/>
    <p:sldId id="396" r:id="rId123"/>
    <p:sldId id="401" r:id="rId124"/>
    <p:sldId id="403" r:id="rId125"/>
    <p:sldId id="274" r:id="rId126"/>
    <p:sldId id="407" r:id="rId127"/>
    <p:sldId id="408" r:id="rId128"/>
    <p:sldId id="409" r:id="rId129"/>
    <p:sldId id="411" r:id="rId130"/>
    <p:sldId id="267" r:id="rId131"/>
    <p:sldId id="269" r:id="rId132"/>
    <p:sldId id="413" r:id="rId133"/>
    <p:sldId id="341" r:id="rId134"/>
    <p:sldId id="414" r:id="rId135"/>
    <p:sldId id="415" r:id="rId136"/>
    <p:sldId id="416" r:id="rId137"/>
    <p:sldId id="410" r:id="rId138"/>
    <p:sldId id="412" r:id="rId13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3" autoAdjust="0"/>
    <p:restoredTop sz="85649" autoAdjust="0"/>
  </p:normalViewPr>
  <p:slideViewPr>
    <p:cSldViewPr>
      <p:cViewPr varScale="1">
        <p:scale>
          <a:sx n="97" d="100"/>
          <a:sy n="97" d="100"/>
        </p:scale>
        <p:origin x="21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notesMaster" Target="notesMasters/notes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0621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3433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72751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15271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05960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21628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80849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8127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6061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8920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74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95459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74649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03541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1183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39178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09520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Tímto pojmem se označuje odstranění a případně i likvidace odpadového materiálu, který vzniká v procesu výroby, distribuce a balení zboží, patří sem i zpětný odběr použitých a zastaralých výrobků od zákazníků, jakož i nevyžádané, poškozené nebo vadné zboží, které bylo vráceno na dobropis, výměnu nebo opravu.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9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4360" lvl="1" indent="-274320" fontAlgn="auto">
              <a:spcAft>
                <a:spcPts val="0"/>
              </a:spcAft>
              <a:buNone/>
              <a:defRPr/>
            </a:pPr>
            <a:r>
              <a:rPr lang="cs-CZ" b="1" dirty="0"/>
              <a:t>Strategická úroveň</a:t>
            </a:r>
            <a:r>
              <a:rPr lang="cs-CZ" dirty="0"/>
              <a:t> je zásadní rozhodování s dlouhodobou platností: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 zdrojích,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 pravidlech a postupech.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dirty="0"/>
              <a:t>Příklad: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určení nákupních a dodacích podmínek, forem dodávek a obalů,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stanovení postupů pro vybavování nákupních objednávek, pro zpracování zakázek odběratelů a pro příjem a expedici,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volba technologií pro manipulaci, skladování a balení včetně určení stupně jejich automatizace,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stanovení metod pro evidenci a zúčtování.</a:t>
            </a:r>
          </a:p>
          <a:p>
            <a:endParaRPr lang="cs-CZ" dirty="0"/>
          </a:p>
          <a:p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Dispoziční úroveň</a:t>
            </a:r>
            <a:r>
              <a:rPr lang="cs-CZ" dirty="0"/>
              <a:t> jsou krátkodobá rozhodnutí o plnění vzniklých požadavků a potřeb.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zakázky odběratelů,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potřeby přepravy,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potřeby materiálu pro výrobu.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 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Administrativní (správní) úroveň</a:t>
            </a:r>
            <a:r>
              <a:rPr lang="cs-CZ" dirty="0"/>
              <a:t> zabezpečuje provádění </a:t>
            </a:r>
            <a:r>
              <a:rPr lang="cs-CZ" i="1" dirty="0"/>
              <a:t>informačních činností</a:t>
            </a:r>
            <a:r>
              <a:rPr lang="cs-CZ" dirty="0"/>
              <a:t> na základě dispozičního rozhodnutí nebo příkazu.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umisťování a sledování nákupních objednávek a příkazů pro spedici,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vyhotovování příjemek,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kompletace interních a externích výrobních zakázek,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 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00" b="1" dirty="0"/>
              <a:t>Operativní úroveň</a:t>
            </a:r>
            <a:r>
              <a:rPr lang="cs-CZ" sz="1200" dirty="0"/>
              <a:t> zabezpečuje provádění </a:t>
            </a:r>
            <a:r>
              <a:rPr lang="cs-CZ" sz="1200" i="1" dirty="0"/>
              <a:t>hmotných procesů</a:t>
            </a:r>
            <a:r>
              <a:rPr lang="cs-CZ" sz="1200" dirty="0"/>
              <a:t>, tzn. materiálového toku, na základě příkazů z dispoziční nebo administrativní úrovně (nadřazené úrovně).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doprava materiálů všeho druhu a nakupovaných dílů do podniku,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vyskladnění surovin a polotovarů, jejich přeprava do výroby,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doprava zboží do distribučních skladů,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vytváření přepravních jednotek pro expedici.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244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301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71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Logistické náklady</a:t>
            </a:r>
            <a:r>
              <a:rPr lang="cs-CZ" dirty="0"/>
              <a:t> jsou finanční prostředky vynaložené na logistické výkony. Totální náklady jsou tvořeny součtem všech nákladů ve všech oblastech logistických procesů. Minimalizace nákladů odděleně v jedné oblasti může způsobit zvýšení nákladů v další oblasti.</a:t>
            </a:r>
          </a:p>
          <a:p>
            <a:r>
              <a:rPr lang="cs-CZ" dirty="0"/>
              <a:t>Existuje šest základních oblastí nákladů, které jsou vzájemně propojené:</a:t>
            </a:r>
          </a:p>
          <a:p>
            <a:pPr lvl="0"/>
            <a:r>
              <a:rPr lang="cs-CZ" dirty="0"/>
              <a:t>úroveň zákaznického servisu – poprodejní servis, dodávky náhradních dílů, vyzvedávání vadných nebo špatně fungujících výrobků od zákazníků, rychlá reakce na požadavky na opravy, manipulace s vráceným zbožím,</a:t>
            </a:r>
          </a:p>
          <a:p>
            <a:pPr lvl="0"/>
            <a:r>
              <a:rPr lang="cs-CZ" dirty="0"/>
              <a:t>přepravní náklady – výběr způsobu dopravy, výběr přepravní trasy, doprava uvnitř podniku,</a:t>
            </a:r>
          </a:p>
          <a:p>
            <a:pPr lvl="0"/>
            <a:r>
              <a:rPr lang="cs-CZ" dirty="0"/>
              <a:t>náklady na udržování zásob – kapitál vázaný v zásobách, skladovací náklady, náklady na pořízení zásob, náklady na likvidaci zastaralého zboží, náklady na balení, likvidace odpadového materiálu, krádeže a jiná rizika, pojištění,</a:t>
            </a:r>
          </a:p>
          <a:p>
            <a:pPr lvl="0"/>
            <a:r>
              <a:rPr lang="cs-CZ" dirty="0"/>
              <a:t>skladovací náklady – počet skladů, umístění skladů, </a:t>
            </a:r>
          </a:p>
          <a:p>
            <a:pPr lvl="0"/>
            <a:r>
              <a:rPr lang="cs-CZ" dirty="0"/>
              <a:t>množstevní náklady – rozpor mezi velkými výrobními dávkami, které snižují cenu a nárokem na velký skladovací prostor, individuální přání zákazníků na malá dodávaná množství a velké výrobní série, </a:t>
            </a:r>
          </a:p>
          <a:p>
            <a:pPr lvl="0"/>
            <a:r>
              <a:rPr lang="cs-CZ" dirty="0"/>
              <a:t>náklady na informační systém – vyřizování objednávek elektronickou výměnou dat (EDI – </a:t>
            </a:r>
            <a:r>
              <a:rPr lang="cs-CZ" dirty="0" err="1"/>
              <a:t>Electronic</a:t>
            </a:r>
            <a:r>
              <a:rPr lang="cs-CZ" dirty="0"/>
              <a:t> Data </a:t>
            </a:r>
            <a:r>
              <a:rPr lang="cs-CZ" dirty="0" err="1"/>
              <a:t>Interchange</a:t>
            </a:r>
            <a:r>
              <a:rPr lang="cs-CZ" dirty="0"/>
              <a:t>), elektronický převod peněz (EFT – </a:t>
            </a:r>
            <a:r>
              <a:rPr lang="cs-CZ" dirty="0" err="1"/>
              <a:t>Electronic</a:t>
            </a:r>
            <a:r>
              <a:rPr lang="cs-CZ" dirty="0"/>
              <a:t> </a:t>
            </a:r>
            <a:r>
              <a:rPr lang="cs-CZ" dirty="0" err="1"/>
              <a:t>Funds</a:t>
            </a:r>
            <a:r>
              <a:rPr lang="cs-CZ" dirty="0"/>
              <a:t> Transfer).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682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601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08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b="1" dirty="0"/>
              <a:t>dodací lhůta</a:t>
            </a:r>
            <a:r>
              <a:rPr lang="cs-CZ" dirty="0"/>
              <a:t> je interval času mezi přijetím objednávky a doručením objednaného produktu zákazníkovi.</a:t>
            </a:r>
          </a:p>
          <a:p>
            <a:pPr lvl="0"/>
            <a:r>
              <a:rPr lang="cs-CZ" b="1" dirty="0"/>
              <a:t>stupeň úplnosti dodávky</a:t>
            </a:r>
            <a:r>
              <a:rPr lang="cs-CZ" dirty="0"/>
              <a:t> udává podíl zboží z objednávek došlých během určitého období, které bylo dodáno v přislíbené dodací lhůtě v plném množství; vykazuje se za celý podnik nebo za skupinu výrobků.</a:t>
            </a:r>
          </a:p>
          <a:p>
            <a:pPr lvl="0"/>
            <a:r>
              <a:rPr lang="cs-CZ" b="1" dirty="0"/>
              <a:t>stupeň spolehlivosti dodávky</a:t>
            </a:r>
            <a:r>
              <a:rPr lang="cs-CZ" dirty="0"/>
              <a:t> udává podíl počtu dodávek splněných v termínu ze všech dodávek během určitého období.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66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/>
            <a:r>
              <a:rPr lang="cs-CZ" dirty="0"/>
              <a:t>Posláním je realizovat logistické funkce (tj. uskutečňovat posloupnosti netechnologických operací s pasivními prvky).</a:t>
            </a:r>
          </a:p>
          <a:p>
            <a:pPr>
              <a:buNone/>
            </a:pPr>
            <a:r>
              <a:rPr lang="cs-CZ" dirty="0"/>
              <a:t>Převážná část uvedených operací spočívá:</a:t>
            </a:r>
          </a:p>
          <a:p>
            <a:pPr lvl="0"/>
            <a:r>
              <a:rPr lang="cs-CZ" dirty="0"/>
              <a:t>ve změně místa nebo v uchování pasivních prvků, popř. v jejich úpravě pro navazující manipulační či přepravní operace</a:t>
            </a:r>
          </a:p>
          <a:p>
            <a:pPr lvl="0"/>
            <a:r>
              <a:rPr lang="cs-CZ" dirty="0"/>
              <a:t>ve sběru, ve změně místa nebo v uchování informací bez nichž by operace s hmotnými pasivními prvky nemohly probíhat</a:t>
            </a:r>
          </a:p>
          <a:p>
            <a:pPr>
              <a:buNone/>
            </a:pPr>
            <a:r>
              <a:rPr lang="cs-CZ" dirty="0"/>
              <a:t>Tomu odpovídají aktivní prvky:</a:t>
            </a:r>
          </a:p>
          <a:p>
            <a:pPr lvl="0"/>
            <a:r>
              <a:rPr lang="cs-CZ" dirty="0"/>
              <a:t>technické prostředky a zařízení pro manipulaci, přepravu, skladování, balení a fixaci zboží (včetně pomocných zařízení v budovách, skladech, komunikacích)</a:t>
            </a:r>
          </a:p>
          <a:p>
            <a:pPr lvl="0"/>
            <a:r>
              <a:rPr lang="cs-CZ" dirty="0"/>
              <a:t>technické prostředky a zařízení sloužící operacím s informacemi (nosiči informací) – počítače, automatická identifikace, přenos zpráv, údajů a dat …</a:t>
            </a:r>
          </a:p>
          <a:p>
            <a:pPr lvl="0"/>
            <a:r>
              <a:rPr lang="cs-CZ" dirty="0"/>
              <a:t>obsluhující, řídící a kontrolující faktor, tj. lidská složka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96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38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Věci, které probíhají logistickým řetězcem (suroviny, základní a pomocný materiál, díly, nedokončené a hotové výrobky). Nabývají podobu manipulovaných, přepravovaných nebo skladovaných kusů, jednotek. Účelem operací s nimi je překonat prostor a čas. Operace mají výlučně netechnologický charakter (nemění se množství ani podstata věci). Přechod prvků od dodavatele k zákazníkovi se uskutečňuje prostřednictvím směny, proto pasivní prvky = zboží.</a:t>
            </a:r>
          </a:p>
          <a:p>
            <a:pPr lvl="0"/>
            <a:r>
              <a:rPr lang="cs-CZ" dirty="0"/>
              <a:t>obaly a přepravní prostředky podmiňující pohyb zboží – pokud se přemisťování těchto prostředků uskutečňuje samostatně (zpětný svoz k opakovanému použití)</a:t>
            </a:r>
          </a:p>
          <a:p>
            <a:pPr lvl="0"/>
            <a:r>
              <a:rPr lang="cs-CZ" dirty="0"/>
              <a:t>odpad vznikající při výrobě, distribuci a spotřebě výrobků, jestliže odvoz (likvidace, recyklace) odpadu je předmětem péče výrobce nebo distributora zboží (povinnost uložená zákonem)</a:t>
            </a:r>
          </a:p>
          <a:p>
            <a:pPr lvl="0"/>
            <a:r>
              <a:rPr lang="cs-CZ" dirty="0"/>
              <a:t>informace, jejichž pohyb (zprostředkovaný pohybem nosičů informací) přebíhá, provází a následuje pohyb surovin, materiálů, dílů a výrobků resp. pohyb peněz s ním související jako nutný předpoklad jeho uskutečnění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239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246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900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098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552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Systémy  </a:t>
            </a:r>
            <a:r>
              <a:rPr lang="cs-CZ" dirty="0" err="1"/>
              <a:t>mezilogistiky</a:t>
            </a:r>
            <a:r>
              <a:rPr lang="cs-CZ" dirty="0"/>
              <a:t> –  leží mezi </a:t>
            </a:r>
            <a:r>
              <a:rPr lang="cs-CZ" dirty="0" err="1"/>
              <a:t>makrologistickými</a:t>
            </a:r>
            <a:r>
              <a:rPr lang="cs-CZ" dirty="0"/>
              <a:t> a </a:t>
            </a:r>
            <a:r>
              <a:rPr lang="cs-CZ" dirty="0" err="1"/>
              <a:t>mikrologistickými</a:t>
            </a:r>
            <a:r>
              <a:rPr lang="cs-CZ" dirty="0"/>
              <a:t> systémy. </a:t>
            </a:r>
          </a:p>
          <a:p>
            <a:r>
              <a:rPr lang="cs-CZ" dirty="0"/>
              <a:t>Jejich funkci nelze vymezit výhradně mikro­ nebo </a:t>
            </a:r>
            <a:r>
              <a:rPr lang="cs-CZ" dirty="0" err="1"/>
              <a:t>makrologisticky</a:t>
            </a:r>
            <a:r>
              <a:rPr lang="cs-CZ" dirty="0"/>
              <a:t>. Tyto systémy </a:t>
            </a:r>
          </a:p>
          <a:p>
            <a:r>
              <a:rPr lang="cs-CZ" dirty="0"/>
              <a:t>operují na úrovni spolupracujících organizací – příkladem je spediční organizace, </a:t>
            </a:r>
          </a:p>
          <a:p>
            <a:r>
              <a:rPr lang="cs-CZ" dirty="0"/>
              <a:t>která   zajišťuje   přepravu   mezi   průmyslovým   dodavatelem,   velkoobchodem   a </a:t>
            </a:r>
          </a:p>
          <a:p>
            <a:r>
              <a:rPr lang="cs-CZ" dirty="0"/>
              <a:t>maloobchodníkem. </a:t>
            </a:r>
          </a:p>
          <a:p>
            <a:r>
              <a:rPr lang="cs-CZ" dirty="0"/>
              <a:t>V případě </a:t>
            </a:r>
            <a:r>
              <a:rPr lang="cs-CZ" dirty="0" err="1"/>
              <a:t>mezologistických</a:t>
            </a:r>
            <a:r>
              <a:rPr lang="cs-CZ" dirty="0"/>
              <a:t> systémů se při dělení zohledňují podniky spolupracující </a:t>
            </a:r>
          </a:p>
          <a:p>
            <a:r>
              <a:rPr lang="cs-CZ" dirty="0"/>
              <a:t>při   naplňování   logistických   služeb   –   v   úvahu   připadá   kooperace   mezi  podniky</a:t>
            </a:r>
          </a:p>
          <a:p>
            <a:r>
              <a:rPr lang="cs-CZ" dirty="0"/>
              <a:t>zasilatelských   služeb  (např.   užití  společného   systému   přerozdělování   zboží   mezi  </a:t>
            </a:r>
          </a:p>
          <a:p>
            <a:r>
              <a:rPr lang="cs-CZ" dirty="0"/>
              <a:t>zasilateli z různých či stejných oborů). U podniků logistických služeb se může jednat o </a:t>
            </a:r>
          </a:p>
          <a:p>
            <a:r>
              <a:rPr lang="cs-CZ" dirty="0"/>
              <a:t>spolupráci   mezi   spedičními   organizacemi   orientovanými   na   určitý   region   nebo  </a:t>
            </a:r>
          </a:p>
          <a:p>
            <a:r>
              <a:rPr lang="cs-CZ" dirty="0"/>
              <a:t>podniky   zabývající   se   určitým   typem   dopravy   (silniční   nákladní   přepravou   a  </a:t>
            </a:r>
          </a:p>
          <a:p>
            <a:r>
              <a:rPr lang="cs-CZ" dirty="0"/>
              <a:t>železnicí).   Existuje   i   varianta   spolupráce   mezi  podniky   logistických   služeb  a  </a:t>
            </a:r>
          </a:p>
          <a:p>
            <a:r>
              <a:rPr lang="cs-CZ" dirty="0"/>
              <a:t>zasilatelskou   organizací  (zasilatel   pověří   podnik   logistických   služeb   zasláním  </a:t>
            </a:r>
          </a:p>
          <a:p>
            <a:r>
              <a:rPr lang="cs-CZ" dirty="0"/>
              <a:t>produktů.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686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226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003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sortimentní</a:t>
            </a:r>
            <a:r>
              <a:rPr lang="cs-CZ" dirty="0"/>
              <a:t>, kdy z výroby vychází jednoduchý sortiment, maloobchod požaduje složitý obchodní sortiment, proto ve velkoobchodních skladech vedle nákupu probíhá kompletace.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  <a:r>
              <a:rPr lang="cs-CZ" dirty="0"/>
              <a:t>, kdy z výroby odchází velké množství výrobků méně často, maloobchod potřebuje často malé množství, proto se vytvářejí skladové zásoby zboží.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  <a:r>
              <a:rPr lang="cs-CZ" dirty="0"/>
              <a:t>, kdy výrobní závody jsou u zdrojů surovin, u dopravních cest vzdálené od míst spotřeby, proto se vytvářejí tranzitní sklady.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523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sortimentní</a:t>
            </a:r>
            <a:r>
              <a:rPr lang="cs-CZ" dirty="0"/>
              <a:t>, kdy z výroby vychází jednoduchý sortiment, maloobchod požaduje složitý obchodní sortiment, proto ve velkoobchodních skladech vedle nákupu probíhá kompletace.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  <a:r>
              <a:rPr lang="cs-CZ" dirty="0"/>
              <a:t>, kdy z výroby odchází velké množství výrobků méně často, maloobchod potřebuje často malé množství, proto se vytvářejí skladové zásoby zboží.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  <a:r>
              <a:rPr lang="cs-CZ" dirty="0"/>
              <a:t>, kdy výrobní závody jsou u zdrojů surovin, u dopravních cest vzdálené od míst spotřeby, proto se vytvářejí tranzitní sklady.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57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386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Existence míst styku je důsledkem rozdílnosti navazujících článků řetězce. Rozdílnost může mít různou povahu: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380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Důležitým úkolem logistiky je zabezpečit pokud možno hladké překonávání míst styku a to vzájemným slaďováním, koordinováním článků celého logistického řetězce. Dochází k synergickému efektu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810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169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Řetězec je účelné uspořádání množiny technických </a:t>
            </a:r>
            <a:r>
              <a:rPr lang="cs-CZ" dirty="0"/>
              <a:t>prostředků pro uskutečňování logistických cílů. V systému jde o přemísťování věcí (osob) a přemísťování informací (nosičů informací, signálů apod.). Cílem může také být přemísťování energií a financí.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Logistický řetězec je nejdůležitější pojem logistiky. Jedná se o dynamické propojení trhu  spotřeby a trhu surovin, materiálů a dílů v hmotném a nehmotném stavu vycházející od poptávky konečného zákazníka nebo se váže na konkrétní zakázky.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954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Řetězec je účelné uspořádání množiny technických </a:t>
            </a:r>
            <a:r>
              <a:rPr lang="cs-CZ" dirty="0"/>
              <a:t>prostředků pro uskutečňování logistických cílů. V systému jde o přemísťování věcí (osob) a přemísťování informací (nosičů informací, signálů apod.). Cílem může také být přemísťování energií a financí.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Logistický řetězec je nejdůležitější pojem logistiky. Jedná se o dynamické propojení trhu  spotřeby a trhu surovin, materiálů a dílů v hmotném a nehmotném stavu vycházející od poptávky konečného zákazníka nebo se váže na konkrétní zakázky.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3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Cesty (kanály)</a:t>
            </a:r>
            <a:r>
              <a:rPr lang="cs-CZ" dirty="0"/>
              <a:t> jsou cesty pohybu hmotných prvků a cesty pohybu informací, nemusí propojovat tytéž články, </a:t>
            </a:r>
            <a:r>
              <a:rPr lang="cs-CZ" dirty="0" err="1"/>
              <a:t>články</a:t>
            </a:r>
            <a:r>
              <a:rPr lang="cs-CZ" dirty="0"/>
              <a:t> mohou být prostorově (směrově) i časově odlišné.</a:t>
            </a:r>
          </a:p>
          <a:p>
            <a:endParaRPr lang="cs-CZ" dirty="0"/>
          </a:p>
          <a:p>
            <a:r>
              <a:rPr lang="cs-CZ" b="1" dirty="0"/>
              <a:t>Články </a:t>
            </a:r>
            <a:r>
              <a:rPr lang="cs-CZ" dirty="0"/>
              <a:t>logistických řetězců mohou být buď </a:t>
            </a:r>
            <a:r>
              <a:rPr lang="cs-CZ" b="1" dirty="0"/>
              <a:t>celky</a:t>
            </a:r>
            <a:r>
              <a:rPr lang="cs-CZ" dirty="0"/>
              <a:t> jako jsou budovy, plochy, komunikace, nebo podrobnější členění až na</a:t>
            </a:r>
            <a:r>
              <a:rPr lang="cs-CZ" b="1" dirty="0"/>
              <a:t> operace</a:t>
            </a:r>
            <a:r>
              <a:rPr lang="cs-CZ" dirty="0"/>
              <a:t> (netechnologické, manipulační, balící, přepravní, kontrolní, řídící, …)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375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výrobě – továrny, dílny, výrobní linky, buňky a centra, sklady surovin, materiálů, nakupovaných dílů, výrobní a montážní mezisklady, montážní linky, sklady hotových výrobků,</a:t>
            </a:r>
          </a:p>
          <a:p>
            <a:r>
              <a:rPr lang="cs-CZ" dirty="0"/>
              <a:t>v dopravě – terminály a překladiště, železniční stanice, přístavy, letiště,</a:t>
            </a:r>
          </a:p>
          <a:p>
            <a:r>
              <a:rPr lang="cs-CZ" dirty="0"/>
              <a:t>v obchodě – velkoobchodní sklady a maloobchodní prodejny.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694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Hmotná stránka řetězce</a:t>
            </a:r>
            <a:r>
              <a:rPr lang="cs-CZ" dirty="0"/>
              <a:t> je tvořena toky surovin, základních a pomocných materiálů, nakupovaných dílů, nedokončených a hotových výrobků, obalů a odpadů.</a:t>
            </a:r>
          </a:p>
          <a:p>
            <a:r>
              <a:rPr lang="cs-CZ" dirty="0"/>
              <a:t>Hmotná stránka spočívá v přemisťování věcí (surovin, nedokončených a hotových výrobků, ale i odpadů, obalů), případně též v přemisťování osob a energie.</a:t>
            </a:r>
          </a:p>
          <a:p>
            <a:r>
              <a:rPr lang="cs-CZ" b="1" dirty="0"/>
              <a:t>Nehmotná stránka</a:t>
            </a:r>
            <a:r>
              <a:rPr lang="cs-CZ" dirty="0"/>
              <a:t> je tvořena toky informací, které jsou potřebné k tomu, aby se hmotné toky mohly uskutečnit. Vedle toku informací je třeba sledovat i toky peněz (cash </a:t>
            </a:r>
            <a:r>
              <a:rPr lang="cs-CZ" dirty="0" err="1"/>
              <a:t>flow</a:t>
            </a:r>
            <a:r>
              <a:rPr lang="cs-CZ" dirty="0"/>
              <a:t>), které musí být sladěny s hmotnými toky (s toky zboží) v zájmu udržení likvidity podniku.</a:t>
            </a:r>
          </a:p>
          <a:p>
            <a:r>
              <a:rPr lang="cs-CZ" dirty="0"/>
              <a:t>Logistický řetězec je vázán na konkrétního zákazníka, zakázku, resp. výrobek či skupinu výrobků. Mluvíme o zákaznické orientaci logistických řetězců, to znamená, že zákazníkem může být fyzická osoba ve sféře individuální konečné spotřeby, resp. podnik, organizace ve sféře výrobní nebo konečné spotřeby. Zákazníkem ale může být i pracoviště uvnitř podniku, které odebírá nedokončené výrobky k dalšímu zpracování.</a:t>
            </a:r>
          </a:p>
          <a:p>
            <a:r>
              <a:rPr lang="cs-CZ" b="1" dirty="0"/>
              <a:t>Cesty (kanály)</a:t>
            </a:r>
            <a:r>
              <a:rPr lang="cs-CZ" dirty="0"/>
              <a:t> jsou cesty pohybu materiálových prvků a cesty pohybu informací. Cesty nemusí propojovat tytéž články- </a:t>
            </a:r>
            <a:r>
              <a:rPr lang="cs-CZ" dirty="0" err="1"/>
              <a:t>články</a:t>
            </a:r>
            <a:r>
              <a:rPr lang="cs-CZ" dirty="0"/>
              <a:t> mohou být prostorově (směrově) i časově odlišné.</a:t>
            </a:r>
          </a:p>
          <a:p>
            <a:r>
              <a:rPr lang="cs-CZ" dirty="0"/>
              <a:t>Články logistických řetězců mohou být buď celky jako jsou budovy, plochy, komunikace, nebo podrobnější členění až na operace (netechnologické, manipulační, balící, přepravní, kontrolní, řídící).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Články:</a:t>
            </a:r>
            <a:endParaRPr lang="cs-CZ" dirty="0"/>
          </a:p>
          <a:p>
            <a:pPr lvl="0"/>
            <a:r>
              <a:rPr lang="cs-CZ" b="1" dirty="0"/>
              <a:t>ve výrobě</a:t>
            </a:r>
            <a:r>
              <a:rPr lang="cs-CZ" dirty="0"/>
              <a:t> – továrny, dílny, výrobní linky, buňky a centra, sklady surovin, materiálů, nakupovaných dílů, výrobní a montážní mezisklady, montážní linky, sklady hotových výrobků,</a:t>
            </a:r>
          </a:p>
          <a:p>
            <a:pPr lvl="0"/>
            <a:r>
              <a:rPr lang="cs-CZ" b="1" dirty="0"/>
              <a:t>v dopravě</a:t>
            </a:r>
            <a:r>
              <a:rPr lang="cs-CZ" dirty="0"/>
              <a:t> – terminály a překladiště, železniční stanice, přístavy, letiště,</a:t>
            </a:r>
          </a:p>
          <a:p>
            <a:pPr lvl="0"/>
            <a:r>
              <a:rPr lang="cs-CZ" b="1" dirty="0"/>
              <a:t>v obchodě</a:t>
            </a:r>
            <a:r>
              <a:rPr lang="cs-CZ" dirty="0"/>
              <a:t> – velkoobchodní sklady a maloobchodní prodejny.</a:t>
            </a:r>
          </a:p>
          <a:p>
            <a:r>
              <a:rPr lang="cs-CZ" dirty="0"/>
              <a:t>Příklady logistických řetězců (vždy vodorovně) jsou znázorněny v tabulce 1:</a:t>
            </a:r>
          </a:p>
          <a:p>
            <a:r>
              <a:rPr lang="cs-CZ" cap="all" dirty="0"/>
              <a:t>VANĚČEK, D. </a:t>
            </a:r>
            <a:r>
              <a:rPr lang="cs-CZ" i="1" dirty="0"/>
              <a:t>Logistika</a:t>
            </a:r>
            <a:r>
              <a:rPr lang="cs-CZ" cap="all" dirty="0"/>
              <a:t>. </a:t>
            </a:r>
            <a:r>
              <a:rPr lang="cs-CZ" dirty="0"/>
              <a:t>České Budějovice: Jihočeská univerzita v Č. Budějovicích, ekonomická fakulta</a:t>
            </a:r>
            <a:r>
              <a:rPr lang="cs-CZ" cap="all" dirty="0"/>
              <a:t>, 2008, 178 s. ISBN978-80-7394-085-0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8532-68FE-4727-ADAE-C914B47EE807}" type="slidenum">
              <a:rPr lang="cs-CZ" smtClean="0"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1889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Mezi stupni dodavatelského řetězce v obou směrech proudí materiálové, finanční, informační a rozhodovací toky. Materiálové toky zahrnuji toky nových produktů směrem od dodavatelů k zákazníkům a opačně toky vracení, servisu, recyklace a likvidace produktů. Finanční toky zahrnuji různé druhy plateb, úvěry, toky plynoucí z vlastnických vztahů atd. Informační toky propojují systém informacemi o objednávkách, dodávkách, plánech atd. Rozhodovací toky jsou posloupnosti rozhodnutí účastníků, ovlivňující celkovou výkonnost řetězce.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8532-68FE-4727-ADAE-C914B47EE807}" type="slidenum">
              <a:rPr lang="cs-CZ" smtClean="0"/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7201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Logistické řetězce se plánují adresně</a:t>
            </a:r>
          </a:p>
          <a:p>
            <a:pPr>
              <a:buNone/>
            </a:pPr>
            <a:r>
              <a:rPr lang="cs-CZ" dirty="0"/>
              <a:t>(jmenovitě) pro určitý produkt nebo jeho části.</a:t>
            </a:r>
          </a:p>
          <a:p>
            <a:pPr>
              <a:buNone/>
            </a:pPr>
            <a:r>
              <a:rPr lang="cs-CZ" dirty="0"/>
              <a:t>Při jejich plánování je nutné dílčí procesy</a:t>
            </a:r>
          </a:p>
          <a:p>
            <a:pPr>
              <a:buNone/>
            </a:pPr>
            <a:r>
              <a:rPr lang="cs-CZ" dirty="0"/>
              <a:t>svědomitě definovat a řídit se určitými pravidly.</a:t>
            </a:r>
          </a:p>
          <a:p>
            <a:pPr>
              <a:buNone/>
            </a:pPr>
            <a:r>
              <a:rPr lang="cs-CZ" b="1" dirty="0"/>
              <a:t>Prvořadým požadavkem je kvalifikace</a:t>
            </a:r>
          </a:p>
          <a:p>
            <a:pPr>
              <a:buNone/>
            </a:pPr>
            <a:r>
              <a:rPr lang="cs-CZ" dirty="0"/>
              <a:t>relevantních log. ukazatelů:</a:t>
            </a:r>
          </a:p>
          <a:p>
            <a:r>
              <a:rPr lang="cs-CZ" dirty="0"/>
              <a:t>- velikost zásob,</a:t>
            </a:r>
          </a:p>
          <a:p>
            <a:r>
              <a:rPr lang="cs-CZ" dirty="0"/>
              <a:t>- průběžné doby,</a:t>
            </a:r>
          </a:p>
          <a:p>
            <a:r>
              <a:rPr lang="cs-CZ" dirty="0"/>
              <a:t>- pravděpodobnosti dodržování termínů,</a:t>
            </a:r>
          </a:p>
          <a:p>
            <a:r>
              <a:rPr lang="cs-CZ" dirty="0"/>
              <a:t>- vytížení kapacit a jednotlivých nákladů.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939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63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730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717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1180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Pasivní prvky jsou manipulovatelné, přepravované nebo skladovatelné kusy, jednotky nebo zásilky – musí překonat prostor a čas.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4802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7077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Kapaliny a plyny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 se zabývá mechanika kapalin a plynů. Z hlediska manipulace jsou důležité zejména tyto vlastnosti: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hustota, stlačitelnost, viskozita, počet složek a jejich hustota, pěnivost, sklon ke srážení a tvoření usazenin, těkavost, teplota tuhnutí a varu, teplota a tlak zkapalnění, agresívnost, hořlavost, výbušnost, radioaktivnost, jedovatost a zvláštní požadavky (přeprava v ochranné atmosféře, při určité teplotě atd.).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7288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Kapaliny a plyny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 se zabývá mechanika kapalin a plynů. Z hlediska manipulace jsou důležité zejména tyto vlastnosti: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hustota, stlačitelnost, viskozita, počet složek a jejich hustota, pěnivost, sklon ke srážení a tvoření usazenin, těkavost, teplota tuhnutí a varu, teplota a tlak zkapalnění, agresívnost, hořlavost, výbušnost, radioaktivnost, jedovatost a zvláštní požadavky (přeprava v ochranné atmosféře, při určité teplotě atd.).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2833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Sypké materiály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 parametry jsou: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Objemová hmotnost, sypný úhel, resp. součinitel vnitřního tření – velikost a tvar zrn, abrazivnost, spékavost, prašnost, hygroskopičnost, vznětlivost, explosivnost aj.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15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5814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Kusové materiály jsou charakterizovány geometrickým tvarem, objemem, hmotností, materiálovým složením, stabilitou a charakteristika materiálů může být doplněna údaji o zvláštních vlastnostech a zvláštní citlivosti. Viz tab. 5.1 a obr. 5.2.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Vlastnosti materiálů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skladovaných a manipulovaných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TECHNICKÉ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Hmotnost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Soudržnost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Sypný úhel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Viskozita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Tvar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Rozměry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Stohovatelnost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ORGANIZAČNÍ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Průtok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Počet položek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Frekvence uskladňování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Frekvence vyskladňování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průměrný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minimální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 uskladňování atd.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5553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9304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Obalem se rozumí jakýkoliv výrobek bez ohledu na typ a použitý materiál, který je určen k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pojmutí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jednoho výrobku nebo určitého množství výrobků nebo k ochraně nebo zajištění výrobků nebo k manipulaci s výrobky nebo usnadnění manipulace s nimi nebo k uvedení výrobků do oběhu nebo k dodávce ke spotřebiteli nebo k předvedení, vystavení nebo nabídce výrobku spotřebiteli.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4452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6018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787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Kontejnery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používají se především jako nástavby pro silniční nákladní vozidla (nákladní automobily, přívěsy, návěsy). Je to uzavřený prostor určený k přemístění materiálu, pro přepravu jsou nástavby vybaveny montáží různých úchytných lišt, upevňovacích pásů, mohou být vybaveny podlahovými válečkovými tratěmi pro snazší manipulaci s těžkými břemeny při nakládání a vykládání. Ukládání zboží do kontejnerů se využívá v případě dodávek do velkoobchodních skladů a tehdy, kdy se bude překládat mezi různými dopravními systémy. Kontejnery určené pro lodní dopravu jsou masivnější konstrukce, aby je bylo možno stohovat, ale jsou hmotnější a pro silniční přepravu proto nevhodné, využívá se železnice. Typy kontejnerů jsou rozdílné, podle norem ISO se rozdělují do tří tříd. Rozměry jsou uváděny ve stopách, v metrických jednotkách jsou: výška cca 2 – 2,5 – 2,8 m, šířka cca 2,3 – 2,4 m, délka cca 1,5 – 12 – 16 m, délka jsou násobky rozměrů pro stohování.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171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7048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1929C9-D21B-4655-8416-E1A53361EBB2}" type="slidenum">
              <a:rPr lang="cs-CZ"/>
              <a:pPr/>
              <a:t>62</a:t>
            </a:fld>
            <a:endParaRPr lang="cs-CZ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411705">
              <a:defRPr/>
            </a:pPr>
            <a:r>
              <a:rPr lang="cs-CZ" sz="1100" dirty="0">
                <a:latin typeface="Calibri" charset="0"/>
              </a:rPr>
              <a:t>Skladování je nedílnou součástí každého logistického řetězce, je to ta část logistického systému, která zabezpečuje uskladnění produktů v místech jejich vzniku a mezi místem vzniku a místem jejich spotřeby a </a:t>
            </a:r>
            <a:r>
              <a:rPr lang="cs-CZ" sz="1100" b="1" dirty="0">
                <a:latin typeface="Calibri" charset="0"/>
              </a:rPr>
              <a:t>poskytuje managementu informace o stavu, podmínkách a rozmístění skladovaných produktů.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Potřeba skladování vzniká rozdílným rytmem výroby a spotřeby. Často je skladování součástí technologie výroby. Problematiku skladu lze posuzovat z různých hledisek: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stavební řešení,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organizace,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vybavení aj.</a:t>
            </a:r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r>
              <a:rPr lang="cs-CZ" sz="1100" dirty="0"/>
              <a:t>Mezi hlavní motivy skladování patří zejména:</a:t>
            </a:r>
          </a:p>
          <a:p>
            <a:r>
              <a:rPr lang="cs-CZ" sz="1100" dirty="0"/>
              <a:t> Vyrovnávací funkce při vzájemně odchylném materiálovém toku a materiálové</a:t>
            </a:r>
          </a:p>
          <a:p>
            <a:r>
              <a:rPr lang="cs-CZ" sz="1100" dirty="0"/>
              <a:t>potřebě z hlediska množství, kvality nebo z hlediska časových termínů.</a:t>
            </a:r>
          </a:p>
          <a:p>
            <a:r>
              <a:rPr lang="cs-CZ" sz="1100" dirty="0"/>
              <a:t> Zabezpečovací funkce vyplývá z nepředvídatelných rizik během výrobního</a:t>
            </a:r>
          </a:p>
          <a:p>
            <a:r>
              <a:rPr lang="pl-PL" sz="1100" dirty="0"/>
              <a:t>procesu a z kolísání potřeb na odbytových trzích a z časových posunů dodávek</a:t>
            </a:r>
          </a:p>
          <a:p>
            <a:r>
              <a:rPr lang="cs-CZ" sz="1100" dirty="0"/>
              <a:t>na zásobovacích trzích.</a:t>
            </a:r>
          </a:p>
          <a:p>
            <a:r>
              <a:rPr lang="cs-CZ" sz="1100" dirty="0"/>
              <a:t>Kompletační funkce spočívá v tvorbě sortimentu pro obchod nebo pro výrobu dle</a:t>
            </a:r>
          </a:p>
          <a:p>
            <a:r>
              <a:rPr lang="cs-CZ" sz="1100" dirty="0"/>
              <a:t>požadavků jednotlivých prodejen nebo dílen.</a:t>
            </a:r>
          </a:p>
          <a:p>
            <a:r>
              <a:rPr lang="cs-CZ" sz="1100" dirty="0"/>
              <a:t> Spekulační funkce vyplývá z očekávaných cenových zvýšení na zásobovacích</a:t>
            </a:r>
          </a:p>
          <a:p>
            <a:r>
              <a:rPr lang="cs-CZ" sz="1100" dirty="0"/>
              <a:t>a odbytových trzích.</a:t>
            </a:r>
          </a:p>
          <a:p>
            <a:r>
              <a:rPr lang="cs-CZ" sz="1100" dirty="0"/>
              <a:t> Zušlechťovací funkce spočívá v jakostní změně uskladněných druhů sortimentu</a:t>
            </a:r>
          </a:p>
          <a:p>
            <a:r>
              <a:rPr lang="cs-CZ" sz="1100" dirty="0"/>
              <a:t>(např. stárnutí, kvašení, zrání, sušení).</a:t>
            </a:r>
          </a:p>
          <a:p>
            <a:r>
              <a:rPr lang="cs-CZ" sz="1100" dirty="0"/>
              <a:t> Racionalizační funkce - sklad umožňuje dosáhnout za určitých podmínek úspor ve</a:t>
            </a:r>
          </a:p>
          <a:p>
            <a:r>
              <a:rPr lang="cs-CZ" sz="1100" dirty="0"/>
              <a:t>výrobě, v přepravě, například při větším nákupu se získají množstevní slevy.</a:t>
            </a:r>
          </a:p>
          <a:p>
            <a:r>
              <a:rPr lang="cs-CZ" sz="1100" dirty="0"/>
              <a:t> Informační funkce. Sklad umožňuje nejen uskladnit zboží, ale skladové informace</a:t>
            </a:r>
          </a:p>
          <a:p>
            <a:r>
              <a:rPr lang="cs-CZ" sz="1100" dirty="0"/>
              <a:t>slouží dále k doplňování zboží a k vyřízení došlých objednávek.</a:t>
            </a:r>
          </a:p>
          <a:p>
            <a:r>
              <a:rPr lang="cs-CZ" sz="1100" dirty="0"/>
              <a:t> Ekologická funkce. Dočasné uskladnění materiálů, které mají být zlikvidovány</a:t>
            </a:r>
          </a:p>
          <a:p>
            <a:r>
              <a:rPr lang="cs-CZ" sz="1100" dirty="0"/>
              <a:t>nebo recyklovány (tzv. zpětná logistika u obalů).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7911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6B28E5-131D-4708-AC14-2F5F7B8C4912}" type="slidenum">
              <a:rPr lang="cs-CZ"/>
              <a:pPr/>
              <a:t>64</a:t>
            </a:fld>
            <a:endParaRPr lang="cs-CZ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íjem zboží. </a:t>
            </a:r>
            <a:r>
              <a:rPr lang="cs-CZ" sz="1100" dirty="0"/>
              <a:t>Zahrnuje fyzické vyložení či vybalení zboží z dopravního</a:t>
            </a:r>
          </a:p>
          <a:p>
            <a:r>
              <a:rPr lang="cs-CZ" sz="1100" dirty="0"/>
              <a:t>prostředku, aktualizaci skladových záznamů, kontrolu stavu zboží (poškození),</a:t>
            </a:r>
          </a:p>
          <a:p>
            <a:r>
              <a:rPr lang="cs-CZ" sz="1100" dirty="0"/>
              <a:t>a překontrolování fyzického počtu položek s údaji na původní dokumentaci.</a:t>
            </a:r>
          </a:p>
          <a:p>
            <a:r>
              <a:rPr lang="cs-CZ" sz="1100" dirty="0"/>
              <a:t> </a:t>
            </a:r>
            <a:r>
              <a:rPr lang="cs-CZ" sz="1100" b="1" dirty="0"/>
              <a:t>Transfer nebo ukládání zboží </a:t>
            </a:r>
            <a:r>
              <a:rPr lang="cs-CZ" sz="1100" dirty="0"/>
              <a:t>zahrnuje fyzický přesun produktů do skladu a</a:t>
            </a:r>
          </a:p>
          <a:p>
            <a:r>
              <a:rPr lang="cs-CZ" sz="1100" dirty="0"/>
              <a:t>jejich uskladnění, dále přesuny produktů do oblasti </a:t>
            </a:r>
            <a:r>
              <a:rPr lang="cs-CZ" sz="1100" dirty="0" err="1"/>
              <a:t>specielních</a:t>
            </a:r>
            <a:r>
              <a:rPr lang="cs-CZ" sz="1100" dirty="0"/>
              <a:t> služeb - např.</a:t>
            </a:r>
          </a:p>
          <a:p>
            <a:r>
              <a:rPr lang="cs-CZ" sz="1100" dirty="0"/>
              <a:t>Konsolidace a přesuny produktů do místa výstupní expedice.</a:t>
            </a:r>
          </a:p>
          <a:p>
            <a:r>
              <a:rPr lang="cs-CZ" sz="1100" dirty="0"/>
              <a:t> </a:t>
            </a:r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ekládka zboží </a:t>
            </a:r>
            <a:r>
              <a:rPr lang="cs-CZ" sz="1100" dirty="0"/>
              <a:t>typu </a:t>
            </a:r>
            <a:r>
              <a:rPr lang="cs-CZ" sz="1100" dirty="0" err="1"/>
              <a:t>cross</a:t>
            </a:r>
            <a:r>
              <a:rPr lang="cs-CZ" sz="1100" dirty="0"/>
              <a:t> - </a:t>
            </a:r>
            <a:r>
              <a:rPr lang="cs-CZ" sz="1100" dirty="0" err="1"/>
              <a:t>docking</a:t>
            </a:r>
            <a:r>
              <a:rPr lang="cs-CZ" sz="1100" dirty="0"/>
              <a:t> Obchází funkci uskladnění produktů,</a:t>
            </a:r>
          </a:p>
          <a:p>
            <a:r>
              <a:rPr lang="cs-CZ" sz="1100" dirty="0"/>
              <a:t>neboť zboží se překládá z místa příjmu přímo do místa expedice. Nesmírně se zde</a:t>
            </a:r>
          </a:p>
          <a:p>
            <a:r>
              <a:rPr lang="cs-CZ" sz="1100" dirty="0"/>
              <a:t>zvyšuje význam transferu informací, neboť dodávky vyžadují přesnou koordinaci</a:t>
            </a:r>
          </a:p>
          <a:p>
            <a:r>
              <a:rPr lang="cs-CZ" sz="1100" dirty="0"/>
              <a:t>činností.</a:t>
            </a:r>
          </a:p>
          <a:p>
            <a:r>
              <a:rPr lang="cs-CZ" sz="1100" dirty="0"/>
              <a:t> </a:t>
            </a:r>
            <a:r>
              <a:rPr lang="cs-CZ" sz="1100" b="1" dirty="0"/>
              <a:t>Odesílání - expedice zboží. </a:t>
            </a:r>
            <a:r>
              <a:rPr lang="cs-CZ" sz="1100" dirty="0"/>
              <a:t>Skládá se ze zabalení zásilek a jejich naložení</a:t>
            </a:r>
          </a:p>
          <a:p>
            <a:r>
              <a:rPr lang="cs-CZ" sz="1100" dirty="0"/>
              <a:t>do dopravního prostředku a z úpravy skladových záznamů. Zboží se obyčejně</a:t>
            </a:r>
          </a:p>
          <a:p>
            <a:r>
              <a:rPr lang="cs-CZ" sz="1100" dirty="0"/>
              <a:t>umisťuje na palety a balí se do smrštitelné fólie.</a:t>
            </a:r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847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2B45E5-E050-414B-B561-322042FE8869}" type="slidenum">
              <a:rPr lang="cs-CZ"/>
              <a:pPr/>
              <a:t>65</a:t>
            </a:fld>
            <a:endParaRPr lang="cs-CZ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412518-2C0E-4B55-9A7B-7DE2C1A64151}" type="slidenum">
              <a:rPr lang="cs-CZ"/>
              <a:pPr/>
              <a:t>66</a:t>
            </a:fld>
            <a:endParaRPr lang="cs-CZ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35A50B-4BAC-4F07-AAAE-50A37DC6B595}" type="slidenum">
              <a:rPr lang="cs-CZ"/>
              <a:pPr/>
              <a:t>67</a:t>
            </a:fld>
            <a:endParaRPr lang="cs-CZ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Srovnávací ukazatele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ploch,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objemu,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mechanizace,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automatizace.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773BB-CFA2-4CFA-8D7F-E77E6626ACA5}" type="slidenum">
              <a:rPr lang="cs-CZ"/>
              <a:pPr/>
              <a:t>68</a:t>
            </a:fld>
            <a:endParaRPr lang="cs-CZ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D699F-7BC6-412F-9480-C676811C7351}" type="slidenum">
              <a:rPr lang="cs-CZ"/>
              <a:pPr/>
              <a:t>69</a:t>
            </a:fld>
            <a:endParaRPr lang="cs-CZ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70</a:t>
            </a:fld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výhody:</a:t>
            </a:r>
          </a:p>
          <a:p>
            <a:r>
              <a:rPr lang="cs-CZ" sz="1100" dirty="0"/>
              <a:t>1. Uchování kapitálu. Ze strany uživatele se nevyžaduje žádná investice do nákupu</a:t>
            </a:r>
          </a:p>
          <a:p>
            <a:r>
              <a:rPr lang="cs-CZ" sz="1100" dirty="0"/>
              <a:t>pozemků, budování skladů a jejich zařízení nebo do získávání a zaškolování</a:t>
            </a:r>
          </a:p>
          <a:p>
            <a:r>
              <a:rPr lang="cs-CZ" sz="1100" dirty="0"/>
              <a:t>personálu.</a:t>
            </a:r>
          </a:p>
          <a:p>
            <a:r>
              <a:rPr lang="cs-CZ" sz="1100" dirty="0"/>
              <a:t>2. Přizpůsobení sezónnosti. Pokud provoz podniku podléhá sezónním výkyvům, potom</a:t>
            </a:r>
          </a:p>
          <a:p>
            <a:r>
              <a:rPr lang="cs-CZ" sz="1100" dirty="0"/>
              <a:t>veřejné skladování umožňuje uživateli, aby si v dobách zvýšených požadavků na</a:t>
            </a:r>
          </a:p>
          <a:p>
            <a:r>
              <a:rPr lang="cs-CZ" sz="1100" dirty="0"/>
              <a:t>skladování najal dodatečnou skladovou kapacitu. Soukromé sklady mají nevýhodu, že</a:t>
            </a:r>
          </a:p>
          <a:p>
            <a:r>
              <a:rPr lang="cs-CZ" sz="1100" dirty="0"/>
              <a:t>jejich kapacitu nelze v krátkém čase rozšířit. Také je dost pravděpodobné, že v jiné</a:t>
            </a:r>
          </a:p>
          <a:p>
            <a:r>
              <a:rPr lang="cs-CZ" sz="1100" dirty="0"/>
              <a:t>roční době budou nevytížené.</a:t>
            </a:r>
          </a:p>
          <a:p>
            <a:r>
              <a:rPr lang="cs-CZ" sz="1100" dirty="0"/>
              <a:t>3. Snížení rizika. Při plánování výstavby skladů se obyčejně vychází z předpokladu, že</a:t>
            </a:r>
          </a:p>
          <a:p>
            <a:r>
              <a:rPr lang="cs-CZ" sz="1100" dirty="0"/>
              <a:t>zařízení bude mít životnost 20 - 40 let. Během této doby se ale obchodní činnost</a:t>
            </a:r>
          </a:p>
          <a:p>
            <a:r>
              <a:rPr lang="cs-CZ" sz="1100" dirty="0"/>
              <a:t>podniku může přesunout na jiná místa a sklad nebude využit. U nájemných skladů se</a:t>
            </a:r>
          </a:p>
          <a:p>
            <a:r>
              <a:rPr lang="cs-CZ" sz="1100" dirty="0"/>
              <a:t>pouze zruší smlouva.</a:t>
            </a:r>
          </a:p>
          <a:p>
            <a:r>
              <a:rPr lang="cs-CZ" sz="1100" dirty="0"/>
              <a:t>4. Efekty založené na rozsahu. Veřejné sklady jsou schopné dosahovat určitých úspor,</a:t>
            </a:r>
          </a:p>
          <a:p>
            <a:r>
              <a:rPr lang="cs-CZ" sz="1100" dirty="0"/>
              <a:t>vyplývajících z velkovýrobních technologií. Bývají to velké sklady, kde se skladuje</a:t>
            </a:r>
          </a:p>
          <a:p>
            <a:r>
              <a:rPr lang="cs-CZ" sz="1100" dirty="0"/>
              <a:t>zboží mnoha podniků, zaměstnanci zde pracují na plný úvazek.</a:t>
            </a:r>
          </a:p>
          <a:p>
            <a:r>
              <a:rPr lang="cs-CZ" sz="1100" dirty="0"/>
              <a:t>5. Větší pružnost. Veřejné sklady vyžadují pouze krátkodobé smlouvy a představují tedy</a:t>
            </a:r>
          </a:p>
          <a:p>
            <a:r>
              <a:rPr lang="cs-CZ" sz="1100" dirty="0"/>
              <a:t>krátkodobý závazek, který lze rychle upravovat podle měnících se tržních podmínek.</a:t>
            </a:r>
          </a:p>
          <a:p>
            <a:r>
              <a:rPr lang="cs-CZ" sz="1100" dirty="0"/>
              <a:t>6. Přesná znalost skladovacích nákladů. Při použití veřejného skladu je podniku účtována</a:t>
            </a:r>
          </a:p>
          <a:p>
            <a:r>
              <a:rPr lang="cs-CZ" sz="1100" dirty="0"/>
              <a:t>přesná částka za skladování a manipulaci. Pokud podnik provozuje vlastní sklad, mívá</a:t>
            </a:r>
          </a:p>
          <a:p>
            <a:r>
              <a:rPr lang="cs-CZ" sz="1100" dirty="0"/>
              <a:t>s vyjádřením některých skladovacích položek potíže, protože se samostatně neevidují.</a:t>
            </a:r>
          </a:p>
          <a:p>
            <a:r>
              <a:rPr lang="pl-PL" sz="1100" dirty="0"/>
              <a:t>7. Minimalizace sporů s odbory.</a:t>
            </a:r>
            <a:endParaRPr lang="cs-CZ" i="1" dirty="0"/>
          </a:p>
          <a:p>
            <a:endParaRPr lang="cs-CZ" i="1" dirty="0"/>
          </a:p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nevýhody:</a:t>
            </a:r>
          </a:p>
          <a:p>
            <a:r>
              <a:rPr lang="cs-CZ" sz="1100" dirty="0"/>
              <a:t>1. Skladový prostor veřejného skladu nemusí být vždy k dispozici tam, kdo ho</a:t>
            </a:r>
          </a:p>
          <a:p>
            <a:r>
              <a:rPr lang="cs-CZ" sz="1100" dirty="0"/>
              <a:t>potřebujeme.</a:t>
            </a:r>
          </a:p>
          <a:p>
            <a:r>
              <a:rPr lang="cs-CZ" sz="1100" dirty="0"/>
              <a:t>2. Nedostatečný rozsah služeb, které nabízí vlastník skladu.</a:t>
            </a:r>
          </a:p>
          <a:p>
            <a:r>
              <a:rPr lang="cs-CZ" sz="1100" dirty="0"/>
              <a:t>3. Komunikační problémy. Provozovatel skladu nemusí být schopen se svojí technikou</a:t>
            </a:r>
          </a:p>
          <a:p>
            <a:r>
              <a:rPr lang="cs-CZ" sz="1100" dirty="0"/>
              <a:t>poskytovat všechny potřebné informace a měnit svůj systém jen kvůli jednomu</a:t>
            </a:r>
          </a:p>
          <a:p>
            <a:r>
              <a:rPr lang="cs-CZ" sz="1100" dirty="0"/>
              <a:t>klientovi.</a:t>
            </a:r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Soukromé sklady – výhody:</a:t>
            </a:r>
          </a:p>
          <a:p>
            <a:r>
              <a:rPr lang="cs-CZ" dirty="0"/>
              <a:t>1. Podnik má větší míru kontroly nad uskladněným zbožím.</a:t>
            </a:r>
          </a:p>
          <a:p>
            <a:r>
              <a:rPr lang="cs-CZ" dirty="0"/>
              <a:t>2. Vlastní sklad může snižovat skladovací náklady v dlouhodobém časovém horizontu,</a:t>
            </a:r>
          </a:p>
          <a:p>
            <a:r>
              <a:rPr lang="cs-CZ" dirty="0"/>
              <a:t>pokud se sklad dostatečně využívá. Uvádí se možnost snížit náklady o 15- 20% oproti</a:t>
            </a:r>
          </a:p>
          <a:p>
            <a:r>
              <a:rPr lang="cs-CZ" dirty="0"/>
              <a:t>cenám veřejných skladů. Podnik však musí využívat skladovou kapacitu alespoň na</a:t>
            </a:r>
          </a:p>
          <a:p>
            <a:r>
              <a:rPr lang="cs-CZ" dirty="0"/>
              <a:t>75 - 80 %.</a:t>
            </a:r>
          </a:p>
          <a:p>
            <a:r>
              <a:rPr lang="cs-CZ" i="1" dirty="0"/>
              <a:t>Soukromé sklady – nevýhody:</a:t>
            </a:r>
          </a:p>
          <a:p>
            <a:r>
              <a:rPr lang="cs-CZ" dirty="0"/>
              <a:t>1. Nedostatek pružnosti.</a:t>
            </a:r>
          </a:p>
          <a:p>
            <a:r>
              <a:rPr lang="cs-CZ" dirty="0"/>
              <a:t>2. Soukromé skladové zařízení se nemůže zvětšovat nebo zmenšovat tak, aby bylo</a:t>
            </a:r>
          </a:p>
          <a:p>
            <a:r>
              <a:rPr lang="cs-CZ" dirty="0"/>
              <a:t>v souladu s měnící se poptávkou. I v době, kdy je poptávka malá, musí podnik hradit</a:t>
            </a:r>
          </a:p>
          <a:p>
            <a:r>
              <a:rPr lang="cs-CZ" dirty="0"/>
              <a:t>fixní náklady a vyrovnávat se s nízkou produktivitou, která je důsledkem nevyužitého</a:t>
            </a:r>
          </a:p>
          <a:p>
            <a:r>
              <a:rPr lang="cs-CZ" dirty="0"/>
              <a:t>skladového prostoru.</a:t>
            </a:r>
          </a:p>
          <a:p>
            <a:r>
              <a:rPr lang="cs-CZ" dirty="0"/>
              <a:t>3. Finanční omezení. Mnoho podniků si budování nového skladu nemůže dovolit,</a:t>
            </a:r>
          </a:p>
          <a:p>
            <a:r>
              <a:rPr lang="cs-CZ" dirty="0"/>
              <a:t>protože nemají dostatek kapitálu. Volí proto jako optimální strategii kompromis.</a:t>
            </a:r>
          </a:p>
          <a:p>
            <a:r>
              <a:rPr lang="cs-CZ" dirty="0"/>
              <a:t>Budují si menší vlastní sklad pro trhy s dostatečným prodejem a najímají si veřejné</a:t>
            </a:r>
          </a:p>
          <a:p>
            <a:r>
              <a:rPr lang="pl-PL" dirty="0"/>
              <a:t>sklady tam, kde je objem jejich prodeje menší.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4029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1FFC8-0258-4E2D-A6D4-204201620AD3}" type="slidenum">
              <a:rPr lang="cs-CZ"/>
              <a:pPr/>
              <a:t>72</a:t>
            </a:fld>
            <a:endParaRPr lang="cs-CZ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8ED19B-FEF5-45EC-8336-4D8B03107214}" type="slidenum">
              <a:rPr lang="cs-CZ"/>
              <a:pPr/>
              <a:t>73</a:t>
            </a:fld>
            <a:endParaRPr lang="cs-CZ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D2F95A-8955-4F28-974F-DDF9ACA6065C}" type="slidenum">
              <a:rPr lang="cs-CZ"/>
              <a:pPr/>
              <a:t>74</a:t>
            </a:fld>
            <a:endParaRPr lang="cs-CZ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629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11705">
              <a:defRPr/>
            </a:pPr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Do okamžiku odběru/zaplacení je zboží majetkem zřizovatele skladu, který nese riziko neprodejnosti zboží, pohybu cen, inflace atp. Zřizovatel konsignačního skladu jej obvykle automaticky doplňuje a osoba, u níž je sklad umístěn z něj zboží odebírá v okamžiku potřeby. Po odběru zboží je zřizovateli konsignačního skladu zasílána konsignace (seznam odebraného zboží). Zřizovatel na základě konsignací odebrané zboží vyúčtovává a doplňuje.</a:t>
            </a: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r>
              <a:rPr lang="cs-CZ" dirty="0">
                <a:effectLst/>
              </a:rPr>
              <a:t>Konsignační sklad je obvykle zřizován vývozcem u obchodního zástupce v zahraničí.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Často se jedná též o sklad určitého materiálu u zákazníka, který si z tohoto skladu v okamžiku své potřeby zboží odebírá a zřizovatel skladu toto zboží automaticky doplňuje. </a:t>
            </a:r>
            <a:r>
              <a:rPr lang="cs-CZ" b="1" dirty="0">
                <a:effectLst/>
              </a:rPr>
              <a:t>Viz také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100" dirty="0"/>
              <a:t>Tyto sklady si zřizuje zákazník u dodavatele. Zboží je skladováno na účet a riziko</a:t>
            </a:r>
          </a:p>
          <a:p>
            <a:r>
              <a:rPr lang="cs-CZ" sz="1100" dirty="0"/>
              <a:t>dodavatele, odběratel má právo si zboží odebírat podle potřeby a v určitém časovém odstupu</a:t>
            </a:r>
          </a:p>
          <a:p>
            <a:r>
              <a:rPr lang="cs-CZ" sz="1100" dirty="0"/>
              <a:t>zboží platí, případně upozorňuje na nutnost sklad doplnit.</a:t>
            </a:r>
          </a:p>
          <a:p>
            <a:r>
              <a:rPr lang="cs-CZ" sz="1100" dirty="0"/>
              <a:t>Tento systém je obvyklý zejména při zásobování náhradními díly. V ČR jej udržují například</a:t>
            </a:r>
          </a:p>
          <a:p>
            <a:r>
              <a:rPr lang="cs-CZ" sz="1100" dirty="0"/>
              <a:t>výrobci výpočetní techniky, rozmnožovací techniky, výrobci některých značek zahraničních</a:t>
            </a:r>
          </a:p>
          <a:p>
            <a:r>
              <a:rPr lang="cs-CZ" sz="1100" dirty="0"/>
              <a:t>automobilů aj.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778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BB52C4-3C71-4090-A842-EC595555B98E}" type="slidenum">
              <a:rPr lang="cs-CZ"/>
              <a:pPr/>
              <a:t>76</a:t>
            </a:fld>
            <a:endParaRPr lang="cs-CZ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02A0B2-B62E-4883-B240-D91A9284BCF8}" type="slidenum">
              <a:rPr lang="cs-CZ"/>
              <a:pPr/>
              <a:t>77</a:t>
            </a:fld>
            <a:endParaRPr lang="cs-CZ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B696FB-5637-47CA-8879-A693433E7B59}" type="slidenum">
              <a:rPr lang="cs-CZ"/>
              <a:pPr/>
              <a:t>78</a:t>
            </a:fld>
            <a:endParaRPr lang="cs-CZ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CBCF94-909E-443F-AF6F-B30AFF8E1697}" type="slidenum">
              <a:rPr lang="cs-CZ"/>
              <a:pPr/>
              <a:t>79</a:t>
            </a:fld>
            <a:endParaRPr lang="cs-CZ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matematických metod </a:t>
            </a:r>
            <a:r>
              <a:rPr lang="cs-CZ" sz="1100" dirty="0"/>
              <a:t>pro optimalizaci stavu zásob, sortimentu skladby zásob, rozmístění skladové sítě, rozvozu zboží atd.,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výpočetní techniky </a:t>
            </a:r>
            <a:r>
              <a:rPr lang="cs-CZ" sz="1100" dirty="0"/>
              <a:t>pro operativní řízení stavu zásob a pohybu zásob,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progresivního stavebně-technického řešení </a:t>
            </a:r>
            <a:r>
              <a:rPr lang="cs-CZ" sz="1100" dirty="0"/>
              <a:t>při budování nových skladů,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pro vnitřní vybavení skladů </a:t>
            </a:r>
            <a:r>
              <a:rPr lang="cs-CZ" sz="1100" dirty="0"/>
              <a:t>používat stavebnicové regály, výškové regály, vysokozdvižné akumulátorové vozíky, stohovací jeřáby, zakladače, maximálně uplatňovat paletizaci.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7EF579-ED82-4009-ACFC-787BD1923277}" type="slidenum">
              <a:rPr lang="cs-CZ"/>
              <a:pPr/>
              <a:t>80</a:t>
            </a:fld>
            <a:endParaRPr lang="cs-CZ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A3EDDE-C50E-4C96-87F0-EFC01CA1115C}" type="slidenum">
              <a:rPr lang="cs-CZ"/>
              <a:pPr/>
              <a:t>81</a:t>
            </a:fld>
            <a:endParaRPr lang="cs-CZ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167D88-54EB-4225-92D9-8E3FCAD40604}" type="slidenum">
              <a:rPr lang="cs-CZ"/>
              <a:pPr/>
              <a:t>82</a:t>
            </a:fld>
            <a:endParaRPr lang="cs-CZ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9pPr>
          </a:lstStyle>
          <a:p>
            <a:pPr eaLnBrk="1"/>
            <a:fld id="{AB13FEE9-5E69-4FDC-98EA-95E74929031A}" type="slidenum">
              <a:rPr lang="cs-CZ">
                <a:solidFill>
                  <a:srgbClr val="000000"/>
                </a:solidFill>
                <a:latin typeface="Times New Roman" pitchFamily="16" charset="0"/>
              </a:rPr>
              <a:pPr eaLnBrk="1"/>
              <a:t>83</a:t>
            </a:fld>
            <a:endParaRPr lang="cs-CZ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5975"/>
            <a:ext cx="5351462" cy="4014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6180" y="5088992"/>
            <a:ext cx="6052615" cy="482173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9388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79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2607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625112-0CBE-4028-982B-EA8BC3D275BF}" type="slidenum">
              <a:rPr lang="cs-CZ"/>
              <a:pPr/>
              <a:t>85</a:t>
            </a:fld>
            <a:endParaRPr lang="cs-CZ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/>
              <a:t>balení, tvorbu a rozebírání manipulačních a přepravních jednotek, nakládku, překládku, vykládku, uskladňování, vyskladňování, rozdělování, kompletaci, kontrolu, sledování či identifikaci, ale i sběr, zpracování, přenos a uchování informací.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600" dirty="0">
              <a:latin typeface="Calibri" charset="0"/>
            </a:endParaRP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pro </a:t>
            </a:r>
            <a:r>
              <a:rPr lang="cs-CZ" sz="1100" i="1" dirty="0">
                <a:latin typeface="Calibri" charset="0"/>
              </a:rPr>
              <a:t>manipulaci</a:t>
            </a:r>
            <a:r>
              <a:rPr lang="cs-CZ" sz="1100" dirty="0">
                <a:latin typeface="Calibri" charset="0"/>
              </a:rPr>
              <a:t>, přepravu, skladování, balení a fixaci a další pomocné prostředky a zařízení, které </a:t>
            </a:r>
            <a:r>
              <a:rPr lang="cs-CZ" sz="1100" i="1" dirty="0">
                <a:latin typeface="Calibri" charset="0"/>
              </a:rPr>
              <a:t>fungují ve spojení s potřebnými budovami, manipulačními a skladovými plochami a dopravními komunikacemi</a:t>
            </a:r>
            <a:r>
              <a:rPr lang="cs-CZ" sz="1100" dirty="0">
                <a:latin typeface="Calibri" charset="0"/>
              </a:rPr>
              <a:t>.</a:t>
            </a:r>
            <a:endParaRPr lang="en-GB" sz="1100" dirty="0">
              <a:latin typeface="Calibri" charset="0"/>
            </a:endParaRP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sloužící činnostem </a:t>
            </a:r>
            <a:r>
              <a:rPr lang="cs-CZ" sz="1100" i="1" dirty="0">
                <a:latin typeface="Calibri" charset="0"/>
              </a:rPr>
              <a:t>s informacemi</a:t>
            </a:r>
            <a:r>
              <a:rPr lang="cs-CZ" sz="1100" dirty="0">
                <a:latin typeface="Calibri" charset="0"/>
              </a:rPr>
              <a:t> (s nosiči informací), </a:t>
            </a:r>
            <a:r>
              <a:rPr lang="cs-CZ" sz="1100" i="1" dirty="0">
                <a:latin typeface="Calibri" charset="0"/>
              </a:rPr>
              <a:t>jako prostředky pro automatické sledování a identifikaci pasivních prvků, počítače, prostředky a sítě pro dálkový přenos zpráv, údajů a dat a další</a:t>
            </a:r>
            <a:r>
              <a:rPr lang="cs-CZ" sz="1100" dirty="0">
                <a:latin typeface="Calibri" charset="0"/>
              </a:rPr>
              <a:t>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>
                <a:latin typeface="Calibri" charset="0"/>
              </a:rPr>
              <a:t>Lidská složka</a:t>
            </a:r>
            <a:r>
              <a:rPr lang="cs-CZ" sz="1100" dirty="0">
                <a:latin typeface="Calibri" charset="0"/>
              </a:rPr>
              <a:t> je nedílnou součástí příslušného aktivního prvku, tzn. </a:t>
            </a:r>
            <a:r>
              <a:rPr lang="cs-CZ" sz="1100" i="1" dirty="0">
                <a:latin typeface="Calibri" charset="0"/>
              </a:rPr>
              <a:t>že aktivními prvky jsou i sami řídící pracovníci, kteří řídí složky logistického procesu.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100" dirty="0">
              <a:latin typeface="Calibri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86</a:t>
            </a:fld>
            <a:endParaRPr lang="cs-CZ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možno zařadit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87</a:t>
            </a:fld>
            <a:endParaRPr lang="cs-CZ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Manipulační prostředky jsou </a:t>
            </a:r>
            <a:r>
              <a:rPr lang="cs-CZ" sz="1100" b="1" u="sng" dirty="0"/>
              <a:t>zařízení pro přemísťování materiálu</a:t>
            </a:r>
            <a:r>
              <a:rPr lang="cs-CZ" sz="1100" b="1" dirty="0"/>
              <a:t> ve vertikálním i horizontálním směru  na krátkou vzdálenost. </a:t>
            </a:r>
            <a:endParaRPr lang="cs-CZ" sz="1100" dirty="0"/>
          </a:p>
          <a:p>
            <a:r>
              <a:rPr lang="cs-CZ" sz="1100" b="1" u="sng" dirty="0"/>
              <a:t>Základní členění manipulačních prostředků</a:t>
            </a:r>
            <a:r>
              <a:rPr lang="cs-CZ" sz="1100" b="1" dirty="0"/>
              <a:t>, které vychází z  časové návaznosti jejich činnosti.  </a:t>
            </a: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88</a:t>
            </a:fld>
            <a:endParaRPr lang="cs-CZ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100" b="1" u="sng" dirty="0"/>
              <a:t>1. Zařízení na přetržitou manipulaci s cyklickým provozem:</a:t>
            </a:r>
          </a:p>
          <a:p>
            <a:pPr lvl="0"/>
            <a:r>
              <a:rPr lang="cs-CZ" sz="1100" b="1" dirty="0"/>
              <a:t>dopravní vozíky,</a:t>
            </a:r>
          </a:p>
          <a:p>
            <a:pPr lvl="0"/>
            <a:r>
              <a:rPr lang="cs-CZ" sz="1100" b="1" dirty="0"/>
              <a:t>jeřáby,</a:t>
            </a:r>
          </a:p>
          <a:p>
            <a:pPr lvl="0"/>
            <a:r>
              <a:rPr lang="cs-CZ" sz="1100" b="1" dirty="0"/>
              <a:t>lopatové rypadla a buldozery,</a:t>
            </a:r>
          </a:p>
          <a:p>
            <a:pPr lvl="0"/>
            <a:r>
              <a:rPr lang="cs-CZ" sz="1100" b="1" dirty="0"/>
              <a:t>výtahy a</a:t>
            </a:r>
          </a:p>
          <a:p>
            <a:r>
              <a:rPr lang="cs-CZ" sz="1100" b="1" dirty="0"/>
              <a:t>shrnovací mechanické lopaty a lanové shrnovače.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89</a:t>
            </a:fld>
            <a:endParaRPr lang="cs-CZ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 err="1"/>
              <a:t>podvěsné</a:t>
            </a:r>
            <a:r>
              <a:rPr lang="cs-CZ" sz="1100" b="1" dirty="0"/>
              <a:t> dopravníky,</a:t>
            </a:r>
          </a:p>
          <a:p>
            <a:pPr lvl="0"/>
            <a:r>
              <a:rPr lang="cs-CZ" sz="1100" b="1" dirty="0"/>
              <a:t>visuté lanovky a</a:t>
            </a:r>
          </a:p>
          <a:p>
            <a:pPr lvl="0"/>
            <a:r>
              <a:rPr lang="cs-CZ" sz="1100" b="1" dirty="0"/>
              <a:t>podlahové dopravníky.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90</a:t>
            </a:fld>
            <a:endParaRPr lang="cs-CZ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dopravníky s tažným nosným prostředkem (pásové a článkové,elevátory),</a:t>
            </a:r>
          </a:p>
          <a:p>
            <a:pPr lvl="0"/>
            <a:r>
              <a:rPr lang="cs-CZ" sz="1100" b="1" dirty="0"/>
              <a:t>dopravníky s tažným vlečným prostředkem (hradlové a </a:t>
            </a:r>
            <a:r>
              <a:rPr lang="cs-CZ" sz="1100" b="1" dirty="0" err="1"/>
              <a:t>záchytkové</a:t>
            </a:r>
            <a:r>
              <a:rPr lang="cs-CZ" sz="1100" b="1" dirty="0"/>
              <a:t>, </a:t>
            </a:r>
            <a:r>
              <a:rPr lang="cs-CZ" sz="1100" b="1" dirty="0" err="1"/>
              <a:t>redlery</a:t>
            </a:r>
            <a:r>
              <a:rPr lang="cs-CZ" sz="1100" b="1" dirty="0"/>
              <a:t>),</a:t>
            </a:r>
          </a:p>
          <a:p>
            <a:pPr lvl="0"/>
            <a:r>
              <a:rPr lang="cs-CZ" sz="1100" b="1" dirty="0"/>
              <a:t>dopravníky bez tažného prostředku (dopravní skluzy,válečkové a kladičkové  tratě,závitové,vibrační a vrhací dopravníky),</a:t>
            </a:r>
          </a:p>
          <a:p>
            <a:pPr lvl="0"/>
            <a:r>
              <a:rPr lang="cs-CZ" sz="1100" b="1" dirty="0"/>
              <a:t>pneumatické dopravní soustavy a</a:t>
            </a:r>
          </a:p>
          <a:p>
            <a:pPr lvl="0"/>
            <a:r>
              <a:rPr lang="cs-CZ" sz="1100" b="1" dirty="0"/>
              <a:t>hydraulické dopravní soustavy.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91</a:t>
            </a:fld>
            <a:endParaRPr lang="cs-CZ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zásobníky,</a:t>
            </a:r>
          </a:p>
          <a:p>
            <a:pPr lvl="0"/>
            <a:r>
              <a:rPr lang="cs-CZ" sz="1100" b="1" dirty="0"/>
              <a:t>uzávěry zásobníků,</a:t>
            </a:r>
          </a:p>
          <a:p>
            <a:pPr lvl="0"/>
            <a:r>
              <a:rPr lang="cs-CZ" sz="1100" b="1" dirty="0"/>
              <a:t>podávače,</a:t>
            </a:r>
          </a:p>
          <a:p>
            <a:pPr lvl="0"/>
            <a:r>
              <a:rPr lang="cs-CZ" sz="1100" b="1" dirty="0"/>
              <a:t>nakladače a vykladače,</a:t>
            </a:r>
          </a:p>
          <a:p>
            <a:pPr lvl="0"/>
            <a:r>
              <a:rPr lang="cs-CZ" sz="1100" b="1" dirty="0"/>
              <a:t>zakladače a vyskladňovací  stroje.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92</a:t>
            </a:fld>
            <a:endParaRPr lang="cs-CZ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Dopravní prostředky zabezpečují v logistických systémech přemístění (přepravu)  zboží  na větší vzdálenosti </a:t>
            </a:r>
            <a:endParaRPr lang="cs-CZ" sz="1100" dirty="0"/>
          </a:p>
          <a:p>
            <a:r>
              <a:rPr lang="cs-CZ" sz="1100" b="1" dirty="0"/>
              <a:t> </a:t>
            </a:r>
            <a:endParaRPr lang="cs-CZ" sz="1100" dirty="0"/>
          </a:p>
          <a:p>
            <a:r>
              <a:rPr lang="cs-CZ" sz="1100" b="1" u="sng" dirty="0"/>
              <a:t>Plavidla</a:t>
            </a:r>
            <a:endParaRPr lang="cs-CZ" sz="1100" dirty="0"/>
          </a:p>
          <a:p>
            <a:r>
              <a:rPr lang="cs-CZ" sz="1100" b="1" dirty="0"/>
              <a:t>Ve vnitrozemské vodní dopravě se používají pro přepravu tato plavidla:</a:t>
            </a:r>
          </a:p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r>
              <a:rPr lang="cs-CZ" sz="1100" b="1" u="sng" dirty="0"/>
              <a:t>V námořní dopravě se používají lodě:</a:t>
            </a:r>
            <a:endParaRPr lang="cs-CZ" sz="1100" dirty="0"/>
          </a:p>
          <a:p>
            <a:pPr lvl="0"/>
            <a:r>
              <a:rPr lang="cs-CZ" sz="1100" b="1" dirty="0"/>
              <a:t>konvenční                            -  kabotážní </a:t>
            </a:r>
          </a:p>
          <a:p>
            <a:r>
              <a:rPr lang="cs-CZ" sz="1100" dirty="0"/>
              <a:t>kontejnerové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93</a:t>
            </a:fld>
            <a:endParaRPr lang="cs-CZ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100" dirty="0"/>
          </a:p>
          <a:p>
            <a:pPr>
              <a:buNone/>
            </a:pPr>
            <a:r>
              <a:rPr lang="cs-CZ" sz="1100" dirty="0"/>
              <a:t>Ke zvýšení kapacity i jejího využití se v silniční dopravě  proto používají automobilové soupravy tvořené:  </a:t>
            </a:r>
          </a:p>
          <a:p>
            <a:r>
              <a:rPr lang="cs-CZ" sz="1100" dirty="0"/>
              <a:t>klasickými automobily  a přívěsy (mohou být i dva) a</a:t>
            </a:r>
          </a:p>
          <a:p>
            <a:r>
              <a:rPr lang="cs-CZ" sz="1100" dirty="0"/>
              <a:t>tahače a návěsy.</a:t>
            </a:r>
          </a:p>
          <a:p>
            <a:pPr>
              <a:buNone/>
            </a:pP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94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04635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95</a:t>
            </a:fld>
            <a:endParaRPr lang="cs-CZ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Vozový park nákladních železničních vozů je velmi různorodý </a:t>
            </a:r>
          </a:p>
          <a:p>
            <a:r>
              <a:rPr lang="cs-CZ" sz="1100" b="1" dirty="0"/>
              <a:t>Pro přepravu kontejnerů se používají plošinové vozy, nově pak vozy, které místo plošiny mají pouze ocelový rám ( rámové vozy), nebo páteřové uspořádání. </a:t>
            </a: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96</a:t>
            </a:fld>
            <a:endParaRPr lang="cs-CZ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97</a:t>
            </a:fld>
            <a:endParaRPr lang="cs-CZ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98</a:t>
            </a:fld>
            <a:endParaRPr lang="cs-CZ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prostředky  pro získávání (označování, sledování, automatickou identifikaci) i zpracování informací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99</a:t>
            </a:fld>
            <a:endParaRPr lang="cs-CZ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100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99414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10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4148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5483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1FFC8-0258-4E2D-A6D4-204201620AD3}" type="slidenum">
              <a:rPr lang="cs-CZ"/>
              <a:pPr/>
              <a:t>117</a:t>
            </a:fld>
            <a:endParaRPr lang="cs-CZ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92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9BC917-F7D1-4A41-BCF7-C49C5DC94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9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Logistický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Pavel Kološ </a:t>
            </a:r>
          </a:p>
          <a:p>
            <a:r>
              <a:rPr lang="cs-CZ" dirty="0"/>
              <a:t>pavel.kolos@mvso.cz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ÚLOHA LOGISTICKÉHO MANAGEMENTU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b="1" dirty="0"/>
              <a:t> snížení všech zásob</a:t>
            </a:r>
            <a:r>
              <a:rPr lang="cs-CZ" dirty="0"/>
              <a:t>. </a:t>
            </a:r>
          </a:p>
          <a:p>
            <a:r>
              <a:rPr lang="cs-CZ" dirty="0"/>
              <a:t>koordinace, synchronizace a celková optimalizace logistických řetězců jak uvnitř podniku tak i v mezipodnikovém styku. </a:t>
            </a:r>
          </a:p>
          <a:p>
            <a:r>
              <a:rPr lang="cs-CZ" dirty="0"/>
              <a:t>Zkracují se </a:t>
            </a:r>
            <a:r>
              <a:rPr lang="cs-CZ" b="1" dirty="0"/>
              <a:t>intervaly dodávek </a:t>
            </a:r>
            <a:r>
              <a:rPr lang="cs-CZ" dirty="0"/>
              <a:t>a dodává se </a:t>
            </a:r>
            <a:r>
              <a:rPr lang="cs-CZ" b="1" dirty="0"/>
              <a:t>menší množství</a:t>
            </a:r>
            <a:r>
              <a:rPr lang="cs-CZ" dirty="0"/>
              <a:t>. </a:t>
            </a:r>
          </a:p>
          <a:p>
            <a:r>
              <a:rPr lang="cs-CZ" b="1" dirty="0"/>
              <a:t>vyloučí se dvojí pojistné zásoby. </a:t>
            </a:r>
            <a:r>
              <a:rPr lang="cs-CZ" dirty="0"/>
              <a:t>Musí se vyloučit zbytečná manipulace. </a:t>
            </a:r>
          </a:p>
          <a:p>
            <a:r>
              <a:rPr lang="cs-CZ" dirty="0"/>
              <a:t>Musí být odstraněna </a:t>
            </a:r>
            <a:r>
              <a:rPr lang="cs-CZ" b="1" dirty="0"/>
              <a:t>dvojí kontrola jakosti</a:t>
            </a:r>
            <a:r>
              <a:rPr lang="cs-CZ" dirty="0"/>
              <a:t>, za jakost ručí dodavatel (odpadá vstupní kontrola).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9752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8.Doprava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Doprava. Efektivnost dopravy. Druhy dopravy.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46965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3C73A-30D1-4017-97B7-95CB26F6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C34379-0351-4831-9079-FFEFF92D2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Představuje pohyb dopravních prostředků (aktivních prvků) na dopravní </a:t>
            </a:r>
            <a:r>
              <a:rPr lang="cs-CZ" dirty="0" err="1"/>
              <a:t>cetě</a:t>
            </a:r>
            <a:endParaRPr lang="cs-CZ" dirty="0"/>
          </a:p>
          <a:p>
            <a:r>
              <a:rPr lang="cs-CZ" dirty="0"/>
              <a:t>Produktem dopravy je nehmotný efekt – přemístění, přeprava</a:t>
            </a:r>
          </a:p>
        </p:txBody>
      </p:sp>
    </p:spTree>
    <p:extLst>
      <p:ext uri="{BB962C8B-B14F-4D97-AF65-F5344CB8AC3E}">
        <p14:creationId xmlns:p14="http://schemas.microsoft.com/office/powerpoint/2010/main" val="9724974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D5A60-931E-4094-90F3-59879D3C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Efektivnost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2DCA7-5EDF-4E69-9F29-1B744F7D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měřit</a:t>
            </a:r>
          </a:p>
          <a:p>
            <a:r>
              <a:rPr lang="cs-CZ" dirty="0"/>
              <a:t>Jednotkou je jeden tunový kilometr (</a:t>
            </a:r>
            <a:r>
              <a:rPr lang="cs-CZ" dirty="0" err="1"/>
              <a:t>tkm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0666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CC8A3-04EA-43D1-9C7D-1861D988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7F52B-A748-4911-92B6-3942802B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Silniční</a:t>
            </a:r>
          </a:p>
          <a:p>
            <a:r>
              <a:rPr lang="cs-CZ" dirty="0"/>
              <a:t>Železniční</a:t>
            </a:r>
          </a:p>
          <a:p>
            <a:r>
              <a:rPr lang="cs-CZ" dirty="0"/>
              <a:t>Lodní</a:t>
            </a:r>
          </a:p>
          <a:p>
            <a:r>
              <a:rPr lang="cs-CZ" dirty="0"/>
              <a:t>Letecká</a:t>
            </a:r>
          </a:p>
          <a:p>
            <a:r>
              <a:rPr lang="cs-CZ" dirty="0"/>
              <a:t>Kombinovaná </a:t>
            </a:r>
          </a:p>
          <a:p>
            <a:r>
              <a:rPr lang="cs-CZ" dirty="0"/>
              <a:t>Potrubní</a:t>
            </a:r>
          </a:p>
        </p:txBody>
      </p:sp>
    </p:spTree>
    <p:extLst>
      <p:ext uri="{BB962C8B-B14F-4D97-AF65-F5344CB8AC3E}">
        <p14:creationId xmlns:p14="http://schemas.microsoft.com/office/powerpoint/2010/main" val="26031063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F96D3-0CB7-4CD2-8702-73649179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1.Silniční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BF5C92-FC20-4E6C-A43B-0C20EA2E5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Dostupná (hustá síť cest)</a:t>
            </a:r>
          </a:p>
          <a:p>
            <a:pPr lvl="1"/>
            <a:r>
              <a:rPr lang="cs-CZ" dirty="0"/>
              <a:t>Vhodná na krátké vzdálenosti</a:t>
            </a:r>
          </a:p>
          <a:p>
            <a:pPr lvl="2"/>
            <a:r>
              <a:rPr lang="cs-CZ" dirty="0"/>
              <a:t>Rychlost</a:t>
            </a:r>
          </a:p>
          <a:p>
            <a:pPr lvl="1"/>
            <a:r>
              <a:rPr lang="cs-CZ" dirty="0"/>
              <a:t>Variabilita dopravních prostředků</a:t>
            </a:r>
          </a:p>
          <a:p>
            <a:pPr lvl="2"/>
            <a:r>
              <a:rPr lang="cs-CZ" dirty="0"/>
              <a:t>Auta, dodávky, kamiony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Cena</a:t>
            </a:r>
          </a:p>
          <a:p>
            <a:pPr lvl="1"/>
            <a:r>
              <a:rPr lang="cs-CZ" dirty="0"/>
              <a:t>Nevhodná na dlouhé vzdálenosti (rychlost)</a:t>
            </a:r>
          </a:p>
          <a:p>
            <a:pPr lvl="1"/>
            <a:r>
              <a:rPr lang="cs-CZ" dirty="0"/>
              <a:t>Množství přepravovaného zboží</a:t>
            </a:r>
          </a:p>
          <a:p>
            <a:pPr lvl="1"/>
            <a:r>
              <a:rPr lang="cs-CZ" dirty="0"/>
              <a:t>Zvýšené </a:t>
            </a:r>
            <a:r>
              <a:rPr lang="cs-CZ" dirty="0" err="1"/>
              <a:t>rizitko</a:t>
            </a:r>
            <a:endParaRPr lang="cs-CZ" dirty="0"/>
          </a:p>
          <a:p>
            <a:pPr lvl="2"/>
            <a:endParaRPr lang="cs-CZ" dirty="0"/>
          </a:p>
          <a:p>
            <a:pPr marL="914400" lvl="2" indent="0">
              <a:buNone/>
            </a:pPr>
            <a:endParaRPr lang="cs-CZ" dirty="0"/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3936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59E0A-3D77-4488-BF43-AA550533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2.Železniční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C16984-B7A7-4E17-8FC6-08AEC4822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Cena </a:t>
            </a:r>
          </a:p>
          <a:p>
            <a:pPr lvl="1"/>
            <a:r>
              <a:rPr lang="cs-CZ" dirty="0"/>
              <a:t>Velké množství zboží, </a:t>
            </a:r>
            <a:r>
              <a:rPr lang="cs-CZ" dirty="0" err="1"/>
              <a:t>težké</a:t>
            </a:r>
            <a:r>
              <a:rPr lang="cs-CZ" dirty="0"/>
              <a:t> zboží</a:t>
            </a:r>
          </a:p>
          <a:p>
            <a:pPr lvl="1"/>
            <a:r>
              <a:rPr lang="cs-CZ" dirty="0"/>
              <a:t>Vhodné na delší vzdálenosti (v rámci kontinentu)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Dostupnost (nutnost překladiště)</a:t>
            </a:r>
          </a:p>
          <a:p>
            <a:pPr lvl="1"/>
            <a:r>
              <a:rPr lang="cs-CZ" dirty="0"/>
              <a:t>Nevhodná na krátké vzdálenosti</a:t>
            </a:r>
          </a:p>
          <a:p>
            <a:pPr lvl="1"/>
            <a:r>
              <a:rPr lang="cs-CZ" dirty="0"/>
              <a:t>Rychlost</a:t>
            </a:r>
          </a:p>
        </p:txBody>
      </p:sp>
    </p:spTree>
    <p:extLst>
      <p:ext uri="{BB962C8B-B14F-4D97-AF65-F5344CB8AC3E}">
        <p14:creationId xmlns:p14="http://schemas.microsoft.com/office/powerpoint/2010/main" val="29251747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3A132-D8FC-489C-904A-31FAEAB7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Lodní přeprava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101CD5-3330-40CB-B983-413853825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Cena – jednoznačně nejlevnější</a:t>
            </a:r>
          </a:p>
          <a:p>
            <a:pPr lvl="1"/>
            <a:r>
              <a:rPr lang="cs-CZ" dirty="0"/>
              <a:t>Velké množství zboží, </a:t>
            </a:r>
            <a:r>
              <a:rPr lang="cs-CZ" dirty="0" err="1"/>
              <a:t>težké</a:t>
            </a:r>
            <a:r>
              <a:rPr lang="cs-CZ" dirty="0"/>
              <a:t> zboží</a:t>
            </a:r>
          </a:p>
          <a:p>
            <a:pPr lvl="1"/>
            <a:r>
              <a:rPr lang="cs-CZ" dirty="0"/>
              <a:t>Vhodné na delší vzdálenosti (mezikontinentální)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Dostupnost (nutnost překladiště)</a:t>
            </a:r>
          </a:p>
          <a:p>
            <a:pPr lvl="1"/>
            <a:r>
              <a:rPr lang="cs-CZ" dirty="0"/>
              <a:t>Nevhodná na krátké vzdálenosti</a:t>
            </a:r>
          </a:p>
          <a:p>
            <a:pPr lvl="1"/>
            <a:r>
              <a:rPr lang="cs-CZ" dirty="0"/>
              <a:t>Rychlost je nejpomalejší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7388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FF58C-6DF1-4C40-9E5D-268B3705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4.Letecká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F10E27-A72B-4388-89D3-026078E9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Rychlost</a:t>
            </a:r>
          </a:p>
          <a:p>
            <a:pPr lvl="1"/>
            <a:r>
              <a:rPr lang="cs-CZ" dirty="0"/>
              <a:t>Vhodné pro cenné zboží (nižší pojistka než u silniční přepravy)</a:t>
            </a:r>
          </a:p>
          <a:p>
            <a:pPr lvl="1"/>
            <a:r>
              <a:rPr lang="cs-CZ" dirty="0"/>
              <a:t>Vhodné na delší vzdálenosti (mezikontinentální)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Cena</a:t>
            </a:r>
          </a:p>
          <a:p>
            <a:pPr lvl="1"/>
            <a:r>
              <a:rPr lang="cs-CZ" dirty="0"/>
              <a:t>Limit hmotnosti a rozměru</a:t>
            </a:r>
          </a:p>
          <a:p>
            <a:pPr lvl="1"/>
            <a:r>
              <a:rPr lang="cs-CZ" dirty="0"/>
              <a:t>dostupnost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13162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939BB-D93E-4D53-9DFB-A7FDE906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Kombinovaná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35ED14-5C95-4FF7-BFB9-2CD20E468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Silniční + letecká</a:t>
            </a:r>
          </a:p>
          <a:p>
            <a:r>
              <a:rPr lang="cs-CZ" dirty="0"/>
              <a:t>Silniční + lodní</a:t>
            </a:r>
          </a:p>
          <a:p>
            <a:r>
              <a:rPr lang="cs-CZ" dirty="0"/>
              <a:t>Silniční + železniční</a:t>
            </a:r>
          </a:p>
          <a:p>
            <a:r>
              <a:rPr lang="cs-CZ" dirty="0"/>
              <a:t>Železniční + letecká</a:t>
            </a:r>
          </a:p>
          <a:p>
            <a:r>
              <a:rPr lang="cs-CZ" dirty="0"/>
              <a:t>Lodní + železniční</a:t>
            </a:r>
          </a:p>
          <a:p>
            <a:r>
              <a:rPr lang="cs-CZ" dirty="0"/>
              <a:t>Lodní + letecká</a:t>
            </a:r>
          </a:p>
          <a:p>
            <a:pPr lvl="1"/>
            <a:r>
              <a:rPr lang="cs-CZ" dirty="0"/>
              <a:t>Cílem je využití výhod všech druhů doprav a zabezpečit logistický cíl (čas, cena, místo)</a:t>
            </a:r>
          </a:p>
        </p:txBody>
      </p:sp>
    </p:spTree>
    <p:extLst>
      <p:ext uri="{BB962C8B-B14F-4D97-AF65-F5344CB8AC3E}">
        <p14:creationId xmlns:p14="http://schemas.microsoft.com/office/powerpoint/2010/main" val="2349449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E7515-A3BF-4B17-96D6-5053EBEE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Potrubní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46032-08A4-40B3-9117-75403C4C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Např. zemní plyn nebo vzorky krví v nemocnici</a:t>
            </a:r>
          </a:p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Spolehlivost</a:t>
            </a:r>
          </a:p>
          <a:p>
            <a:pPr lvl="1"/>
            <a:r>
              <a:rPr lang="cs-CZ" dirty="0"/>
              <a:t>Nízké provozní náklady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 případě poruchy zdlouhavé opravy</a:t>
            </a:r>
          </a:p>
          <a:p>
            <a:pPr lvl="1"/>
            <a:r>
              <a:rPr lang="cs-CZ" dirty="0"/>
              <a:t>Riziko přerušení dodávek (úzké místo)</a:t>
            </a:r>
          </a:p>
        </p:txBody>
      </p:sp>
    </p:spTree>
    <p:extLst>
      <p:ext uri="{BB962C8B-B14F-4D97-AF65-F5344CB8AC3E}">
        <p14:creationId xmlns:p14="http://schemas.microsoft.com/office/powerpoint/2010/main" val="3100844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SLOŽKY LOGISTICKÉHO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vyřizování objednávek, kontrolu stavu zásob a řízení skladů, </a:t>
            </a:r>
          </a:p>
          <a:p>
            <a:r>
              <a:rPr lang="cs-CZ" dirty="0"/>
              <a:t>řízení výroby, </a:t>
            </a:r>
          </a:p>
          <a:p>
            <a:r>
              <a:rPr lang="cs-CZ" dirty="0"/>
              <a:t>řízení prodeje a služeb zákazníkům, </a:t>
            </a:r>
          </a:p>
          <a:p>
            <a:r>
              <a:rPr lang="cs-CZ" dirty="0"/>
              <a:t>řízení dopravy </a:t>
            </a:r>
          </a:p>
          <a:p>
            <a:r>
              <a:rPr lang="cs-CZ" dirty="0"/>
              <a:t>vyhodnocování a prognózování prodeje,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7518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9. Dopravní technologie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 JIT a Kanban. Hub and 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Spoke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Cross-Docking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Štíhlá logistika (JIT, KANBAN, 3MU, 5S, KAIZEN).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31467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13034-2CD0-4A07-980D-D83ED720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Štíhlá logistika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F6945-9917-41D3-A93E-87FE2ABCE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Ucelený manažerský přístup k budování efektivního materiálového toku od zákazníka až po dodavatele</a:t>
            </a:r>
          </a:p>
        </p:txBody>
      </p:sp>
    </p:spTree>
    <p:extLst>
      <p:ext uri="{BB962C8B-B14F-4D97-AF65-F5344CB8AC3E}">
        <p14:creationId xmlns:p14="http://schemas.microsoft.com/office/powerpoint/2010/main" val="16008448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Just In </a:t>
            </a:r>
            <a:r>
              <a:rPr lang="cs-CZ" b="1" dirty="0" err="1"/>
              <a:t>Time</a:t>
            </a:r>
            <a:r>
              <a:rPr lang="cs-CZ" b="1" dirty="0"/>
              <a:t> (JIT)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pl-PL" dirty="0"/>
              <a:t>Technologie, která se označuje jako </a:t>
            </a:r>
            <a:r>
              <a:rPr lang="pl-PL" i="1" dirty="0"/>
              <a:t>bezzásobová </a:t>
            </a:r>
            <a:endParaRPr lang="pl-PL" dirty="0"/>
          </a:p>
          <a:p>
            <a:r>
              <a:rPr lang="cs-CZ" dirty="0"/>
              <a:t>Just In </a:t>
            </a:r>
            <a:r>
              <a:rPr lang="cs-CZ" dirty="0" err="1"/>
              <a:t>Time</a:t>
            </a:r>
            <a:r>
              <a:rPr lang="cs-CZ" dirty="0"/>
              <a:t> = právě včas, to znamená dodávky podle potřeby odebírajícího článku. </a:t>
            </a:r>
          </a:p>
          <a:p>
            <a:r>
              <a:rPr lang="cs-CZ" dirty="0"/>
              <a:t>Dodávají se malá množství, dodávky jsou velmi časté – i několikrát v průběhu dne. </a:t>
            </a:r>
          </a:p>
          <a:p>
            <a:r>
              <a:rPr lang="cs-CZ" dirty="0"/>
              <a:t>Doprava a výrobní linky bezprostředně navazují a to umožňuje nejen zrušit výrobní zásoby, ale i snížit pojistnou zásobu.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Systém je náročný na kvalitu dopravy, spolehlivost je důležitější než rychlost. Vyžaduje změnu v řízení výroby.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05855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8BA9D-05AB-4B7B-8409-D51E9234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404CC3-AE66-4990-B6A8-B3025A5CB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037" y="2824956"/>
            <a:ext cx="4733925" cy="2076450"/>
          </a:xfrm>
        </p:spPr>
      </p:pic>
    </p:spTree>
    <p:extLst>
      <p:ext uri="{BB962C8B-B14F-4D97-AF65-F5344CB8AC3E}">
        <p14:creationId xmlns:p14="http://schemas.microsoft.com/office/powerpoint/2010/main" val="27326804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Metoda </a:t>
            </a:r>
            <a:r>
              <a:rPr lang="cs-CZ" b="1" dirty="0"/>
              <a:t>KANBAN </a:t>
            </a:r>
            <a:r>
              <a:rPr lang="cs-CZ" dirty="0"/>
              <a:t>funguje na principech JIT, je používaná v Japonsku. Základním nosičem informace jsou </a:t>
            </a:r>
            <a:r>
              <a:rPr lang="cs-CZ" dirty="0" err="1"/>
              <a:t>kanbany</a:t>
            </a:r>
            <a:r>
              <a:rPr lang="cs-CZ" dirty="0"/>
              <a:t> (japonské slovo pro štítek), které plní funkci objednávek a průvodek.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54837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244F1-6A65-44CB-96D2-F5D62FA0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84EFD1-8694-4757-B06F-C47AD14D1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795" y="1417638"/>
            <a:ext cx="5536410" cy="4525963"/>
          </a:xfrm>
        </p:spPr>
      </p:pic>
    </p:spTree>
    <p:extLst>
      <p:ext uri="{BB962C8B-B14F-4D97-AF65-F5344CB8AC3E}">
        <p14:creationId xmlns:p14="http://schemas.microsoft.com/office/powerpoint/2010/main" val="80430220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0ECDA-D56B-4BAD-B99F-88FB2F47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HUB and SPOKE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0DDF1A4-E4AF-4ECC-86C3-36BEEDA35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060" y="1600200"/>
            <a:ext cx="4943880" cy="4525963"/>
          </a:xfrm>
        </p:spPr>
      </p:pic>
    </p:spTree>
    <p:extLst>
      <p:ext uri="{BB962C8B-B14F-4D97-AF65-F5344CB8AC3E}">
        <p14:creationId xmlns:p14="http://schemas.microsoft.com/office/powerpoint/2010/main" val="400869796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 err="1"/>
              <a:t>Cross</a:t>
            </a:r>
            <a:r>
              <a:rPr lang="cs-CZ" sz="4400" b="1" dirty="0"/>
              <a:t> -</a:t>
            </a:r>
            <a:r>
              <a:rPr lang="cs-CZ" sz="4400" b="1" dirty="0" err="1"/>
              <a:t>Docking</a:t>
            </a:r>
            <a:endParaRPr lang="cs-CZ" sz="4400" b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Systém </a:t>
            </a:r>
            <a:r>
              <a:rPr lang="cs-CZ" b="1" dirty="0" err="1"/>
              <a:t>Cross</a:t>
            </a:r>
            <a:r>
              <a:rPr lang="cs-CZ" b="1" dirty="0"/>
              <a:t>-</a:t>
            </a:r>
            <a:r>
              <a:rPr lang="cs-CZ" b="1" dirty="0" err="1"/>
              <a:t>Docking</a:t>
            </a:r>
            <a:r>
              <a:rPr lang="cs-CZ" dirty="0"/>
              <a:t> je systém okamžitého překládání. Produkty se přivážejí ve velkém, ihned se rozdělí, v potřebném množství se spojí s jinými výrobky do zásilky určené pro jednoho zákazníka. Produkty se v zásadě nikdy neskladují. </a:t>
            </a:r>
            <a:r>
              <a:rPr lang="cs-CZ" i="1" dirty="0"/>
              <a:t>Způsob využívají především maloobchodní firmy.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DF6F-AC57-406B-A37A-2714DEA67134}" type="datetime1">
              <a:rPr lang="cs-CZ" smtClean="0"/>
              <a:t>09.10.2021</a:t>
            </a:fld>
            <a:endParaRPr lang="cs-CZ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79500" y="2339975"/>
            <a:ext cx="565150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3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D4D54-BD17-44FD-9A36-1DEBF97C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FD5FCC-5A03-4D87-9752-D2236F74F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62" y="1629569"/>
            <a:ext cx="7305675" cy="4467225"/>
          </a:xfrm>
        </p:spPr>
      </p:pic>
    </p:spTree>
    <p:extLst>
      <p:ext uri="{BB962C8B-B14F-4D97-AF65-F5344CB8AC3E}">
        <p14:creationId xmlns:p14="http://schemas.microsoft.com/office/powerpoint/2010/main" val="333817924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Znamená </a:t>
            </a:r>
            <a:r>
              <a:rPr lang="cs-CZ" b="1" dirty="0"/>
              <a:t>neustálé zdokonalování</a:t>
            </a:r>
            <a:r>
              <a:rPr lang="cs-CZ" dirty="0"/>
              <a:t>. Žádný proces nelze nikdy prohlásit za zcela dokonalý, ale vždy je zde prostor pro jeho zlepšování. </a:t>
            </a:r>
            <a:r>
              <a:rPr lang="cs-CZ" dirty="0" err="1"/>
              <a:t>Kaizen</a:t>
            </a:r>
            <a:r>
              <a:rPr lang="cs-CZ" dirty="0"/>
              <a:t> v praxi znamená, že všichni členové týmu ve všech složkách organizace neustále hledají cesty ke zlepšení postupů a tento proces zdokonalování je v podniku podporován lidmi na všech úrovních.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4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LOGISTICKÁ STRATEGIE A PLÁNOVÁNÍ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Strategické plánování v logistice není tak běžné jako v oblasti marketingu nebo výroby. </a:t>
            </a:r>
          </a:p>
          <a:p>
            <a:r>
              <a:rPr lang="cs-CZ" dirty="0"/>
              <a:t>Logistika však může přispět ke strategickému plánu řadou přínosů, jednak operativní zlepšení (např. nižší zásoby a zkrácené dodací lhůty), jednak i strategické výhody (nižší celkové náklady nebo zlepšený zákaznický servis).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8969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9750"/>
            <a:ext cx="685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7322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A37A5-8337-44BD-BEDC-5B5E0ED5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807F7D3-DCCE-47D9-86A7-18DC896E9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445" y="1600200"/>
            <a:ext cx="4479110" cy="4525963"/>
          </a:xfrm>
        </p:spPr>
      </p:pic>
    </p:spTree>
    <p:extLst>
      <p:ext uri="{BB962C8B-B14F-4D97-AF65-F5344CB8AC3E}">
        <p14:creationId xmlns:p14="http://schemas.microsoft.com/office/powerpoint/2010/main" val="420965213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1. SEIRI </a:t>
            </a:r>
            <a:r>
              <a:rPr lang="cs-CZ" dirty="0"/>
              <a:t>(sortovat, angl. Sort) </a:t>
            </a:r>
          </a:p>
          <a:p>
            <a:r>
              <a:rPr lang="en-US" dirty="0"/>
              <a:t>2. </a:t>
            </a:r>
            <a:r>
              <a:rPr lang="en-US" b="1" dirty="0"/>
              <a:t>SEITON </a:t>
            </a:r>
            <a:r>
              <a:rPr lang="en-US" dirty="0"/>
              <a:t>(</a:t>
            </a:r>
            <a:r>
              <a:rPr lang="en-US" dirty="0" err="1"/>
              <a:t>setřídit</a:t>
            </a:r>
            <a:r>
              <a:rPr lang="en-US" dirty="0"/>
              <a:t>, </a:t>
            </a:r>
            <a:r>
              <a:rPr lang="en-US" dirty="0" err="1"/>
              <a:t>angl.</a:t>
            </a:r>
            <a:r>
              <a:rPr lang="en-US" dirty="0"/>
              <a:t> Set in order) </a:t>
            </a:r>
          </a:p>
          <a:p>
            <a:r>
              <a:rPr lang="cs-CZ" b="1" dirty="0"/>
              <a:t>3.SEISO </a:t>
            </a:r>
            <a:r>
              <a:rPr lang="cs-CZ" dirty="0"/>
              <a:t>(čistit, angl. </a:t>
            </a:r>
            <a:r>
              <a:rPr lang="cs-CZ" dirty="0" err="1"/>
              <a:t>Shine</a:t>
            </a:r>
            <a:r>
              <a:rPr lang="cs-CZ" dirty="0"/>
              <a:t>) </a:t>
            </a:r>
          </a:p>
          <a:p>
            <a:r>
              <a:rPr lang="cs-CZ" b="1" dirty="0"/>
              <a:t>4.SEIKETSU </a:t>
            </a:r>
            <a:r>
              <a:rPr lang="cs-CZ" dirty="0"/>
              <a:t>(standardizovat, angl. </a:t>
            </a:r>
            <a:r>
              <a:rPr lang="cs-CZ" dirty="0" err="1"/>
              <a:t>Standardize</a:t>
            </a:r>
            <a:r>
              <a:rPr lang="cs-CZ" dirty="0"/>
              <a:t>) </a:t>
            </a:r>
          </a:p>
          <a:p>
            <a:r>
              <a:rPr lang="cs-CZ" b="1" dirty="0"/>
              <a:t>5.SHITSUKE </a:t>
            </a:r>
            <a:r>
              <a:rPr lang="cs-CZ" dirty="0"/>
              <a:t>(sebekázeň, angl. </a:t>
            </a:r>
            <a:r>
              <a:rPr lang="cs-CZ" dirty="0" err="1"/>
              <a:t>Sustain</a:t>
            </a:r>
            <a:r>
              <a:rPr lang="cs-CZ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45681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248A3-9206-4534-AD18-7B8CD359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CCC74C7-335B-4442-A97D-E32505EA1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3933056"/>
            <a:ext cx="6285178" cy="254363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4EBE4E-61A6-4EF3-94E6-C6D09274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6632"/>
            <a:ext cx="7194947" cy="34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625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jsou bariéry efektivního fungování JIT strategie. Tyto pojmy pochází z japonštiny a začínají na Mu: </a:t>
            </a:r>
          </a:p>
          <a:p>
            <a:r>
              <a:rPr lang="cs-CZ" dirty="0" err="1"/>
              <a:t>Muda</a:t>
            </a:r>
            <a:r>
              <a:rPr lang="cs-CZ" dirty="0"/>
              <a:t> - nepřidaná hodnota / plýtvání </a:t>
            </a:r>
          </a:p>
          <a:p>
            <a:r>
              <a:rPr lang="cs-CZ" dirty="0"/>
              <a:t>Mura - nerovnoměrnost </a:t>
            </a:r>
          </a:p>
          <a:p>
            <a:r>
              <a:rPr lang="cs-CZ" dirty="0" err="1"/>
              <a:t>Muri</a:t>
            </a:r>
            <a:r>
              <a:rPr lang="cs-CZ" dirty="0"/>
              <a:t> - přetížení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84111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323975"/>
            <a:ext cx="51530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9604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10. Odpadové hospodářství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Odpadové hospodářství. Druhy odpadů. Druhotné suroviny. Zpětná logistika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93270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hospodářství.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Odpad</a:t>
            </a:r>
            <a:r>
              <a:rPr lang="cs-CZ" dirty="0"/>
              <a:t> - </a:t>
            </a:r>
            <a:r>
              <a:rPr lang="cs-CZ" sz="2200" dirty="0"/>
              <a:t>každá movitá věc, které se osoba zbavuje a patří do některé ze skupin uvedených v zákoně (zákon č. 185/01 Sb. o odpadech, vyhláška č. 381/01Sb. katalog odpadů, vyhláška 383/81 Sb. o podrobnostech nakládání s odpady). </a:t>
            </a:r>
            <a:endParaRPr lang="en-US" sz="2200" dirty="0"/>
          </a:p>
          <a:p>
            <a:endParaRPr lang="en-US" sz="2200" dirty="0"/>
          </a:p>
          <a:p>
            <a:r>
              <a:rPr lang="cs-CZ" b="1" dirty="0"/>
              <a:t>Odpadové hospodářství</a:t>
            </a:r>
            <a:r>
              <a:rPr lang="cs-CZ" dirty="0"/>
              <a:t>- </a:t>
            </a:r>
            <a:r>
              <a:rPr lang="cs-CZ" sz="2200" dirty="0"/>
              <a:t>činnost zaměřená na předcházení vzniku odpadů, na nakládání s odpady a na následnou péči o místo, kde jsou odpady trvale uloženy, a kontrola těchto činností. </a:t>
            </a:r>
          </a:p>
        </p:txBody>
      </p:sp>
    </p:spTree>
    <p:extLst>
      <p:ext uri="{BB962C8B-B14F-4D97-AF65-F5344CB8AC3E}">
        <p14:creationId xmlns:p14="http://schemas.microsoft.com/office/powerpoint/2010/main" val="307576691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odpadu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cs-CZ" b="1" dirty="0"/>
              <a:t>organické:</a:t>
            </a:r>
          </a:p>
          <a:p>
            <a:pPr lvl="0"/>
            <a:r>
              <a:rPr lang="cs-CZ" dirty="0"/>
              <a:t>ze zemědělské výroby,</a:t>
            </a:r>
          </a:p>
          <a:p>
            <a:pPr lvl="0"/>
            <a:r>
              <a:rPr lang="cs-CZ" dirty="0"/>
              <a:t>z výroby potravin,</a:t>
            </a:r>
          </a:p>
          <a:p>
            <a:pPr lvl="0"/>
            <a:r>
              <a:rPr lang="cs-CZ" dirty="0"/>
              <a:t>zpracování dřeva,</a:t>
            </a:r>
          </a:p>
          <a:p>
            <a:pPr lvl="0"/>
            <a:r>
              <a:rPr lang="cs-CZ" dirty="0"/>
              <a:t>komunální odpady,</a:t>
            </a:r>
          </a:p>
          <a:p>
            <a:pPr lvl="0"/>
            <a:r>
              <a:rPr lang="cs-CZ" dirty="0"/>
              <a:t>chemická výroba, </a:t>
            </a:r>
          </a:p>
          <a:p>
            <a:pPr lvl="0"/>
            <a:r>
              <a:rPr lang="cs-CZ" dirty="0"/>
              <a:t>textilní a kožedělná výroba,</a:t>
            </a:r>
          </a:p>
          <a:p>
            <a:pPr lvl="1"/>
            <a:r>
              <a:rPr lang="cs-CZ" b="1" dirty="0"/>
              <a:t>anorganické:</a:t>
            </a:r>
          </a:p>
          <a:p>
            <a:pPr lvl="0"/>
            <a:r>
              <a:rPr lang="cs-CZ" dirty="0"/>
              <a:t>těžba surovin,</a:t>
            </a:r>
          </a:p>
          <a:p>
            <a:pPr lvl="0"/>
            <a:r>
              <a:rPr lang="cs-CZ" dirty="0"/>
              <a:t>zpracování kovů,</a:t>
            </a:r>
          </a:p>
          <a:p>
            <a:pPr lvl="0"/>
            <a:r>
              <a:rPr lang="cs-CZ" dirty="0"/>
              <a:t>stavební výroba,</a:t>
            </a:r>
          </a:p>
          <a:p>
            <a:pPr lvl="0"/>
            <a:r>
              <a:rPr lang="cs-CZ" dirty="0"/>
              <a:t>elektroodpady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78890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 průběhu výroby, distribuce a balení zboží vzniká odpad, který je nutno odstranit a popřípadě zlikvidovat, rovněž tak výrobky na konci svého životního cyklu.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Všechny činnosti je nutno provádět v souladu se zákony a vyhláškami na ochranu životního prostředí.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31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/>
              <a:t>SCHÉMA LOGISTICKÉHO PLÁNOVÁNÍ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287" y="1600200"/>
            <a:ext cx="6257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94564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Způsoby nakládání s odpady: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omezování vzniku (minimalizace) odpadů,</a:t>
            </a:r>
          </a:p>
          <a:p>
            <a:pPr lvl="0"/>
            <a:r>
              <a:rPr lang="cs-CZ" dirty="0"/>
              <a:t>třídění a recyklace odpadů,</a:t>
            </a:r>
          </a:p>
          <a:p>
            <a:pPr lvl="0"/>
            <a:r>
              <a:rPr lang="cs-CZ" dirty="0"/>
              <a:t>odstraňování odpadů. Ty, které nelze využít, se zneškodňují skládkováním.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Zvýšenou pozornost je nutno věnovat odpadům, které ohrožují zdraví lidí a životní podmínky (nebezpečné odpady).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67824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Odpady jako složka životního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Ekologie</a:t>
            </a:r>
            <a:endParaRPr lang="cs-CZ" dirty="0"/>
          </a:p>
          <a:p>
            <a:pPr>
              <a:buNone/>
            </a:pPr>
            <a:r>
              <a:rPr lang="cs-CZ" dirty="0"/>
              <a:t>V současné době se výrobky označují symbolem trojúhelníku vytvořeného ze šipek a popisu.</a:t>
            </a:r>
          </a:p>
          <a:p>
            <a:pPr>
              <a:buNone/>
            </a:pPr>
            <a:r>
              <a:rPr lang="cs-CZ" dirty="0"/>
              <a:t>Na výrobku jsou vytištěny znaky materiálů použitých na výrobu komponentů, příslušenství a balení, jakož i jejich recyklace.</a:t>
            </a:r>
          </a:p>
          <a:p>
            <a:pPr>
              <a:buNone/>
            </a:pPr>
            <a:r>
              <a:rPr lang="cs-CZ" dirty="0"/>
              <a:t>Po ukončení životnosti výrobku je nutno tyto komponenty zlikvidovat prostřednictvím k tomu určených sběrných sítí.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1180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Odpady jako zdroj druhotných surovin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V moderním surovinovém hospodářství jsou odpady a vedlejší produkty součástí surovinové základny.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Tyto druhotné zdroje surovin jsou zdroje </a:t>
            </a:r>
            <a:r>
              <a:rPr lang="cs-CZ" b="1" dirty="0"/>
              <a:t>dynamické</a:t>
            </a:r>
            <a:r>
              <a:rPr lang="cs-CZ" dirty="0"/>
              <a:t>, jsou v neustálém pohybu v reprodukčních procesech výroby, užívání, vyřazování s následným sběrem a návaznou recyklací či alternativní likvidací odpadů.</a:t>
            </a:r>
          </a:p>
          <a:p>
            <a:pPr>
              <a:buNone/>
            </a:pPr>
            <a:r>
              <a:rPr lang="cs-CZ" b="1" dirty="0"/>
              <a:t>Recycling</a:t>
            </a:r>
            <a:r>
              <a:rPr lang="cs-CZ" dirty="0"/>
              <a:t> (recyklace) je mezinárodně užívaný termín pro proces využívání odpadů jako suroviny zpětným zhodnocovacím oběhem. </a:t>
            </a:r>
          </a:p>
        </p:txBody>
      </p:sp>
    </p:spTree>
    <p:extLst>
      <p:ext uri="{BB962C8B-B14F-4D97-AF65-F5344CB8AC3E}">
        <p14:creationId xmlns:p14="http://schemas.microsoft.com/office/powerpoint/2010/main" val="422005511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Recyklace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 nakládání s odpadem, který vede k jeho dalšímu materiálovému využití.</a:t>
            </a:r>
          </a:p>
          <a:p>
            <a:r>
              <a:rPr lang="cs-CZ" dirty="0"/>
              <a:t>opětovné cyklické využití odpadů a jejich vlastností jako druhotné suroviny ve výrobním procesu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80041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staré nebo sběrné suroviny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546353" cy="416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57625"/>
            <a:ext cx="46291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84783"/>
            <a:ext cx="3672408" cy="275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44150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průmyslové odpady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83" y="1916832"/>
            <a:ext cx="69280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84984"/>
            <a:ext cx="3600400" cy="26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470871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vedlejší produkty z výroby nebo úpravy surovin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427984" cy="331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80062"/>
            <a:ext cx="4200103" cy="30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340768"/>
            <a:ext cx="4213654" cy="31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36450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logistika (Reverse </a:t>
            </a:r>
            <a:r>
              <a:rPr lang="cs-CZ" dirty="0" err="1"/>
              <a:t>Logistics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náplní reverzní logistiky (neboli zpětné logistiky) je sběr, třídění, demontáž a zpracování použitých výrobků, součástek, vedlejších produktů, nadbytečných zásob obalového materiálu, kde hlavním cílem je zajistit jejich nové využití</a:t>
            </a:r>
          </a:p>
        </p:txBody>
      </p:sp>
    </p:spTree>
    <p:extLst>
      <p:ext uri="{BB962C8B-B14F-4D97-AF65-F5344CB8AC3E}">
        <p14:creationId xmlns:p14="http://schemas.microsoft.com/office/powerpoint/2010/main" val="168292728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E516A-846D-4AC3-B2CA-FE981623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Bariéry zpětné logistiky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C750B5D-BD5A-4C3F-8656-A749238DCF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24" y="1600200"/>
            <a:ext cx="7059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4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procesy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zahrnují tři složky: plánování, řízení a realizace. </a:t>
            </a:r>
          </a:p>
          <a:p>
            <a:r>
              <a:rPr lang="cs-CZ" dirty="0"/>
              <a:t>jsou procesy </a:t>
            </a:r>
            <a:r>
              <a:rPr lang="cs-CZ" i="1" u="sng" dirty="0"/>
              <a:t>netechnologického charakteru</a:t>
            </a:r>
            <a:r>
              <a:rPr lang="cs-CZ" dirty="0"/>
              <a:t>. To znamená, že na rozdíl od technologických procesů nemění fyzikální, ani chemickou podstatu zpracovávaného materiálu a nedokončených výrobků, kterými se zabývají. </a:t>
            </a:r>
          </a:p>
        </p:txBody>
      </p:sp>
    </p:spTree>
    <p:extLst>
      <p:ext uri="{BB962C8B-B14F-4D97-AF65-F5344CB8AC3E}">
        <p14:creationId xmlns:p14="http://schemas.microsoft.com/office/powerpoint/2010/main" val="2633248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Strukturace logistických funkcí podle úrovně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34390" lvl="1" indent="-514350" fontAlgn="auto">
              <a:spcAft>
                <a:spcPts val="0"/>
              </a:spcAft>
              <a:buAutoNum type="arabicPeriod"/>
              <a:defRPr/>
            </a:pPr>
            <a:r>
              <a:rPr lang="cs-CZ" b="1" dirty="0"/>
              <a:t>Strategická úroveň</a:t>
            </a:r>
            <a:r>
              <a:rPr lang="cs-CZ" dirty="0"/>
              <a:t> je zásadní rozhodování s dlouhodobou platností o zdrojích, o pravidlech a postupech.</a:t>
            </a:r>
          </a:p>
          <a:p>
            <a:pPr marL="834390" lvl="1" indent="-514350" fontAlgn="auto">
              <a:spcAft>
                <a:spcPts val="0"/>
              </a:spcAft>
              <a:buAutoNum type="arabicPeriod"/>
              <a:defRPr/>
            </a:pPr>
            <a:r>
              <a:rPr lang="cs-CZ" b="1" dirty="0"/>
              <a:t>Taktická úroveň</a:t>
            </a:r>
          </a:p>
          <a:p>
            <a:pPr marL="720090" lvl="2" indent="0">
              <a:buNone/>
              <a:defRPr/>
            </a:pPr>
            <a:r>
              <a:rPr lang="cs-CZ" b="1" i="1" dirty="0"/>
              <a:t>2.1. Dispoziční úroveň </a:t>
            </a:r>
            <a:r>
              <a:rPr lang="cs-CZ" dirty="0"/>
              <a:t>jsou krátkodobá rozhodnutí o plnění vzniklých požadavků a potřeb.</a:t>
            </a:r>
          </a:p>
          <a:p>
            <a:pPr marL="720090" lvl="2" indent="0">
              <a:buNone/>
              <a:defRPr/>
            </a:pPr>
            <a:r>
              <a:rPr lang="cs-CZ" b="1" i="1" dirty="0"/>
              <a:t>2.2. Administrativní (správní) úroveň</a:t>
            </a:r>
            <a:r>
              <a:rPr lang="cs-CZ" i="1" dirty="0"/>
              <a:t> </a:t>
            </a:r>
            <a:r>
              <a:rPr lang="cs-CZ" dirty="0"/>
              <a:t>zabezpečuje provádění </a:t>
            </a:r>
            <a:r>
              <a:rPr lang="cs-CZ" i="1" dirty="0"/>
              <a:t>informačních činností</a:t>
            </a:r>
            <a:r>
              <a:rPr lang="cs-CZ" dirty="0"/>
              <a:t> na základě dispozičního rozhodnutí nebo příkazu</a:t>
            </a:r>
          </a:p>
          <a:p>
            <a:pPr marL="320040" lvl="1" indent="0" fontAlgn="auto">
              <a:spcAft>
                <a:spcPts val="0"/>
              </a:spcAft>
              <a:buNone/>
              <a:defRPr/>
            </a:pPr>
            <a:r>
              <a:rPr lang="cs-CZ" b="1" dirty="0"/>
              <a:t>3. Operativní úroveň</a:t>
            </a:r>
            <a:r>
              <a:rPr lang="cs-CZ" dirty="0"/>
              <a:t> zabezpečuje provádění </a:t>
            </a:r>
            <a:r>
              <a:rPr lang="cs-CZ" i="1" dirty="0"/>
              <a:t>hmotných procesů</a:t>
            </a:r>
            <a:r>
              <a:rPr lang="cs-CZ" dirty="0"/>
              <a:t>, tzn. materiálového toku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815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838200" y="1600200"/>
            <a:ext cx="1447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Times New Roman" pitchFamily="18" charset="0"/>
              </a:rPr>
              <a:t>trh</a:t>
            </a:r>
          </a:p>
          <a:p>
            <a:pPr>
              <a:spcBef>
                <a:spcPct val="50000"/>
              </a:spcBef>
            </a:pPr>
            <a:r>
              <a:rPr lang="cs-CZ" sz="2000" dirty="0">
                <a:latin typeface="Times New Roman" pitchFamily="18" charset="0"/>
              </a:rPr>
              <a:t>zásobování</a:t>
            </a: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2590800" y="1295400"/>
            <a:ext cx="18288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Průmyslová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organizace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1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výrobní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    </a:t>
            </a:r>
          </a:p>
          <a:p>
            <a:pPr marL="296863" indent="-296863">
              <a:lnSpc>
                <a:spcPct val="3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2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obchodní </a:t>
            </a:r>
          </a:p>
          <a:p>
            <a:pPr marL="296863" indent="-296863">
              <a:lnSpc>
                <a:spcPct val="3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    organizace             </a:t>
            </a: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2667000" y="3429000"/>
            <a:ext cx="182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3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organizace   poskytující služby</a:t>
            </a:r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2286000" y="914400"/>
            <a:ext cx="23622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4" name="Rectangle 10"/>
          <p:cNvSpPr>
            <a:spLocks noChangeArrowheads="1"/>
          </p:cNvSpPr>
          <p:nvPr/>
        </p:nvSpPr>
        <p:spPr bwMode="auto">
          <a:xfrm>
            <a:off x="609600" y="1524000"/>
            <a:ext cx="2057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5" name="Text Box 11"/>
          <p:cNvSpPr txBox="1">
            <a:spLocks noChangeArrowheads="1"/>
          </p:cNvSpPr>
          <p:nvPr/>
        </p:nvSpPr>
        <p:spPr bwMode="auto">
          <a:xfrm>
            <a:off x="5029200" y="3810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trh zákazníků</a:t>
            </a:r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4343400" y="3505200"/>
            <a:ext cx="3354388" cy="9890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7" name="Line 13"/>
          <p:cNvSpPr>
            <a:spLocks noChangeShapeType="1"/>
          </p:cNvSpPr>
          <p:nvPr/>
        </p:nvSpPr>
        <p:spPr bwMode="auto">
          <a:xfrm>
            <a:off x="609600" y="25146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8" name="Line 14"/>
          <p:cNvSpPr>
            <a:spLocks noChangeShapeType="1"/>
          </p:cNvSpPr>
          <p:nvPr/>
        </p:nvSpPr>
        <p:spPr bwMode="auto">
          <a:xfrm>
            <a:off x="7696200" y="4495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9" name="Line 17"/>
          <p:cNvSpPr>
            <a:spLocks noChangeShapeType="1"/>
          </p:cNvSpPr>
          <p:nvPr/>
        </p:nvSpPr>
        <p:spPr bwMode="auto">
          <a:xfrm>
            <a:off x="609600" y="65532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0" name="Line 18"/>
          <p:cNvSpPr>
            <a:spLocks noChangeShapeType="1"/>
          </p:cNvSpPr>
          <p:nvPr/>
        </p:nvSpPr>
        <p:spPr bwMode="auto">
          <a:xfrm>
            <a:off x="609600" y="624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1" name="Line 19"/>
          <p:cNvSpPr>
            <a:spLocks noChangeShapeType="1"/>
          </p:cNvSpPr>
          <p:nvPr/>
        </p:nvSpPr>
        <p:spPr bwMode="auto">
          <a:xfrm>
            <a:off x="7696200" y="632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2" name="Line 20"/>
          <p:cNvSpPr>
            <a:spLocks noChangeShapeType="1"/>
          </p:cNvSpPr>
          <p:nvPr/>
        </p:nvSpPr>
        <p:spPr bwMode="auto">
          <a:xfrm>
            <a:off x="7696200" y="617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3" name="Line 21"/>
          <p:cNvSpPr>
            <a:spLocks noChangeShapeType="1"/>
          </p:cNvSpPr>
          <p:nvPr/>
        </p:nvSpPr>
        <p:spPr bwMode="auto">
          <a:xfrm>
            <a:off x="2667000" y="2514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4" name="Line 22"/>
          <p:cNvSpPr>
            <a:spLocks noChangeShapeType="1"/>
          </p:cNvSpPr>
          <p:nvPr/>
        </p:nvSpPr>
        <p:spPr bwMode="auto">
          <a:xfrm flipH="1">
            <a:off x="609600" y="5181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5" name="Line 23"/>
          <p:cNvSpPr>
            <a:spLocks noChangeShapeType="1"/>
          </p:cNvSpPr>
          <p:nvPr/>
        </p:nvSpPr>
        <p:spPr bwMode="auto">
          <a:xfrm>
            <a:off x="2286000" y="4724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6" name="Line 24"/>
          <p:cNvSpPr>
            <a:spLocks noChangeShapeType="1"/>
          </p:cNvSpPr>
          <p:nvPr/>
        </p:nvSpPr>
        <p:spPr bwMode="auto">
          <a:xfrm>
            <a:off x="4648200" y="4724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7" name="Line 25"/>
          <p:cNvSpPr>
            <a:spLocks noChangeShapeType="1"/>
          </p:cNvSpPr>
          <p:nvPr/>
        </p:nvSpPr>
        <p:spPr bwMode="auto">
          <a:xfrm>
            <a:off x="4343400" y="4495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8" name="Line 26"/>
          <p:cNvSpPr>
            <a:spLocks noChangeShapeType="1"/>
          </p:cNvSpPr>
          <p:nvPr/>
        </p:nvSpPr>
        <p:spPr bwMode="auto">
          <a:xfrm>
            <a:off x="2286000" y="6019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9" name="Line 27"/>
          <p:cNvSpPr>
            <a:spLocks noChangeShapeType="1"/>
          </p:cNvSpPr>
          <p:nvPr/>
        </p:nvSpPr>
        <p:spPr bwMode="auto">
          <a:xfrm>
            <a:off x="22860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0" name="Line 28"/>
          <p:cNvSpPr>
            <a:spLocks noChangeShapeType="1"/>
          </p:cNvSpPr>
          <p:nvPr/>
        </p:nvSpPr>
        <p:spPr bwMode="auto">
          <a:xfrm>
            <a:off x="46482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1" name="Line 29"/>
          <p:cNvSpPr>
            <a:spLocks noChangeShapeType="1"/>
          </p:cNvSpPr>
          <p:nvPr/>
        </p:nvSpPr>
        <p:spPr bwMode="auto">
          <a:xfrm>
            <a:off x="2286000" y="609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2" name="Line 30"/>
          <p:cNvSpPr>
            <a:spLocks noChangeShapeType="1"/>
          </p:cNvSpPr>
          <p:nvPr/>
        </p:nvSpPr>
        <p:spPr bwMode="auto">
          <a:xfrm>
            <a:off x="43434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3" name="Line 31"/>
          <p:cNvSpPr>
            <a:spLocks noChangeShapeType="1"/>
          </p:cNvSpPr>
          <p:nvPr/>
        </p:nvSpPr>
        <p:spPr bwMode="auto">
          <a:xfrm>
            <a:off x="2286000" y="601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4" name="Line 32"/>
          <p:cNvSpPr>
            <a:spLocks noChangeShapeType="1"/>
          </p:cNvSpPr>
          <p:nvPr/>
        </p:nvSpPr>
        <p:spPr bwMode="auto">
          <a:xfrm>
            <a:off x="4343400" y="5181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5" name="Line 37"/>
          <p:cNvSpPr>
            <a:spLocks noChangeShapeType="1"/>
          </p:cNvSpPr>
          <p:nvPr/>
        </p:nvSpPr>
        <p:spPr bwMode="auto">
          <a:xfrm>
            <a:off x="685800" y="762000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6" name="Text Box 38"/>
          <p:cNvSpPr txBox="1">
            <a:spLocks noChangeArrowheads="1"/>
          </p:cNvSpPr>
          <p:nvPr/>
        </p:nvSpPr>
        <p:spPr bwMode="auto">
          <a:xfrm>
            <a:off x="6019800" y="9144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Materiálový tok</a:t>
            </a:r>
          </a:p>
        </p:txBody>
      </p:sp>
      <p:sp>
        <p:nvSpPr>
          <p:cNvPr id="48157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4800600"/>
            <a:ext cx="1066800" cy="2286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3. fáze</a:t>
            </a:r>
          </a:p>
        </p:txBody>
      </p:sp>
      <p:sp>
        <p:nvSpPr>
          <p:cNvPr id="48158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172200"/>
            <a:ext cx="1295400" cy="304800"/>
          </a:xfrm>
          <a:prstGeom prst="actionButtonBlank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4. fáze</a:t>
            </a:r>
          </a:p>
        </p:txBody>
      </p:sp>
      <p:sp>
        <p:nvSpPr>
          <p:cNvPr id="48159" name="AutoShape 4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43200" y="5638800"/>
            <a:ext cx="13716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2. fáze</a:t>
            </a:r>
          </a:p>
        </p:txBody>
      </p:sp>
      <p:sp>
        <p:nvSpPr>
          <p:cNvPr id="48160" name="AutoShape 4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4800600"/>
            <a:ext cx="1371600" cy="304800"/>
          </a:xfrm>
          <a:prstGeom prst="actionButtonBlank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1. fáze</a:t>
            </a:r>
          </a:p>
        </p:txBody>
      </p:sp>
      <p:sp>
        <p:nvSpPr>
          <p:cNvPr id="48161" name="Line 48"/>
          <p:cNvSpPr>
            <a:spLocks noChangeShapeType="1"/>
          </p:cNvSpPr>
          <p:nvPr/>
        </p:nvSpPr>
        <p:spPr bwMode="auto">
          <a:xfrm flipH="1" flipV="1">
            <a:off x="539750" y="6669088"/>
            <a:ext cx="741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62" name="Text Box 51"/>
          <p:cNvSpPr txBox="1">
            <a:spLocks noChangeArrowheads="1"/>
          </p:cNvSpPr>
          <p:nvPr/>
        </p:nvSpPr>
        <p:spPr bwMode="auto">
          <a:xfrm>
            <a:off x="5580063" y="6165850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informační tok</a:t>
            </a:r>
          </a:p>
        </p:txBody>
      </p:sp>
    </p:spTree>
    <p:extLst>
      <p:ext uri="{BB962C8B-B14F-4D97-AF65-F5344CB8AC3E}">
        <p14:creationId xmlns:p14="http://schemas.microsoft.com/office/powerpoint/2010/main" val="129928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Kompletační,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Technologické,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Mezioperační, 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Skladové,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Ložné,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meziobjektová</a:t>
            </a:r>
            <a:r>
              <a:rPr lang="cs-CZ" dirty="0"/>
              <a:t>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vnější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technologická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operace balení,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Pomocné.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588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/>
              <a:t>Logistické náklady</a:t>
            </a:r>
            <a:r>
              <a:rPr lang="cs-CZ" dirty="0"/>
              <a:t> jsou finanční prostředky vynaložené na logistické výkony. </a:t>
            </a:r>
          </a:p>
          <a:p>
            <a:r>
              <a:rPr lang="cs-CZ" dirty="0"/>
              <a:t>Úroveň zákaznického servisu</a:t>
            </a:r>
          </a:p>
          <a:p>
            <a:r>
              <a:rPr lang="cs-CZ" dirty="0"/>
              <a:t>Přepravní náklady</a:t>
            </a:r>
          </a:p>
          <a:p>
            <a:r>
              <a:rPr lang="cs-CZ" dirty="0"/>
              <a:t>Náklady na udržování zásob</a:t>
            </a:r>
          </a:p>
          <a:p>
            <a:r>
              <a:rPr lang="cs-CZ" dirty="0"/>
              <a:t>Skladovací náklady</a:t>
            </a:r>
          </a:p>
          <a:p>
            <a:r>
              <a:rPr lang="cs-CZ" dirty="0"/>
              <a:t>Množstevní náklady</a:t>
            </a:r>
          </a:p>
          <a:p>
            <a:r>
              <a:rPr lang="cs-CZ" dirty="0"/>
              <a:t>Náklady na informační systém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066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náklady</a:t>
            </a:r>
          </a:p>
        </p:txBody>
      </p:sp>
      <p:sp>
        <p:nvSpPr>
          <p:cNvPr id="839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 minimalizace všech typů LN </a:t>
            </a:r>
          </a:p>
          <a:p>
            <a:pPr marL="0" indent="0">
              <a:buNone/>
            </a:pPr>
            <a:r>
              <a:rPr lang="cs-CZ" dirty="0"/>
              <a:t>LN závisí na: </a:t>
            </a:r>
          </a:p>
          <a:p>
            <a:pPr lvl="1"/>
            <a:r>
              <a:rPr lang="cs-CZ" dirty="0"/>
              <a:t>množství materiálu </a:t>
            </a:r>
          </a:p>
          <a:p>
            <a:pPr lvl="1"/>
            <a:r>
              <a:rPr lang="cs-CZ" dirty="0"/>
              <a:t>čase – čas náklady snižuje i zvyšuje </a:t>
            </a:r>
          </a:p>
          <a:p>
            <a:pPr lvl="1"/>
            <a:r>
              <a:rPr lang="cs-CZ" dirty="0"/>
              <a:t>místě, typu materiálu, frekvenci dodávek, typu dopravního prostředku…..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93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Požadavky k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Zápočet</a:t>
            </a:r>
            <a:r>
              <a:rPr lang="cs-CZ" dirty="0"/>
              <a:t> (0-35b, min.20b):</a:t>
            </a:r>
          </a:p>
          <a:p>
            <a:pPr lvl="1"/>
            <a:r>
              <a:rPr lang="cs-CZ" b="1" dirty="0"/>
              <a:t>Seminární práce </a:t>
            </a:r>
            <a:r>
              <a:rPr lang="cs-CZ" dirty="0"/>
              <a:t>(2 příklady na Teorii hromadné obsluhy) – do 6.12.2021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Ústní zkouška </a:t>
            </a:r>
            <a:r>
              <a:rPr lang="cs-CZ" dirty="0"/>
              <a:t>(0-65b, min. 31b)</a:t>
            </a:r>
          </a:p>
          <a:p>
            <a:pPr lvl="1"/>
            <a:r>
              <a:rPr lang="cs-CZ" dirty="0"/>
              <a:t>2 teoretické otázky (seznam je uveden na další straně); 10min příprava/10min zkouška – 6.12.2021</a:t>
            </a:r>
          </a:p>
          <a:p>
            <a:pPr lvl="1"/>
            <a:endParaRPr lang="cs-CZ" dirty="0"/>
          </a:p>
          <a:p>
            <a:pPr marL="0" indent="0" algn="ctr">
              <a:buNone/>
            </a:pPr>
            <a:r>
              <a:rPr lang="cs-CZ" sz="2600" dirty="0"/>
              <a:t>51-67b (3), 68-84b (2), 85-100b (1)</a:t>
            </a:r>
          </a:p>
        </p:txBody>
      </p:sp>
    </p:spTree>
    <p:extLst>
      <p:ext uri="{BB962C8B-B14F-4D97-AF65-F5344CB8AC3E}">
        <p14:creationId xmlns:p14="http://schemas.microsoft.com/office/powerpoint/2010/main" val="209285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Logistické výkony</a:t>
            </a:r>
            <a:r>
              <a:rPr lang="cs-CZ" dirty="0"/>
              <a:t> jsou výkony manipulační, skladové, přepravní.</a:t>
            </a:r>
          </a:p>
        </p:txBody>
      </p:sp>
    </p:spTree>
    <p:extLst>
      <p:ext uri="{BB962C8B-B14F-4D97-AF65-F5344CB8AC3E}">
        <p14:creationId xmlns:p14="http://schemas.microsoft.com/office/powerpoint/2010/main" val="60284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výkonové ukazatele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dodací lhůta</a:t>
            </a:r>
            <a:r>
              <a:rPr lang="cs-CZ" dirty="0"/>
              <a:t>: interval času mezi přijetím objednávky a doručením objednaného produktu zákazníkovi.</a:t>
            </a:r>
          </a:p>
          <a:p>
            <a:pPr lvl="0"/>
            <a:r>
              <a:rPr lang="cs-CZ" b="1" dirty="0"/>
              <a:t>stupeň úplnosti dodávky</a:t>
            </a:r>
            <a:r>
              <a:rPr lang="cs-CZ" dirty="0"/>
              <a:t> udává podíl zboží z objednávek došlých během určitého období, které bylo dodáno v přislíbené dodací lhůtě v plném množství.</a:t>
            </a:r>
          </a:p>
          <a:p>
            <a:pPr lvl="0"/>
            <a:r>
              <a:rPr lang="cs-CZ" b="1" dirty="0"/>
              <a:t>stupeň spolehlivosti dodávky</a:t>
            </a:r>
            <a:r>
              <a:rPr lang="cs-CZ" dirty="0"/>
              <a:t> podíl počtu dodávek splněných v termínu ze všech dodávek během určitého období.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48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Aktivní 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/>
              <a:t>Prostředky, jejichž působením se realizují toky pasivních prvků v logistickém řetězci. Tomu odpovídají aktivní prvky:</a:t>
            </a:r>
          </a:p>
          <a:p>
            <a:pPr lvl="0"/>
            <a:r>
              <a:rPr lang="cs-CZ" dirty="0"/>
              <a:t>technické prostředky a zařízení pro manipulaci, přepravu, skladování, balení a fixaci zboží </a:t>
            </a:r>
            <a:endParaRPr lang="en-US" dirty="0"/>
          </a:p>
          <a:p>
            <a:pPr lvl="0"/>
            <a:r>
              <a:rPr lang="cs-CZ" dirty="0"/>
              <a:t>technické prostředky a zařízení sloužící operacím s informacemi (nosiči informací) </a:t>
            </a:r>
            <a:endParaRPr lang="en-US" dirty="0"/>
          </a:p>
          <a:p>
            <a:pPr lvl="0"/>
            <a:r>
              <a:rPr lang="cs-CZ" dirty="0"/>
              <a:t>obsluhující, řídící a kontrolující faktor, tj. lidská složka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683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pasivní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Logistické pasivní prvky</a:t>
            </a:r>
            <a:r>
              <a:rPr lang="cs-CZ" dirty="0"/>
              <a:t> jsou manipulovatelné, přepravované nebo skladovatelné kusy, jednotky nebo zásilky, které musí překonat prostor a čas.</a:t>
            </a:r>
          </a:p>
          <a:p>
            <a:pPr>
              <a:buFontTx/>
              <a:buChar char="-"/>
            </a:pPr>
            <a:r>
              <a:rPr lang="cs-CZ" dirty="0"/>
              <a:t>Materiálové prvky (materiál, polotovar, suroviny, součást, hotový produkt), </a:t>
            </a:r>
          </a:p>
          <a:p>
            <a:pPr>
              <a:buFontTx/>
              <a:buChar char="-"/>
            </a:pPr>
            <a:r>
              <a:rPr lang="cs-CZ" dirty="0"/>
              <a:t>Obaly, </a:t>
            </a:r>
          </a:p>
          <a:p>
            <a:pPr>
              <a:buFontTx/>
              <a:buChar char="-"/>
            </a:pPr>
            <a:r>
              <a:rPr lang="cs-CZ" dirty="0"/>
              <a:t>Přepravní prostředky (palety</a:t>
            </a:r>
            <a:r>
              <a:rPr lang="ru-RU" dirty="0"/>
              <a:t>)</a:t>
            </a:r>
            <a:r>
              <a:rPr lang="cs-CZ" dirty="0"/>
              <a:t>,</a:t>
            </a:r>
          </a:p>
          <a:p>
            <a:pPr>
              <a:buFontTx/>
              <a:buChar char="-"/>
            </a:pPr>
            <a:r>
              <a:rPr lang="cs-CZ" dirty="0"/>
              <a:t>Odpad,</a:t>
            </a:r>
          </a:p>
          <a:p>
            <a:pPr>
              <a:buFontTx/>
              <a:buChar char="-"/>
            </a:pPr>
            <a:r>
              <a:rPr lang="cs-CZ" dirty="0"/>
              <a:t>Informace.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044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základního logistického cíle se odvozují </a:t>
            </a:r>
            <a:r>
              <a:rPr lang="cs-CZ" b="1" dirty="0"/>
              <a:t>dílčí cíle</a:t>
            </a:r>
            <a:r>
              <a:rPr lang="cs-CZ" dirty="0"/>
              <a:t>, které mohou mít odlišné zájmy, pak dochází ke </a:t>
            </a:r>
            <a:r>
              <a:rPr lang="cs-CZ" b="1" i="1" dirty="0"/>
              <a:t>konfliktu</a:t>
            </a:r>
            <a:r>
              <a:rPr lang="cs-CZ" b="1" dirty="0"/>
              <a:t> </a:t>
            </a:r>
            <a:r>
              <a:rPr lang="cs-CZ" dirty="0"/>
              <a:t>uvnitř podniku.</a:t>
            </a:r>
          </a:p>
          <a:p>
            <a:pPr lvl="1"/>
            <a:r>
              <a:rPr lang="cs-CZ" dirty="0"/>
              <a:t>Nákup vs. Výroba</a:t>
            </a:r>
          </a:p>
          <a:p>
            <a:pPr lvl="1"/>
            <a:r>
              <a:rPr lang="cs-CZ" dirty="0"/>
              <a:t>Výrobní jednotky, pracoviště vs. Plánování</a:t>
            </a:r>
          </a:p>
          <a:p>
            <a:pPr lvl="1"/>
            <a:r>
              <a:rPr lang="cs-CZ" dirty="0"/>
              <a:t>Výroba vs. zákazník</a:t>
            </a:r>
          </a:p>
          <a:p>
            <a:pPr lvl="1"/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97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2. Logistický systém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Mikro-logistický systém. Makro-logistický systém. Meta-logistický systém.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05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Logistické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Logistický systém je </a:t>
            </a:r>
            <a:r>
              <a:rPr lang="cs-CZ" dirty="0" err="1"/>
              <a:t>multisystém</a:t>
            </a:r>
            <a:r>
              <a:rPr lang="cs-CZ" dirty="0"/>
              <a:t>, množina systémů. Jednotlivé systémy nelze zkoumat samostatně, ale jen ve vzájemných souvislostech. Články logistického řetězce (sklady, doprava aj.) mají postavení podsystémů (subsystémů)</a:t>
            </a:r>
          </a:p>
        </p:txBody>
      </p:sp>
    </p:spTree>
    <p:extLst>
      <p:ext uri="{BB962C8B-B14F-4D97-AF65-F5344CB8AC3E}">
        <p14:creationId xmlns:p14="http://schemas.microsoft.com/office/powerpoint/2010/main" val="1285929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Mikrologistický</a:t>
            </a:r>
            <a:r>
              <a:rPr lang="cs-CZ" b="1" dirty="0"/>
              <a:t> a </a:t>
            </a:r>
            <a:r>
              <a:rPr lang="cs-CZ" b="1" dirty="0" err="1"/>
              <a:t>makrologistický</a:t>
            </a:r>
            <a:r>
              <a:rPr lang="cs-CZ" b="1" dirty="0"/>
              <a:t> systém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Mikrologistický</a:t>
            </a:r>
            <a:r>
              <a:rPr lang="cs-CZ" dirty="0"/>
              <a:t>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Jsou logistické systémy jednotlivých veřejnoprávních a soukromých organizací - podniků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Makrologistický</a:t>
            </a:r>
            <a:r>
              <a:rPr lang="cs-CZ" dirty="0"/>
              <a:t> systém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Dopravní systém v regionu, národním hospodářství nebo světovém hospodářství. K tomu patří dopravní síť silniční, kolejová, vodní, letecká</a:t>
            </a:r>
          </a:p>
          <a:p>
            <a:r>
              <a:rPr lang="cs-CZ" sz="2000" i="1" dirty="0"/>
              <a:t>Stejně tak zde patří i procesy veřejné a individuální dopravy osob a zboží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735263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Mezilogistický</a:t>
            </a:r>
            <a:r>
              <a:rPr lang="cs-CZ" b="1" dirty="0"/>
              <a:t> systém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Tyto systémy operují na úrovni spolupracujících organizací - příkladem je spediční organizace, která   zajišťuje   přepravu   mezi   průmyslovým  dodavatelem,   velkoobchodem   a maloobchodníkem.</a:t>
            </a:r>
          </a:p>
        </p:txBody>
      </p:sp>
    </p:spTree>
    <p:extLst>
      <p:ext uri="{BB962C8B-B14F-4D97-AF65-F5344CB8AC3E}">
        <p14:creationId xmlns:p14="http://schemas.microsoft.com/office/powerpoint/2010/main" val="623013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Podnik jako logistický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030262" y="1178679"/>
            <a:ext cx="6914668" cy="5035682"/>
            <a:chOff x="2198" y="3402"/>
            <a:chExt cx="7200" cy="6192"/>
          </a:xfrm>
        </p:grpSpPr>
        <p:sp>
          <p:nvSpPr>
            <p:cNvPr id="6" name="AutoShape 58"/>
            <p:cNvSpPr>
              <a:spLocks noChangeAspect="1" noChangeArrowheads="1" noTextEdit="1"/>
            </p:cNvSpPr>
            <p:nvPr/>
          </p:nvSpPr>
          <p:spPr bwMode="auto">
            <a:xfrm>
              <a:off x="2198" y="3402"/>
              <a:ext cx="7200" cy="6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57"/>
            <p:cNvSpPr>
              <a:spLocks noChangeShapeType="1"/>
            </p:cNvSpPr>
            <p:nvPr/>
          </p:nvSpPr>
          <p:spPr bwMode="auto">
            <a:xfrm>
              <a:off x="3638" y="4266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56"/>
            <p:cNvSpPr>
              <a:spLocks noChangeShapeType="1"/>
            </p:cNvSpPr>
            <p:nvPr/>
          </p:nvSpPr>
          <p:spPr bwMode="auto">
            <a:xfrm flipH="1">
              <a:off x="5510" y="6138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auto">
            <a:xfrm>
              <a:off x="5510" y="6426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54"/>
            <p:cNvSpPr>
              <a:spLocks noChangeShapeType="1"/>
            </p:cNvSpPr>
            <p:nvPr/>
          </p:nvSpPr>
          <p:spPr bwMode="auto">
            <a:xfrm flipH="1">
              <a:off x="5510" y="6282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>
              <a:off x="5510" y="6570"/>
              <a:ext cx="57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>
              <a:off x="4214" y="6858"/>
              <a:ext cx="23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51"/>
            <p:cNvSpPr>
              <a:spLocks noChangeShapeType="1"/>
            </p:cNvSpPr>
            <p:nvPr/>
          </p:nvSpPr>
          <p:spPr bwMode="auto">
            <a:xfrm>
              <a:off x="2774" y="5850"/>
              <a:ext cx="0" cy="14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2774" y="7290"/>
              <a:ext cx="38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 flipV="1">
              <a:off x="6662" y="6714"/>
              <a:ext cx="0" cy="5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48"/>
            <p:cNvSpPr>
              <a:spLocks noChangeShapeType="1"/>
            </p:cNvSpPr>
            <p:nvPr/>
          </p:nvSpPr>
          <p:spPr bwMode="auto">
            <a:xfrm flipV="1">
              <a:off x="6518" y="671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 flipH="1">
              <a:off x="3350" y="541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46"/>
            <p:cNvSpPr>
              <a:spLocks noChangeShapeType="1"/>
            </p:cNvSpPr>
            <p:nvPr/>
          </p:nvSpPr>
          <p:spPr bwMode="auto">
            <a:xfrm>
              <a:off x="3638" y="426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>
              <a:off x="3350" y="527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3638" y="4266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>
              <a:off x="3494" y="3546"/>
              <a:ext cx="1" cy="4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3494" y="3546"/>
              <a:ext cx="37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7238" y="3546"/>
              <a:ext cx="1" cy="4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3494" y="7578"/>
              <a:ext cx="37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6662" y="426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6806" y="4266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 flipV="1">
              <a:off x="4934" y="383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4934" y="3834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7094" y="3834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>
              <a:off x="7094" y="5130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6950" y="4122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6950" y="541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6662" y="412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6662" y="498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>
              <a:off x="5078" y="4986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V="1">
              <a:off x="4214" y="4986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4214" y="498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 flipV="1">
              <a:off x="4790" y="469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 flipV="1">
              <a:off x="5078" y="469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4934" y="469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4934" y="5274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6374" y="527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4214" y="5850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>
              <a:off x="5078" y="9018"/>
              <a:ext cx="28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5078" y="9306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4646" y="3978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řízení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5798" y="3978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odbyt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3926" y="5130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nákup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4646" y="5994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výroba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6086" y="5994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sklad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2198" y="4554"/>
              <a:ext cx="115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dodavatelé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7526" y="4698"/>
              <a:ext cx="115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odběratelé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- zákazníci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6806" y="6714"/>
              <a:ext cx="0" cy="5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6806" y="7290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V="1">
              <a:off x="7094" y="5706"/>
              <a:ext cx="0" cy="15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7094" y="5706"/>
              <a:ext cx="4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5078" y="8154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3062" y="8010"/>
              <a:ext cx="2592" cy="1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Podnik – systém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Subsystémy podniku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Materiálový tok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Informační tok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5078" y="8442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Line 4"/>
            <p:cNvSpPr>
              <a:spLocks noChangeShapeType="1"/>
            </p:cNvSpPr>
            <p:nvPr/>
          </p:nvSpPr>
          <p:spPr bwMode="auto">
            <a:xfrm>
              <a:off x="5078" y="930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5078" y="887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Rectangle 2"/>
            <p:cNvSpPr>
              <a:spLocks noChangeArrowheads="1"/>
            </p:cNvSpPr>
            <p:nvPr/>
          </p:nvSpPr>
          <p:spPr bwMode="auto">
            <a:xfrm>
              <a:off x="5078" y="8154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6109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42443-236E-4F2F-A3C4-D0109884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Rozvrh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75ED5-CFB9-402D-BB30-77031CD88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6.10. Teorie (otázky 1-10)</a:t>
            </a:r>
          </a:p>
          <a:p>
            <a:pPr lvl="1"/>
            <a:r>
              <a:rPr lang="cs-CZ" dirty="0"/>
              <a:t>11:30-14:45 (učebna/online)</a:t>
            </a:r>
          </a:p>
          <a:p>
            <a:endParaRPr lang="cs-CZ" dirty="0"/>
          </a:p>
          <a:p>
            <a:r>
              <a:rPr lang="cs-CZ" dirty="0"/>
              <a:t>23.10. Teorie hromadné obsluhy/příklady</a:t>
            </a:r>
          </a:p>
          <a:p>
            <a:pPr lvl="1"/>
            <a:r>
              <a:rPr lang="cs-CZ" dirty="0"/>
              <a:t>11:30-13:00 (skupina Olomouc – v učebně)</a:t>
            </a:r>
          </a:p>
          <a:p>
            <a:pPr lvl="1"/>
            <a:r>
              <a:rPr lang="cs-CZ" dirty="0"/>
              <a:t>13:00-14:30 (</a:t>
            </a:r>
            <a:r>
              <a:rPr lang="cs-CZ"/>
              <a:t>skupina online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dirty="0"/>
              <a:t>6.11. Zápočtové příklady (2)</a:t>
            </a:r>
          </a:p>
          <a:p>
            <a:pPr lvl="1"/>
            <a:r>
              <a:rPr lang="cs-CZ" dirty="0"/>
              <a:t>11:30-14:45 (učebna/online) + </a:t>
            </a:r>
            <a:r>
              <a:rPr lang="cs-CZ" dirty="0" err="1"/>
              <a:t>předtermín</a:t>
            </a:r>
            <a:r>
              <a:rPr lang="cs-CZ" dirty="0"/>
              <a:t> zkoušky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5777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3. Velkoobchodní sklady, logistická místa styku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Úloha velkoobchodních skladů. Logistická místa styku.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765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Úloha velkoobchodních skladů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Velkoobchodní sklady jsou články, které překlenují prostor mezi výrobou a maloobchodem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806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Úloha velkoobchodních skladů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sortimentní </a:t>
            </a:r>
          </a:p>
          <a:p>
            <a:pPr marL="674370" lvl="1" indent="-274320">
              <a:buFont typeface="Arial" pitchFamily="34" charset="0"/>
              <a:buChar char="•"/>
              <a:defRPr/>
            </a:pPr>
            <a:r>
              <a:rPr lang="cs-CZ" i="1" dirty="0"/>
              <a:t>Ve velkoobchodních skladech probíhá kompletace</a:t>
            </a:r>
          </a:p>
          <a:p>
            <a:pPr marL="400050" lvl="1" indent="0">
              <a:buNone/>
              <a:defRPr/>
            </a:pPr>
            <a:r>
              <a:rPr lang="cs-CZ" i="1" dirty="0"/>
              <a:t>(př. PC a monitor ve dvou různých výrobách)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i="1" dirty="0"/>
              <a:t>Ve velkoobchodních skladech vznikají zásoby</a:t>
            </a:r>
          </a:p>
          <a:p>
            <a:pPr marL="457200" lvl="1" indent="0">
              <a:buNone/>
              <a:defRPr/>
            </a:pPr>
            <a:r>
              <a:rPr lang="cs-CZ" i="1" dirty="0"/>
              <a:t>(př. Sudy piva)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i="1" dirty="0"/>
              <a:t>Tranzitní sklady (</a:t>
            </a:r>
            <a:r>
              <a:rPr lang="cs-CZ" i="1" dirty="0" err="1"/>
              <a:t>př.Kaufland</a:t>
            </a:r>
            <a:r>
              <a:rPr lang="cs-CZ" i="1" dirty="0"/>
              <a:t> </a:t>
            </a:r>
            <a:r>
              <a:rPr lang="cs-CZ" i="1" dirty="0" err="1"/>
              <a:t>log.centrum</a:t>
            </a:r>
            <a:r>
              <a:rPr lang="cs-CZ" i="1" dirty="0"/>
              <a:t>)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747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dirty="0"/>
              <a:t>Rozeznávají se místa styku mezi:</a:t>
            </a:r>
          </a:p>
          <a:p>
            <a:r>
              <a:rPr lang="cs-CZ" dirty="0"/>
              <a:t>- jednotlivými prvky a články logistického řetězce navzájem,</a:t>
            </a:r>
          </a:p>
          <a:p>
            <a:r>
              <a:rPr lang="cs-CZ" dirty="0"/>
              <a:t>-mezi logistikou a ostatními systémy podniku,</a:t>
            </a:r>
          </a:p>
          <a:p>
            <a:r>
              <a:rPr lang="cs-CZ" dirty="0"/>
              <a:t>- mezi podnikem a jinými organizacemi.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>
                <a:solidFill>
                  <a:srgbClr val="C00000"/>
                </a:solidFill>
              </a:rPr>
              <a:t>právn</a:t>
            </a:r>
            <a:r>
              <a:rPr lang="cs-CZ" dirty="0"/>
              <a:t>í – samostatné podniky, státy,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ekonomické </a:t>
            </a:r>
            <a:r>
              <a:rPr lang="cs-CZ" dirty="0"/>
              <a:t>– útvary, závody, divize se samostatným hospodařením,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organizační</a:t>
            </a:r>
            <a:r>
              <a:rPr lang="cs-CZ" dirty="0"/>
              <a:t> – hranice zodpovědnosti jednotlivých pracovníků, útvarů či podnikových funkcí,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informační </a:t>
            </a:r>
            <a:r>
              <a:rPr lang="cs-CZ" dirty="0"/>
              <a:t>– hardware, software anebo datová základna informačních či komunikačních systémů,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Logistická místa styku kladou materiálovému, resp. informačnímu toku, který je překračuje, určitý </a:t>
            </a:r>
            <a:r>
              <a:rPr lang="cs-CZ" b="1" i="1" dirty="0"/>
              <a:t>odpor</a:t>
            </a:r>
            <a:r>
              <a:rPr lang="cs-CZ" dirty="0"/>
              <a:t>. Počet míst styku uvnitř podniku je ovlivněn jeho organizační strukturou.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4. Dodavatelské řetězce. Dodavatelské sítě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Logistický řetězec. Dodavatelský řetězec. Dodavatelská síť. Typy logistických řetězců. Tlačný (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 tažný (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principy uspořádaní logistických řetězců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945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logistický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Logistický řetězec zabezpečuje pohyb materiálu, případně energie nebo osob ve výrobních a oběhových procesech s využitím informací a financí k tomu potřebných</a:t>
            </a:r>
          </a:p>
        </p:txBody>
      </p:sp>
    </p:spTree>
    <p:extLst>
      <p:ext uri="{BB962C8B-B14F-4D97-AF65-F5344CB8AC3E}">
        <p14:creationId xmlns:p14="http://schemas.microsoft.com/office/powerpoint/2010/main" val="2758275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</a:t>
            </a:r>
            <a:r>
              <a:rPr lang="en-GB" b="1" dirty="0" err="1"/>
              <a:t>dodavatelsk</a:t>
            </a:r>
            <a:r>
              <a:rPr lang="cs-CZ" b="1" dirty="0"/>
              <a:t>ý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en-GB" dirty="0" err="1"/>
              <a:t>odavatelsk</a:t>
            </a:r>
            <a:r>
              <a:rPr lang="cs-CZ" dirty="0"/>
              <a:t>ý řetězec je posloupnost navazujících, navzájem sladěných logistických systémů či podsystémů, kterými prochází materiálový </a:t>
            </a:r>
            <a:r>
              <a:rPr lang="en-GB" dirty="0"/>
              <a:t>a</a:t>
            </a:r>
            <a:r>
              <a:rPr lang="cs-CZ" dirty="0"/>
              <a:t> informační tok.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145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6562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Cesty (kanály)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Články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35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95898-B968-40BC-9A05-89E73FE0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ke zkoušce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4FF17-4866-430A-AA40-9E3F1566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 fontScale="92500"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Logistika. Logistický management. Složky logistických procesů. Logistické výkony a náklady. Pojem aktivní a pasivní logistické prvky.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Mikro-logistický systém. Makro-logistický systém. Meta-logistický systém.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Úloha velkoobchodních skladů. Logistická místa styku.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Logistický řetězec. Dodavatelský řetězec. Dodavatelská síť. Typy logistických řetězců. Tlačný (</a:t>
            </a:r>
            <a:r>
              <a:rPr lang="cs-CZ" sz="20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 tažný (</a:t>
            </a:r>
            <a:r>
              <a:rPr lang="cs-CZ" sz="20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principy uspořádaní logistických řetězců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Obal. Funkce obalu. Proces balení.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Skladování. Technické faktory skladování. Ekonomické faktory skladování. Druhy zásob. Normování zásob. ABC analýza zásob. XYZ analýza zásob.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Logistické pracovní prostředky.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Doprava. Efektivnost dopravy. Druhy dopravy.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 JIT a Kanban. Hub and </a:t>
            </a:r>
            <a:r>
              <a:rPr lang="cs-CZ" sz="20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Spoke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0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Cross-Docking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Štíhlá logistika (JIT, KANBAN, 3MU, 5S, KAIZEN).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Odpadové hospodářství. Druhy odpadů. Druhotné suroviny. Zpětná logistika.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210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Články </a:t>
            </a:r>
            <a:r>
              <a:rPr lang="en-GB" b="1" dirty="0" err="1"/>
              <a:t>dodavatelsk</a:t>
            </a:r>
            <a:r>
              <a:rPr lang="cs-CZ" b="1" dirty="0" err="1"/>
              <a:t>ého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řetězce</a:t>
            </a:r>
          </a:p>
        </p:txBody>
      </p:sp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výrobě</a:t>
            </a:r>
          </a:p>
          <a:p>
            <a:r>
              <a:rPr lang="cs-CZ" dirty="0"/>
              <a:t>v dopravě</a:t>
            </a:r>
          </a:p>
          <a:p>
            <a:r>
              <a:rPr lang="cs-CZ" dirty="0"/>
              <a:t>v obchodě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216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Články dodavatelského řetězce</a:t>
            </a:r>
          </a:p>
        </p:txBody>
      </p:sp>
      <p:pic>
        <p:nvPicPr>
          <p:cNvPr id="24578" name="Picture 2" descr="http://www.ccb.cz/images_aqua/2012/cervenec/07-cvis-02x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243530" y="1600200"/>
            <a:ext cx="465693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918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246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Hmotná stránka řetězce</a:t>
            </a:r>
          </a:p>
          <a:p>
            <a:pPr lvl="1"/>
            <a:r>
              <a:rPr lang="cs-CZ" b="1" dirty="0"/>
              <a:t>Materiál(zboží), dopravní prostředky</a:t>
            </a:r>
          </a:p>
          <a:p>
            <a:endParaRPr lang="cs-CZ" dirty="0"/>
          </a:p>
          <a:p>
            <a:r>
              <a:rPr lang="cs-CZ" b="1" dirty="0"/>
              <a:t>Nehmotná stránka</a:t>
            </a:r>
          </a:p>
          <a:p>
            <a:pPr lvl="1"/>
            <a:r>
              <a:rPr lang="cs-CZ" b="1" dirty="0"/>
              <a:t>Informace, finance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348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b="1" dirty="0"/>
              <a:t>Dodavatelský řetězec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642910" y="2071678"/>
            <a:ext cx="3810000" cy="19812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Materiálové toky: </a:t>
            </a:r>
            <a:r>
              <a:rPr lang="cs-CZ" dirty="0"/>
              <a:t>nové produkty směrem od dodavatelů k zákazníkům</a:t>
            </a:r>
            <a:r>
              <a:rPr lang="en-US" dirty="0"/>
              <a:t>;</a:t>
            </a:r>
            <a:r>
              <a:rPr lang="cs-CZ" dirty="0"/>
              <a:t> opačně toky vracení, servisu, recyklace a likvidace produktů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Finanční toky</a:t>
            </a:r>
            <a:r>
              <a:rPr lang="en-US" sz="2200" dirty="0"/>
              <a:t>: </a:t>
            </a:r>
            <a:r>
              <a:rPr lang="cs-CZ" sz="2200" dirty="0"/>
              <a:t>různé druhy plateb, úvěry, toky plynoucí z vlastnických vztahů </a:t>
            </a:r>
            <a:r>
              <a:rPr lang="cs-CZ" sz="2200" dirty="0" err="1"/>
              <a:t>atd</a:t>
            </a:r>
            <a:r>
              <a:rPr lang="en-US" sz="2200" dirty="0"/>
              <a:t>.</a:t>
            </a:r>
            <a:endParaRPr lang="cs-CZ" sz="2200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3"/>
          </p:nvPr>
        </p:nvSpPr>
        <p:spPr>
          <a:xfrm>
            <a:off x="642910" y="4071942"/>
            <a:ext cx="3810000" cy="1981200"/>
          </a:xfrm>
        </p:spPr>
        <p:txBody>
          <a:bodyPr>
            <a:normAutofit/>
          </a:bodyPr>
          <a:lstStyle/>
          <a:p>
            <a:r>
              <a:rPr lang="cs-CZ" sz="2200" b="1" dirty="0"/>
              <a:t>Informační toky </a:t>
            </a:r>
            <a:r>
              <a:rPr lang="cs-CZ" sz="2200" dirty="0"/>
              <a:t>propojují systém informacemi o objednávkách, dodávkách, plánech atd. 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Rozhodovací toky </a:t>
            </a:r>
            <a:r>
              <a:rPr lang="cs-CZ" sz="2200" dirty="0"/>
              <a:t>jsou posloupnosti rozhodnutí účastníků, ovlivňující celkovou výkonnost řetězce.</a:t>
            </a:r>
          </a:p>
        </p:txBody>
      </p:sp>
    </p:spTree>
    <p:extLst>
      <p:ext uri="{BB962C8B-B14F-4D97-AF65-F5344CB8AC3E}">
        <p14:creationId xmlns:p14="http://schemas.microsoft.com/office/powerpoint/2010/main" val="3768853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Požadavky k </a:t>
            </a:r>
            <a:r>
              <a:rPr lang="en-GB" b="1" dirty="0" err="1"/>
              <a:t>dodavatelsk</a:t>
            </a:r>
            <a:r>
              <a:rPr lang="cs-CZ" b="1" dirty="0" err="1"/>
              <a:t>ému</a:t>
            </a:r>
            <a:r>
              <a:rPr lang="cs-CZ" b="1" dirty="0"/>
              <a:t> řetězci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Řetězce se plánují adresně</a:t>
            </a:r>
          </a:p>
          <a:p>
            <a:pPr>
              <a:buNone/>
            </a:pPr>
            <a:r>
              <a:rPr lang="cs-CZ" dirty="0"/>
              <a:t>(jmenovitě) pro určitý produkt nebo jeho části.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Prvořadým požadavkem je kvalifikace</a:t>
            </a:r>
          </a:p>
          <a:p>
            <a:pPr>
              <a:buNone/>
            </a:pPr>
            <a:r>
              <a:rPr lang="cs-CZ" dirty="0"/>
              <a:t>relevantních log. ukazatelů:</a:t>
            </a:r>
          </a:p>
          <a:p>
            <a:r>
              <a:rPr lang="cs-CZ" dirty="0"/>
              <a:t>- velikost zásob,</a:t>
            </a:r>
          </a:p>
          <a:p>
            <a:r>
              <a:rPr lang="cs-CZ" dirty="0"/>
              <a:t>- průběžné doby,</a:t>
            </a:r>
          </a:p>
          <a:p>
            <a:r>
              <a:rPr lang="cs-CZ" dirty="0"/>
              <a:t>- pravděpodobnosti dodržování termínů,</a:t>
            </a:r>
          </a:p>
          <a:p>
            <a:r>
              <a:rPr lang="cs-CZ" dirty="0"/>
              <a:t>- vytížení kapacit a jednotlivých nákladů.</a:t>
            </a:r>
          </a:p>
        </p:txBody>
      </p:sp>
    </p:spTree>
    <p:extLst>
      <p:ext uri="{BB962C8B-B14F-4D97-AF65-F5344CB8AC3E}">
        <p14:creationId xmlns:p14="http://schemas.microsoft.com/office/powerpoint/2010/main" val="1802352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34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Tažný (</a:t>
            </a:r>
            <a:r>
              <a:rPr lang="cs-CZ" b="1" dirty="0" err="1"/>
              <a:t>pull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  <a:p>
            <a:r>
              <a:rPr lang="cs-CZ" b="1" dirty="0"/>
              <a:t>Tlačný (</a:t>
            </a:r>
            <a:r>
              <a:rPr lang="cs-CZ" b="1" dirty="0" err="1"/>
              <a:t>push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4442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Tlačný (</a:t>
            </a:r>
            <a:r>
              <a:rPr lang="cs-CZ" b="1" dirty="0" err="1"/>
              <a:t>push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</p:txBody>
      </p:sp>
      <p:sp>
        <p:nvSpPr>
          <p:cNvPr id="64514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3810000" cy="38862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Cíl: maximální využití kapacit</a:t>
            </a:r>
          </a:p>
          <a:p>
            <a:r>
              <a:rPr lang="cs-CZ" dirty="0"/>
              <a:t>Výrobce v každém období plánuje výrobu určitého počtu výrobků a současně jedná s distributory a odběrateli o tom, za jakých podmínkách</a:t>
            </a:r>
          </a:p>
        </p:txBody>
      </p:sp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4788024" y="2708920"/>
            <a:ext cx="3429000" cy="2524125"/>
            <a:chOff x="0" y="0"/>
            <a:chExt cx="3428999" cy="2524125"/>
          </a:xfrm>
        </p:grpSpPr>
        <p:sp>
          <p:nvSpPr>
            <p:cNvPr id="5" name="Zaoblený obdélník 4"/>
            <p:cNvSpPr/>
            <p:nvPr/>
          </p:nvSpPr>
          <p:spPr>
            <a:xfrm>
              <a:off x="0" y="9525"/>
              <a:ext cx="971550" cy="3524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1228725" y="0"/>
              <a:ext cx="971550" cy="342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2457449" y="0"/>
              <a:ext cx="971550" cy="3333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1238250" y="847725"/>
              <a:ext cx="828675" cy="37147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Výrobce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1228725" y="1504950"/>
              <a:ext cx="828675" cy="37147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Distribuce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1238250" y="2152650"/>
              <a:ext cx="828675" cy="37147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Zákazník</a:t>
              </a:r>
            </a:p>
          </p:txBody>
        </p:sp>
        <p:cxnSp>
          <p:nvCxnSpPr>
            <p:cNvPr id="11" name="Přímá spojnice se šipkou 10"/>
            <p:cNvCxnSpPr>
              <a:stCxn id="5" idx="2"/>
              <a:endCxn id="8" idx="0"/>
            </p:cNvCxnSpPr>
            <p:nvPr/>
          </p:nvCxnSpPr>
          <p:spPr>
            <a:xfrm>
              <a:off x="485775" y="361950"/>
              <a:ext cx="1166812" cy="48577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>
              <a:stCxn id="6" idx="2"/>
              <a:endCxn id="8" idx="0"/>
            </p:cNvCxnSpPr>
            <p:nvPr/>
          </p:nvCxnSpPr>
          <p:spPr>
            <a:xfrm flipH="1">
              <a:off x="1652587" y="342900"/>
              <a:ext cx="61913" cy="50482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>
              <a:stCxn id="7" idx="2"/>
              <a:endCxn id="8" idx="0"/>
            </p:cNvCxnSpPr>
            <p:nvPr/>
          </p:nvCxnSpPr>
          <p:spPr>
            <a:xfrm flipH="1">
              <a:off x="1652587" y="333375"/>
              <a:ext cx="1290638" cy="51435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>
              <a:stCxn id="8" idx="2"/>
              <a:endCxn id="9" idx="0"/>
            </p:cNvCxnSpPr>
            <p:nvPr/>
          </p:nvCxnSpPr>
          <p:spPr>
            <a:xfrm flipH="1">
              <a:off x="1643062" y="1219200"/>
              <a:ext cx="9525" cy="28575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>
              <a:stCxn id="9" idx="2"/>
              <a:endCxn id="10" idx="0"/>
            </p:cNvCxnSpPr>
            <p:nvPr/>
          </p:nvCxnSpPr>
          <p:spPr>
            <a:xfrm>
              <a:off x="1643062" y="1876425"/>
              <a:ext cx="9525" cy="27622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26"/>
            <p:cNvSpPr txBox="1"/>
            <p:nvPr/>
          </p:nvSpPr>
          <p:spPr>
            <a:xfrm>
              <a:off x="104775" y="485775"/>
              <a:ext cx="1200150" cy="923925"/>
            </a:xfrm>
            <a:prstGeom prst="rect">
              <a:avLst/>
            </a:prstGeom>
            <a:noFill/>
            <a:ln w="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>
                  <a:solidFill>
                    <a:schemeClr val="bg2">
                      <a:lumMod val="25000"/>
                    </a:schemeClr>
                  </a:solidFill>
                </a:rPr>
                <a:t>Tok zboží (materiálový tok)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150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Tažný (pull) princip</a:t>
            </a:r>
            <a:r>
              <a:rPr lang="cs-CZ"/>
              <a:t> </a:t>
            </a:r>
          </a:p>
        </p:txBody>
      </p:sp>
      <p:sp>
        <p:nvSpPr>
          <p:cNvPr id="65538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0888"/>
            <a:ext cx="3162672" cy="38862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Cíl: optimalizace nákladů na zásobování, dodání požadovaného zákazníkem produktu</a:t>
            </a:r>
          </a:p>
          <a:p>
            <a:r>
              <a:rPr lang="cs-CZ" dirty="0"/>
              <a:t>Analýza trhu spadá na prodejce a distributory. Ti pak oslovují výrobce s požadavkem na výrobu určitého množství výrobku</a:t>
            </a:r>
          </a:p>
          <a:p>
            <a:endParaRPr lang="cs-CZ" dirty="0"/>
          </a:p>
        </p:txBody>
      </p:sp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3995936" y="1988840"/>
            <a:ext cx="5148064" cy="4464496"/>
            <a:chOff x="0" y="0"/>
            <a:chExt cx="4438650" cy="4114800"/>
          </a:xfrm>
        </p:grpSpPr>
        <p:sp>
          <p:nvSpPr>
            <p:cNvPr id="5" name="TextovéPole 13"/>
            <p:cNvSpPr txBox="1"/>
            <p:nvPr/>
          </p:nvSpPr>
          <p:spPr>
            <a:xfrm>
              <a:off x="2533650" y="3305175"/>
              <a:ext cx="857250" cy="581025"/>
            </a:xfrm>
            <a:prstGeom prst="rect">
              <a:avLst/>
            </a:prstGeom>
            <a:noFill/>
            <a:ln w="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>
                  <a:solidFill>
                    <a:schemeClr val="accent5">
                      <a:lumMod val="75000"/>
                    </a:schemeClr>
                  </a:solidFill>
                </a:rPr>
                <a:t>Požadavek </a:t>
              </a:r>
            </a:p>
          </p:txBody>
        </p:sp>
        <p:grpSp>
          <p:nvGrpSpPr>
            <p:cNvPr id="3" name="Skupina 5"/>
            <p:cNvGrpSpPr>
              <a:grpSpLocks/>
            </p:cNvGrpSpPr>
            <p:nvPr/>
          </p:nvGrpSpPr>
          <p:grpSpPr bwMode="auto">
            <a:xfrm>
              <a:off x="0" y="0"/>
              <a:ext cx="4438650" cy="4114800"/>
              <a:chOff x="0" y="0"/>
              <a:chExt cx="4438650" cy="4114800"/>
            </a:xfrm>
          </p:grpSpPr>
          <p:sp>
            <p:nvSpPr>
              <p:cNvPr id="7" name="Zaoblený obdélník 6"/>
              <p:cNvSpPr/>
              <p:nvPr/>
            </p:nvSpPr>
            <p:spPr>
              <a:xfrm>
                <a:off x="828675" y="714375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Zaoblený obdélník 7"/>
              <p:cNvSpPr/>
              <p:nvPr/>
            </p:nvSpPr>
            <p:spPr>
              <a:xfrm>
                <a:off x="2295525" y="742950"/>
                <a:ext cx="971550" cy="33337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Zaoblený obdélník 8"/>
              <p:cNvSpPr/>
              <p:nvPr/>
            </p:nvSpPr>
            <p:spPr>
              <a:xfrm>
                <a:off x="1638300" y="1857375"/>
                <a:ext cx="828675" cy="3714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Výrobce</a:t>
                </a:r>
              </a:p>
            </p:txBody>
          </p:sp>
          <p:sp>
            <p:nvSpPr>
              <p:cNvPr id="10" name="Zaoblený obdélník 9"/>
              <p:cNvSpPr/>
              <p:nvPr/>
            </p:nvSpPr>
            <p:spPr>
              <a:xfrm>
                <a:off x="1628775" y="2800350"/>
                <a:ext cx="828675" cy="37147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Distribuce</a:t>
                </a:r>
              </a:p>
            </p:txBody>
          </p:sp>
          <p:sp>
            <p:nvSpPr>
              <p:cNvPr id="11" name="Zaoblený obdélník 10"/>
              <p:cNvSpPr/>
              <p:nvPr/>
            </p:nvSpPr>
            <p:spPr>
              <a:xfrm>
                <a:off x="1638300" y="3657600"/>
                <a:ext cx="828675" cy="371475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Zákazník</a:t>
                </a:r>
              </a:p>
            </p:txBody>
          </p:sp>
          <p:cxnSp>
            <p:nvCxnSpPr>
              <p:cNvPr id="12" name="Přímá spojnice se šipkou 11"/>
              <p:cNvCxnSpPr>
                <a:stCxn id="7" idx="2"/>
                <a:endCxn id="9" idx="0"/>
              </p:cNvCxnSpPr>
              <p:nvPr/>
            </p:nvCxnSpPr>
            <p:spPr>
              <a:xfrm>
                <a:off x="1314450" y="1066800"/>
                <a:ext cx="738188" cy="79057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se šipkou 12"/>
              <p:cNvCxnSpPr>
                <a:stCxn id="8" idx="2"/>
                <a:endCxn id="9" idx="0"/>
              </p:cNvCxnSpPr>
              <p:nvPr/>
            </p:nvCxnSpPr>
            <p:spPr>
              <a:xfrm flipH="1">
                <a:off x="2052638" y="1076325"/>
                <a:ext cx="728662" cy="78105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se šipkou 13"/>
              <p:cNvCxnSpPr>
                <a:stCxn id="9" idx="2"/>
                <a:endCxn id="10" idx="0"/>
              </p:cNvCxnSpPr>
              <p:nvPr/>
            </p:nvCxnSpPr>
            <p:spPr>
              <a:xfrm flipH="1">
                <a:off x="2043113" y="2228850"/>
                <a:ext cx="9525" cy="57150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se šipkou 14"/>
              <p:cNvCxnSpPr>
                <a:stCxn id="10" idx="2"/>
                <a:endCxn id="11" idx="0"/>
              </p:cNvCxnSpPr>
              <p:nvPr/>
            </p:nvCxnSpPr>
            <p:spPr>
              <a:xfrm>
                <a:off x="2043113" y="3171825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aoblený obdélník 15"/>
              <p:cNvSpPr/>
              <p:nvPr/>
            </p:nvSpPr>
            <p:spPr>
              <a:xfrm>
                <a:off x="0" y="3810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Zaoblený obdélník 16"/>
              <p:cNvSpPr/>
              <p:nvPr/>
            </p:nvSpPr>
            <p:spPr>
              <a:xfrm>
                <a:off x="1209675" y="5715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Zaoblený obdélník 17"/>
              <p:cNvSpPr/>
              <p:nvPr/>
            </p:nvSpPr>
            <p:spPr>
              <a:xfrm>
                <a:off x="2419350" y="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Přímá spojnice se šipkou 18"/>
              <p:cNvCxnSpPr>
                <a:stCxn id="16" idx="3"/>
                <a:endCxn id="17" idx="1"/>
              </p:cNvCxnSpPr>
              <p:nvPr/>
            </p:nvCxnSpPr>
            <p:spPr>
              <a:xfrm>
                <a:off x="971550" y="214313"/>
                <a:ext cx="238125" cy="1905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/>
              <p:cNvCxnSpPr>
                <a:stCxn id="17" idx="3"/>
                <a:endCxn id="9" idx="0"/>
              </p:cNvCxnSpPr>
              <p:nvPr/>
            </p:nvCxnSpPr>
            <p:spPr>
              <a:xfrm flipH="1">
                <a:off x="2052638" y="233363"/>
                <a:ext cx="128587" cy="1624012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se šipkou 20"/>
              <p:cNvCxnSpPr>
                <a:stCxn id="18" idx="2"/>
                <a:endCxn id="8" idx="0"/>
              </p:cNvCxnSpPr>
              <p:nvPr/>
            </p:nvCxnSpPr>
            <p:spPr>
              <a:xfrm flipH="1">
                <a:off x="2781300" y="352425"/>
                <a:ext cx="123825" cy="39052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 flipV="1">
                <a:off x="2266950" y="3190875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 flipV="1">
                <a:off x="2247900" y="2266950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 flipV="1">
                <a:off x="2228850" y="1095375"/>
                <a:ext cx="809625" cy="73342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/>
              <p:nvPr/>
            </p:nvCxnSpPr>
            <p:spPr>
              <a:xfrm flipH="1" flipV="1">
                <a:off x="1114425" y="1085850"/>
                <a:ext cx="723900" cy="762000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aoblený obdélník 25"/>
              <p:cNvSpPr/>
              <p:nvPr/>
            </p:nvSpPr>
            <p:spPr>
              <a:xfrm>
                <a:off x="609600" y="561975"/>
                <a:ext cx="2828925" cy="3552825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7" name="TextovéPole 64"/>
              <p:cNvSpPr txBox="1"/>
              <p:nvPr/>
            </p:nvSpPr>
            <p:spPr>
              <a:xfrm>
                <a:off x="3533775" y="1838325"/>
                <a:ext cx="904875" cy="11525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>
                    <a:solidFill>
                      <a:srgbClr val="FF0000"/>
                    </a:solidFill>
                  </a:rPr>
                  <a:t>3PL (third-party logistics provider 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853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5. Proces balení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Obal. Funkce obalu. Proces balení.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676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Pasivní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Materiálové prvky,</a:t>
            </a:r>
          </a:p>
          <a:p>
            <a:pPr lvl="0"/>
            <a:r>
              <a:rPr lang="cs-CZ" dirty="0"/>
              <a:t>Obaly</a:t>
            </a:r>
          </a:p>
          <a:p>
            <a:pPr lvl="0"/>
            <a:r>
              <a:rPr lang="cs-CZ" dirty="0"/>
              <a:t>Přepravní prostředky (palety),</a:t>
            </a:r>
          </a:p>
          <a:p>
            <a:pPr lvl="0"/>
            <a:r>
              <a:rPr lang="cs-CZ" dirty="0"/>
              <a:t>Odpad,</a:t>
            </a:r>
          </a:p>
          <a:p>
            <a:pPr lvl="0"/>
            <a:r>
              <a:rPr lang="cs-CZ" dirty="0"/>
              <a:t>Informace.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85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/>
              <a:t>Základní</a:t>
            </a:r>
            <a:r>
              <a:rPr lang="cs-CZ" dirty="0"/>
              <a:t>:</a:t>
            </a:r>
          </a:p>
          <a:p>
            <a:r>
              <a:rPr lang="cs-CZ" b="1" dirty="0"/>
              <a:t>CHYTILOVA E., HUBÁČEK J. Logistický management: učební texty. MVŠO. 2018</a:t>
            </a:r>
          </a:p>
          <a:p>
            <a:r>
              <a:rPr lang="cs-CZ" dirty="0"/>
              <a:t>JUROVÁ, M.; KORÁB, V.; JUŘICA, P.; VIDECKÁ, Z.; BARTOŠEK, V. </a:t>
            </a:r>
            <a:r>
              <a:rPr lang="cs-CZ" i="1" dirty="0"/>
              <a:t>Výrobní a logistické procesy v podnikání.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2016. 254 s. ISBN: 978-80-247-5717- 9.</a:t>
            </a:r>
          </a:p>
          <a:p>
            <a:r>
              <a:rPr lang="cs-CZ" dirty="0"/>
              <a:t>TOMEK G., VÁVROVÁ V. </a:t>
            </a:r>
            <a:r>
              <a:rPr lang="cs-CZ" i="1" dirty="0"/>
              <a:t>Integrované řízení výroby: od operativního řízení výroby k dodavatelskému řetězci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a.s. 2014. 368s. ISBN 978-80-247-4486-5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1. Druhy materiálů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591" y="2828668"/>
            <a:ext cx="5760818" cy="20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301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kapaliny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9" y="1483613"/>
            <a:ext cx="7976411" cy="530250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69019"/>
            <a:ext cx="2390775" cy="191452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3" y="1488387"/>
            <a:ext cx="1790700" cy="256222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6356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76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5" y="1472427"/>
            <a:ext cx="7881937" cy="52450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plyny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3034506"/>
            <a:ext cx="2762250" cy="16573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06" y="1861827"/>
            <a:ext cx="2268686" cy="22686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10" y="1781145"/>
            <a:ext cx="3028813" cy="22686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962"/>
            <a:ext cx="2088232" cy="2784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1" y="2626184"/>
            <a:ext cx="4575415" cy="29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033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5" y="1700808"/>
            <a:ext cx="7801306" cy="5157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pevné sypké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75" y="2507470"/>
            <a:ext cx="2933555" cy="25677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6943"/>
            <a:ext cx="2610112" cy="25715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595" y="5181801"/>
            <a:ext cx="4672353" cy="16135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74" y="1700808"/>
            <a:ext cx="2352956" cy="231820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75" y="4312480"/>
            <a:ext cx="2933555" cy="25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00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36" y="1381702"/>
            <a:ext cx="9653701" cy="54241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materiálu:  pevné kusové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2910681"/>
            <a:ext cx="2390775" cy="1905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4" y="1798793"/>
            <a:ext cx="2628900" cy="1743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6" y="4600537"/>
            <a:ext cx="2505075" cy="1828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87" y="4379100"/>
            <a:ext cx="2466975" cy="18478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72828"/>
            <a:ext cx="11906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793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476672"/>
            <a:ext cx="7024744" cy="1143000"/>
          </a:xfrm>
        </p:spPr>
        <p:txBody>
          <a:bodyPr/>
          <a:lstStyle/>
          <a:p>
            <a:r>
              <a:rPr lang="cs-CZ" b="1" dirty="0"/>
              <a:t>2. Vlastnosti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Plátno 334"/>
          <p:cNvGrpSpPr>
            <a:grpSpLocks/>
          </p:cNvGrpSpPr>
          <p:nvPr/>
        </p:nvGrpSpPr>
        <p:grpSpPr bwMode="auto">
          <a:xfrm>
            <a:off x="611560" y="1787714"/>
            <a:ext cx="8136934" cy="4593614"/>
            <a:chOff x="0" y="0"/>
            <a:chExt cx="67061" cy="33147"/>
          </a:xfrm>
        </p:grpSpPr>
        <p:sp>
          <p:nvSpPr>
            <p:cNvPr id="6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7150" cy="3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333"/>
            <p:cNvSpPr>
              <a:spLocks noChangeArrowheads="1"/>
            </p:cNvSpPr>
            <p:nvPr/>
          </p:nvSpPr>
          <p:spPr bwMode="auto">
            <a:xfrm>
              <a:off x="11430" y="0"/>
              <a:ext cx="29718" cy="4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Vlastnosti materi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lů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skladovaných a manipulovaných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334"/>
            <p:cNvSpPr>
              <a:spLocks noChangeArrowheads="1"/>
            </p:cNvSpPr>
            <p:nvPr/>
          </p:nvSpPr>
          <p:spPr bwMode="auto">
            <a:xfrm>
              <a:off x="2286" y="10287"/>
              <a:ext cx="24003" cy="217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TECHNICK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É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Hmotnost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Hustota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Soudržnost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Viskozita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Tvar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Objem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Rozměry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Stohovatelnost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atd.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335"/>
            <p:cNvSpPr>
              <a:spLocks noChangeArrowheads="1"/>
            </p:cNvSpPr>
            <p:nvPr/>
          </p:nvSpPr>
          <p:spPr bwMode="auto">
            <a:xfrm>
              <a:off x="30861" y="10287"/>
              <a:ext cx="36200" cy="228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ORGANIZAČN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Průtok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Počet položek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Frekvence uskladňov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Frekvence vyskladňov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Stav 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průměrný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maxim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minim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Strategie uskladňov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atd.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336"/>
            <p:cNvSpPr>
              <a:spLocks noChangeShapeType="1"/>
            </p:cNvSpPr>
            <p:nvPr/>
          </p:nvSpPr>
          <p:spPr bwMode="auto">
            <a:xfrm flipV="1">
              <a:off x="2286" y="13319"/>
              <a:ext cx="24003" cy="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337"/>
            <p:cNvSpPr>
              <a:spLocks noChangeShapeType="1"/>
            </p:cNvSpPr>
            <p:nvPr/>
          </p:nvSpPr>
          <p:spPr bwMode="auto">
            <a:xfrm>
              <a:off x="30861" y="13319"/>
              <a:ext cx="3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338"/>
            <p:cNvSpPr>
              <a:spLocks noChangeShapeType="1"/>
            </p:cNvSpPr>
            <p:nvPr/>
          </p:nvSpPr>
          <p:spPr bwMode="auto">
            <a:xfrm>
              <a:off x="10287" y="8001"/>
              <a:ext cx="297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339"/>
            <p:cNvSpPr>
              <a:spLocks noChangeShapeType="1"/>
            </p:cNvSpPr>
            <p:nvPr/>
          </p:nvSpPr>
          <p:spPr bwMode="auto">
            <a:xfrm>
              <a:off x="10287" y="8001"/>
              <a:ext cx="7" cy="2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340"/>
            <p:cNvSpPr>
              <a:spLocks noChangeShapeType="1"/>
            </p:cNvSpPr>
            <p:nvPr/>
          </p:nvSpPr>
          <p:spPr bwMode="auto">
            <a:xfrm>
              <a:off x="25146" y="4572"/>
              <a:ext cx="0" cy="34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341"/>
            <p:cNvSpPr>
              <a:spLocks noChangeShapeType="1"/>
            </p:cNvSpPr>
            <p:nvPr/>
          </p:nvSpPr>
          <p:spPr bwMode="auto">
            <a:xfrm>
              <a:off x="40005" y="8001"/>
              <a:ext cx="0" cy="2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11790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" y="1268760"/>
            <a:ext cx="9117977" cy="55697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29600" cy="1052736"/>
          </a:xfrm>
        </p:spPr>
        <p:txBody>
          <a:bodyPr/>
          <a:lstStyle/>
          <a:p>
            <a:r>
              <a:rPr lang="cs-CZ" b="1" dirty="0"/>
              <a:t>Obalové hospodářství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11" y="4437112"/>
            <a:ext cx="2238375" cy="20478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87" y="5142171"/>
            <a:ext cx="2695575" cy="1695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9332"/>
            <a:ext cx="2762250" cy="16573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63" y="1495032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649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Přímá spojnice se šipkou 30"/>
          <p:cNvCxnSpPr>
            <a:stCxn id="7" idx="2"/>
          </p:cNvCxnSpPr>
          <p:nvPr/>
        </p:nvCxnSpPr>
        <p:spPr>
          <a:xfrm flipH="1">
            <a:off x="1726296" y="2276871"/>
            <a:ext cx="2281407" cy="23362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12" idx="0"/>
          </p:cNvCxnSpPr>
          <p:nvPr/>
        </p:nvCxnSpPr>
        <p:spPr>
          <a:xfrm>
            <a:off x="4160104" y="2276871"/>
            <a:ext cx="2895822" cy="2150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7" idx="2"/>
          </p:cNvCxnSpPr>
          <p:nvPr/>
        </p:nvCxnSpPr>
        <p:spPr>
          <a:xfrm>
            <a:off x="4007703" y="2276871"/>
            <a:ext cx="299456" cy="22322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3. Balení materiálu, funkce obalu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402110" y="1480783"/>
            <a:ext cx="8308615" cy="4900544"/>
            <a:chOff x="2192" y="2726"/>
            <a:chExt cx="7200" cy="245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192" y="3304"/>
              <a:ext cx="7200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200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121" y="2726"/>
              <a:ext cx="2391" cy="3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Funkce obalu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302" y="3592"/>
              <a:ext cx="2027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ochranná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326" y="4292"/>
              <a:ext cx="2027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skladovací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640" y="4240"/>
              <a:ext cx="187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prodejní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866" y="4199"/>
              <a:ext cx="2184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reklamní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866" y="3289"/>
              <a:ext cx="2526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spotřebitelská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640" y="3376"/>
              <a:ext cx="187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přepravní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24" name="Přímá spojnice se šipkou 23"/>
          <p:cNvCxnSpPr>
            <a:stCxn id="7" idx="2"/>
          </p:cNvCxnSpPr>
          <p:nvPr/>
        </p:nvCxnSpPr>
        <p:spPr>
          <a:xfrm flipH="1">
            <a:off x="1726296" y="2276871"/>
            <a:ext cx="2281407" cy="921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7" idx="2"/>
            <a:endCxn id="10" idx="0"/>
          </p:cNvCxnSpPr>
          <p:nvPr/>
        </p:nvCxnSpPr>
        <p:spPr>
          <a:xfrm>
            <a:off x="4007703" y="2276871"/>
            <a:ext cx="29945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7" idx="2"/>
          </p:cNvCxnSpPr>
          <p:nvPr/>
        </p:nvCxnSpPr>
        <p:spPr>
          <a:xfrm>
            <a:off x="4007703" y="2276871"/>
            <a:ext cx="3245552" cy="330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019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4. Paletizace a kontejnerizace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 fontScale="92500"/>
          </a:bodyPr>
          <a:lstStyle/>
          <a:p>
            <a:r>
              <a:rPr lang="cs-CZ" i="1" dirty="0">
                <a:solidFill>
                  <a:schemeClr val="tx1"/>
                </a:solidFill>
              </a:rPr>
              <a:t>Palety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Rozměry obalů musí navazovat na rozměr palety.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Manipuluje se zdvižnými vozíky.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b="1" dirty="0"/>
              <a:t>Dle informací IBSCD LAB až</a:t>
            </a:r>
            <a:r>
              <a:rPr lang="cs-CZ" dirty="0"/>
              <a:t> 54</a:t>
            </a:r>
            <a:r>
              <a:rPr lang="en-US" dirty="0"/>
              <a:t>% </a:t>
            </a:r>
            <a:r>
              <a:rPr lang="cs-CZ" dirty="0"/>
              <a:t> dřevěných palet jsou jednorázové. </a:t>
            </a: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5722"/>
            <a:ext cx="2466975" cy="1847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75991"/>
            <a:ext cx="2619375" cy="1743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" y="3645024"/>
            <a:ext cx="2466975" cy="1847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80928"/>
            <a:ext cx="1981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03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97" y="3457879"/>
            <a:ext cx="3822799" cy="24274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572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/>
              <a:t>5. Paletizace a kontejnerizace.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Kontejnery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nástavby pro silniční nákladní vozidla (nákladní automobily, přívěsy, návěsy).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933305"/>
            <a:ext cx="2905125" cy="1571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67" y="2420888"/>
            <a:ext cx="2562225" cy="1790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17" y="4719243"/>
            <a:ext cx="2466975" cy="1847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71618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/>
              <a:t>Doporučená:</a:t>
            </a:r>
          </a:p>
          <a:p>
            <a:r>
              <a:rPr lang="cs-CZ" dirty="0"/>
              <a:t>NENADÁL J.. a kol. 2. </a:t>
            </a:r>
            <a:r>
              <a:rPr lang="cs-CZ" i="1" dirty="0"/>
              <a:t>Moderní management jakosti: principy, postupy, metody</a:t>
            </a:r>
            <a:r>
              <a:rPr lang="cs-CZ" dirty="0"/>
              <a:t>. Management </a:t>
            </a:r>
            <a:r>
              <a:rPr lang="cs-CZ" dirty="0" err="1"/>
              <a:t>Press</a:t>
            </a:r>
            <a:r>
              <a:rPr lang="cs-CZ" dirty="0"/>
              <a:t>, Albatros Media a.s. 2017. ISBN 9788072613922.</a:t>
            </a:r>
          </a:p>
          <a:p>
            <a:r>
              <a:rPr lang="cs-CZ" dirty="0"/>
              <a:t>CHOPRA S., MEINDL P., KALRA D.V. </a:t>
            </a:r>
            <a:r>
              <a:rPr lang="cs-CZ" i="1" dirty="0"/>
              <a:t>Supply </a:t>
            </a:r>
            <a:r>
              <a:rPr lang="cs-CZ" i="1" dirty="0" err="1"/>
              <a:t>Chain</a:t>
            </a:r>
            <a:r>
              <a:rPr lang="cs-CZ" i="1" dirty="0"/>
              <a:t> Management: </a:t>
            </a:r>
            <a:r>
              <a:rPr lang="cs-CZ" i="1" dirty="0" err="1"/>
              <a:t>Strategy</a:t>
            </a:r>
            <a:r>
              <a:rPr lang="cs-CZ" i="1" dirty="0"/>
              <a:t>, </a:t>
            </a:r>
            <a:r>
              <a:rPr lang="cs-CZ" i="1" dirty="0" err="1"/>
              <a:t>Planning</a:t>
            </a:r>
            <a:r>
              <a:rPr lang="cs-CZ" i="1" dirty="0"/>
              <a:t> and </a:t>
            </a:r>
            <a:r>
              <a:rPr lang="cs-CZ" i="1" dirty="0" err="1"/>
              <a:t>Operation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Pearson</a:t>
            </a:r>
            <a:r>
              <a:rPr lang="cs-CZ" dirty="0"/>
              <a:t> Education.588s.  2017. ISBN 933258267X, 9789332582675</a:t>
            </a:r>
          </a:p>
          <a:p>
            <a:r>
              <a:rPr lang="cs-CZ" dirty="0"/>
              <a:t>CHYTILOVÁ E. </a:t>
            </a:r>
            <a:r>
              <a:rPr lang="cs-CZ" i="1" dirty="0"/>
              <a:t>Logistický management: příklady úspěšné praxe</a:t>
            </a:r>
            <a:r>
              <a:rPr lang="cs-CZ" dirty="0"/>
              <a:t>. 154s. Moravská vysoká škola Olomouc. 2018. ISBN 978-80-7455-075-1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3178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86ED4-61BD-449D-AFC8-D4E85290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balení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2B5E2-F734-4C53-AB29-38CC8B3B4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Krabice</a:t>
            </a:r>
          </a:p>
          <a:p>
            <a:r>
              <a:rPr lang="cs-CZ" dirty="0"/>
              <a:t>Paleta</a:t>
            </a:r>
          </a:p>
          <a:p>
            <a:r>
              <a:rPr lang="cs-CZ" dirty="0"/>
              <a:t>Kontejner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Volba balícího prostředku – materiál(přepravovaná jednotka) – balení – zabezpečení pro přepravu - informace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2381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6. Skladování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Skladování. Technické faktory skladování. Ekonomické faktory skladování. Druhy zásob. Normování zásob. ABC analýza zásob. XYZ analýza zásob.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9413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Pojem skladování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F0C-F9D0-40D4-9905-5170AEC646DA}" type="datetime1">
              <a:rPr lang="cs-CZ" smtClean="0"/>
              <a:t>09.10.2021</a:t>
            </a:fld>
            <a:endParaRPr lang="cs-CZ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zabezpečuje uskladnění produktů v místech jejich vzniku a mezi místem vzniku a místem jejich spotřeby </a:t>
            </a:r>
          </a:p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alibri" charset="0"/>
              </a:rPr>
              <a:t>poskytuje managementu informace o stavu, podmínkách a rozmístění skladovaných produktů.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Motivy skladování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Zabezpečovací funkce - úschova</a:t>
            </a:r>
          </a:p>
          <a:p>
            <a:r>
              <a:rPr lang="cs-CZ" dirty="0">
                <a:solidFill>
                  <a:srgbClr val="000000"/>
                </a:solidFill>
              </a:rPr>
              <a:t>Kompletační - zboží</a:t>
            </a:r>
          </a:p>
          <a:p>
            <a:r>
              <a:rPr lang="cs-CZ" dirty="0">
                <a:solidFill>
                  <a:srgbClr val="000000"/>
                </a:solidFill>
              </a:rPr>
              <a:t>Zušlechťovací – zraní vína</a:t>
            </a:r>
          </a:p>
          <a:p>
            <a:r>
              <a:rPr lang="cs-CZ" dirty="0">
                <a:solidFill>
                  <a:srgbClr val="000000"/>
                </a:solidFill>
              </a:rPr>
              <a:t>Informační</a:t>
            </a:r>
          </a:p>
          <a:p>
            <a:r>
              <a:rPr lang="cs-CZ" dirty="0">
                <a:solidFill>
                  <a:srgbClr val="000000"/>
                </a:solidFill>
              </a:rPr>
              <a:t>Ekologická - skládky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9186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Funkce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2EE3-5F1B-45CF-938E-2C6561CBA1B0}" type="datetime1">
              <a:rPr lang="cs-CZ" smtClean="0"/>
              <a:t>09.10.2021</a:t>
            </a:fld>
            <a:endParaRPr lang="cs-CZ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Příjem zboží, 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Transfer nebo ukládání zboží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Překládka zboží (</a:t>
            </a:r>
            <a:r>
              <a:rPr lang="cs-CZ" sz="3200" dirty="0" err="1">
                <a:solidFill>
                  <a:srgbClr val="000000"/>
                </a:solidFill>
                <a:latin typeface="+mj-lt"/>
              </a:rPr>
              <a:t>cross-docking</a:t>
            </a:r>
            <a:r>
              <a:rPr lang="cs-CZ" sz="32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Odesílání –expedice zboží.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Přenos informací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Součásti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4925-9E35-488B-8A2A-D0DFA0F3175E}" type="datetime1">
              <a:rPr lang="cs-CZ" smtClean="0"/>
              <a:t>09.10.2021</a:t>
            </a:fld>
            <a:endParaRPr lang="cs-CZ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stavební část (pozemky, komunikace, budovy, …)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zařízení (regály, vozíky, …).</a:t>
            </a:r>
          </a:p>
        </p:txBody>
      </p:sp>
      <p:pic>
        <p:nvPicPr>
          <p:cNvPr id="4" name="Obrázek 3" descr="images 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509120"/>
            <a:ext cx="2466975" cy="1847850"/>
          </a:xfrm>
          <a:prstGeom prst="rect">
            <a:avLst/>
          </a:prstGeom>
        </p:spPr>
      </p:pic>
      <p:pic>
        <p:nvPicPr>
          <p:cNvPr id="5" name="Obrázek 4" descr="images 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010150"/>
            <a:ext cx="2466975" cy="1847850"/>
          </a:xfrm>
          <a:prstGeom prst="rect">
            <a:avLst/>
          </a:prstGeom>
        </p:spPr>
      </p:pic>
      <p:pic>
        <p:nvPicPr>
          <p:cNvPr id="6" name="Obrázek 5" descr="images 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78092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Kritéria pro srovnávání technické části skladování: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1B03-C24D-457E-8CDF-1718A0C02913}" type="datetime1">
              <a:rPr lang="cs-CZ" smtClean="0"/>
              <a:t>09.10.2021</a:t>
            </a:fld>
            <a:endParaRPr lang="cs-CZ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71600" y="1556792"/>
            <a:ext cx="7200800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rozměry,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kapacita,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výšky,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výkon,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počet pracovníků,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komunikační spojení (vlečka, …)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229600" cy="446087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b="1" dirty="0"/>
              <a:t>Technické faktory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B840-E50F-4843-842C-520FAA785CEA}" type="datetime1">
              <a:rPr lang="cs-CZ" smtClean="0"/>
              <a:t>09.10.2021</a:t>
            </a:fld>
            <a:endParaRPr lang="cs-CZ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528" y="1596523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druhy a množství skladovaných materiálů,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manipulační jednotky,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kapacita skladu,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průtok, obrat, skladovací doby.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sz="2600" b="1" dirty="0">
                <a:solidFill>
                  <a:srgbClr val="000000"/>
                </a:solidFill>
                <a:latin typeface="Calibri" charset="0"/>
              </a:rPr>
              <a:t>Srovnávací ukazatele: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ploch,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objemu,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mechanizace,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automatizace</a:t>
            </a:r>
            <a:r>
              <a:rPr lang="cs-CZ" sz="26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  <a:p>
            <a:endParaRPr lang="cs-CZ" sz="2800" dirty="0"/>
          </a:p>
          <a:p>
            <a:endParaRPr lang="cs-CZ" sz="2800" dirty="0"/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37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b="1" dirty="0" err="1"/>
              <a:t>Ekonomické</a:t>
            </a:r>
            <a:r>
              <a:rPr lang="en-US" sz="4400" b="1" dirty="0"/>
              <a:t> </a:t>
            </a:r>
            <a:r>
              <a:rPr lang="en-US" sz="4400" b="1" dirty="0" err="1"/>
              <a:t>faktory</a:t>
            </a:r>
            <a:endParaRPr lang="en-US" sz="44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409-149A-4C1C-A22F-D097192A437E}" type="datetime1">
              <a:rPr lang="cs-CZ" smtClean="0"/>
              <a:t>09.10.2021</a:t>
            </a:fld>
            <a:endParaRPr lang="cs-CZ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71600" y="1484784"/>
            <a:ext cx="7704856" cy="4968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investiční náklady,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provozní náklady.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b="1" dirty="0">
                <a:solidFill>
                  <a:srgbClr val="000000"/>
                </a:solidFill>
                <a:latin typeface="+mj-lt"/>
              </a:rPr>
              <a:t>Srovnávací ukazatele: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investiční náklady vztažené na skladovou plochu a na jednotku skladovaného materiálu,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náklady na skladování jednotky materiálu za jednotku času.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Rozhodování v oblasti skladování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b="1" dirty="0"/>
              <a:t>Strategická rozhodnutí</a:t>
            </a:r>
            <a:r>
              <a:rPr lang="cs-CZ" dirty="0"/>
              <a:t> :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využít vlastní kapacity, pronajmout kapacity, využít kapacity veřejných skladů nebo kombinaci,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uzavřít smlouvu s nezávislým poskytovatelem logistických služeb,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investovat do zařízení, přijmout pracovníky.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4AE6-C755-49BC-A126-241B64A66300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1. Základní pojmy a terminologie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Logistika. Logistický management. Složky logistických procesů. Logistické výkony a náklady. Pojem aktivní a pasivní logistické prvky.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88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Rozhodování v oblasti skladování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Operativní rozhodnutí</a:t>
            </a:r>
            <a:r>
              <a:rPr lang="cs-CZ" dirty="0"/>
              <a:t> jsou na krátké časové úseky a týkají se koordinace a výkonu logistického systému.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DDE1-6185-4148-86B2-718D133E4F27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Výhody a nevýhody pronajatých a soukromých  skladů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Smluvní sklad (outsourcing)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000" i="1" dirty="0"/>
              <a:t>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Uchování kapitálu.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Přizpůsobení sezónnosti.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Snížení rizika.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Efekty založené na rozsahu.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Větší pružnost.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Přesná znalost skladovacích nákladů.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Minimalizace sporů s odbory.</a:t>
            </a:r>
          </a:p>
          <a:p>
            <a:pPr marL="457200" indent="-457200">
              <a:buFont typeface="+mj-lt"/>
              <a:buAutoNum type="arabicPeriod"/>
            </a:pPr>
            <a:endParaRPr lang="pl-PL" sz="3000" dirty="0"/>
          </a:p>
          <a:p>
            <a:pPr marL="0" indent="0">
              <a:buNone/>
            </a:pPr>
            <a:r>
              <a:rPr lang="cs-CZ" sz="3000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 Skladový prostor skladu nemusí být vždy k dispozici tam, kde ho potřebujeme.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Nedostatečný rozsah služeb, které nabízí vlastník skladu.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Komunikační problémy.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Soukromé sklady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i="1" dirty="0"/>
              <a:t>Výhody:</a:t>
            </a:r>
          </a:p>
          <a:p>
            <a:pPr marL="457200" indent="-457200">
              <a:buAutoNum type="arabicPeriod"/>
            </a:pPr>
            <a:r>
              <a:rPr lang="cs-CZ" sz="2100" dirty="0"/>
              <a:t>Podnik má větší míru kontroly nad uskladněným zbožím.</a:t>
            </a:r>
          </a:p>
          <a:p>
            <a:pPr marL="457200" indent="-457200">
              <a:buAutoNum type="arabicPeriod"/>
            </a:pPr>
            <a:r>
              <a:rPr lang="cs-CZ" sz="2100" dirty="0"/>
              <a:t>Vlastní sklad může snižovat skladovací náklady v dlouhodobém časovém horizontu, pokud se sklad dostatečně využívá.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Nedostatek pružnosti.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Soukromé skladové zařízení se nemůže zvětšovat nebo zmenšovat tak, aby bylo v souladu s měnící se poptávkou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Finanční omezení.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5132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</a:t>
            </a:r>
            <a:r>
              <a:rPr lang="cs-CZ" sz="4400" b="1" dirty="0" err="1"/>
              <a:t>Cross</a:t>
            </a:r>
            <a:r>
              <a:rPr lang="cs-CZ" sz="4400" b="1" dirty="0"/>
              <a:t> -</a:t>
            </a:r>
            <a:r>
              <a:rPr lang="cs-CZ" sz="4400" b="1" dirty="0" err="1"/>
              <a:t>Docking</a:t>
            </a:r>
            <a:endParaRPr lang="cs-CZ" sz="4400" b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Systém </a:t>
            </a:r>
            <a:r>
              <a:rPr lang="cs-CZ" b="1" dirty="0" err="1"/>
              <a:t>Cross</a:t>
            </a:r>
            <a:r>
              <a:rPr lang="cs-CZ" b="1" dirty="0"/>
              <a:t>-</a:t>
            </a:r>
            <a:r>
              <a:rPr lang="cs-CZ" b="1" dirty="0" err="1"/>
              <a:t>Docking</a:t>
            </a:r>
            <a:r>
              <a:rPr lang="cs-CZ" dirty="0"/>
              <a:t> je systém okamžitého překládání. Produkty se přivážejí ve velkém, ihned se rozdělí, v potřebném množství se spojí s jinými výrobky do zásilky určené pro jednoho zákazníka. Produkty se v zásadě nikdy neskladují. </a:t>
            </a:r>
            <a:r>
              <a:rPr lang="cs-CZ" i="1" dirty="0"/>
              <a:t>Způsob využívají především maloobchodní firmy.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DF6F-AC57-406B-A37A-2714DEA67134}" type="datetime1">
              <a:rPr lang="cs-CZ" smtClean="0"/>
              <a:t>09.10.2021</a:t>
            </a:fld>
            <a:endParaRPr lang="cs-CZ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79500" y="2339975"/>
            <a:ext cx="565150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</a:t>
            </a:r>
            <a:r>
              <a:rPr lang="cs-CZ" b="1" dirty="0"/>
              <a:t> Smluvní skladování </a:t>
            </a:r>
            <a:endParaRPr lang="cs-CZ" sz="4400" b="1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Smluvní skladování je dohoda mezi uživatelem a poskytovatelem skladovacích služeb. 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Výhody</a:t>
            </a:r>
            <a:r>
              <a:rPr lang="cs-CZ" dirty="0"/>
              <a:t>: žádné počáteční investice, specializovaná zařízení, kvalifikovaný personál.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Nevýhody</a:t>
            </a:r>
            <a:r>
              <a:rPr lang="cs-CZ" dirty="0"/>
              <a:t>: vyšší provozní náklady, nižší úroveň zákaznického servisu.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C3B-47B0-420B-8621-EE40A6033237}" type="datetime1">
              <a:rPr lang="cs-CZ" smtClean="0"/>
              <a:t>09.10.2021</a:t>
            </a:fld>
            <a:endParaRPr lang="cs-CZ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89075" y="1800225"/>
            <a:ext cx="4630738" cy="109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Veřejné sklady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všeobecné obchodní sklady pro průmyslové a spotřební zboží,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mrazírenské a chladírenské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celní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specializované komoditní sklady (zemědělské produkty – jeden produkt, např. obilí, vlna, …)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7052-26DB-4CCE-9971-FAD117E59289}" type="datetime1">
              <a:rPr lang="cs-CZ" smtClean="0"/>
              <a:t>09.10.2021</a:t>
            </a:fld>
            <a:endParaRPr lang="cs-CZ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39863" y="1922463"/>
            <a:ext cx="4171950" cy="239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Typy skladování: Konsignační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zákazníkům.</a:t>
            </a:r>
          </a:p>
          <a:p>
            <a:endParaRPr lang="cs-CZ" dirty="0"/>
          </a:p>
          <a:p>
            <a:r>
              <a:rPr lang="cs-CZ" dirty="0"/>
              <a:t>Do okamžiku odběru/zaplacení je zboží majetkem zřizovatele skladu, který nese riziko neprodejnosti zboží, pohybu cen, inflace atp.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952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Centralizované sklady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Výhody centralizovaných skladů: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menší počet pracovních sil i administrativních,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zavádění mechanizace a automatizace,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stavební pořizovací náklady na 1 m³ nižší hlavně u výškových skladů.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Nevýhodou jsou vyšší nároky na organizaci a kvalifikaci pracovníků</a:t>
            </a:r>
            <a:r>
              <a:rPr lang="cs-CZ" dirty="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7E15-E2B5-4DAD-B540-F0E9BAD7E190}" type="datetime1">
              <a:rPr lang="cs-CZ" smtClean="0"/>
              <a:t>09.10.2021</a:t>
            </a:fld>
            <a:endParaRPr lang="cs-CZ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600325" y="2609850"/>
            <a:ext cx="40528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Počet skladů budou ovlivňovat: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spojené se ztrátou prodejní příležitosti,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zásoby,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skladování,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přepravní.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023F-75DE-449B-97A9-DE5190836AA8}" type="datetime1">
              <a:rPr lang="cs-CZ" smtClean="0"/>
              <a:t>09.10.2021</a:t>
            </a:fld>
            <a:endParaRPr lang="cs-CZ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22625" y="2609850"/>
            <a:ext cx="2808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Řízení</a:t>
            </a:r>
            <a:r>
              <a:rPr lang="en-US" sz="4800" b="1" dirty="0"/>
              <a:t> </a:t>
            </a:r>
            <a:r>
              <a:rPr lang="en-US" sz="4800" b="1" dirty="0" err="1"/>
              <a:t>skladového</a:t>
            </a:r>
            <a:r>
              <a:rPr lang="en-US" sz="4800" b="1" dirty="0"/>
              <a:t> </a:t>
            </a:r>
            <a:r>
              <a:rPr lang="en-US" sz="4800" b="1" dirty="0" err="1"/>
              <a:t>hospodářství</a:t>
            </a:r>
            <a:r>
              <a:rPr lang="en-US" sz="4800" b="1" dirty="0"/>
              <a:t> </a:t>
            </a:r>
            <a:r>
              <a:rPr lang="en-US" sz="4800" b="1" dirty="0" err="1"/>
              <a:t>podniku</a:t>
            </a:r>
            <a:endParaRPr lang="en-US" sz="4800" b="1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Skladové hospodářství souvisí s výrobou, a proto jsou všechny úkoly stanoveny operativním plánováním, které se skládá: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ze lhůtového plánování, tj. podrobný rozpis na dny, směny,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 dispečerského řízení, tj. při nenadálých poruchách zajišťuje potřebná organizační opatření.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538A-DBD1-4892-A6D4-A0698F65D804}" type="datetime1">
              <a:rPr lang="cs-CZ" smtClean="0"/>
              <a:t>09.10.2021</a:t>
            </a:fld>
            <a:endParaRPr lang="cs-CZ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39825" y="2900363"/>
            <a:ext cx="6973888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Hlavní</a:t>
            </a:r>
            <a:r>
              <a:rPr lang="en-US" sz="4800" b="1" dirty="0"/>
              <a:t> </a:t>
            </a:r>
            <a:r>
              <a:rPr lang="en-US" sz="4800" b="1" dirty="0" err="1"/>
              <a:t>směry</a:t>
            </a:r>
            <a:r>
              <a:rPr lang="en-US" sz="4800" b="1" dirty="0"/>
              <a:t> </a:t>
            </a:r>
            <a:r>
              <a:rPr lang="en-US" sz="4800" b="1" dirty="0" err="1"/>
              <a:t>ve</a:t>
            </a:r>
            <a:r>
              <a:rPr lang="en-US" sz="4800" b="1" dirty="0"/>
              <a:t> </a:t>
            </a:r>
            <a:r>
              <a:rPr lang="en-US" sz="4800" b="1" dirty="0" err="1"/>
              <a:t>skladování</a:t>
            </a:r>
            <a:endParaRPr lang="en-US" sz="4800" b="1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matematických metod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výpočetní techniky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progresivního stavebně-technického řešení,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pro vnitřní vybavení skladů.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799-8653-4318-97BC-865E48967742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 </a:t>
            </a:r>
            <a:endParaRPr lang="cs-CZ" dirty="0"/>
          </a:p>
          <a:p>
            <a:r>
              <a:rPr lang="cs-CZ" b="1" dirty="0"/>
              <a:t>Logistika</a:t>
            </a:r>
            <a:r>
              <a:rPr lang="cs-CZ" dirty="0"/>
              <a:t> je vědní disciplína, která se zabývá plánováním, řízením a realizací materiálového toku a informací tak, aby správný produkt byl ve správný čas na správném místě s co nejnižšími náklady</a:t>
            </a:r>
          </a:p>
          <a:p>
            <a:endParaRPr lang="cs-CZ" dirty="0"/>
          </a:p>
          <a:p>
            <a:r>
              <a:rPr lang="cs-CZ" b="1" dirty="0"/>
              <a:t>Logistický management</a:t>
            </a:r>
            <a:r>
              <a:rPr lang="cs-CZ" dirty="0"/>
              <a:t> zahrnuje analýzu, plánování, řízení a vedení lidí, organizování, kontrolu logistických procesů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0715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dirty="0"/>
              <a:t>Zařazení skladu do materiálového toku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sklad musí být v centru spotřeby,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zajišťovat co nejkratší cesty,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nesmí rušit plynulost materiálového toku.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6974-3133-4A91-9ED1-EDE10D4EA5B2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Statistické metody umožňují řešit: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obsazování skladových prostor podle četnosti odběrů,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průběžné kontrolní inventury,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použití metody ABC,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statistická přejímka ve vstupní a výstupní kontrole.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0D5-F9E4-496B-8305-D2774A5D43ED}" type="datetime1">
              <a:rPr lang="cs-CZ" smtClean="0"/>
              <a:t>09.10.2021</a:t>
            </a:fld>
            <a:endParaRPr lang="cs-CZ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32125" y="2609850"/>
            <a:ext cx="3189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r>
              <a:rPr lang="cs-CZ" sz="4800" dirty="0"/>
              <a:t>Metoda ABC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rozdělení skladovaných materiálů podle spotřeby nebo obratu do tří skupin: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A – relativně velký obrat, materiály musí být nejsnáze přístupné, dopravní cesta musí být co nejkratší,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B – střední,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C – malý obrat, materiál může být na vzdáleném místě, na horních podlažích regálů.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F05-BA8C-4608-8814-C1E5B07A74CB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2808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/>
              <a:t>XYZ </a:t>
            </a:r>
            <a:r>
              <a:rPr lang="en-US" sz="3200" b="1" dirty="0" err="1"/>
              <a:t>analýza</a:t>
            </a:r>
            <a:endParaRPr lang="en-US" sz="3200" b="1" dirty="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6138" y="1340768"/>
            <a:ext cx="7561262" cy="486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dirty="0">
                <a:solidFill>
                  <a:srgbClr val="000000"/>
                </a:solidFill>
              </a:rPr>
              <a:t>-Slouží k určení množství nákupu materiálu na základě jiných kritérií než analýza ABC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dirty="0">
                <a:solidFill>
                  <a:srgbClr val="000000"/>
                </a:solidFill>
              </a:rPr>
              <a:t>Důraz je kladen na strukturu spotřeby materiálu: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X </a:t>
            </a:r>
            <a:r>
              <a:rPr lang="cs-CZ" sz="2200" dirty="0">
                <a:solidFill>
                  <a:srgbClr val="000000"/>
                </a:solidFill>
              </a:rPr>
              <a:t>= materiál vykazující vysoce konstantní průběh spotřeby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Y </a:t>
            </a:r>
            <a:r>
              <a:rPr lang="cs-CZ" sz="2200" dirty="0">
                <a:solidFill>
                  <a:srgbClr val="000000"/>
                </a:solidFill>
              </a:rPr>
              <a:t>= materiál, jehož spotřeba pravidelně stoupá nebo klesá podle vývojového trendu, nebo který podléhá sezónním výkyvům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Z</a:t>
            </a:r>
            <a:r>
              <a:rPr lang="cs-CZ" sz="2200" dirty="0">
                <a:solidFill>
                  <a:srgbClr val="000000"/>
                </a:solidFill>
              </a:rPr>
              <a:t> = materiál, jehož spotřeba probíhá nepravidelně.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cs-CZ" sz="1000" dirty="0">
              <a:solidFill>
                <a:srgbClr val="000000"/>
              </a:solidFill>
            </a:endParaRP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cs-CZ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34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7. Logistické pracovní prostředky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Logistické pracovní prostředky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0449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000" b="1" dirty="0"/>
              <a:t>Logistické pracovní prostředky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C1E2-0409-4E48-9F37-60E79B2E5B9E}" type="datetime1">
              <a:rPr lang="cs-CZ" smtClean="0"/>
              <a:t>09.10.2021</a:t>
            </a:fld>
            <a:endParaRPr lang="cs-CZ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aktivní prvky logistického procesu,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realizovat logistické funkce – provádět netechnologické operace s pasivními prvky.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Logistické pracovní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Manipulace</a:t>
            </a:r>
          </a:p>
          <a:p>
            <a:pPr>
              <a:buFontTx/>
              <a:buChar char="-"/>
            </a:pPr>
            <a:r>
              <a:rPr lang="cs-CZ" dirty="0"/>
              <a:t>Informace</a:t>
            </a:r>
          </a:p>
          <a:p>
            <a:pPr>
              <a:buFontTx/>
              <a:buChar char="-"/>
            </a:pPr>
            <a:r>
              <a:rPr lang="cs-CZ" dirty="0"/>
              <a:t>Lidská složka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6B80-62C9-4C88-84E6-6EA2075DA980}" type="datetime1">
              <a:rPr lang="cs-CZ" smtClean="0"/>
              <a:t>09.10.2021</a:t>
            </a:fld>
            <a:endParaRPr lang="cs-CZ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Mezi aktivní prvky</a:t>
            </a:r>
            <a:r>
              <a:rPr lang="cs-CZ" b="1" dirty="0"/>
              <a:t> uplatňované v logistických systémech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manipulační prostředky,</a:t>
            </a:r>
          </a:p>
          <a:p>
            <a:pPr lvl="0"/>
            <a:r>
              <a:rPr lang="cs-CZ" sz="2800" dirty="0"/>
              <a:t>dopravní prostředky,</a:t>
            </a:r>
          </a:p>
          <a:p>
            <a:pPr lvl="0"/>
            <a:r>
              <a:rPr lang="cs-CZ" sz="2800" dirty="0"/>
              <a:t>prostředky  pro získávání (označování, sledování, automatickou identifikaci) i zpracování informací a</a:t>
            </a:r>
          </a:p>
          <a:p>
            <a:pPr lvl="0"/>
            <a:r>
              <a:rPr lang="cs-CZ" sz="2800" dirty="0"/>
              <a:t>ostatní prostředky.</a:t>
            </a:r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5641-E144-43A9-A10E-D55FA57CA198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Manipulační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1. Zařízení na přetržitou manipulaci s cyklickým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2. Zařízení na přetržitou manipulaci s periodicky oběžným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3. Zařízení na plynulou nepřetržitou manipulaci s kontinuálním   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4. Doplňková manipulační zařízení</a:t>
            </a:r>
          </a:p>
          <a:p>
            <a:endParaRPr lang="cs-CZ" sz="2400" b="1" dirty="0">
              <a:solidFill>
                <a:srgbClr val="000000"/>
              </a:solidFill>
            </a:endParaRP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7B4A-9BE2-4096-B65F-4889B5680085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1. Zařízení na přetržitou manipulaci s cyklickým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dopravní vozíky,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jeřáby,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lopatové rypadla a buldozery,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výtahy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shrnovací mechanické lopaty a lanové shrnovače.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33B-6B29-4874-85D1-2E099DD49B50}" type="datetime1">
              <a:rPr lang="cs-CZ" smtClean="0"/>
              <a:t>09.10.2021</a:t>
            </a:fld>
            <a:endParaRPr lang="cs-CZ"/>
          </a:p>
        </p:txBody>
      </p:sp>
      <p:pic>
        <p:nvPicPr>
          <p:cNvPr id="7" name="Obrázek 6" descr="ind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780928"/>
            <a:ext cx="1634285" cy="1224136"/>
          </a:xfrm>
          <a:prstGeom prst="rect">
            <a:avLst/>
          </a:prstGeom>
        </p:spPr>
      </p:pic>
      <p:pic>
        <p:nvPicPr>
          <p:cNvPr id="8" name="Obrázek 7" descr="index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92996"/>
            <a:ext cx="1114053" cy="1637959"/>
          </a:xfrm>
          <a:prstGeom prst="rect">
            <a:avLst/>
          </a:prstGeom>
        </p:spPr>
      </p:pic>
      <p:pic>
        <p:nvPicPr>
          <p:cNvPr id="9" name="Obrázek 8" descr="index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2900" y="4509120"/>
            <a:ext cx="1181100" cy="1447800"/>
          </a:xfrm>
          <a:prstGeom prst="rect">
            <a:avLst/>
          </a:prstGeom>
        </p:spPr>
      </p:pic>
      <p:pic>
        <p:nvPicPr>
          <p:cNvPr id="6" name="Obrázek 5" descr="index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268760"/>
            <a:ext cx="1224136" cy="145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03 -0.03351 L -0.43003 -0.033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06 -0.01572 L -0.5224 -0.08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1962E-6 C -0.05834 0.08481 -0.1165 0.16986 -0.16146 0.19806 C -0.20643 0.22625 -0.25191 0.17356 -0.26997 0.16871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ÚLOHA LOGISTICKÉHO MANAGEMENTU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Úlohou logistického managementu jsou dva podnikové cíle: </a:t>
            </a:r>
          </a:p>
          <a:p>
            <a:r>
              <a:rPr lang="cs-CZ" dirty="0"/>
              <a:t>pohotově dodávat, </a:t>
            </a:r>
          </a:p>
          <a:p>
            <a:r>
              <a:rPr lang="cs-CZ" dirty="0"/>
              <a:t>snižovat kapitálovou vázanost.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8020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497919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2. Zařízení na přetržitou manipulaci s periodicky oběžným provozem: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 err="1">
                <a:solidFill>
                  <a:srgbClr val="000000"/>
                </a:solidFill>
              </a:rPr>
              <a:t>podvěsné</a:t>
            </a:r>
            <a:r>
              <a:rPr lang="cs-CZ" sz="2400" dirty="0">
                <a:solidFill>
                  <a:srgbClr val="000000"/>
                </a:solidFill>
              </a:rPr>
              <a:t> dopravníky,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visuté lanovky a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podlahové dopravníky.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252F-D93F-4B2F-98C9-F418FF777D9F}" type="datetime1">
              <a:rPr lang="cs-CZ" smtClean="0"/>
              <a:t>09.10.2021</a:t>
            </a:fld>
            <a:endParaRPr lang="cs-CZ"/>
          </a:p>
        </p:txBody>
      </p:sp>
      <p:pic>
        <p:nvPicPr>
          <p:cNvPr id="5" name="Obrázek 4" descr="index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628800"/>
            <a:ext cx="1674887" cy="1254549"/>
          </a:xfrm>
          <a:prstGeom prst="rect">
            <a:avLst/>
          </a:prstGeom>
        </p:spPr>
      </p:pic>
      <p:pic>
        <p:nvPicPr>
          <p:cNvPr id="6" name="Obrázek 5" descr="index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861048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402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3. Zařízení na plynulou nepřetržitou manipulaci s kontinuálním   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nosným prostředkem</a:t>
            </a:r>
          </a:p>
          <a:p>
            <a:pPr lvl="0">
              <a:buNone/>
            </a:pPr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vlečným prostředkem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bez tažného prostředku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pneumatické dopravní soustavy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hydraulické dopravní soustavy.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081-F69C-423F-9698-1512B729F24C}" type="datetime1">
              <a:rPr lang="cs-CZ" smtClean="0"/>
              <a:t>09.10.2021</a:t>
            </a:fld>
            <a:endParaRPr lang="cs-CZ"/>
          </a:p>
        </p:txBody>
      </p:sp>
      <p:pic>
        <p:nvPicPr>
          <p:cNvPr id="5" name="Obrázek 4" descr="index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295776"/>
            <a:ext cx="1205111" cy="1733555"/>
          </a:xfrm>
          <a:prstGeom prst="rect">
            <a:avLst/>
          </a:prstGeom>
        </p:spPr>
      </p:pic>
      <p:pic>
        <p:nvPicPr>
          <p:cNvPr id="6" name="Obrázek 5" descr="index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784" y="1340768"/>
            <a:ext cx="1944216" cy="1944216"/>
          </a:xfrm>
          <a:prstGeom prst="rect">
            <a:avLst/>
          </a:prstGeom>
        </p:spPr>
      </p:pic>
      <p:pic>
        <p:nvPicPr>
          <p:cNvPr id="7" name="Obrázek 6" descr="index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708920"/>
            <a:ext cx="113266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03512E-6 L -0.3691 -0.088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67837E-6 L -0.41233 -0.17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  <a:latin typeface="+mn-lt"/>
              </a:rPr>
              <a:t>4. Doplňková manipulační zařízení:</a:t>
            </a:r>
            <a:endParaRPr lang="cs-CZ" sz="3600" b="1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zásobníky,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uzávěry zásobníků,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podávače,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nakladače a vykladače,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zakladače a vyskladňovací  stroje.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91DF-9AD2-4DB1-83BD-B3A3226A8608}" type="datetime1">
              <a:rPr lang="cs-CZ" smtClean="0"/>
              <a:t>09.10.2021</a:t>
            </a:fld>
            <a:endParaRPr lang="cs-CZ"/>
          </a:p>
        </p:txBody>
      </p:sp>
      <p:pic>
        <p:nvPicPr>
          <p:cNvPr id="5" name="Obrázek 4" descr="images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25144"/>
            <a:ext cx="2388096" cy="1791072"/>
          </a:xfrm>
          <a:prstGeom prst="rect">
            <a:avLst/>
          </a:prstGeom>
        </p:spPr>
      </p:pic>
      <p:pic>
        <p:nvPicPr>
          <p:cNvPr id="6" name="Obrázek 5" descr="images 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348880"/>
            <a:ext cx="1944216" cy="145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513 L -0.31094 0.05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Dopravní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Silniční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Železniční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Plavidla</a:t>
            </a:r>
          </a:p>
          <a:p>
            <a:endParaRPr lang="cs-CZ" sz="2400" dirty="0">
              <a:latin typeface="+mj-lt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D5-C358-4A03-BF26-9B3931547BEC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Silniční vozidla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>
                <a:solidFill>
                  <a:srgbClr val="000000"/>
                </a:solidFill>
              </a:rPr>
              <a:t>dle podvozků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klasické nákladní automobily,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přívěsy, nebo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návěsy </a:t>
            </a:r>
          </a:p>
          <a:p>
            <a:pPr lvl="0"/>
            <a:r>
              <a:rPr lang="cs-CZ" sz="2400" b="1" dirty="0">
                <a:solidFill>
                  <a:srgbClr val="000000"/>
                </a:solidFill>
              </a:rPr>
              <a:t>dle koncepcí nástaveb: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univerzální (valníky)a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speciální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B4FB-E5E5-4412-8F0B-43D4F6EF69DC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00"/>
                </a:solidFill>
              </a:rPr>
              <a:t>Silniční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u="sng" dirty="0">
                <a:solidFill>
                  <a:srgbClr val="000000"/>
                </a:solidFill>
              </a:rPr>
              <a:t>Tahače a návěsy mohou být využity těmito způsoby: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přepojováním návěsů u ložných manipulací a zkracováním doby prostojů tahačů,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výměnou návěsů mezi dvěma dopravními prostředky (tahači, nebo i tahači a námořními loděmi, případně vlaky a tahači) a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uplatněním většího množství různých speciálních návěsů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CB8A-F000-4369-9C1C-5515BDF4E599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000000"/>
                </a:solidFill>
              </a:rPr>
              <a:t>Železniční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i="1" dirty="0">
                <a:solidFill>
                  <a:srgbClr val="C00000"/>
                </a:solidFill>
              </a:rPr>
              <a:t>G</a:t>
            </a:r>
            <a:r>
              <a:rPr lang="cs-CZ" sz="2800" dirty="0">
                <a:solidFill>
                  <a:srgbClr val="000000"/>
                </a:solidFill>
              </a:rPr>
              <a:t>	-	kryté ( T s otevíratelnou střechou),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M</a:t>
            </a:r>
            <a:r>
              <a:rPr lang="cs-CZ" sz="2800" dirty="0">
                <a:solidFill>
                  <a:srgbClr val="000000"/>
                </a:solidFill>
              </a:rPr>
              <a:t>	-	kryté pro přepravu živých zvířat,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E</a:t>
            </a:r>
            <a:r>
              <a:rPr lang="cs-CZ" sz="2800" dirty="0">
                <a:solidFill>
                  <a:srgbClr val="000000"/>
                </a:solidFill>
              </a:rPr>
              <a:t>	-	otevřené vysokostěnné,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otevřené nízkostěnné,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F,T</a:t>
            </a:r>
            <a:r>
              <a:rPr lang="cs-CZ" sz="2800" dirty="0">
                <a:solidFill>
                  <a:srgbClr val="000000"/>
                </a:solidFill>
              </a:rPr>
              <a:t>	-	výsypné,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plošinové,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L,S</a:t>
            </a:r>
            <a:r>
              <a:rPr lang="cs-CZ" sz="2800" dirty="0">
                <a:solidFill>
                  <a:srgbClr val="000000"/>
                </a:solidFill>
              </a:rPr>
              <a:t>	-	oplenové,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I	</a:t>
            </a:r>
            <a:r>
              <a:rPr lang="cs-CZ" sz="2800" dirty="0">
                <a:solidFill>
                  <a:srgbClr val="000000"/>
                </a:solidFill>
              </a:rPr>
              <a:t>-	chladící, 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U</a:t>
            </a:r>
            <a:r>
              <a:rPr lang="cs-CZ" sz="2800" dirty="0">
                <a:solidFill>
                  <a:srgbClr val="000000"/>
                </a:solidFill>
              </a:rPr>
              <a:t>	-	nádržkové,</a:t>
            </a:r>
          </a:p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946B-E250-47A2-9544-F9EADE9AF467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000000"/>
                </a:solidFill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Ve </a:t>
            </a:r>
            <a:r>
              <a:rPr lang="cs-CZ" sz="2800" u="sng" dirty="0">
                <a:solidFill>
                  <a:srgbClr val="000000"/>
                </a:solidFill>
              </a:rPr>
              <a:t>vnitrozemské vodní dopravě </a:t>
            </a:r>
            <a:r>
              <a:rPr lang="cs-CZ" sz="2800" dirty="0">
                <a:solidFill>
                  <a:srgbClr val="000000"/>
                </a:solidFill>
              </a:rPr>
              <a:t>se používají pro přepravu tato plavidla: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motorové nákladní lodě,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vlečné čluny,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tlačné čluny,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plovoucí kontejnery - bárky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říčně námořní lodě na větších tocích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různé speciální lodě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3F6-0DC8-40CD-8C74-8D2C1A824773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latin typeface="Times New Roman" pitchFamily="16" charset="0"/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u="sng" dirty="0">
                <a:solidFill>
                  <a:srgbClr val="000000"/>
                </a:solidFill>
              </a:rPr>
              <a:t>V námořní dopravě se používají lodě:</a:t>
            </a:r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konvenční 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kabotážní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kontejnerové 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8052-D99A-4E0B-843D-D23B2983C109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Prostředky  pro získávání i zpracování informací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836912"/>
          </a:xfrm>
        </p:spPr>
        <p:txBody>
          <a:bodyPr/>
          <a:lstStyle/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Čtecí  zařízení(RFID, čárové a maticové kódy)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Senzory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Řídící a ovládací prvky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E092-CFB2-407D-8B58-5C152B9F992D}" type="datetime1">
              <a:rPr lang="cs-CZ" smtClean="0"/>
              <a:t>09.10.2021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</TotalTime>
  <Words>8602</Words>
  <Application>Microsoft Office PowerPoint</Application>
  <PresentationFormat>Předvádění na obrazovce (4:3)</PresentationFormat>
  <Paragraphs>1197</Paragraphs>
  <Slides>138</Slides>
  <Notes>115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138</vt:i4>
      </vt:variant>
    </vt:vector>
  </HeadingPairs>
  <TitlesOfParts>
    <vt:vector size="144" baseType="lpstr">
      <vt:lpstr>Arial</vt:lpstr>
      <vt:lpstr>Calibri</vt:lpstr>
      <vt:lpstr>Courier New</vt:lpstr>
      <vt:lpstr>Times New Roman</vt:lpstr>
      <vt:lpstr>Wingdings</vt:lpstr>
      <vt:lpstr>Office Theme</vt:lpstr>
      <vt:lpstr>Logistický management</vt:lpstr>
      <vt:lpstr>Požadavky k ukončení předmětu</vt:lpstr>
      <vt:lpstr>Rozvrh</vt:lpstr>
      <vt:lpstr>Otázky ke zkoušce</vt:lpstr>
      <vt:lpstr>Literatura</vt:lpstr>
      <vt:lpstr>Literatura</vt:lpstr>
      <vt:lpstr>1. Základní pojmy a terminologie</vt:lpstr>
      <vt:lpstr>Základní definice</vt:lpstr>
      <vt:lpstr>ÚLOHA LOGISTICKÉHO MANAGEMENTU </vt:lpstr>
      <vt:lpstr>ÚLOHA LOGISTICKÉHO MANAGEMENTU</vt:lpstr>
      <vt:lpstr>SLOŽKY LOGISTICKÉHO MANAGEMENTU</vt:lpstr>
      <vt:lpstr>LOGISTICKÁ STRATEGIE A PLÁNOVÁNÍ </vt:lpstr>
      <vt:lpstr> SCHÉMA LOGISTICKÉHO PLÁNOVÁNÍ </vt:lpstr>
      <vt:lpstr>Logistické procesy</vt:lpstr>
      <vt:lpstr>Strukturace logistických funkcí podle úrovně řízení</vt:lpstr>
      <vt:lpstr>Prezentace aplikace PowerPoint</vt:lpstr>
      <vt:lpstr>Logistické výkony</vt:lpstr>
      <vt:lpstr>Logistické náklady</vt:lpstr>
      <vt:lpstr>Logistické náklady</vt:lpstr>
      <vt:lpstr>Logistické výkony</vt:lpstr>
      <vt:lpstr>Logistické výkonové ukazatele</vt:lpstr>
      <vt:lpstr>Aktivní prvky</vt:lpstr>
      <vt:lpstr>Logistické pasivní prvky</vt:lpstr>
      <vt:lpstr>Logistické cíle</vt:lpstr>
      <vt:lpstr>2. Logistický systém</vt:lpstr>
      <vt:lpstr>Logistické systémy</vt:lpstr>
      <vt:lpstr>Mikrologistický a makrologistický systém</vt:lpstr>
      <vt:lpstr>Mezilogistický systém</vt:lpstr>
      <vt:lpstr>Podnik jako logistický systém</vt:lpstr>
      <vt:lpstr>3. Velkoobchodní sklady, logistická místa styku</vt:lpstr>
      <vt:lpstr>Úloha velkoobchodních skladů</vt:lpstr>
      <vt:lpstr>Úloha velkoobchodních skladů</vt:lpstr>
      <vt:lpstr>Logistické místa styku</vt:lpstr>
      <vt:lpstr>Logistické místa styku</vt:lpstr>
      <vt:lpstr>Logistické místa styku</vt:lpstr>
      <vt:lpstr>4. Dodavatelské řetězce. Dodavatelské sítě</vt:lpstr>
      <vt:lpstr>Definice logistický řetězec</vt:lpstr>
      <vt:lpstr>Definice dodavatelský řetězec</vt:lpstr>
      <vt:lpstr>Dodavatelské řetězce</vt:lpstr>
      <vt:lpstr>Články dodavatelského řetězce</vt:lpstr>
      <vt:lpstr>Články dodavatelského řetězce</vt:lpstr>
      <vt:lpstr>Dodavatelské řetězce</vt:lpstr>
      <vt:lpstr>Dodavatelský řetězec</vt:lpstr>
      <vt:lpstr>Požadavky k dodavatelskému řetězci</vt:lpstr>
      <vt:lpstr>Dodavatelské řetězce</vt:lpstr>
      <vt:lpstr>Tlačný (push) princip </vt:lpstr>
      <vt:lpstr>Tažný (pull) princip </vt:lpstr>
      <vt:lpstr>5. Proces balení</vt:lpstr>
      <vt:lpstr>Pasivní prvky</vt:lpstr>
      <vt:lpstr>1. Druhy materiálů</vt:lpstr>
      <vt:lpstr>Příklady materiálu:  kapaliny</vt:lpstr>
      <vt:lpstr>Příklady materiálu:  plyny</vt:lpstr>
      <vt:lpstr>Příklady materiálu:  pevné sypké</vt:lpstr>
      <vt:lpstr>Příklady materiálu:  pevné kusové</vt:lpstr>
      <vt:lpstr>2. Vlastnosti materiálu</vt:lpstr>
      <vt:lpstr>Obalové hospodářství</vt:lpstr>
      <vt:lpstr>3. Balení materiálu, funkce obalu</vt:lpstr>
      <vt:lpstr>4. Paletizace a kontejnerizace</vt:lpstr>
      <vt:lpstr>5. Paletizace a kontejnerizace. </vt:lpstr>
      <vt:lpstr>Proces balení</vt:lpstr>
      <vt:lpstr>6. Skladování</vt:lpstr>
      <vt:lpstr>Pojem skladování</vt:lpstr>
      <vt:lpstr>Motivy skladování</vt:lpstr>
      <vt:lpstr>Funkce skladu</vt:lpstr>
      <vt:lpstr>Součásti skladu</vt:lpstr>
      <vt:lpstr>Kritéria pro srovnávání technické části skladování:</vt:lpstr>
      <vt:lpstr>Technické faktory</vt:lpstr>
      <vt:lpstr>Ekonomické faktory</vt:lpstr>
      <vt:lpstr>Rozhodování v oblasti skladování</vt:lpstr>
      <vt:lpstr>Rozhodování v oblasti skladování</vt:lpstr>
      <vt:lpstr>Výhody a nevýhody pronajatých a soukromých  skladů </vt:lpstr>
      <vt:lpstr>Typy skladování: Cross -Docking</vt:lpstr>
      <vt:lpstr>Typy skladování: Smluvní skladování </vt:lpstr>
      <vt:lpstr>Typy skladování: Veřejné sklady</vt:lpstr>
      <vt:lpstr>Typy skladování: Konsignační sklad</vt:lpstr>
      <vt:lpstr>Centralizované sklady</vt:lpstr>
      <vt:lpstr>Počet skladů budou ovlivňovat:</vt:lpstr>
      <vt:lpstr>Řízení skladového hospodářství podniku</vt:lpstr>
      <vt:lpstr>Hlavní směry ve skladování</vt:lpstr>
      <vt:lpstr>Zařazení skladu do materiálového toku</vt:lpstr>
      <vt:lpstr>Statistické metody umožňují řešit:</vt:lpstr>
      <vt:lpstr>Metoda ABC</vt:lpstr>
      <vt:lpstr>XYZ analýza</vt:lpstr>
      <vt:lpstr>7. Logistické pracovní prostředky</vt:lpstr>
      <vt:lpstr>Logistické pracovní prostředky</vt:lpstr>
      <vt:lpstr>Logistické pracovní prostředky</vt:lpstr>
      <vt:lpstr>Mezi aktivní prvky uplatňované v logistických systémech</vt:lpstr>
      <vt:lpstr>Manipulační prostředky</vt:lpstr>
      <vt:lpstr>1. Zařízení na přetržitou manipulaci s cyklickým provozem:</vt:lpstr>
      <vt:lpstr>2. Zařízení na přetržitou manipulaci s periodicky oběžným provozem:</vt:lpstr>
      <vt:lpstr>3. Zařízení na plynulou nepřetržitou manipulaci s kontinuálním    provozem:</vt:lpstr>
      <vt:lpstr>4. Doplňková manipulační zařízení:</vt:lpstr>
      <vt:lpstr>Dopravní prostředky</vt:lpstr>
      <vt:lpstr>Silniční vozidla</vt:lpstr>
      <vt:lpstr>Silniční vozidla</vt:lpstr>
      <vt:lpstr>Železniční vozidla</vt:lpstr>
      <vt:lpstr>Plavidla</vt:lpstr>
      <vt:lpstr>Plavidla</vt:lpstr>
      <vt:lpstr>Prostředky  pro získávání i zpracování informací</vt:lpstr>
      <vt:lpstr>8.Doprava</vt:lpstr>
      <vt:lpstr>Doprava</vt:lpstr>
      <vt:lpstr>Efektivnost dopravy</vt:lpstr>
      <vt:lpstr>Druhy dopravy</vt:lpstr>
      <vt:lpstr>1.Silniční doprava</vt:lpstr>
      <vt:lpstr>2.Železniční doprava</vt:lpstr>
      <vt:lpstr>3. Lodní přeprava</vt:lpstr>
      <vt:lpstr>4.Letecká doprava</vt:lpstr>
      <vt:lpstr>5. Kombinovaná doprava</vt:lpstr>
      <vt:lpstr>6. Potrubní doprava</vt:lpstr>
      <vt:lpstr>9. Dopravní technologie</vt:lpstr>
      <vt:lpstr>Štíhlá logistika</vt:lpstr>
      <vt:lpstr>Just In Time (JIT) </vt:lpstr>
      <vt:lpstr>Prezentace aplikace PowerPoint</vt:lpstr>
      <vt:lpstr>KANBAN</vt:lpstr>
      <vt:lpstr>Prezentace aplikace PowerPoint</vt:lpstr>
      <vt:lpstr>HUB and SPOKE</vt:lpstr>
      <vt:lpstr>Cross -Docking</vt:lpstr>
      <vt:lpstr>Prezentace aplikace PowerPoint</vt:lpstr>
      <vt:lpstr>KAIZEN</vt:lpstr>
      <vt:lpstr>KAIZEN</vt:lpstr>
      <vt:lpstr>Prezentace aplikace PowerPoint</vt:lpstr>
      <vt:lpstr>5S</vt:lpstr>
      <vt:lpstr>Prezentace aplikace PowerPoint</vt:lpstr>
      <vt:lpstr>3MU</vt:lpstr>
      <vt:lpstr>Prezentace aplikace PowerPoint</vt:lpstr>
      <vt:lpstr>10. Odpadové hospodářství</vt:lpstr>
      <vt:lpstr>Odpadové hospodářství. Definice</vt:lpstr>
      <vt:lpstr>Rozdělení odpadu</vt:lpstr>
      <vt:lpstr>Prezentace aplikace PowerPoint</vt:lpstr>
      <vt:lpstr>Způsoby nakládání s odpady:</vt:lpstr>
      <vt:lpstr>Odpady jako složka životního prostředí</vt:lpstr>
      <vt:lpstr>Odpady jako zdroj druhotných surovin</vt:lpstr>
      <vt:lpstr>Recyklace</vt:lpstr>
      <vt:lpstr>staré nebo sběrné suroviny</vt:lpstr>
      <vt:lpstr>průmyslové odpady</vt:lpstr>
      <vt:lpstr>vedlejší produkty z výroby nebo úpravy surovin</vt:lpstr>
      <vt:lpstr>Zpětná logistika (Reverse Logistics)</vt:lpstr>
      <vt:lpstr>Bariéry zpětné logistiky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Kolos, Pavel (ISC Eng)</cp:lastModifiedBy>
  <cp:revision>77</cp:revision>
  <cp:lastPrinted>2018-09-11T09:44:43Z</cp:lastPrinted>
  <dcterms:created xsi:type="dcterms:W3CDTF">2012-02-25T13:45:29Z</dcterms:created>
  <dcterms:modified xsi:type="dcterms:W3CDTF">2021-10-09T08:37:08Z</dcterms:modified>
</cp:coreProperties>
</file>