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62" r:id="rId5"/>
    <p:sldId id="264" r:id="rId6"/>
    <p:sldId id="263" r:id="rId7"/>
    <p:sldId id="259" r:id="rId8"/>
    <p:sldId id="265" r:id="rId9"/>
    <p:sldId id="266" r:id="rId10"/>
    <p:sldId id="260" r:id="rId11"/>
    <p:sldId id="261" r:id="rId12"/>
    <p:sldId id="267" r:id="rId13"/>
    <p:sldId id="268" r:id="rId14"/>
    <p:sldId id="269" r:id="rId15"/>
    <p:sldId id="270" r:id="rId1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3899E5-19A4-4009-B7A2-43F078121A12}" type="doc">
      <dgm:prSet loTypeId="urn:microsoft.com/office/officeart/2009/layout/CircleArrowProcess" loCatId="cycle" qsTypeId="urn:microsoft.com/office/officeart/2005/8/quickstyle/simple1" qsCatId="simple" csTypeId="urn:microsoft.com/office/officeart/2005/8/colors/accent1_2" csCatId="accent1" phldr="1"/>
      <dgm:spPr/>
      <dgm:t>
        <a:bodyPr/>
        <a:lstStyle/>
        <a:p>
          <a:endParaRPr lang="cs-CZ"/>
        </a:p>
      </dgm:t>
    </dgm:pt>
    <dgm:pt modelId="{01B3BA29-D4EC-4A06-BE48-21DC13116688}">
      <dgm:prSet phldrT="[Text]"/>
      <dgm:spPr/>
      <dgm:t>
        <a:bodyPr/>
        <a:lstStyle/>
        <a:p>
          <a:r>
            <a:rPr lang="cs-CZ" dirty="0" smtClean="0"/>
            <a:t>Nelegální / skrytý příjem</a:t>
          </a:r>
          <a:endParaRPr lang="cs-CZ" dirty="0"/>
        </a:p>
      </dgm:t>
    </dgm:pt>
    <dgm:pt modelId="{B637A802-CC09-487F-99EC-5C596C8039DF}" type="parTrans" cxnId="{BB8CEF55-03E2-45CD-8664-AE41E7AFFC28}">
      <dgm:prSet/>
      <dgm:spPr/>
      <dgm:t>
        <a:bodyPr/>
        <a:lstStyle/>
        <a:p>
          <a:endParaRPr lang="cs-CZ"/>
        </a:p>
      </dgm:t>
    </dgm:pt>
    <dgm:pt modelId="{F6043B8E-E815-47B3-A08C-D721B3F7FFD0}" type="sibTrans" cxnId="{BB8CEF55-03E2-45CD-8664-AE41E7AFFC28}">
      <dgm:prSet/>
      <dgm:spPr/>
      <dgm:t>
        <a:bodyPr/>
        <a:lstStyle/>
        <a:p>
          <a:endParaRPr lang="cs-CZ"/>
        </a:p>
      </dgm:t>
    </dgm:pt>
    <dgm:pt modelId="{D199FC1C-DAB7-408D-BC3F-3B41D61F2AD0}">
      <dgm:prSet phldrT="[Text]"/>
      <dgm:spPr/>
      <dgm:t>
        <a:bodyPr/>
        <a:lstStyle/>
        <a:p>
          <a:r>
            <a:rPr lang="cs-CZ" dirty="0" smtClean="0"/>
            <a:t>„Pračka“</a:t>
          </a:r>
          <a:endParaRPr lang="cs-CZ" dirty="0"/>
        </a:p>
      </dgm:t>
    </dgm:pt>
    <dgm:pt modelId="{96B5031B-822E-4184-A92C-642199CB7C9C}" type="parTrans" cxnId="{40EFD763-53CE-4160-B925-CB102D65BE5C}">
      <dgm:prSet/>
      <dgm:spPr/>
      <dgm:t>
        <a:bodyPr/>
        <a:lstStyle/>
        <a:p>
          <a:endParaRPr lang="cs-CZ"/>
        </a:p>
      </dgm:t>
    </dgm:pt>
    <dgm:pt modelId="{CB38A860-E036-4A61-BB0C-11A597B1346A}" type="sibTrans" cxnId="{40EFD763-53CE-4160-B925-CB102D65BE5C}">
      <dgm:prSet/>
      <dgm:spPr/>
      <dgm:t>
        <a:bodyPr/>
        <a:lstStyle/>
        <a:p>
          <a:endParaRPr lang="cs-CZ"/>
        </a:p>
      </dgm:t>
    </dgm:pt>
    <dgm:pt modelId="{66F031FC-4983-4BA6-96F6-4F024CE1FE65}">
      <dgm:prSet phldrT="[Text]"/>
      <dgm:spPr/>
      <dgm:t>
        <a:bodyPr/>
        <a:lstStyle/>
        <a:p>
          <a:r>
            <a:rPr lang="cs-CZ" dirty="0" smtClean="0"/>
            <a:t>Legální příjem</a:t>
          </a:r>
          <a:endParaRPr lang="cs-CZ" dirty="0"/>
        </a:p>
      </dgm:t>
    </dgm:pt>
    <dgm:pt modelId="{D28AD480-52BD-420A-BA81-94C94F2865C2}" type="parTrans" cxnId="{52ED0287-3877-4977-8021-D62A51F506CC}">
      <dgm:prSet/>
      <dgm:spPr/>
      <dgm:t>
        <a:bodyPr/>
        <a:lstStyle/>
        <a:p>
          <a:endParaRPr lang="cs-CZ"/>
        </a:p>
      </dgm:t>
    </dgm:pt>
    <dgm:pt modelId="{E1620F4F-F744-43DB-9AA6-FCF47F0AB946}" type="sibTrans" cxnId="{52ED0287-3877-4977-8021-D62A51F506CC}">
      <dgm:prSet/>
      <dgm:spPr/>
      <dgm:t>
        <a:bodyPr/>
        <a:lstStyle/>
        <a:p>
          <a:endParaRPr lang="cs-CZ"/>
        </a:p>
      </dgm:t>
    </dgm:pt>
    <dgm:pt modelId="{811BEE1D-6C24-40D9-8FB1-8696C1247D13}" type="pres">
      <dgm:prSet presAssocID="{5B3899E5-19A4-4009-B7A2-43F078121A12}" presName="Name0" presStyleCnt="0">
        <dgm:presLayoutVars>
          <dgm:chMax val="7"/>
          <dgm:chPref val="7"/>
          <dgm:dir/>
          <dgm:animLvl val="lvl"/>
        </dgm:presLayoutVars>
      </dgm:prSet>
      <dgm:spPr/>
      <dgm:t>
        <a:bodyPr/>
        <a:lstStyle/>
        <a:p>
          <a:endParaRPr lang="cs-CZ"/>
        </a:p>
      </dgm:t>
    </dgm:pt>
    <dgm:pt modelId="{6A45E8AB-08ED-4927-96EF-4539D0A9CD02}" type="pres">
      <dgm:prSet presAssocID="{01B3BA29-D4EC-4A06-BE48-21DC13116688}" presName="Accent1" presStyleCnt="0"/>
      <dgm:spPr/>
    </dgm:pt>
    <dgm:pt modelId="{8235FCE3-5663-42BB-B9F9-390316009C18}" type="pres">
      <dgm:prSet presAssocID="{01B3BA29-D4EC-4A06-BE48-21DC13116688}" presName="Accent" presStyleLbl="node1" presStyleIdx="0" presStyleCnt="3"/>
      <dgm:spPr/>
    </dgm:pt>
    <dgm:pt modelId="{09628902-427A-451E-80C9-3ADA518015D4}" type="pres">
      <dgm:prSet presAssocID="{01B3BA29-D4EC-4A06-BE48-21DC13116688}" presName="Parent1" presStyleLbl="revTx" presStyleIdx="0" presStyleCnt="3">
        <dgm:presLayoutVars>
          <dgm:chMax val="1"/>
          <dgm:chPref val="1"/>
          <dgm:bulletEnabled val="1"/>
        </dgm:presLayoutVars>
      </dgm:prSet>
      <dgm:spPr/>
      <dgm:t>
        <a:bodyPr/>
        <a:lstStyle/>
        <a:p>
          <a:endParaRPr lang="cs-CZ"/>
        </a:p>
      </dgm:t>
    </dgm:pt>
    <dgm:pt modelId="{CF8108D3-1DE2-4B03-A23D-23007F120861}" type="pres">
      <dgm:prSet presAssocID="{D199FC1C-DAB7-408D-BC3F-3B41D61F2AD0}" presName="Accent2" presStyleCnt="0"/>
      <dgm:spPr/>
    </dgm:pt>
    <dgm:pt modelId="{43782FB2-6EDF-42FE-BAD9-7B40138F87B8}" type="pres">
      <dgm:prSet presAssocID="{D199FC1C-DAB7-408D-BC3F-3B41D61F2AD0}" presName="Accent" presStyleLbl="node1" presStyleIdx="1" presStyleCnt="3"/>
      <dgm:spPr/>
    </dgm:pt>
    <dgm:pt modelId="{1351A507-1414-44FC-96B2-BCCEDE42DD6B}" type="pres">
      <dgm:prSet presAssocID="{D199FC1C-DAB7-408D-BC3F-3B41D61F2AD0}" presName="Parent2" presStyleLbl="revTx" presStyleIdx="1" presStyleCnt="3">
        <dgm:presLayoutVars>
          <dgm:chMax val="1"/>
          <dgm:chPref val="1"/>
          <dgm:bulletEnabled val="1"/>
        </dgm:presLayoutVars>
      </dgm:prSet>
      <dgm:spPr/>
      <dgm:t>
        <a:bodyPr/>
        <a:lstStyle/>
        <a:p>
          <a:endParaRPr lang="cs-CZ"/>
        </a:p>
      </dgm:t>
    </dgm:pt>
    <dgm:pt modelId="{8AC388D7-0F06-43BB-8940-F464CC09785E}" type="pres">
      <dgm:prSet presAssocID="{66F031FC-4983-4BA6-96F6-4F024CE1FE65}" presName="Accent3" presStyleCnt="0"/>
      <dgm:spPr/>
    </dgm:pt>
    <dgm:pt modelId="{FF2935B3-0E8A-4757-9DE0-2F7390A327A8}" type="pres">
      <dgm:prSet presAssocID="{66F031FC-4983-4BA6-96F6-4F024CE1FE65}" presName="Accent" presStyleLbl="node1" presStyleIdx="2" presStyleCnt="3"/>
      <dgm:spPr/>
    </dgm:pt>
    <dgm:pt modelId="{743B1E09-4041-4270-88C1-462281C1018D}" type="pres">
      <dgm:prSet presAssocID="{66F031FC-4983-4BA6-96F6-4F024CE1FE65}" presName="Parent3" presStyleLbl="revTx" presStyleIdx="2" presStyleCnt="3">
        <dgm:presLayoutVars>
          <dgm:chMax val="1"/>
          <dgm:chPref val="1"/>
          <dgm:bulletEnabled val="1"/>
        </dgm:presLayoutVars>
      </dgm:prSet>
      <dgm:spPr/>
      <dgm:t>
        <a:bodyPr/>
        <a:lstStyle/>
        <a:p>
          <a:endParaRPr lang="cs-CZ"/>
        </a:p>
      </dgm:t>
    </dgm:pt>
  </dgm:ptLst>
  <dgm:cxnLst>
    <dgm:cxn modelId="{BBA77CDA-9364-445B-B3BD-1D29B18A8E6B}" type="presOf" srcId="{5B3899E5-19A4-4009-B7A2-43F078121A12}" destId="{811BEE1D-6C24-40D9-8FB1-8696C1247D13}" srcOrd="0" destOrd="0" presId="urn:microsoft.com/office/officeart/2009/layout/CircleArrowProcess"/>
    <dgm:cxn modelId="{52ED0287-3877-4977-8021-D62A51F506CC}" srcId="{5B3899E5-19A4-4009-B7A2-43F078121A12}" destId="{66F031FC-4983-4BA6-96F6-4F024CE1FE65}" srcOrd="2" destOrd="0" parTransId="{D28AD480-52BD-420A-BA81-94C94F2865C2}" sibTransId="{E1620F4F-F744-43DB-9AA6-FCF47F0AB946}"/>
    <dgm:cxn modelId="{BB8CEF55-03E2-45CD-8664-AE41E7AFFC28}" srcId="{5B3899E5-19A4-4009-B7A2-43F078121A12}" destId="{01B3BA29-D4EC-4A06-BE48-21DC13116688}" srcOrd="0" destOrd="0" parTransId="{B637A802-CC09-487F-99EC-5C596C8039DF}" sibTransId="{F6043B8E-E815-47B3-A08C-D721B3F7FFD0}"/>
    <dgm:cxn modelId="{60517BDC-4AEE-4A55-8375-D3B982E55EF2}" type="presOf" srcId="{01B3BA29-D4EC-4A06-BE48-21DC13116688}" destId="{09628902-427A-451E-80C9-3ADA518015D4}" srcOrd="0" destOrd="0" presId="urn:microsoft.com/office/officeart/2009/layout/CircleArrowProcess"/>
    <dgm:cxn modelId="{158E7A4A-7950-465F-9BC3-67C4A6C9FDCD}" type="presOf" srcId="{D199FC1C-DAB7-408D-BC3F-3B41D61F2AD0}" destId="{1351A507-1414-44FC-96B2-BCCEDE42DD6B}" srcOrd="0" destOrd="0" presId="urn:microsoft.com/office/officeart/2009/layout/CircleArrowProcess"/>
    <dgm:cxn modelId="{40EFD763-53CE-4160-B925-CB102D65BE5C}" srcId="{5B3899E5-19A4-4009-B7A2-43F078121A12}" destId="{D199FC1C-DAB7-408D-BC3F-3B41D61F2AD0}" srcOrd="1" destOrd="0" parTransId="{96B5031B-822E-4184-A92C-642199CB7C9C}" sibTransId="{CB38A860-E036-4A61-BB0C-11A597B1346A}"/>
    <dgm:cxn modelId="{4BA22031-7297-4CD6-905D-C4500264517B}" type="presOf" srcId="{66F031FC-4983-4BA6-96F6-4F024CE1FE65}" destId="{743B1E09-4041-4270-88C1-462281C1018D}" srcOrd="0" destOrd="0" presId="urn:microsoft.com/office/officeart/2009/layout/CircleArrowProcess"/>
    <dgm:cxn modelId="{8D9F09CE-77A3-4EDE-8C29-CE1D5FA0A3B9}" type="presParOf" srcId="{811BEE1D-6C24-40D9-8FB1-8696C1247D13}" destId="{6A45E8AB-08ED-4927-96EF-4539D0A9CD02}" srcOrd="0" destOrd="0" presId="urn:microsoft.com/office/officeart/2009/layout/CircleArrowProcess"/>
    <dgm:cxn modelId="{A8C0124E-2DB7-4E5C-AA5A-78588D892688}" type="presParOf" srcId="{6A45E8AB-08ED-4927-96EF-4539D0A9CD02}" destId="{8235FCE3-5663-42BB-B9F9-390316009C18}" srcOrd="0" destOrd="0" presId="urn:microsoft.com/office/officeart/2009/layout/CircleArrowProcess"/>
    <dgm:cxn modelId="{77588C1C-287F-46AC-8EFD-616D7E8EFB79}" type="presParOf" srcId="{811BEE1D-6C24-40D9-8FB1-8696C1247D13}" destId="{09628902-427A-451E-80C9-3ADA518015D4}" srcOrd="1" destOrd="0" presId="urn:microsoft.com/office/officeart/2009/layout/CircleArrowProcess"/>
    <dgm:cxn modelId="{11ECA488-0307-46EE-8718-61E19DA0DE5D}" type="presParOf" srcId="{811BEE1D-6C24-40D9-8FB1-8696C1247D13}" destId="{CF8108D3-1DE2-4B03-A23D-23007F120861}" srcOrd="2" destOrd="0" presId="urn:microsoft.com/office/officeart/2009/layout/CircleArrowProcess"/>
    <dgm:cxn modelId="{9E5E5C65-F343-4406-ACC5-74443D78451F}" type="presParOf" srcId="{CF8108D3-1DE2-4B03-A23D-23007F120861}" destId="{43782FB2-6EDF-42FE-BAD9-7B40138F87B8}" srcOrd="0" destOrd="0" presId="urn:microsoft.com/office/officeart/2009/layout/CircleArrowProcess"/>
    <dgm:cxn modelId="{CE9D5B4A-8E44-4401-86E0-58355D958FEA}" type="presParOf" srcId="{811BEE1D-6C24-40D9-8FB1-8696C1247D13}" destId="{1351A507-1414-44FC-96B2-BCCEDE42DD6B}" srcOrd="3" destOrd="0" presId="urn:microsoft.com/office/officeart/2009/layout/CircleArrowProcess"/>
    <dgm:cxn modelId="{05DE89C5-A70B-4D56-B315-99E874071820}" type="presParOf" srcId="{811BEE1D-6C24-40D9-8FB1-8696C1247D13}" destId="{8AC388D7-0F06-43BB-8940-F464CC09785E}" srcOrd="4" destOrd="0" presId="urn:microsoft.com/office/officeart/2009/layout/CircleArrowProcess"/>
    <dgm:cxn modelId="{ED8F87BB-1B4A-48D9-B7AF-106FA4867B64}" type="presParOf" srcId="{8AC388D7-0F06-43BB-8940-F464CC09785E}" destId="{FF2935B3-0E8A-4757-9DE0-2F7390A327A8}" srcOrd="0" destOrd="0" presId="urn:microsoft.com/office/officeart/2009/layout/CircleArrowProcess"/>
    <dgm:cxn modelId="{4A7B9025-CAAF-4892-99FF-B7B072BE8C30}" type="presParOf" srcId="{811BEE1D-6C24-40D9-8FB1-8696C1247D13}" destId="{743B1E09-4041-4270-88C1-462281C1018D}" srcOrd="5"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05F95B-4D5A-40F6-BE71-27F2EF3B4D3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cs-CZ"/>
        </a:p>
      </dgm:t>
    </dgm:pt>
    <dgm:pt modelId="{6651A354-2F1B-42BC-A5D0-654D06323B00}">
      <dgm:prSet phldrT="[Text]"/>
      <dgm:spPr/>
      <dgm:t>
        <a:bodyPr/>
        <a:lstStyle/>
        <a:p>
          <a:r>
            <a:rPr lang="cs-CZ" dirty="0" smtClean="0"/>
            <a:t>Dodavatelská faktura (odčerpání dotace)</a:t>
          </a:r>
          <a:endParaRPr lang="cs-CZ" dirty="0"/>
        </a:p>
      </dgm:t>
    </dgm:pt>
    <dgm:pt modelId="{C355142F-CD83-4C1A-A787-DF8E97125ADE}" type="parTrans" cxnId="{C7D85B1D-6026-45C2-ABAE-7FAF35630AC5}">
      <dgm:prSet/>
      <dgm:spPr/>
      <dgm:t>
        <a:bodyPr/>
        <a:lstStyle/>
        <a:p>
          <a:endParaRPr lang="cs-CZ"/>
        </a:p>
      </dgm:t>
    </dgm:pt>
    <dgm:pt modelId="{23E99C68-5E7A-4062-9E80-0C95E7CFD84B}" type="sibTrans" cxnId="{C7D85B1D-6026-45C2-ABAE-7FAF35630AC5}">
      <dgm:prSet/>
      <dgm:spPr/>
      <dgm:t>
        <a:bodyPr/>
        <a:lstStyle/>
        <a:p>
          <a:endParaRPr lang="cs-CZ"/>
        </a:p>
      </dgm:t>
    </dgm:pt>
    <dgm:pt modelId="{6A4412C8-F909-4E8C-9B94-2555DFB44BC9}">
      <dgm:prSet phldrT="[Text]"/>
      <dgm:spPr/>
      <dgm:t>
        <a:bodyPr/>
        <a:lstStyle/>
        <a:p>
          <a:r>
            <a:rPr lang="cs-CZ" dirty="0" smtClean="0"/>
            <a:t>Odběratelská faktura</a:t>
          </a:r>
        </a:p>
        <a:p>
          <a:r>
            <a:rPr lang="cs-CZ" dirty="0" smtClean="0"/>
            <a:t>Ponížená o provizi</a:t>
          </a:r>
          <a:endParaRPr lang="cs-CZ" dirty="0"/>
        </a:p>
      </dgm:t>
    </dgm:pt>
    <dgm:pt modelId="{B6E17286-6EA6-4ECF-AEE7-EC943B10BFCB}" type="parTrans" cxnId="{8BD7D55A-0CDB-43EB-8C1E-DCA87AF2BF33}">
      <dgm:prSet/>
      <dgm:spPr/>
      <dgm:t>
        <a:bodyPr/>
        <a:lstStyle/>
        <a:p>
          <a:endParaRPr lang="cs-CZ"/>
        </a:p>
      </dgm:t>
    </dgm:pt>
    <dgm:pt modelId="{84F54AC6-0529-4220-BCBE-FEE78C6827A9}" type="sibTrans" cxnId="{8BD7D55A-0CDB-43EB-8C1E-DCA87AF2BF33}">
      <dgm:prSet/>
      <dgm:spPr/>
      <dgm:t>
        <a:bodyPr/>
        <a:lstStyle/>
        <a:p>
          <a:endParaRPr lang="cs-CZ"/>
        </a:p>
      </dgm:t>
    </dgm:pt>
    <dgm:pt modelId="{062A48BD-D1DD-4034-8D41-164D6F869112}">
      <dgm:prSet phldrT="[Text]"/>
      <dgm:spPr/>
      <dgm:t>
        <a:bodyPr/>
        <a:lstStyle/>
        <a:p>
          <a:r>
            <a:rPr lang="cs-CZ" dirty="0" smtClean="0"/>
            <a:t>„Čistý“ neúčelový, nekontrolovaný výnos</a:t>
          </a:r>
          <a:endParaRPr lang="cs-CZ" dirty="0"/>
        </a:p>
      </dgm:t>
    </dgm:pt>
    <dgm:pt modelId="{042A286A-DD12-4798-9DC2-B7E198EE05FB}" type="parTrans" cxnId="{285A5126-BB9F-44C8-B9FF-DE40CA14EF18}">
      <dgm:prSet/>
      <dgm:spPr/>
      <dgm:t>
        <a:bodyPr/>
        <a:lstStyle/>
        <a:p>
          <a:endParaRPr lang="cs-CZ"/>
        </a:p>
      </dgm:t>
    </dgm:pt>
    <dgm:pt modelId="{6BC637FE-F990-486B-A44D-1A8B6E5E987D}" type="sibTrans" cxnId="{285A5126-BB9F-44C8-B9FF-DE40CA14EF18}">
      <dgm:prSet/>
      <dgm:spPr/>
      <dgm:t>
        <a:bodyPr/>
        <a:lstStyle/>
        <a:p>
          <a:endParaRPr lang="cs-CZ"/>
        </a:p>
      </dgm:t>
    </dgm:pt>
    <dgm:pt modelId="{63E337D5-4CB9-45DF-9613-71309F7151D1}">
      <dgm:prSet phldrT="[Text]"/>
      <dgm:spPr/>
      <dgm:t>
        <a:bodyPr/>
        <a:lstStyle/>
        <a:p>
          <a:r>
            <a:rPr lang="cs-CZ" dirty="0" smtClean="0"/>
            <a:t>Dotace účelová, kontrolovaná</a:t>
          </a:r>
          <a:endParaRPr lang="cs-CZ" dirty="0"/>
        </a:p>
      </dgm:t>
    </dgm:pt>
    <dgm:pt modelId="{E2EFD27F-5C67-4353-B2FF-5D0193D0E193}" type="parTrans" cxnId="{4D357C45-A4B3-47FF-8440-66C6B04E09B6}">
      <dgm:prSet/>
      <dgm:spPr/>
      <dgm:t>
        <a:bodyPr/>
        <a:lstStyle/>
        <a:p>
          <a:endParaRPr lang="cs-CZ"/>
        </a:p>
      </dgm:t>
    </dgm:pt>
    <dgm:pt modelId="{B17A54CF-A95C-4618-BF80-7E028738DE75}" type="sibTrans" cxnId="{4D357C45-A4B3-47FF-8440-66C6B04E09B6}">
      <dgm:prSet/>
      <dgm:spPr/>
      <dgm:t>
        <a:bodyPr/>
        <a:lstStyle/>
        <a:p>
          <a:endParaRPr lang="cs-CZ"/>
        </a:p>
      </dgm:t>
    </dgm:pt>
    <dgm:pt modelId="{2DECEDA0-C416-42D5-85DF-BE207F38198C}" type="pres">
      <dgm:prSet presAssocID="{1305F95B-4D5A-40F6-BE71-27F2EF3B4D3C}" presName="cycle" presStyleCnt="0">
        <dgm:presLayoutVars>
          <dgm:dir/>
          <dgm:resizeHandles val="exact"/>
        </dgm:presLayoutVars>
      </dgm:prSet>
      <dgm:spPr/>
      <dgm:t>
        <a:bodyPr/>
        <a:lstStyle/>
        <a:p>
          <a:endParaRPr lang="cs-CZ"/>
        </a:p>
      </dgm:t>
    </dgm:pt>
    <dgm:pt modelId="{13AEE3C9-AC4A-420D-B611-F7DA68D43892}" type="pres">
      <dgm:prSet presAssocID="{6651A354-2F1B-42BC-A5D0-654D06323B00}" presName="dummy" presStyleCnt="0"/>
      <dgm:spPr/>
    </dgm:pt>
    <dgm:pt modelId="{DE40401B-E07D-49CE-88F3-E495DB476EB2}" type="pres">
      <dgm:prSet presAssocID="{6651A354-2F1B-42BC-A5D0-654D06323B00}" presName="node" presStyleLbl="revTx" presStyleIdx="0" presStyleCnt="4">
        <dgm:presLayoutVars>
          <dgm:bulletEnabled val="1"/>
        </dgm:presLayoutVars>
      </dgm:prSet>
      <dgm:spPr/>
      <dgm:t>
        <a:bodyPr/>
        <a:lstStyle/>
        <a:p>
          <a:endParaRPr lang="cs-CZ"/>
        </a:p>
      </dgm:t>
    </dgm:pt>
    <dgm:pt modelId="{AFCC33BB-5B35-4196-945F-CF2D635C96E7}" type="pres">
      <dgm:prSet presAssocID="{23E99C68-5E7A-4062-9E80-0C95E7CFD84B}" presName="sibTrans" presStyleLbl="node1" presStyleIdx="0" presStyleCnt="4"/>
      <dgm:spPr/>
      <dgm:t>
        <a:bodyPr/>
        <a:lstStyle/>
        <a:p>
          <a:endParaRPr lang="cs-CZ"/>
        </a:p>
      </dgm:t>
    </dgm:pt>
    <dgm:pt modelId="{24DE04EC-A743-4EFA-9A56-2EAB543C8C54}" type="pres">
      <dgm:prSet presAssocID="{6A4412C8-F909-4E8C-9B94-2555DFB44BC9}" presName="dummy" presStyleCnt="0"/>
      <dgm:spPr/>
    </dgm:pt>
    <dgm:pt modelId="{7C659026-2E97-4FF8-B67F-EE591AE62FDD}" type="pres">
      <dgm:prSet presAssocID="{6A4412C8-F909-4E8C-9B94-2555DFB44BC9}" presName="node" presStyleLbl="revTx" presStyleIdx="1" presStyleCnt="4">
        <dgm:presLayoutVars>
          <dgm:bulletEnabled val="1"/>
        </dgm:presLayoutVars>
      </dgm:prSet>
      <dgm:spPr/>
      <dgm:t>
        <a:bodyPr/>
        <a:lstStyle/>
        <a:p>
          <a:endParaRPr lang="cs-CZ"/>
        </a:p>
      </dgm:t>
    </dgm:pt>
    <dgm:pt modelId="{597F8CD3-2098-47FE-AD2F-43E51703D279}" type="pres">
      <dgm:prSet presAssocID="{84F54AC6-0529-4220-BCBE-FEE78C6827A9}" presName="sibTrans" presStyleLbl="node1" presStyleIdx="1" presStyleCnt="4"/>
      <dgm:spPr/>
      <dgm:t>
        <a:bodyPr/>
        <a:lstStyle/>
        <a:p>
          <a:endParaRPr lang="cs-CZ"/>
        </a:p>
      </dgm:t>
    </dgm:pt>
    <dgm:pt modelId="{24CB1DB8-9252-48CB-B4E0-7615DBB5F714}" type="pres">
      <dgm:prSet presAssocID="{062A48BD-D1DD-4034-8D41-164D6F869112}" presName="dummy" presStyleCnt="0"/>
      <dgm:spPr/>
    </dgm:pt>
    <dgm:pt modelId="{41D60E00-6D14-40E9-85C5-01C8BB16D99C}" type="pres">
      <dgm:prSet presAssocID="{062A48BD-D1DD-4034-8D41-164D6F869112}" presName="node" presStyleLbl="revTx" presStyleIdx="2" presStyleCnt="4">
        <dgm:presLayoutVars>
          <dgm:bulletEnabled val="1"/>
        </dgm:presLayoutVars>
      </dgm:prSet>
      <dgm:spPr/>
      <dgm:t>
        <a:bodyPr/>
        <a:lstStyle/>
        <a:p>
          <a:endParaRPr lang="cs-CZ"/>
        </a:p>
      </dgm:t>
    </dgm:pt>
    <dgm:pt modelId="{D5E80A4A-3788-4006-AEDD-6C69571B6E42}" type="pres">
      <dgm:prSet presAssocID="{6BC637FE-F990-486B-A44D-1A8B6E5E987D}" presName="sibTrans" presStyleLbl="node1" presStyleIdx="2" presStyleCnt="4"/>
      <dgm:spPr/>
      <dgm:t>
        <a:bodyPr/>
        <a:lstStyle/>
        <a:p>
          <a:endParaRPr lang="cs-CZ"/>
        </a:p>
      </dgm:t>
    </dgm:pt>
    <dgm:pt modelId="{AD312425-2195-4DC3-8A11-43F613689BA7}" type="pres">
      <dgm:prSet presAssocID="{63E337D5-4CB9-45DF-9613-71309F7151D1}" presName="dummy" presStyleCnt="0"/>
      <dgm:spPr/>
    </dgm:pt>
    <dgm:pt modelId="{EE47671A-6D22-4628-A589-D32238E472A3}" type="pres">
      <dgm:prSet presAssocID="{63E337D5-4CB9-45DF-9613-71309F7151D1}" presName="node" presStyleLbl="revTx" presStyleIdx="3" presStyleCnt="4">
        <dgm:presLayoutVars>
          <dgm:bulletEnabled val="1"/>
        </dgm:presLayoutVars>
      </dgm:prSet>
      <dgm:spPr/>
      <dgm:t>
        <a:bodyPr/>
        <a:lstStyle/>
        <a:p>
          <a:endParaRPr lang="cs-CZ"/>
        </a:p>
      </dgm:t>
    </dgm:pt>
    <dgm:pt modelId="{8BE6AF3C-FD85-4CDB-AC62-443C9FB7F675}" type="pres">
      <dgm:prSet presAssocID="{B17A54CF-A95C-4618-BF80-7E028738DE75}" presName="sibTrans" presStyleLbl="node1" presStyleIdx="3" presStyleCnt="4"/>
      <dgm:spPr/>
      <dgm:t>
        <a:bodyPr/>
        <a:lstStyle/>
        <a:p>
          <a:endParaRPr lang="cs-CZ"/>
        </a:p>
      </dgm:t>
    </dgm:pt>
  </dgm:ptLst>
  <dgm:cxnLst>
    <dgm:cxn modelId="{C7D85B1D-6026-45C2-ABAE-7FAF35630AC5}" srcId="{1305F95B-4D5A-40F6-BE71-27F2EF3B4D3C}" destId="{6651A354-2F1B-42BC-A5D0-654D06323B00}" srcOrd="0" destOrd="0" parTransId="{C355142F-CD83-4C1A-A787-DF8E97125ADE}" sibTransId="{23E99C68-5E7A-4062-9E80-0C95E7CFD84B}"/>
    <dgm:cxn modelId="{F2A3A731-A0F6-4DAC-B336-E5E35DAB6D31}" type="presOf" srcId="{23E99C68-5E7A-4062-9E80-0C95E7CFD84B}" destId="{AFCC33BB-5B35-4196-945F-CF2D635C96E7}" srcOrd="0" destOrd="0" presId="urn:microsoft.com/office/officeart/2005/8/layout/cycle1"/>
    <dgm:cxn modelId="{4D357C45-A4B3-47FF-8440-66C6B04E09B6}" srcId="{1305F95B-4D5A-40F6-BE71-27F2EF3B4D3C}" destId="{63E337D5-4CB9-45DF-9613-71309F7151D1}" srcOrd="3" destOrd="0" parTransId="{E2EFD27F-5C67-4353-B2FF-5D0193D0E193}" sibTransId="{B17A54CF-A95C-4618-BF80-7E028738DE75}"/>
    <dgm:cxn modelId="{2C694522-6CA2-4E63-AE40-D94A7BDDB055}" type="presOf" srcId="{B17A54CF-A95C-4618-BF80-7E028738DE75}" destId="{8BE6AF3C-FD85-4CDB-AC62-443C9FB7F675}" srcOrd="0" destOrd="0" presId="urn:microsoft.com/office/officeart/2005/8/layout/cycle1"/>
    <dgm:cxn modelId="{8BD7D55A-0CDB-43EB-8C1E-DCA87AF2BF33}" srcId="{1305F95B-4D5A-40F6-BE71-27F2EF3B4D3C}" destId="{6A4412C8-F909-4E8C-9B94-2555DFB44BC9}" srcOrd="1" destOrd="0" parTransId="{B6E17286-6EA6-4ECF-AEE7-EC943B10BFCB}" sibTransId="{84F54AC6-0529-4220-BCBE-FEE78C6827A9}"/>
    <dgm:cxn modelId="{285A5126-BB9F-44C8-B9FF-DE40CA14EF18}" srcId="{1305F95B-4D5A-40F6-BE71-27F2EF3B4D3C}" destId="{062A48BD-D1DD-4034-8D41-164D6F869112}" srcOrd="2" destOrd="0" parTransId="{042A286A-DD12-4798-9DC2-B7E198EE05FB}" sibTransId="{6BC637FE-F990-486B-A44D-1A8B6E5E987D}"/>
    <dgm:cxn modelId="{53314423-31C3-4101-855B-8C41DBCAE02F}" type="presOf" srcId="{1305F95B-4D5A-40F6-BE71-27F2EF3B4D3C}" destId="{2DECEDA0-C416-42D5-85DF-BE207F38198C}" srcOrd="0" destOrd="0" presId="urn:microsoft.com/office/officeart/2005/8/layout/cycle1"/>
    <dgm:cxn modelId="{E873489D-C9AB-430D-B277-9C2856AF43A6}" type="presOf" srcId="{63E337D5-4CB9-45DF-9613-71309F7151D1}" destId="{EE47671A-6D22-4628-A589-D32238E472A3}" srcOrd="0" destOrd="0" presId="urn:microsoft.com/office/officeart/2005/8/layout/cycle1"/>
    <dgm:cxn modelId="{5DB80B15-7675-4968-BBCD-78BFB4F2F79C}" type="presOf" srcId="{84F54AC6-0529-4220-BCBE-FEE78C6827A9}" destId="{597F8CD3-2098-47FE-AD2F-43E51703D279}" srcOrd="0" destOrd="0" presId="urn:microsoft.com/office/officeart/2005/8/layout/cycle1"/>
    <dgm:cxn modelId="{94EBE0DC-4488-4BF1-A430-887190631D89}" type="presOf" srcId="{6BC637FE-F990-486B-A44D-1A8B6E5E987D}" destId="{D5E80A4A-3788-4006-AEDD-6C69571B6E42}" srcOrd="0" destOrd="0" presId="urn:microsoft.com/office/officeart/2005/8/layout/cycle1"/>
    <dgm:cxn modelId="{08D9F318-3824-4175-B0E3-DA4EE3D5E289}" type="presOf" srcId="{062A48BD-D1DD-4034-8D41-164D6F869112}" destId="{41D60E00-6D14-40E9-85C5-01C8BB16D99C}" srcOrd="0" destOrd="0" presId="urn:microsoft.com/office/officeart/2005/8/layout/cycle1"/>
    <dgm:cxn modelId="{36C970B9-4474-43C4-AD44-C25E8115C3FB}" type="presOf" srcId="{6651A354-2F1B-42BC-A5D0-654D06323B00}" destId="{DE40401B-E07D-49CE-88F3-E495DB476EB2}" srcOrd="0" destOrd="0" presId="urn:microsoft.com/office/officeart/2005/8/layout/cycle1"/>
    <dgm:cxn modelId="{3EF7BC72-7268-4FF4-8590-80CEE21C9A57}" type="presOf" srcId="{6A4412C8-F909-4E8C-9B94-2555DFB44BC9}" destId="{7C659026-2E97-4FF8-B67F-EE591AE62FDD}" srcOrd="0" destOrd="0" presId="urn:microsoft.com/office/officeart/2005/8/layout/cycle1"/>
    <dgm:cxn modelId="{943D1BBD-56F3-480B-9B15-9EA9C8061001}" type="presParOf" srcId="{2DECEDA0-C416-42D5-85DF-BE207F38198C}" destId="{13AEE3C9-AC4A-420D-B611-F7DA68D43892}" srcOrd="0" destOrd="0" presId="urn:microsoft.com/office/officeart/2005/8/layout/cycle1"/>
    <dgm:cxn modelId="{ADCB9B91-D255-4FCA-B360-DA3664A487E8}" type="presParOf" srcId="{2DECEDA0-C416-42D5-85DF-BE207F38198C}" destId="{DE40401B-E07D-49CE-88F3-E495DB476EB2}" srcOrd="1" destOrd="0" presId="urn:microsoft.com/office/officeart/2005/8/layout/cycle1"/>
    <dgm:cxn modelId="{518EBD58-65F0-40F2-8690-187BF14A58F8}" type="presParOf" srcId="{2DECEDA0-C416-42D5-85DF-BE207F38198C}" destId="{AFCC33BB-5B35-4196-945F-CF2D635C96E7}" srcOrd="2" destOrd="0" presId="urn:microsoft.com/office/officeart/2005/8/layout/cycle1"/>
    <dgm:cxn modelId="{800C91D9-283F-4C65-867E-5DD0833AEAA3}" type="presParOf" srcId="{2DECEDA0-C416-42D5-85DF-BE207F38198C}" destId="{24DE04EC-A743-4EFA-9A56-2EAB543C8C54}" srcOrd="3" destOrd="0" presId="urn:microsoft.com/office/officeart/2005/8/layout/cycle1"/>
    <dgm:cxn modelId="{3BBBB718-97D8-4C03-A074-6AB35F36CD6D}" type="presParOf" srcId="{2DECEDA0-C416-42D5-85DF-BE207F38198C}" destId="{7C659026-2E97-4FF8-B67F-EE591AE62FDD}" srcOrd="4" destOrd="0" presId="urn:microsoft.com/office/officeart/2005/8/layout/cycle1"/>
    <dgm:cxn modelId="{CF382864-A3B5-47B3-8684-991EC0DD1D2D}" type="presParOf" srcId="{2DECEDA0-C416-42D5-85DF-BE207F38198C}" destId="{597F8CD3-2098-47FE-AD2F-43E51703D279}" srcOrd="5" destOrd="0" presId="urn:microsoft.com/office/officeart/2005/8/layout/cycle1"/>
    <dgm:cxn modelId="{4C1618EB-6387-4774-B8A6-7EC20293AEE1}" type="presParOf" srcId="{2DECEDA0-C416-42D5-85DF-BE207F38198C}" destId="{24CB1DB8-9252-48CB-B4E0-7615DBB5F714}" srcOrd="6" destOrd="0" presId="urn:microsoft.com/office/officeart/2005/8/layout/cycle1"/>
    <dgm:cxn modelId="{57BF6A28-92BE-4CCF-A492-65E8D07C75F5}" type="presParOf" srcId="{2DECEDA0-C416-42D5-85DF-BE207F38198C}" destId="{41D60E00-6D14-40E9-85C5-01C8BB16D99C}" srcOrd="7" destOrd="0" presId="urn:microsoft.com/office/officeart/2005/8/layout/cycle1"/>
    <dgm:cxn modelId="{0ECBF415-B2A8-4BCE-8618-9C98946565F3}" type="presParOf" srcId="{2DECEDA0-C416-42D5-85DF-BE207F38198C}" destId="{D5E80A4A-3788-4006-AEDD-6C69571B6E42}" srcOrd="8" destOrd="0" presId="urn:microsoft.com/office/officeart/2005/8/layout/cycle1"/>
    <dgm:cxn modelId="{99648005-2A58-4F13-BE23-8A3C647E69CD}" type="presParOf" srcId="{2DECEDA0-C416-42D5-85DF-BE207F38198C}" destId="{AD312425-2195-4DC3-8A11-43F613689BA7}" srcOrd="9" destOrd="0" presId="urn:microsoft.com/office/officeart/2005/8/layout/cycle1"/>
    <dgm:cxn modelId="{A3897097-F505-4336-A64A-8765D8C627EB}" type="presParOf" srcId="{2DECEDA0-C416-42D5-85DF-BE207F38198C}" destId="{EE47671A-6D22-4628-A589-D32238E472A3}" srcOrd="10" destOrd="0" presId="urn:microsoft.com/office/officeart/2005/8/layout/cycle1"/>
    <dgm:cxn modelId="{EFA5BDB9-227E-44A1-B916-F10CDD70F9AD}" type="presParOf" srcId="{2DECEDA0-C416-42D5-85DF-BE207F38198C}" destId="{8BE6AF3C-FD85-4CDB-AC62-443C9FB7F675}"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5FCE3-5663-42BB-B9F9-390316009C18}">
      <dsp:nvSpPr>
        <dsp:cNvPr id="0" name=""/>
        <dsp:cNvSpPr/>
      </dsp:nvSpPr>
      <dsp:spPr>
        <a:xfrm>
          <a:off x="3328097" y="0"/>
          <a:ext cx="2178467" cy="2178798"/>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9628902-427A-451E-80C9-3ADA518015D4}">
      <dsp:nvSpPr>
        <dsp:cNvPr id="0" name=""/>
        <dsp:cNvSpPr/>
      </dsp:nvSpPr>
      <dsp:spPr>
        <a:xfrm>
          <a:off x="3809610" y="786612"/>
          <a:ext cx="1210532" cy="605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Nelegální / skrytý příjem</a:t>
          </a:r>
          <a:endParaRPr lang="cs-CZ" sz="1700" kern="1200" dirty="0"/>
        </a:p>
      </dsp:txBody>
      <dsp:txXfrm>
        <a:off x="3809610" y="786612"/>
        <a:ext cx="1210532" cy="605121"/>
      </dsp:txXfrm>
    </dsp:sp>
    <dsp:sp modelId="{43782FB2-6EDF-42FE-BAD9-7B40138F87B8}">
      <dsp:nvSpPr>
        <dsp:cNvPr id="0" name=""/>
        <dsp:cNvSpPr/>
      </dsp:nvSpPr>
      <dsp:spPr>
        <a:xfrm>
          <a:off x="2723035" y="1251881"/>
          <a:ext cx="2178467" cy="2178798"/>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51A507-1414-44FC-96B2-BCCEDE42DD6B}">
      <dsp:nvSpPr>
        <dsp:cNvPr id="0" name=""/>
        <dsp:cNvSpPr/>
      </dsp:nvSpPr>
      <dsp:spPr>
        <a:xfrm>
          <a:off x="3207003" y="2045735"/>
          <a:ext cx="1210532" cy="605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„Pračka“</a:t>
          </a:r>
          <a:endParaRPr lang="cs-CZ" sz="1700" kern="1200" dirty="0"/>
        </a:p>
      </dsp:txBody>
      <dsp:txXfrm>
        <a:off x="3207003" y="2045735"/>
        <a:ext cx="1210532" cy="605121"/>
      </dsp:txXfrm>
    </dsp:sp>
    <dsp:sp modelId="{FF2935B3-0E8A-4757-9DE0-2F7390A327A8}">
      <dsp:nvSpPr>
        <dsp:cNvPr id="0" name=""/>
        <dsp:cNvSpPr/>
      </dsp:nvSpPr>
      <dsp:spPr>
        <a:xfrm>
          <a:off x="3483146" y="2653572"/>
          <a:ext cx="1871640" cy="1872390"/>
        </a:xfrm>
        <a:prstGeom prst="blockArc">
          <a:avLst>
            <a:gd name="adj1" fmla="val 13500000"/>
            <a:gd name="adj2" fmla="val 10800000"/>
            <a:gd name="adj3" fmla="val 1274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3B1E09-4041-4270-88C1-462281C1018D}">
      <dsp:nvSpPr>
        <dsp:cNvPr id="0" name=""/>
        <dsp:cNvSpPr/>
      </dsp:nvSpPr>
      <dsp:spPr>
        <a:xfrm>
          <a:off x="3812473" y="3306668"/>
          <a:ext cx="1210532" cy="6051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Legální příjem</a:t>
          </a:r>
          <a:endParaRPr lang="cs-CZ" sz="1700" kern="1200" dirty="0"/>
        </a:p>
      </dsp:txBody>
      <dsp:txXfrm>
        <a:off x="3812473" y="3306668"/>
        <a:ext cx="1210532" cy="60512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0401B-E07D-49CE-88F3-E495DB476EB2}">
      <dsp:nvSpPr>
        <dsp:cNvPr id="0" name=""/>
        <dsp:cNvSpPr/>
      </dsp:nvSpPr>
      <dsp:spPr>
        <a:xfrm>
          <a:off x="4674180" y="102284"/>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t>Dodavatelská faktura (odčerpání dotace)</a:t>
          </a:r>
          <a:endParaRPr lang="cs-CZ" sz="1900" kern="1200" dirty="0"/>
        </a:p>
      </dsp:txBody>
      <dsp:txXfrm>
        <a:off x="4674180" y="102284"/>
        <a:ext cx="1601316" cy="1601316"/>
      </dsp:txXfrm>
    </dsp:sp>
    <dsp:sp modelId="{AFCC33BB-5B35-4196-945F-CF2D635C96E7}">
      <dsp:nvSpPr>
        <dsp:cNvPr id="0" name=""/>
        <dsp:cNvSpPr/>
      </dsp:nvSpPr>
      <dsp:spPr>
        <a:xfrm>
          <a:off x="1853136" y="1318"/>
          <a:ext cx="4523326" cy="4523326"/>
        </a:xfrm>
        <a:prstGeom prst="circularArrow">
          <a:avLst>
            <a:gd name="adj1" fmla="val 6903"/>
            <a:gd name="adj2" fmla="val 465447"/>
            <a:gd name="adj3" fmla="val 549018"/>
            <a:gd name="adj4" fmla="val 205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659026-2E97-4FF8-B67F-EE591AE62FDD}">
      <dsp:nvSpPr>
        <dsp:cNvPr id="0" name=""/>
        <dsp:cNvSpPr/>
      </dsp:nvSpPr>
      <dsp:spPr>
        <a:xfrm>
          <a:off x="4674180" y="2822362"/>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t>Odběratelská faktura</a:t>
          </a:r>
        </a:p>
        <a:p>
          <a:pPr lvl="0" algn="ctr" defTabSz="844550">
            <a:lnSpc>
              <a:spcPct val="90000"/>
            </a:lnSpc>
            <a:spcBef>
              <a:spcPct val="0"/>
            </a:spcBef>
            <a:spcAft>
              <a:spcPct val="35000"/>
            </a:spcAft>
          </a:pPr>
          <a:r>
            <a:rPr lang="cs-CZ" sz="1900" kern="1200" dirty="0" smtClean="0"/>
            <a:t>Ponížená o provizi</a:t>
          </a:r>
          <a:endParaRPr lang="cs-CZ" sz="1900" kern="1200" dirty="0"/>
        </a:p>
      </dsp:txBody>
      <dsp:txXfrm>
        <a:off x="4674180" y="2822362"/>
        <a:ext cx="1601316" cy="1601316"/>
      </dsp:txXfrm>
    </dsp:sp>
    <dsp:sp modelId="{597F8CD3-2098-47FE-AD2F-43E51703D279}">
      <dsp:nvSpPr>
        <dsp:cNvPr id="0" name=""/>
        <dsp:cNvSpPr/>
      </dsp:nvSpPr>
      <dsp:spPr>
        <a:xfrm>
          <a:off x="1853136" y="1318"/>
          <a:ext cx="4523326" cy="4523326"/>
        </a:xfrm>
        <a:prstGeom prst="circularArrow">
          <a:avLst>
            <a:gd name="adj1" fmla="val 6903"/>
            <a:gd name="adj2" fmla="val 465447"/>
            <a:gd name="adj3" fmla="val 5949018"/>
            <a:gd name="adj4" fmla="val 43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D60E00-6D14-40E9-85C5-01C8BB16D99C}">
      <dsp:nvSpPr>
        <dsp:cNvPr id="0" name=""/>
        <dsp:cNvSpPr/>
      </dsp:nvSpPr>
      <dsp:spPr>
        <a:xfrm>
          <a:off x="1954103" y="2822362"/>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t>„Čistý“ neúčelový, nekontrolovaný výnos</a:t>
          </a:r>
          <a:endParaRPr lang="cs-CZ" sz="1900" kern="1200" dirty="0"/>
        </a:p>
      </dsp:txBody>
      <dsp:txXfrm>
        <a:off x="1954103" y="2822362"/>
        <a:ext cx="1601316" cy="1601316"/>
      </dsp:txXfrm>
    </dsp:sp>
    <dsp:sp modelId="{D5E80A4A-3788-4006-AEDD-6C69571B6E42}">
      <dsp:nvSpPr>
        <dsp:cNvPr id="0" name=""/>
        <dsp:cNvSpPr/>
      </dsp:nvSpPr>
      <dsp:spPr>
        <a:xfrm>
          <a:off x="1853136" y="1318"/>
          <a:ext cx="4523326" cy="4523326"/>
        </a:xfrm>
        <a:prstGeom prst="circularArrow">
          <a:avLst>
            <a:gd name="adj1" fmla="val 6903"/>
            <a:gd name="adj2" fmla="val 465447"/>
            <a:gd name="adj3" fmla="val 11349018"/>
            <a:gd name="adj4" fmla="val 97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47671A-6D22-4628-A589-D32238E472A3}">
      <dsp:nvSpPr>
        <dsp:cNvPr id="0" name=""/>
        <dsp:cNvSpPr/>
      </dsp:nvSpPr>
      <dsp:spPr>
        <a:xfrm>
          <a:off x="1954103" y="102284"/>
          <a:ext cx="1601316" cy="1601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cs-CZ" sz="1900" kern="1200" dirty="0" smtClean="0"/>
            <a:t>Dotace účelová, kontrolovaná</a:t>
          </a:r>
          <a:endParaRPr lang="cs-CZ" sz="1900" kern="1200" dirty="0"/>
        </a:p>
      </dsp:txBody>
      <dsp:txXfrm>
        <a:off x="1954103" y="102284"/>
        <a:ext cx="1601316" cy="1601316"/>
      </dsp:txXfrm>
    </dsp:sp>
    <dsp:sp modelId="{8BE6AF3C-FD85-4CDB-AC62-443C9FB7F675}">
      <dsp:nvSpPr>
        <dsp:cNvPr id="0" name=""/>
        <dsp:cNvSpPr/>
      </dsp:nvSpPr>
      <dsp:spPr>
        <a:xfrm>
          <a:off x="1853136" y="1318"/>
          <a:ext cx="4523326" cy="4523326"/>
        </a:xfrm>
        <a:prstGeom prst="circularArrow">
          <a:avLst>
            <a:gd name="adj1" fmla="val 6903"/>
            <a:gd name="adj2" fmla="val 465447"/>
            <a:gd name="adj3" fmla="val 16749018"/>
            <a:gd name="adj4" fmla="val 15185536"/>
            <a:gd name="adj5" fmla="val 8054"/>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Kliknutím lze upravit styl.</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673756C7-6D8C-4876-B104-A95516E653E9}" type="datetimeFigureOut">
              <a:rPr lang="cs-CZ" smtClean="0"/>
              <a:t>28.4.2014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322372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73756C7-6D8C-4876-B104-A95516E653E9}" type="datetimeFigureOut">
              <a:rPr lang="cs-CZ" smtClean="0"/>
              <a:t>28.4.2014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2909822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73756C7-6D8C-4876-B104-A95516E653E9}" type="datetimeFigureOut">
              <a:rPr lang="cs-CZ" smtClean="0"/>
              <a:t>28.4.2014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3638058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73756C7-6D8C-4876-B104-A95516E653E9}" type="datetimeFigureOut">
              <a:rPr lang="cs-CZ" smtClean="0"/>
              <a:t>28.4.2014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1106807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73756C7-6D8C-4876-B104-A95516E653E9}" type="datetimeFigureOut">
              <a:rPr lang="cs-CZ" smtClean="0"/>
              <a:t>28.4.2014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2005023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Date Placeholder 4"/>
          <p:cNvSpPr>
            <a:spLocks noGrp="1"/>
          </p:cNvSpPr>
          <p:nvPr>
            <p:ph type="dt" sz="half" idx="10"/>
          </p:nvPr>
        </p:nvSpPr>
        <p:spPr/>
        <p:txBody>
          <a:bodyPr/>
          <a:lstStyle/>
          <a:p>
            <a:fld id="{673756C7-6D8C-4876-B104-A95516E653E9}" type="datetimeFigureOut">
              <a:rPr lang="cs-CZ" smtClean="0"/>
              <a:t>28.4.2014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195487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673756C7-6D8C-4876-B104-A95516E653E9}" type="datetimeFigureOut">
              <a:rPr lang="cs-CZ" smtClean="0"/>
              <a:t>28.4.2014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1125223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673756C7-6D8C-4876-B104-A95516E653E9}" type="datetimeFigureOut">
              <a:rPr lang="cs-CZ" smtClean="0"/>
              <a:t>28.4.2014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221465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3756C7-6D8C-4876-B104-A95516E653E9}" type="datetimeFigureOut">
              <a:rPr lang="cs-CZ" smtClean="0"/>
              <a:t>28.4.2014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313100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73756C7-6D8C-4876-B104-A95516E653E9}" type="datetimeFigureOut">
              <a:rPr lang="cs-CZ" smtClean="0"/>
              <a:t>28.4.2014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2964378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73756C7-6D8C-4876-B104-A95516E653E9}" type="datetimeFigureOut">
              <a:rPr lang="cs-CZ" smtClean="0"/>
              <a:t>28.4.2014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1A63D65-9E91-453A-9915-1808EC7A2A6A}" type="slidenum">
              <a:rPr lang="cs-CZ" smtClean="0"/>
              <a:t>‹#›</a:t>
            </a:fld>
            <a:endParaRPr lang="cs-CZ"/>
          </a:p>
        </p:txBody>
      </p:sp>
    </p:spTree>
    <p:extLst>
      <p:ext uri="{BB962C8B-B14F-4D97-AF65-F5344CB8AC3E}">
        <p14:creationId xmlns:p14="http://schemas.microsoft.com/office/powerpoint/2010/main" val="208960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3756C7-6D8C-4876-B104-A95516E653E9}" type="datetimeFigureOut">
              <a:rPr lang="cs-CZ" smtClean="0"/>
              <a:t>28.4.2014</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63D65-9E91-453A-9915-1808EC7A2A6A}" type="slidenum">
              <a:rPr lang="cs-CZ" smtClean="0"/>
              <a:t>‹#›</a:t>
            </a:fld>
            <a:endParaRPr lang="cs-CZ"/>
          </a:p>
        </p:txBody>
      </p:sp>
    </p:spTree>
    <p:extLst>
      <p:ext uri="{BB962C8B-B14F-4D97-AF65-F5344CB8AC3E}">
        <p14:creationId xmlns:p14="http://schemas.microsoft.com/office/powerpoint/2010/main" val="55704876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novinky.cz/domaci/261734-verejne-zakazky-v-praze-jsou-predrazene-az-o-60-procent-ukazuji-posudky.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Investment" TargetMode="External"/><Relationship Id="rId2" Type="http://schemas.openxmlformats.org/officeDocument/2006/relationships/hyperlink" Target="http://en.wikipedia.org/wiki/Fraud"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upload.wikimedia.org/wikipedia/commons/0/0a/Ponzi.jpg"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Některé účetní podvody</a:t>
            </a:r>
            <a:endParaRPr lang="cs-CZ" dirty="0"/>
          </a:p>
        </p:txBody>
      </p:sp>
      <p:sp>
        <p:nvSpPr>
          <p:cNvPr id="3" name="Podnadpis 2"/>
          <p:cNvSpPr>
            <a:spLocks noGrp="1"/>
          </p:cNvSpPr>
          <p:nvPr>
            <p:ph type="subTitle" idx="1"/>
          </p:nvPr>
        </p:nvSpPr>
        <p:spPr/>
        <p:txBody>
          <a:bodyPr/>
          <a:lstStyle/>
          <a:p>
            <a:r>
              <a:rPr lang="cs-CZ" dirty="0" smtClean="0"/>
              <a:t>11. Přednáška FU1 </a:t>
            </a:r>
            <a:endParaRPr lang="cs-CZ" dirty="0"/>
          </a:p>
        </p:txBody>
      </p:sp>
    </p:spTree>
    <p:extLst>
      <p:ext uri="{BB962C8B-B14F-4D97-AF65-F5344CB8AC3E}">
        <p14:creationId xmlns:p14="http://schemas.microsoft.com/office/powerpoint/2010/main" val="3190480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Manipulace s HV</a:t>
            </a:r>
            <a:endParaRPr lang="cs-CZ" dirty="0"/>
          </a:p>
        </p:txBody>
      </p:sp>
      <p:sp>
        <p:nvSpPr>
          <p:cNvPr id="3" name="Zástupný symbol pro obsah 2"/>
          <p:cNvSpPr>
            <a:spLocks noGrp="1"/>
          </p:cNvSpPr>
          <p:nvPr>
            <p:ph idx="1"/>
          </p:nvPr>
        </p:nvSpPr>
        <p:spPr/>
        <p:txBody>
          <a:bodyPr/>
          <a:lstStyle/>
          <a:p>
            <a:r>
              <a:rPr lang="cs-CZ" dirty="0" smtClean="0"/>
              <a:t>Umělé ovlivňování HV</a:t>
            </a:r>
          </a:p>
          <a:p>
            <a:r>
              <a:rPr lang="cs-CZ" dirty="0" smtClean="0"/>
              <a:t>Snaha jevit se lepší / horší vůči uživateli účetních informací</a:t>
            </a:r>
          </a:p>
          <a:p>
            <a:r>
              <a:rPr lang="cs-CZ" dirty="0" smtClean="0"/>
              <a:t>Tvorba fiktivních výnosů / nákladů</a:t>
            </a:r>
          </a:p>
          <a:p>
            <a:pPr lvl="1"/>
            <a:r>
              <a:rPr lang="cs-CZ" dirty="0" smtClean="0"/>
              <a:t>Tvorbou nepravděpodobných účetních případů</a:t>
            </a:r>
          </a:p>
          <a:p>
            <a:pPr lvl="1"/>
            <a:r>
              <a:rPr lang="cs-CZ" dirty="0" smtClean="0"/>
              <a:t>Kooperace s další osobou (obvykle firma)</a:t>
            </a:r>
            <a:endParaRPr lang="cs-CZ" dirty="0"/>
          </a:p>
        </p:txBody>
      </p:sp>
    </p:spTree>
    <p:extLst>
      <p:ext uri="{BB962C8B-B14F-4D97-AF65-F5344CB8AC3E}">
        <p14:creationId xmlns:p14="http://schemas.microsoft.com/office/powerpoint/2010/main" val="311477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Nepravděpodobné účetní případy</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Dohadné položky nákladů / výnosů</a:t>
            </a:r>
          </a:p>
          <a:p>
            <a:r>
              <a:rPr lang="cs-CZ" dirty="0" smtClean="0"/>
              <a:t>Rezervy tvorba / čerpání</a:t>
            </a:r>
          </a:p>
          <a:p>
            <a:r>
              <a:rPr lang="cs-CZ" dirty="0" smtClean="0"/>
              <a:t>Přeceňování, zpětné nákupy aktiv apod.</a:t>
            </a:r>
          </a:p>
          <a:p>
            <a:r>
              <a:rPr lang="cs-CZ" dirty="0" smtClean="0"/>
              <a:t>Snížení HV</a:t>
            </a:r>
          </a:p>
          <a:p>
            <a:pPr lvl="1"/>
            <a:r>
              <a:rPr lang="cs-CZ" dirty="0" smtClean="0"/>
              <a:t>Tvorba rezerv</a:t>
            </a:r>
          </a:p>
          <a:p>
            <a:pPr lvl="1"/>
            <a:r>
              <a:rPr lang="cs-CZ" dirty="0" smtClean="0"/>
              <a:t>Nižší čerpání rezerv</a:t>
            </a:r>
          </a:p>
          <a:p>
            <a:pPr lvl="1"/>
            <a:r>
              <a:rPr lang="cs-CZ" dirty="0" smtClean="0"/>
              <a:t>Tvorba vyšších odhadovaných nákladů</a:t>
            </a:r>
          </a:p>
          <a:p>
            <a:pPr lvl="1"/>
            <a:r>
              <a:rPr lang="cs-CZ" dirty="0" smtClean="0"/>
              <a:t>Tvorba nižších odhadovaných výnosů</a:t>
            </a:r>
          </a:p>
          <a:p>
            <a:r>
              <a:rPr lang="cs-CZ" dirty="0" smtClean="0"/>
              <a:t>Zvýšení HV opačně</a:t>
            </a:r>
            <a:endParaRPr lang="cs-CZ" dirty="0"/>
          </a:p>
        </p:txBody>
      </p:sp>
    </p:spTree>
    <p:extLst>
      <p:ext uri="{BB962C8B-B14F-4D97-AF65-F5344CB8AC3E}">
        <p14:creationId xmlns:p14="http://schemas.microsoft.com/office/powerpoint/2010/main" val="2312396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Okrádání státu</a:t>
            </a:r>
            <a:endParaRPr lang="cs-CZ" dirty="0"/>
          </a:p>
        </p:txBody>
      </p:sp>
      <p:sp>
        <p:nvSpPr>
          <p:cNvPr id="3" name="Zástupný symbol pro obsah 2"/>
          <p:cNvSpPr>
            <a:spLocks noGrp="1"/>
          </p:cNvSpPr>
          <p:nvPr>
            <p:ph idx="1"/>
          </p:nvPr>
        </p:nvSpPr>
        <p:spPr/>
        <p:txBody>
          <a:bodyPr/>
          <a:lstStyle/>
          <a:p>
            <a:r>
              <a:rPr lang="cs-CZ" dirty="0" smtClean="0"/>
              <a:t>DPH podvod</a:t>
            </a:r>
          </a:p>
          <a:p>
            <a:r>
              <a:rPr lang="cs-CZ" dirty="0" smtClean="0"/>
              <a:t>Nadceňování</a:t>
            </a:r>
          </a:p>
          <a:p>
            <a:r>
              <a:rPr lang="cs-CZ" dirty="0" smtClean="0"/>
              <a:t>Fingované transakce</a:t>
            </a:r>
          </a:p>
          <a:p>
            <a:endParaRPr lang="cs-CZ" dirty="0"/>
          </a:p>
        </p:txBody>
      </p:sp>
    </p:spTree>
    <p:extLst>
      <p:ext uri="{BB962C8B-B14F-4D97-AF65-F5344CB8AC3E}">
        <p14:creationId xmlns:p14="http://schemas.microsoft.com/office/powerpoint/2010/main" val="4151486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DPH podvod</a:t>
            </a:r>
            <a:endParaRPr lang="cs-CZ" dirty="0"/>
          </a:p>
        </p:txBody>
      </p:sp>
      <p:sp>
        <p:nvSpPr>
          <p:cNvPr id="3" name="Zástupný symbol pro obsah 2"/>
          <p:cNvSpPr>
            <a:spLocks noGrp="1"/>
          </p:cNvSpPr>
          <p:nvPr>
            <p:ph idx="1"/>
          </p:nvPr>
        </p:nvSpPr>
        <p:spPr/>
        <p:txBody>
          <a:bodyPr/>
          <a:lstStyle/>
          <a:p>
            <a:r>
              <a:rPr lang="cs-CZ" dirty="0" smtClean="0"/>
              <a:t>Firma A obdrží fakturu od B</a:t>
            </a:r>
          </a:p>
          <a:p>
            <a:r>
              <a:rPr lang="cs-CZ" dirty="0" smtClean="0"/>
              <a:t>Odečte si DPH, nárokuje jej po státu</a:t>
            </a:r>
          </a:p>
          <a:p>
            <a:r>
              <a:rPr lang="cs-CZ" dirty="0" smtClean="0"/>
              <a:t>Obdrží DPH</a:t>
            </a:r>
          </a:p>
          <a:p>
            <a:r>
              <a:rPr lang="cs-CZ" dirty="0" smtClean="0"/>
              <a:t>Rozdělí odměny / zaplatí faktury za služby a zkrachuje</a:t>
            </a:r>
          </a:p>
          <a:p>
            <a:r>
              <a:rPr lang="cs-CZ" dirty="0" smtClean="0"/>
              <a:t>Inovace – faktura není zaplacena, DPH je po určitém období vrácena (neúročená půjčka)</a:t>
            </a:r>
            <a:endParaRPr lang="cs-CZ" dirty="0"/>
          </a:p>
        </p:txBody>
      </p:sp>
    </p:spTree>
    <p:extLst>
      <p:ext uri="{BB962C8B-B14F-4D97-AF65-F5344CB8AC3E}">
        <p14:creationId xmlns:p14="http://schemas.microsoft.com/office/powerpoint/2010/main" val="3785397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Nadceňování</a:t>
            </a:r>
            <a:endParaRPr lang="cs-CZ" dirty="0"/>
          </a:p>
        </p:txBody>
      </p:sp>
      <p:sp>
        <p:nvSpPr>
          <p:cNvPr id="3" name="Zástupný symbol pro obsah 2"/>
          <p:cNvSpPr>
            <a:spLocks noGrp="1"/>
          </p:cNvSpPr>
          <p:nvPr>
            <p:ph idx="1"/>
          </p:nvPr>
        </p:nvSpPr>
        <p:spPr/>
        <p:txBody>
          <a:bodyPr/>
          <a:lstStyle/>
          <a:p>
            <a:r>
              <a:rPr lang="cs-CZ" dirty="0" smtClean="0"/>
              <a:t>Spřátelená instituce z oblasti veř. správy odsouhlasí zakázku, která je předražená</a:t>
            </a:r>
          </a:p>
          <a:p>
            <a:r>
              <a:rPr lang="cs-CZ" dirty="0" smtClean="0">
                <a:hlinkClick r:id="rId2"/>
              </a:rPr>
              <a:t>http://www.novinky.cz/domaci/261734-verejne-zakazky-v-praze-jsou-predrazene-az-o-60-procent-ukazuji-posudky.html</a:t>
            </a:r>
            <a:endParaRPr lang="cs-CZ" dirty="0" smtClean="0"/>
          </a:p>
          <a:p>
            <a:r>
              <a:rPr lang="cs-CZ" dirty="0" smtClean="0"/>
              <a:t>Firma realizuje nadstandardní zisk, podělí se o něj se spřátelenou institucí</a:t>
            </a:r>
            <a:endParaRPr lang="cs-CZ" dirty="0"/>
          </a:p>
        </p:txBody>
      </p:sp>
    </p:spTree>
    <p:extLst>
      <p:ext uri="{BB962C8B-B14F-4D97-AF65-F5344CB8AC3E}">
        <p14:creationId xmlns:p14="http://schemas.microsoft.com/office/powerpoint/2010/main" val="67411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Fingované transakce</a:t>
            </a:r>
            <a:endParaRPr lang="cs-CZ" dirty="0"/>
          </a:p>
        </p:txBody>
      </p:sp>
      <p:sp>
        <p:nvSpPr>
          <p:cNvPr id="3" name="Zástupný symbol pro obsah 2"/>
          <p:cNvSpPr>
            <a:spLocks noGrp="1"/>
          </p:cNvSpPr>
          <p:nvPr>
            <p:ph idx="1"/>
          </p:nvPr>
        </p:nvSpPr>
        <p:spPr/>
        <p:txBody>
          <a:bodyPr/>
          <a:lstStyle/>
          <a:p>
            <a:r>
              <a:rPr lang="cs-CZ" dirty="0" smtClean="0"/>
              <a:t>Instituce VS zaměstná spřátelenou osobu </a:t>
            </a:r>
          </a:p>
          <a:p>
            <a:r>
              <a:rPr lang="cs-CZ" dirty="0" smtClean="0"/>
              <a:t>Najme si poradce spřátelenou osobu</a:t>
            </a:r>
          </a:p>
          <a:p>
            <a:r>
              <a:rPr lang="cs-CZ" dirty="0" smtClean="0"/>
              <a:t>Odebírá fiktivní služby od spřátelené osoby</a:t>
            </a:r>
          </a:p>
          <a:p>
            <a:r>
              <a:rPr lang="cs-CZ" dirty="0" smtClean="0"/>
              <a:t>Odebírá nefunkční / zbytečné výrobky / zboží od spřátelené osoby</a:t>
            </a:r>
          </a:p>
          <a:p>
            <a:endParaRPr lang="cs-CZ" dirty="0"/>
          </a:p>
        </p:txBody>
      </p:sp>
    </p:spTree>
    <p:extLst>
      <p:ext uri="{BB962C8B-B14F-4D97-AF65-F5344CB8AC3E}">
        <p14:creationId xmlns:p14="http://schemas.microsoft.com/office/powerpoint/2010/main" val="87541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přednášky</a:t>
            </a:r>
            <a:endParaRPr lang="cs-CZ" dirty="0"/>
          </a:p>
        </p:txBody>
      </p:sp>
      <p:sp>
        <p:nvSpPr>
          <p:cNvPr id="3" name="Zástupný symbol pro obsah 2"/>
          <p:cNvSpPr>
            <a:spLocks noGrp="1"/>
          </p:cNvSpPr>
          <p:nvPr>
            <p:ph idx="1"/>
          </p:nvPr>
        </p:nvSpPr>
        <p:spPr/>
        <p:txBody>
          <a:bodyPr/>
          <a:lstStyle/>
          <a:p>
            <a:r>
              <a:rPr lang="cs-CZ" dirty="0" smtClean="0"/>
              <a:t>Opakování základních pojmů</a:t>
            </a:r>
          </a:p>
          <a:p>
            <a:r>
              <a:rPr lang="cs-CZ" dirty="0" smtClean="0"/>
              <a:t>„Praní špinavých peněz“</a:t>
            </a:r>
          </a:p>
          <a:p>
            <a:r>
              <a:rPr lang="cs-CZ" dirty="0" smtClean="0"/>
              <a:t>„Praní dotačních prostředků“</a:t>
            </a:r>
          </a:p>
          <a:p>
            <a:r>
              <a:rPr lang="cs-CZ" dirty="0" err="1" smtClean="0"/>
              <a:t>Ponzi-Scheme</a:t>
            </a:r>
            <a:endParaRPr lang="cs-CZ" dirty="0" smtClean="0"/>
          </a:p>
          <a:p>
            <a:r>
              <a:rPr lang="cs-CZ" dirty="0" smtClean="0"/>
              <a:t>Manipulace s HV</a:t>
            </a:r>
            <a:endParaRPr lang="cs-CZ" dirty="0"/>
          </a:p>
        </p:txBody>
      </p:sp>
    </p:spTree>
    <p:extLst>
      <p:ext uri="{BB962C8B-B14F-4D97-AF65-F5344CB8AC3E}">
        <p14:creationId xmlns:p14="http://schemas.microsoft.com/office/powerpoint/2010/main" val="1391037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Opakování základních pojmů</a:t>
            </a:r>
            <a:endParaRPr lang="cs-CZ" dirty="0"/>
          </a:p>
        </p:txBody>
      </p:sp>
      <p:sp>
        <p:nvSpPr>
          <p:cNvPr id="3" name="Zástupný symbol pro obsah 2"/>
          <p:cNvSpPr>
            <a:spLocks noGrp="1"/>
          </p:cNvSpPr>
          <p:nvPr>
            <p:ph idx="1"/>
          </p:nvPr>
        </p:nvSpPr>
        <p:spPr/>
        <p:txBody>
          <a:bodyPr/>
          <a:lstStyle/>
          <a:p>
            <a:r>
              <a:rPr lang="cs-CZ" sz="3000" dirty="0" smtClean="0"/>
              <a:t>Účetnictví má poskytnout „</a:t>
            </a:r>
            <a:r>
              <a:rPr lang="cs-CZ" sz="3000" dirty="0" err="1" smtClean="0"/>
              <a:t>true</a:t>
            </a:r>
            <a:r>
              <a:rPr lang="cs-CZ" sz="3000" dirty="0" smtClean="0"/>
              <a:t> and fair </a:t>
            </a:r>
            <a:r>
              <a:rPr lang="cs-CZ" sz="3000" dirty="0" err="1" smtClean="0"/>
              <a:t>view</a:t>
            </a:r>
            <a:r>
              <a:rPr lang="cs-CZ" sz="3000" dirty="0" smtClean="0"/>
              <a:t>“</a:t>
            </a:r>
          </a:p>
          <a:p>
            <a:r>
              <a:rPr lang="cs-CZ" sz="3000" dirty="0" smtClean="0"/>
              <a:t>Jakékoli úmyslné porušení základního poslání účetnictví lze označit za účetní podvod</a:t>
            </a:r>
          </a:p>
          <a:p>
            <a:r>
              <a:rPr lang="cs-CZ" sz="3000" dirty="0" smtClean="0"/>
              <a:t>Motivace k podvodu</a:t>
            </a:r>
          </a:p>
          <a:p>
            <a:pPr lvl="1"/>
            <a:r>
              <a:rPr lang="cs-CZ" dirty="0" smtClean="0"/>
              <a:t>Zakrytí ztráty</a:t>
            </a:r>
          </a:p>
          <a:p>
            <a:pPr lvl="1"/>
            <a:r>
              <a:rPr lang="cs-CZ" dirty="0" smtClean="0"/>
              <a:t>Poškození věřitelů / majitelů (tunelování)</a:t>
            </a:r>
          </a:p>
          <a:p>
            <a:pPr lvl="1"/>
            <a:r>
              <a:rPr lang="cs-CZ" dirty="0" smtClean="0"/>
              <a:t>Osobní prospěch x firemní prospěch</a:t>
            </a:r>
          </a:p>
          <a:p>
            <a:pPr lvl="1"/>
            <a:endParaRPr lang="cs-CZ" dirty="0"/>
          </a:p>
        </p:txBody>
      </p:sp>
    </p:spTree>
    <p:extLst>
      <p:ext uri="{BB962C8B-B14F-4D97-AF65-F5344CB8AC3E}">
        <p14:creationId xmlns:p14="http://schemas.microsoft.com/office/powerpoint/2010/main" val="1831845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Praní špinavých peněz</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sz="3000" dirty="0" smtClean="0"/>
              <a:t>Zdroj nelegálních příjmů</a:t>
            </a:r>
          </a:p>
          <a:p>
            <a:pPr marL="514350" indent="-514350">
              <a:buFont typeface="+mj-lt"/>
              <a:buAutoNum type="arabicPeriod"/>
            </a:pPr>
            <a:r>
              <a:rPr lang="cs-CZ" sz="3000" dirty="0" smtClean="0"/>
              <a:t>Velký objem „špinavé“ hotovosti</a:t>
            </a:r>
          </a:p>
          <a:p>
            <a:pPr marL="514350" indent="-514350">
              <a:buFont typeface="+mj-lt"/>
              <a:buAutoNum type="arabicPeriod"/>
            </a:pPr>
            <a:r>
              <a:rPr lang="cs-CZ" sz="3000" dirty="0" smtClean="0"/>
              <a:t>Firma, která běžně přijímá velké objemy hotovosti a nic za ně neposkytuje / poskytuje službu</a:t>
            </a:r>
          </a:p>
          <a:p>
            <a:pPr marL="514350" indent="-514350">
              <a:buFont typeface="+mj-lt"/>
              <a:buAutoNum type="arabicPeriod"/>
            </a:pPr>
            <a:r>
              <a:rPr lang="cs-CZ" sz="3000" dirty="0" smtClean="0"/>
              <a:t>Zdroj „čisté“ hotovosti</a:t>
            </a:r>
          </a:p>
          <a:p>
            <a:pPr marL="514350" indent="-514350">
              <a:buFont typeface="+mj-lt"/>
              <a:buAutoNum type="arabicPeriod"/>
            </a:pPr>
            <a:r>
              <a:rPr lang="cs-CZ" sz="3000" dirty="0" smtClean="0"/>
              <a:t>Rozdělení HV mezi zakladatele</a:t>
            </a:r>
          </a:p>
          <a:p>
            <a:r>
              <a:rPr lang="cs-CZ" sz="3000" dirty="0" smtClean="0"/>
              <a:t>Příklad: Hazard, poradenské služby</a:t>
            </a:r>
            <a:endParaRPr lang="cs-CZ" sz="3000" dirty="0"/>
          </a:p>
        </p:txBody>
      </p:sp>
    </p:spTree>
    <p:extLst>
      <p:ext uri="{BB962C8B-B14F-4D97-AF65-F5344CB8AC3E}">
        <p14:creationId xmlns:p14="http://schemas.microsoft.com/office/powerpoint/2010/main" val="329825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Praní špinavých peněz</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68295277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221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Praní dotačních prostředků</a:t>
            </a:r>
            <a:endParaRPr lang="cs-CZ" dirty="0"/>
          </a:p>
        </p:txBody>
      </p:sp>
      <p:sp>
        <p:nvSpPr>
          <p:cNvPr id="3" name="Zástupný symbol pro obsah 2"/>
          <p:cNvSpPr>
            <a:spLocks noGrp="1"/>
          </p:cNvSpPr>
          <p:nvPr>
            <p:ph idx="1"/>
          </p:nvPr>
        </p:nvSpPr>
        <p:spPr/>
        <p:txBody>
          <a:bodyPr/>
          <a:lstStyle/>
          <a:p>
            <a:pPr marL="514350" indent="-514350">
              <a:buFont typeface="+mj-lt"/>
              <a:buAutoNum type="arabicPeriod"/>
            </a:pPr>
            <a:r>
              <a:rPr lang="cs-CZ" dirty="0" smtClean="0"/>
              <a:t>Poskytnutí účelové dotace</a:t>
            </a:r>
          </a:p>
          <a:p>
            <a:pPr marL="514350" indent="-514350">
              <a:buFont typeface="+mj-lt"/>
              <a:buAutoNum type="arabicPeriod"/>
            </a:pPr>
            <a:r>
              <a:rPr lang="cs-CZ" dirty="0" smtClean="0"/>
              <a:t>Kontraktace partnera, dodavatele</a:t>
            </a:r>
          </a:p>
          <a:p>
            <a:pPr marL="514350" indent="-514350">
              <a:buFont typeface="+mj-lt"/>
              <a:buAutoNum type="arabicPeriod"/>
            </a:pPr>
            <a:r>
              <a:rPr lang="cs-CZ" dirty="0" smtClean="0"/>
              <a:t>Dodavatel fakturuje (ideálně služby)</a:t>
            </a:r>
          </a:p>
          <a:p>
            <a:pPr marL="514350" indent="-514350">
              <a:buFont typeface="+mj-lt"/>
              <a:buAutoNum type="arabicPeriod"/>
            </a:pPr>
            <a:r>
              <a:rPr lang="cs-CZ" dirty="0" smtClean="0"/>
              <a:t>Následně dodavateli je vyfakturováno (ideálně služby)</a:t>
            </a:r>
          </a:p>
          <a:p>
            <a:pPr marL="514350" indent="-514350">
              <a:buFont typeface="+mj-lt"/>
              <a:buAutoNum type="arabicPeriod"/>
            </a:pPr>
            <a:r>
              <a:rPr lang="cs-CZ" dirty="0" smtClean="0"/>
              <a:t>Účetní jednotka má hotovost bez účelové vazby, poníženou o provizi</a:t>
            </a:r>
            <a:endParaRPr lang="cs-CZ" dirty="0"/>
          </a:p>
        </p:txBody>
      </p:sp>
    </p:spTree>
    <p:extLst>
      <p:ext uri="{BB962C8B-B14F-4D97-AF65-F5344CB8AC3E}">
        <p14:creationId xmlns:p14="http://schemas.microsoft.com/office/powerpoint/2010/main" val="1389866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Praní dotačních prostředků</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74468827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2751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Ponzi-scheme</a:t>
            </a:r>
            <a:endParaRPr lang="cs-CZ" dirty="0"/>
          </a:p>
        </p:txBody>
      </p:sp>
      <p:sp>
        <p:nvSpPr>
          <p:cNvPr id="3" name="Zástupný symbol pro obsah 2"/>
          <p:cNvSpPr>
            <a:spLocks noGrp="1"/>
          </p:cNvSpPr>
          <p:nvPr>
            <p:ph idx="1"/>
          </p:nvPr>
        </p:nvSpPr>
        <p:spPr>
          <a:xfrm>
            <a:off x="457200" y="1600200"/>
            <a:ext cx="6347048" cy="4525963"/>
          </a:xfrm>
        </p:spPr>
        <p:txBody>
          <a:bodyPr>
            <a:normAutofit fontScale="85000" lnSpcReduction="10000"/>
          </a:bodyPr>
          <a:lstStyle/>
          <a:p>
            <a:r>
              <a:rPr lang="en-US" dirty="0" smtClean="0">
                <a:effectLst/>
              </a:rPr>
              <a:t>A </a:t>
            </a:r>
            <a:r>
              <a:rPr lang="en-US" b="1" dirty="0" smtClean="0">
                <a:effectLst/>
              </a:rPr>
              <a:t>Ponzi scheme</a:t>
            </a:r>
            <a:r>
              <a:rPr lang="en-US" dirty="0" smtClean="0">
                <a:effectLst/>
              </a:rPr>
              <a:t> is a </a:t>
            </a:r>
            <a:r>
              <a:rPr lang="en-US" dirty="0" smtClean="0">
                <a:effectLst/>
                <a:hlinkClick r:id="rId2" tooltip="Fraud"/>
              </a:rPr>
              <a:t>fraudulent</a:t>
            </a:r>
            <a:r>
              <a:rPr lang="en-US" dirty="0" smtClean="0">
                <a:effectLst/>
              </a:rPr>
              <a:t> </a:t>
            </a:r>
            <a:r>
              <a:rPr lang="en-US" dirty="0" smtClean="0">
                <a:effectLst/>
                <a:hlinkClick r:id="rId3" tooltip="Investment"/>
              </a:rPr>
              <a:t>investment</a:t>
            </a:r>
            <a:r>
              <a:rPr lang="en-US" dirty="0" smtClean="0">
                <a:effectLst/>
              </a:rPr>
              <a:t> operation that pays returns to its investors from their own money or the money paid by subsequent investors, rather than from profit earned by the individual or organization running the operation.</a:t>
            </a:r>
            <a:endParaRPr lang="cs-CZ" dirty="0" smtClean="0">
              <a:effectLst/>
            </a:endParaRPr>
          </a:p>
          <a:p>
            <a:r>
              <a:rPr lang="cs-CZ" dirty="0" smtClean="0"/>
              <a:t>Pyramida, letadlo …</a:t>
            </a:r>
          </a:p>
          <a:p>
            <a:r>
              <a:rPr lang="cs-CZ" dirty="0" smtClean="0"/>
              <a:t>Vstupní poplatek / investiční vklad</a:t>
            </a:r>
          </a:p>
          <a:p>
            <a:r>
              <a:rPr lang="cs-CZ" dirty="0" smtClean="0"/>
              <a:t>Podíl ze vstupních poplatků „naverbovaných“ článků</a:t>
            </a:r>
            <a:endParaRPr lang="cs-CZ" dirty="0"/>
          </a:p>
        </p:txBody>
      </p:sp>
      <p:pic>
        <p:nvPicPr>
          <p:cNvPr id="4" name="Picture 2" descr="File:Ponzi.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53572" y="1612379"/>
            <a:ext cx="1866900" cy="2752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6357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Ponzi</a:t>
            </a:r>
            <a:r>
              <a:rPr lang="cs-CZ" dirty="0" smtClean="0"/>
              <a:t> </a:t>
            </a:r>
            <a:r>
              <a:rPr lang="cs-CZ" dirty="0" err="1" smtClean="0"/>
              <a:t>Scheme</a:t>
            </a:r>
            <a:endParaRPr lang="cs-CZ" dirty="0"/>
          </a:p>
        </p:txBody>
      </p:sp>
      <p:sp>
        <p:nvSpPr>
          <p:cNvPr id="3" name="Zástupný symbol pro obsah 2"/>
          <p:cNvSpPr>
            <a:spLocks noGrp="1"/>
          </p:cNvSpPr>
          <p:nvPr>
            <p:ph idx="1"/>
          </p:nvPr>
        </p:nvSpPr>
        <p:spPr>
          <a:xfrm>
            <a:off x="457200" y="1600200"/>
            <a:ext cx="7499176" cy="4525963"/>
          </a:xfrm>
        </p:spPr>
        <p:txBody>
          <a:bodyPr/>
          <a:lstStyle/>
          <a:p>
            <a:r>
              <a:rPr lang="cs-CZ" dirty="0" smtClean="0"/>
              <a:t>Exponenciální růst</a:t>
            </a:r>
          </a:p>
          <a:p>
            <a:r>
              <a:rPr lang="cs-CZ" dirty="0" smtClean="0"/>
              <a:t>Poměr 1 : 10 vydrží maximálně 10 kol (10 kolo potřebuje 11 111 111 111 lidí, na planetě jich je cca 6 500 000 000</a:t>
            </a:r>
          </a:p>
          <a:p>
            <a:r>
              <a:rPr lang="cs-CZ" dirty="0" smtClean="0"/>
              <a:t>Největší - Euro </a:t>
            </a:r>
            <a:r>
              <a:rPr lang="cs-CZ" dirty="0" err="1" smtClean="0"/>
              <a:t>Light</a:t>
            </a:r>
            <a:endParaRPr lang="cs-CZ" dirty="0" smtClean="0"/>
          </a:p>
          <a:p>
            <a:r>
              <a:rPr lang="cs-CZ" dirty="0" smtClean="0"/>
              <a:t>Nejznámější </a:t>
            </a:r>
            <a:r>
              <a:rPr lang="cs-CZ" dirty="0" err="1" smtClean="0"/>
              <a:t>Madoff</a:t>
            </a:r>
            <a:r>
              <a:rPr lang="cs-CZ" dirty="0" smtClean="0"/>
              <a:t> </a:t>
            </a:r>
            <a:r>
              <a:rPr lang="cs-CZ" dirty="0" err="1" smtClean="0"/>
              <a:t>Scandal</a:t>
            </a:r>
            <a:endParaRPr lang="cs-CZ" dirty="0" smtClean="0"/>
          </a:p>
          <a:p>
            <a:r>
              <a:rPr lang="cs-CZ" dirty="0" smtClean="0"/>
              <a:t>Hranice mezi </a:t>
            </a:r>
            <a:r>
              <a:rPr lang="cs-CZ" dirty="0" err="1" smtClean="0"/>
              <a:t>Ponzi</a:t>
            </a:r>
            <a:r>
              <a:rPr lang="cs-CZ" dirty="0" smtClean="0"/>
              <a:t> a MLM je tenká …</a:t>
            </a:r>
            <a:endParaRPr lang="cs-CZ" dirty="0"/>
          </a:p>
        </p:txBody>
      </p:sp>
    </p:spTree>
    <p:extLst>
      <p:ext uri="{BB962C8B-B14F-4D97-AF65-F5344CB8AC3E}">
        <p14:creationId xmlns:p14="http://schemas.microsoft.com/office/powerpoint/2010/main" val="159997500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PPT_CZ</Template>
  <TotalTime>184</TotalTime>
  <Words>462</Words>
  <Application>Microsoft Office PowerPoint</Application>
  <PresentationFormat>Předvádění na obrazovce (4:3)</PresentationFormat>
  <Paragraphs>84</Paragraphs>
  <Slides>15</Slides>
  <Notes>0</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Motiv systému Office</vt:lpstr>
      <vt:lpstr>Některé účetní podvody</vt:lpstr>
      <vt:lpstr>Obsah přednášky</vt:lpstr>
      <vt:lpstr>Opakování základních pojmů</vt:lpstr>
      <vt:lpstr>Praní špinavých peněz</vt:lpstr>
      <vt:lpstr>Praní špinavých peněz</vt:lpstr>
      <vt:lpstr>Praní dotačních prostředků</vt:lpstr>
      <vt:lpstr>Praní dotačních prostředků</vt:lpstr>
      <vt:lpstr>Ponzi-scheme</vt:lpstr>
      <vt:lpstr>Ponzi Scheme</vt:lpstr>
      <vt:lpstr>Manipulace s HV</vt:lpstr>
      <vt:lpstr>Nepravděpodobné účetní případy</vt:lpstr>
      <vt:lpstr>Okrádání státu</vt:lpstr>
      <vt:lpstr>DPH podvod</vt:lpstr>
      <vt:lpstr>Nadceňování</vt:lpstr>
      <vt:lpstr>Fingované transakce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Některé účetní podvody</dc:title>
  <dc:creator>Menšík Michal</dc:creator>
  <cp:lastModifiedBy>mensikm</cp:lastModifiedBy>
  <cp:revision>12</cp:revision>
  <dcterms:created xsi:type="dcterms:W3CDTF">2012-04-02T06:19:45Z</dcterms:created>
  <dcterms:modified xsi:type="dcterms:W3CDTF">2014-04-28T05:48:59Z</dcterms:modified>
</cp:coreProperties>
</file>