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3"/>
  </p:notesMasterIdLst>
  <p:sldIdLst>
    <p:sldId id="256" r:id="rId2"/>
    <p:sldId id="257" r:id="rId3"/>
    <p:sldId id="258" r:id="rId4"/>
    <p:sldId id="259" r:id="rId5"/>
    <p:sldId id="265" r:id="rId6"/>
    <p:sldId id="266" r:id="rId7"/>
    <p:sldId id="267" r:id="rId8"/>
    <p:sldId id="260" r:id="rId9"/>
    <p:sldId id="268" r:id="rId10"/>
    <p:sldId id="264" r:id="rId11"/>
    <p:sldId id="263" r:id="rId12"/>
    <p:sldId id="269" r:id="rId13"/>
    <p:sldId id="270" r:id="rId14"/>
    <p:sldId id="278" r:id="rId15"/>
    <p:sldId id="280" r:id="rId16"/>
    <p:sldId id="272" r:id="rId17"/>
    <p:sldId id="273" r:id="rId18"/>
    <p:sldId id="274" r:id="rId19"/>
    <p:sldId id="275" r:id="rId20"/>
    <p:sldId id="276" r:id="rId21"/>
    <p:sldId id="277" r:id="rId22"/>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6" d="100"/>
          <a:sy n="106" d="100"/>
        </p:scale>
        <p:origin x="-11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810EA0-97D1-47A9-B28C-829DCDBA6570}" type="datetimeFigureOut">
              <a:rPr lang="cs-CZ" smtClean="0"/>
              <a:t>15.4.2013</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CB2207-A6D1-4E12-A6A7-BE10B83E61FF}" type="slidenum">
              <a:rPr lang="cs-CZ" smtClean="0"/>
              <a:t>‹#›</a:t>
            </a:fld>
            <a:endParaRPr lang="cs-CZ"/>
          </a:p>
        </p:txBody>
      </p:sp>
    </p:spTree>
    <p:extLst>
      <p:ext uri="{BB962C8B-B14F-4D97-AF65-F5344CB8AC3E}">
        <p14:creationId xmlns:p14="http://schemas.microsoft.com/office/powerpoint/2010/main" val="7186702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0F9C3A9-6D76-4728-AC92-2DA6B38F7B39}" type="slidenum">
              <a:rPr lang="cs-CZ"/>
              <a:pPr/>
              <a:t>5</a:t>
            </a:fld>
            <a:endParaRPr lang="cs-CZ"/>
          </a:p>
        </p:txBody>
      </p:sp>
      <p:sp>
        <p:nvSpPr>
          <p:cNvPr id="49153" name="Rectangle 1"/>
          <p:cNvSpPr txBox="1">
            <a:spLocks noChangeArrowheads="1"/>
          </p:cNvSpPr>
          <p:nvPr>
            <p:ph type="sldImg"/>
          </p:nvPr>
        </p:nvSpPr>
        <p:spPr bwMode="auto">
          <a:xfrm>
            <a:off x="1143000" y="695325"/>
            <a:ext cx="4570413" cy="34274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9154" name="Rectangle 2"/>
          <p:cNvSpPr txBox="1">
            <a:spLocks noChangeArrowheads="1"/>
          </p:cNvSpPr>
          <p:nvPr>
            <p:ph type="body" idx="1"/>
          </p:nvPr>
        </p:nvSpPr>
        <p:spPr bwMode="auto">
          <a:xfrm>
            <a:off x="685512" y="4343230"/>
            <a:ext cx="5486976" cy="4115139"/>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84C32E7D-8A6E-4CE6-86DE-432CA145069C}" type="slidenum">
              <a:rPr lang="cs-CZ"/>
              <a:pPr/>
              <a:t>20</a:t>
            </a:fld>
            <a:endParaRPr lang="cs-CZ"/>
          </a:p>
        </p:txBody>
      </p:sp>
      <p:sp>
        <p:nvSpPr>
          <p:cNvPr id="64513" name="Text Box 1"/>
          <p:cNvSpPr txBox="1">
            <a:spLocks noChangeArrowheads="1"/>
          </p:cNvSpPr>
          <p:nvPr/>
        </p:nvSpPr>
        <p:spPr bwMode="auto">
          <a:xfrm>
            <a:off x="3881208" y="8686461"/>
            <a:ext cx="2973912" cy="4548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lgn="r">
              <a:lnSpc>
                <a:spcPct val="95000"/>
              </a:lnSpc>
            </a:pPr>
            <a:fld id="{5057F3F3-B896-4B19-B1B3-589FCEC056EA}" type="slidenum">
              <a:rPr lang="cs-CZ" sz="1200">
                <a:solidFill>
                  <a:srgbClr val="000000"/>
                </a:solidFill>
                <a:latin typeface="Times New Roman" pitchFamily="16" charset="0"/>
                <a:cs typeface="Arial Unicode MS" charset="0"/>
              </a:rPr>
              <a:pPr algn="r">
                <a:lnSpc>
                  <a:spcPct val="95000"/>
                </a:lnSpc>
              </a:pPr>
              <a:t>20</a:t>
            </a:fld>
            <a:endParaRPr lang="cs-CZ" sz="1200">
              <a:solidFill>
                <a:srgbClr val="000000"/>
              </a:solidFill>
              <a:latin typeface="Times New Roman" pitchFamily="16" charset="0"/>
              <a:cs typeface="Arial Unicode MS" charset="0"/>
            </a:endParaRPr>
          </a:p>
        </p:txBody>
      </p:sp>
      <p:sp>
        <p:nvSpPr>
          <p:cNvPr id="64514" name="Text Box 2"/>
          <p:cNvSpPr txBox="1">
            <a:spLocks noChangeArrowheads="1"/>
          </p:cNvSpPr>
          <p:nvPr/>
        </p:nvSpPr>
        <p:spPr bwMode="auto">
          <a:xfrm>
            <a:off x="1003786" y="695134"/>
            <a:ext cx="4848989" cy="3428152"/>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0165" tIns="40083" rIns="80165" bIns="40083" anchor="ctr"/>
          <a:lstStyle/>
          <a:p>
            <a:endParaRPr lang="cs-CZ"/>
          </a:p>
        </p:txBody>
      </p:sp>
      <p:sp>
        <p:nvSpPr>
          <p:cNvPr id="64515" name="Rectangle 3"/>
          <p:cNvSpPr txBox="1">
            <a:spLocks noChangeArrowheads="1"/>
          </p:cNvSpPr>
          <p:nvPr>
            <p:ph type="body"/>
          </p:nvPr>
        </p:nvSpPr>
        <p:spPr bwMode="auto">
          <a:xfrm>
            <a:off x="685512" y="4343230"/>
            <a:ext cx="5486976" cy="4115139"/>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F404C9CB-3AC4-4A76-9E8A-B57841FBA251}" type="slidenum">
              <a:rPr lang="cs-CZ"/>
              <a:pPr/>
              <a:t>21</a:t>
            </a:fld>
            <a:endParaRPr lang="cs-CZ"/>
          </a:p>
        </p:txBody>
      </p:sp>
      <p:sp>
        <p:nvSpPr>
          <p:cNvPr id="65537" name="Text Box 1"/>
          <p:cNvSpPr txBox="1">
            <a:spLocks noChangeArrowheads="1"/>
          </p:cNvSpPr>
          <p:nvPr/>
        </p:nvSpPr>
        <p:spPr bwMode="auto">
          <a:xfrm>
            <a:off x="3881208" y="8686461"/>
            <a:ext cx="2973912" cy="4548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lgn="r">
              <a:lnSpc>
                <a:spcPct val="95000"/>
              </a:lnSpc>
            </a:pPr>
            <a:fld id="{8C42A1B4-94B3-4B04-B3BB-28C5C7111B27}" type="slidenum">
              <a:rPr lang="cs-CZ" sz="1200">
                <a:solidFill>
                  <a:srgbClr val="000000"/>
                </a:solidFill>
                <a:latin typeface="Times New Roman" pitchFamily="16" charset="0"/>
                <a:cs typeface="Arial Unicode MS" charset="0"/>
              </a:rPr>
              <a:pPr algn="r">
                <a:lnSpc>
                  <a:spcPct val="95000"/>
                </a:lnSpc>
              </a:pPr>
              <a:t>21</a:t>
            </a:fld>
            <a:endParaRPr lang="cs-CZ" sz="1200">
              <a:solidFill>
                <a:srgbClr val="000000"/>
              </a:solidFill>
              <a:latin typeface="Times New Roman" pitchFamily="16" charset="0"/>
              <a:cs typeface="Arial Unicode MS" charset="0"/>
            </a:endParaRPr>
          </a:p>
        </p:txBody>
      </p:sp>
      <p:sp>
        <p:nvSpPr>
          <p:cNvPr id="65538" name="Text Box 2"/>
          <p:cNvSpPr txBox="1">
            <a:spLocks noChangeArrowheads="1"/>
          </p:cNvSpPr>
          <p:nvPr/>
        </p:nvSpPr>
        <p:spPr bwMode="auto">
          <a:xfrm>
            <a:off x="1003786" y="695134"/>
            <a:ext cx="4848989" cy="3428152"/>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0165" tIns="40083" rIns="80165" bIns="40083" anchor="ctr"/>
          <a:lstStyle/>
          <a:p>
            <a:endParaRPr lang="cs-CZ"/>
          </a:p>
        </p:txBody>
      </p:sp>
      <p:sp>
        <p:nvSpPr>
          <p:cNvPr id="65539" name="Rectangle 3"/>
          <p:cNvSpPr txBox="1">
            <a:spLocks noChangeArrowheads="1"/>
          </p:cNvSpPr>
          <p:nvPr>
            <p:ph type="body"/>
          </p:nvPr>
        </p:nvSpPr>
        <p:spPr bwMode="auto">
          <a:xfrm>
            <a:off x="685512" y="4343230"/>
            <a:ext cx="5486976" cy="4115139"/>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FBE3CB9F-116A-49AB-8958-D7032CEBC05C}" type="slidenum">
              <a:rPr lang="cs-CZ"/>
              <a:pPr/>
              <a:t>6</a:t>
            </a:fld>
            <a:endParaRPr lang="cs-CZ"/>
          </a:p>
        </p:txBody>
      </p:sp>
      <p:sp>
        <p:nvSpPr>
          <p:cNvPr id="53249" name="Text Box 1"/>
          <p:cNvSpPr txBox="1">
            <a:spLocks noChangeArrowheads="1"/>
          </p:cNvSpPr>
          <p:nvPr/>
        </p:nvSpPr>
        <p:spPr bwMode="auto">
          <a:xfrm>
            <a:off x="3881208" y="8686461"/>
            <a:ext cx="2973912" cy="4548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lgn="r">
              <a:lnSpc>
                <a:spcPct val="95000"/>
              </a:lnSpc>
            </a:pPr>
            <a:fld id="{7106D5B7-FDB6-4ECA-9D43-FC19B27FD5D8}" type="slidenum">
              <a:rPr lang="cs-CZ" sz="1200">
                <a:solidFill>
                  <a:srgbClr val="000000"/>
                </a:solidFill>
                <a:latin typeface="Times New Roman" pitchFamily="16" charset="0"/>
                <a:cs typeface="Arial Unicode MS" charset="0"/>
              </a:rPr>
              <a:pPr algn="r">
                <a:lnSpc>
                  <a:spcPct val="95000"/>
                </a:lnSpc>
              </a:pPr>
              <a:t>6</a:t>
            </a:fld>
            <a:endParaRPr lang="cs-CZ" sz="1200">
              <a:solidFill>
                <a:srgbClr val="000000"/>
              </a:solidFill>
              <a:latin typeface="Times New Roman" pitchFamily="16" charset="0"/>
              <a:cs typeface="Arial Unicode MS" charset="0"/>
            </a:endParaRPr>
          </a:p>
        </p:txBody>
      </p:sp>
      <p:sp>
        <p:nvSpPr>
          <p:cNvPr id="53250" name="Text Box 2"/>
          <p:cNvSpPr txBox="1">
            <a:spLocks noChangeArrowheads="1"/>
          </p:cNvSpPr>
          <p:nvPr/>
        </p:nvSpPr>
        <p:spPr bwMode="auto">
          <a:xfrm>
            <a:off x="1003786" y="695134"/>
            <a:ext cx="4848989" cy="3428152"/>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0165" tIns="40083" rIns="80165" bIns="40083" anchor="ctr"/>
          <a:lstStyle/>
          <a:p>
            <a:endParaRPr lang="cs-CZ"/>
          </a:p>
        </p:txBody>
      </p:sp>
      <p:sp>
        <p:nvSpPr>
          <p:cNvPr id="53251" name="Rectangle 3"/>
          <p:cNvSpPr txBox="1">
            <a:spLocks noChangeArrowheads="1"/>
          </p:cNvSpPr>
          <p:nvPr>
            <p:ph type="body"/>
          </p:nvPr>
        </p:nvSpPr>
        <p:spPr bwMode="auto">
          <a:xfrm>
            <a:off x="685512" y="4343230"/>
            <a:ext cx="5486976" cy="4115139"/>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B2E66DE3-79F7-4684-BE3A-A509A8B8AE7A}" type="slidenum">
              <a:rPr lang="cs-CZ"/>
              <a:pPr/>
              <a:t>7</a:t>
            </a:fld>
            <a:endParaRPr lang="cs-CZ"/>
          </a:p>
        </p:txBody>
      </p:sp>
      <p:sp>
        <p:nvSpPr>
          <p:cNvPr id="56321" name="Text Box 1"/>
          <p:cNvSpPr txBox="1">
            <a:spLocks noChangeArrowheads="1"/>
          </p:cNvSpPr>
          <p:nvPr/>
        </p:nvSpPr>
        <p:spPr bwMode="auto">
          <a:xfrm>
            <a:off x="3881208" y="8686461"/>
            <a:ext cx="2973912" cy="4548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lgn="r">
              <a:lnSpc>
                <a:spcPct val="95000"/>
              </a:lnSpc>
            </a:pPr>
            <a:fld id="{902CBF5E-F935-40B1-8B86-19BFF2403D2D}" type="slidenum">
              <a:rPr lang="cs-CZ" sz="1200">
                <a:solidFill>
                  <a:srgbClr val="000000"/>
                </a:solidFill>
                <a:latin typeface="Times New Roman" pitchFamily="16" charset="0"/>
                <a:cs typeface="Arial Unicode MS" charset="0"/>
              </a:rPr>
              <a:pPr algn="r">
                <a:lnSpc>
                  <a:spcPct val="95000"/>
                </a:lnSpc>
              </a:pPr>
              <a:t>7</a:t>
            </a:fld>
            <a:endParaRPr lang="cs-CZ" sz="1200">
              <a:solidFill>
                <a:srgbClr val="000000"/>
              </a:solidFill>
              <a:latin typeface="Times New Roman" pitchFamily="16" charset="0"/>
              <a:cs typeface="Arial Unicode MS" charset="0"/>
            </a:endParaRPr>
          </a:p>
        </p:txBody>
      </p:sp>
      <p:sp>
        <p:nvSpPr>
          <p:cNvPr id="56322" name="Text Box 2"/>
          <p:cNvSpPr txBox="1">
            <a:spLocks noChangeArrowheads="1"/>
          </p:cNvSpPr>
          <p:nvPr/>
        </p:nvSpPr>
        <p:spPr bwMode="auto">
          <a:xfrm>
            <a:off x="1003786" y="695134"/>
            <a:ext cx="4848989" cy="3428152"/>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0165" tIns="40083" rIns="80165" bIns="40083" anchor="ctr"/>
          <a:lstStyle/>
          <a:p>
            <a:endParaRPr lang="cs-CZ"/>
          </a:p>
        </p:txBody>
      </p:sp>
      <p:sp>
        <p:nvSpPr>
          <p:cNvPr id="56323" name="Rectangle 3"/>
          <p:cNvSpPr txBox="1">
            <a:spLocks noChangeArrowheads="1"/>
          </p:cNvSpPr>
          <p:nvPr>
            <p:ph type="body"/>
          </p:nvPr>
        </p:nvSpPr>
        <p:spPr bwMode="auto">
          <a:xfrm>
            <a:off x="685512" y="4343230"/>
            <a:ext cx="5486976" cy="4115139"/>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D7E0FA85-B16D-4664-926B-5EF12B669315}" type="slidenum">
              <a:rPr lang="cs-CZ"/>
              <a:pPr/>
              <a:t>9</a:t>
            </a:fld>
            <a:endParaRPr lang="cs-CZ"/>
          </a:p>
        </p:txBody>
      </p:sp>
      <p:sp>
        <p:nvSpPr>
          <p:cNvPr id="57345" name="Text Box 1"/>
          <p:cNvSpPr txBox="1">
            <a:spLocks noChangeArrowheads="1"/>
          </p:cNvSpPr>
          <p:nvPr/>
        </p:nvSpPr>
        <p:spPr bwMode="auto">
          <a:xfrm>
            <a:off x="3881208" y="8686461"/>
            <a:ext cx="2973912" cy="4548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lgn="r">
              <a:lnSpc>
                <a:spcPct val="95000"/>
              </a:lnSpc>
            </a:pPr>
            <a:fld id="{83CCC17D-9D1B-462B-94E3-AEDDD22F552B}" type="slidenum">
              <a:rPr lang="cs-CZ" sz="1200">
                <a:solidFill>
                  <a:srgbClr val="000000"/>
                </a:solidFill>
                <a:latin typeface="Times New Roman" pitchFamily="16" charset="0"/>
                <a:cs typeface="Arial Unicode MS" charset="0"/>
              </a:rPr>
              <a:pPr algn="r">
                <a:lnSpc>
                  <a:spcPct val="95000"/>
                </a:lnSpc>
              </a:pPr>
              <a:t>9</a:t>
            </a:fld>
            <a:endParaRPr lang="cs-CZ" sz="1200">
              <a:solidFill>
                <a:srgbClr val="000000"/>
              </a:solidFill>
              <a:latin typeface="Times New Roman" pitchFamily="16" charset="0"/>
              <a:cs typeface="Arial Unicode MS" charset="0"/>
            </a:endParaRPr>
          </a:p>
        </p:txBody>
      </p:sp>
      <p:sp>
        <p:nvSpPr>
          <p:cNvPr id="57346" name="Text Box 2"/>
          <p:cNvSpPr txBox="1">
            <a:spLocks noChangeArrowheads="1"/>
          </p:cNvSpPr>
          <p:nvPr/>
        </p:nvSpPr>
        <p:spPr bwMode="auto">
          <a:xfrm>
            <a:off x="1003786" y="695134"/>
            <a:ext cx="4848989" cy="3428152"/>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0165" tIns="40083" rIns="80165" bIns="40083" anchor="ctr"/>
          <a:lstStyle/>
          <a:p>
            <a:endParaRPr lang="cs-CZ"/>
          </a:p>
        </p:txBody>
      </p:sp>
      <p:sp>
        <p:nvSpPr>
          <p:cNvPr id="57347" name="Rectangle 3"/>
          <p:cNvSpPr txBox="1">
            <a:spLocks noChangeArrowheads="1"/>
          </p:cNvSpPr>
          <p:nvPr>
            <p:ph type="body"/>
          </p:nvPr>
        </p:nvSpPr>
        <p:spPr bwMode="auto">
          <a:xfrm>
            <a:off x="685512" y="4343230"/>
            <a:ext cx="5486976" cy="4115139"/>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BF3BB28D-8B47-4AA3-9BAA-89422B69680B}" type="slidenum">
              <a:rPr lang="cs-CZ"/>
              <a:pPr/>
              <a:t>13</a:t>
            </a:fld>
            <a:endParaRPr lang="cs-CZ"/>
          </a:p>
        </p:txBody>
      </p:sp>
      <p:sp>
        <p:nvSpPr>
          <p:cNvPr id="58369" name="Text Box 1"/>
          <p:cNvSpPr txBox="1">
            <a:spLocks noChangeArrowheads="1"/>
          </p:cNvSpPr>
          <p:nvPr/>
        </p:nvSpPr>
        <p:spPr bwMode="auto">
          <a:xfrm>
            <a:off x="3881208" y="8686461"/>
            <a:ext cx="2973912" cy="4548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lgn="r">
              <a:lnSpc>
                <a:spcPct val="95000"/>
              </a:lnSpc>
            </a:pPr>
            <a:fld id="{7C15E5C7-C970-4F5C-A0F7-C9F13C7E06E9}" type="slidenum">
              <a:rPr lang="cs-CZ" sz="1200">
                <a:solidFill>
                  <a:srgbClr val="000000"/>
                </a:solidFill>
                <a:latin typeface="Times New Roman" pitchFamily="16" charset="0"/>
                <a:cs typeface="Arial Unicode MS" charset="0"/>
              </a:rPr>
              <a:pPr algn="r">
                <a:lnSpc>
                  <a:spcPct val="95000"/>
                </a:lnSpc>
              </a:pPr>
              <a:t>13</a:t>
            </a:fld>
            <a:endParaRPr lang="cs-CZ" sz="1200">
              <a:solidFill>
                <a:srgbClr val="000000"/>
              </a:solidFill>
              <a:latin typeface="Times New Roman" pitchFamily="16" charset="0"/>
              <a:cs typeface="Arial Unicode MS" charset="0"/>
            </a:endParaRPr>
          </a:p>
        </p:txBody>
      </p:sp>
      <p:sp>
        <p:nvSpPr>
          <p:cNvPr id="58370" name="Text Box 2"/>
          <p:cNvSpPr txBox="1">
            <a:spLocks noChangeArrowheads="1"/>
          </p:cNvSpPr>
          <p:nvPr/>
        </p:nvSpPr>
        <p:spPr bwMode="auto">
          <a:xfrm>
            <a:off x="1003786" y="695134"/>
            <a:ext cx="4848989" cy="3428152"/>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0165" tIns="40083" rIns="80165" bIns="40083" anchor="ctr"/>
          <a:lstStyle/>
          <a:p>
            <a:endParaRPr lang="cs-CZ"/>
          </a:p>
        </p:txBody>
      </p:sp>
      <p:sp>
        <p:nvSpPr>
          <p:cNvPr id="58371" name="Rectangle 3"/>
          <p:cNvSpPr txBox="1">
            <a:spLocks noChangeArrowheads="1"/>
          </p:cNvSpPr>
          <p:nvPr>
            <p:ph type="body"/>
          </p:nvPr>
        </p:nvSpPr>
        <p:spPr bwMode="auto">
          <a:xfrm>
            <a:off x="685512" y="4343230"/>
            <a:ext cx="5486976" cy="4115139"/>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5ED1FC52-5BB7-4A82-9D79-22823E5F680E}" type="slidenum">
              <a:rPr lang="cs-CZ"/>
              <a:pPr/>
              <a:t>16</a:t>
            </a:fld>
            <a:endParaRPr lang="cs-CZ"/>
          </a:p>
        </p:txBody>
      </p:sp>
      <p:sp>
        <p:nvSpPr>
          <p:cNvPr id="59393" name="Text Box 1"/>
          <p:cNvSpPr txBox="1">
            <a:spLocks noChangeArrowheads="1"/>
          </p:cNvSpPr>
          <p:nvPr/>
        </p:nvSpPr>
        <p:spPr bwMode="auto">
          <a:xfrm>
            <a:off x="3881208" y="8686461"/>
            <a:ext cx="2973912" cy="4548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lgn="r">
              <a:lnSpc>
                <a:spcPct val="95000"/>
              </a:lnSpc>
            </a:pPr>
            <a:fld id="{E56D0F2E-C93B-4C2A-AEF3-EC8CF1F0F249}" type="slidenum">
              <a:rPr lang="cs-CZ" sz="1200">
                <a:solidFill>
                  <a:srgbClr val="000000"/>
                </a:solidFill>
                <a:latin typeface="Times New Roman" pitchFamily="16" charset="0"/>
                <a:cs typeface="Arial Unicode MS" charset="0"/>
              </a:rPr>
              <a:pPr algn="r">
                <a:lnSpc>
                  <a:spcPct val="95000"/>
                </a:lnSpc>
              </a:pPr>
              <a:t>16</a:t>
            </a:fld>
            <a:endParaRPr lang="cs-CZ" sz="1200">
              <a:solidFill>
                <a:srgbClr val="000000"/>
              </a:solidFill>
              <a:latin typeface="Times New Roman" pitchFamily="16" charset="0"/>
              <a:cs typeface="Arial Unicode MS" charset="0"/>
            </a:endParaRPr>
          </a:p>
        </p:txBody>
      </p:sp>
      <p:sp>
        <p:nvSpPr>
          <p:cNvPr id="59394" name="Text Box 2"/>
          <p:cNvSpPr txBox="1">
            <a:spLocks noChangeArrowheads="1"/>
          </p:cNvSpPr>
          <p:nvPr/>
        </p:nvSpPr>
        <p:spPr bwMode="auto">
          <a:xfrm>
            <a:off x="1003786" y="695134"/>
            <a:ext cx="4848989" cy="3428152"/>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0165" tIns="40083" rIns="80165" bIns="40083" anchor="ctr"/>
          <a:lstStyle/>
          <a:p>
            <a:endParaRPr lang="cs-CZ"/>
          </a:p>
        </p:txBody>
      </p:sp>
      <p:sp>
        <p:nvSpPr>
          <p:cNvPr id="59395" name="Rectangle 3"/>
          <p:cNvSpPr txBox="1">
            <a:spLocks noChangeArrowheads="1"/>
          </p:cNvSpPr>
          <p:nvPr>
            <p:ph type="body"/>
          </p:nvPr>
        </p:nvSpPr>
        <p:spPr bwMode="auto">
          <a:xfrm>
            <a:off x="685512" y="4343230"/>
            <a:ext cx="5486976" cy="4115139"/>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363C0353-DA64-45C2-B9CF-9C95211D20C8}" type="slidenum">
              <a:rPr lang="cs-CZ"/>
              <a:pPr/>
              <a:t>17</a:t>
            </a:fld>
            <a:endParaRPr lang="cs-CZ"/>
          </a:p>
        </p:txBody>
      </p:sp>
      <p:sp>
        <p:nvSpPr>
          <p:cNvPr id="61441" name="Text Box 1"/>
          <p:cNvSpPr txBox="1">
            <a:spLocks noChangeArrowheads="1"/>
          </p:cNvSpPr>
          <p:nvPr/>
        </p:nvSpPr>
        <p:spPr bwMode="auto">
          <a:xfrm>
            <a:off x="3881208" y="8686461"/>
            <a:ext cx="2973912" cy="4548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lgn="r">
              <a:lnSpc>
                <a:spcPct val="95000"/>
              </a:lnSpc>
            </a:pPr>
            <a:fld id="{5CE573F9-BDEF-4F03-9584-ADE6C34B6877}" type="slidenum">
              <a:rPr lang="cs-CZ" sz="1200">
                <a:solidFill>
                  <a:srgbClr val="000000"/>
                </a:solidFill>
                <a:latin typeface="Times New Roman" pitchFamily="16" charset="0"/>
                <a:cs typeface="Arial Unicode MS" charset="0"/>
              </a:rPr>
              <a:pPr algn="r">
                <a:lnSpc>
                  <a:spcPct val="95000"/>
                </a:lnSpc>
              </a:pPr>
              <a:t>17</a:t>
            </a:fld>
            <a:endParaRPr lang="cs-CZ" sz="1200">
              <a:solidFill>
                <a:srgbClr val="000000"/>
              </a:solidFill>
              <a:latin typeface="Times New Roman" pitchFamily="16" charset="0"/>
              <a:cs typeface="Arial Unicode MS" charset="0"/>
            </a:endParaRPr>
          </a:p>
        </p:txBody>
      </p:sp>
      <p:sp>
        <p:nvSpPr>
          <p:cNvPr id="61442" name="Text Box 2"/>
          <p:cNvSpPr txBox="1">
            <a:spLocks noChangeArrowheads="1"/>
          </p:cNvSpPr>
          <p:nvPr/>
        </p:nvSpPr>
        <p:spPr bwMode="auto">
          <a:xfrm>
            <a:off x="1003786" y="695134"/>
            <a:ext cx="4848989" cy="3428152"/>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0165" tIns="40083" rIns="80165" bIns="40083" anchor="ctr"/>
          <a:lstStyle/>
          <a:p>
            <a:endParaRPr lang="cs-CZ"/>
          </a:p>
        </p:txBody>
      </p:sp>
      <p:sp>
        <p:nvSpPr>
          <p:cNvPr id="61443" name="Rectangle 3"/>
          <p:cNvSpPr txBox="1">
            <a:spLocks noChangeArrowheads="1"/>
          </p:cNvSpPr>
          <p:nvPr>
            <p:ph type="body"/>
          </p:nvPr>
        </p:nvSpPr>
        <p:spPr bwMode="auto">
          <a:xfrm>
            <a:off x="685512" y="4343230"/>
            <a:ext cx="5486976" cy="4115139"/>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C1C4360D-0001-4590-A6FF-87AD04ADF5DA}" type="slidenum">
              <a:rPr lang="cs-CZ"/>
              <a:pPr/>
              <a:t>18</a:t>
            </a:fld>
            <a:endParaRPr lang="cs-CZ"/>
          </a:p>
        </p:txBody>
      </p:sp>
      <p:sp>
        <p:nvSpPr>
          <p:cNvPr id="62465" name="Text Box 1"/>
          <p:cNvSpPr txBox="1">
            <a:spLocks noChangeArrowheads="1"/>
          </p:cNvSpPr>
          <p:nvPr/>
        </p:nvSpPr>
        <p:spPr bwMode="auto">
          <a:xfrm>
            <a:off x="3881208" y="8686461"/>
            <a:ext cx="2973912" cy="4548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lgn="r">
              <a:lnSpc>
                <a:spcPct val="95000"/>
              </a:lnSpc>
            </a:pPr>
            <a:fld id="{E52477BA-FEA6-4E62-BEA3-BB0A48909C1B}" type="slidenum">
              <a:rPr lang="cs-CZ" sz="1200">
                <a:solidFill>
                  <a:srgbClr val="000000"/>
                </a:solidFill>
                <a:latin typeface="Times New Roman" pitchFamily="16" charset="0"/>
                <a:cs typeface="Arial Unicode MS" charset="0"/>
              </a:rPr>
              <a:pPr algn="r">
                <a:lnSpc>
                  <a:spcPct val="95000"/>
                </a:lnSpc>
              </a:pPr>
              <a:t>18</a:t>
            </a:fld>
            <a:endParaRPr lang="cs-CZ" sz="1200">
              <a:solidFill>
                <a:srgbClr val="000000"/>
              </a:solidFill>
              <a:latin typeface="Times New Roman" pitchFamily="16" charset="0"/>
              <a:cs typeface="Arial Unicode MS" charset="0"/>
            </a:endParaRPr>
          </a:p>
        </p:txBody>
      </p:sp>
      <p:sp>
        <p:nvSpPr>
          <p:cNvPr id="62466" name="Text Box 2"/>
          <p:cNvSpPr txBox="1">
            <a:spLocks noChangeArrowheads="1"/>
          </p:cNvSpPr>
          <p:nvPr/>
        </p:nvSpPr>
        <p:spPr bwMode="auto">
          <a:xfrm>
            <a:off x="1003786" y="695134"/>
            <a:ext cx="4848989" cy="3428152"/>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0165" tIns="40083" rIns="80165" bIns="40083" anchor="ctr"/>
          <a:lstStyle/>
          <a:p>
            <a:endParaRPr lang="cs-CZ"/>
          </a:p>
        </p:txBody>
      </p:sp>
      <p:sp>
        <p:nvSpPr>
          <p:cNvPr id="62467" name="Rectangle 3"/>
          <p:cNvSpPr txBox="1">
            <a:spLocks noChangeArrowheads="1"/>
          </p:cNvSpPr>
          <p:nvPr>
            <p:ph type="body"/>
          </p:nvPr>
        </p:nvSpPr>
        <p:spPr bwMode="auto">
          <a:xfrm>
            <a:off x="685512" y="4343230"/>
            <a:ext cx="5486976" cy="4115139"/>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7E685507-93A6-4C0F-BE45-281D16C86D2E}" type="slidenum">
              <a:rPr lang="cs-CZ"/>
              <a:pPr/>
              <a:t>19</a:t>
            </a:fld>
            <a:endParaRPr lang="cs-CZ"/>
          </a:p>
        </p:txBody>
      </p:sp>
      <p:sp>
        <p:nvSpPr>
          <p:cNvPr id="63489" name="Text Box 1"/>
          <p:cNvSpPr txBox="1">
            <a:spLocks noChangeArrowheads="1"/>
          </p:cNvSpPr>
          <p:nvPr/>
        </p:nvSpPr>
        <p:spPr bwMode="auto">
          <a:xfrm>
            <a:off x="3881208" y="8686461"/>
            <a:ext cx="2973912" cy="4548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lgn="r">
              <a:lnSpc>
                <a:spcPct val="95000"/>
              </a:lnSpc>
            </a:pPr>
            <a:fld id="{2AA8C72C-C75B-425D-A289-4E34BC6C9BB0}" type="slidenum">
              <a:rPr lang="cs-CZ" sz="1200">
                <a:solidFill>
                  <a:srgbClr val="000000"/>
                </a:solidFill>
                <a:latin typeface="Times New Roman" pitchFamily="16" charset="0"/>
                <a:cs typeface="Arial Unicode MS" charset="0"/>
              </a:rPr>
              <a:pPr algn="r">
                <a:lnSpc>
                  <a:spcPct val="95000"/>
                </a:lnSpc>
              </a:pPr>
              <a:t>19</a:t>
            </a:fld>
            <a:endParaRPr lang="cs-CZ" sz="1200">
              <a:solidFill>
                <a:srgbClr val="000000"/>
              </a:solidFill>
              <a:latin typeface="Times New Roman" pitchFamily="16" charset="0"/>
              <a:cs typeface="Arial Unicode MS" charset="0"/>
            </a:endParaRPr>
          </a:p>
        </p:txBody>
      </p:sp>
      <p:sp>
        <p:nvSpPr>
          <p:cNvPr id="63490" name="Text Box 2"/>
          <p:cNvSpPr txBox="1">
            <a:spLocks noChangeArrowheads="1"/>
          </p:cNvSpPr>
          <p:nvPr/>
        </p:nvSpPr>
        <p:spPr bwMode="auto">
          <a:xfrm>
            <a:off x="1003786" y="695134"/>
            <a:ext cx="4848989" cy="3428152"/>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0165" tIns="40083" rIns="80165" bIns="40083" anchor="ctr"/>
          <a:lstStyle/>
          <a:p>
            <a:endParaRPr lang="cs-CZ"/>
          </a:p>
        </p:txBody>
      </p:sp>
      <p:sp>
        <p:nvSpPr>
          <p:cNvPr id="63491" name="Rectangle 3"/>
          <p:cNvSpPr txBox="1">
            <a:spLocks noChangeArrowheads="1"/>
          </p:cNvSpPr>
          <p:nvPr>
            <p:ph type="body"/>
          </p:nvPr>
        </p:nvSpPr>
        <p:spPr bwMode="auto">
          <a:xfrm>
            <a:off x="685512" y="4343230"/>
            <a:ext cx="5486976" cy="4115139"/>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4" name="Obdélník 3"/>
          <p:cNvSpPr/>
          <p:nvPr/>
        </p:nvSpPr>
        <p:spPr>
          <a:xfrm rot="19349471">
            <a:off x="6129338" y="5635625"/>
            <a:ext cx="4319587" cy="4318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sp>
        <p:nvSpPr>
          <p:cNvPr id="5" name="Obdélník 4"/>
          <p:cNvSpPr/>
          <p:nvPr/>
        </p:nvSpPr>
        <p:spPr>
          <a:xfrm rot="19349471">
            <a:off x="6200775" y="6118225"/>
            <a:ext cx="4321175" cy="4318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pic>
        <p:nvPicPr>
          <p:cNvPr id="6" name="Obrázek 8"/>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35375" y="115888"/>
            <a:ext cx="1878013" cy="187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smtClean="0"/>
              <a:t>Kliknutím lze upravit styl předlohy.</a:t>
            </a:r>
            <a:endParaRPr lang="cs-CZ"/>
          </a:p>
        </p:txBody>
      </p:sp>
      <p:sp>
        <p:nvSpPr>
          <p:cNvPr id="7" name="Zástupný symbol pro datum 3"/>
          <p:cNvSpPr>
            <a:spLocks noGrp="1"/>
          </p:cNvSpPr>
          <p:nvPr>
            <p:ph type="dt" sz="half" idx="10"/>
          </p:nvPr>
        </p:nvSpPr>
        <p:spPr/>
        <p:txBody>
          <a:bodyPr/>
          <a:lstStyle>
            <a:lvl1pPr>
              <a:defRPr/>
            </a:lvl1pPr>
          </a:lstStyle>
          <a:p>
            <a:pPr>
              <a:defRPr/>
            </a:pPr>
            <a:endParaRPr lang="en-US"/>
          </a:p>
        </p:txBody>
      </p:sp>
      <p:sp>
        <p:nvSpPr>
          <p:cNvPr id="8" name="Zástupný symbol pro zápatí 4"/>
          <p:cNvSpPr>
            <a:spLocks noGrp="1"/>
          </p:cNvSpPr>
          <p:nvPr>
            <p:ph type="ftr" sz="quarter" idx="11"/>
          </p:nvPr>
        </p:nvSpPr>
        <p:spPr/>
        <p:txBody>
          <a:bodyPr/>
          <a:lstStyle>
            <a:lvl1pPr>
              <a:defRPr/>
            </a:lvl1pPr>
          </a:lstStyle>
          <a:p>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78B91B0F-9656-4BD4-A390-E169AAEB2D86}" type="slidenum">
              <a:rPr lang="en-US"/>
              <a:pPr>
                <a:defRPr/>
              </a:pPr>
              <a:t>‹#›</a:t>
            </a:fld>
            <a:endParaRPr lang="en-US"/>
          </a:p>
        </p:txBody>
      </p:sp>
    </p:spTree>
    <p:extLst>
      <p:ext uri="{BB962C8B-B14F-4D97-AF65-F5344CB8AC3E}">
        <p14:creationId xmlns:p14="http://schemas.microsoft.com/office/powerpoint/2010/main" val="2577124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4"/>
          <p:cNvSpPr>
            <a:spLocks noGrp="1" noChangeArrowheads="1"/>
          </p:cNvSpPr>
          <p:nvPr>
            <p:ph type="dt" sz="half" idx="10"/>
          </p:nvPr>
        </p:nvSpPr>
        <p:spPr>
          <a:ln/>
        </p:spPr>
        <p:txBody>
          <a:bodyPr/>
          <a:lstStyle>
            <a:lvl1pPr>
              <a:defRPr/>
            </a:lvl1pPr>
          </a:lstStyle>
          <a:p>
            <a:fld id="{C28BC49A-80D9-4561-B882-F88100A66451}" type="datetimeFigureOut">
              <a:rPr lang="cs-CZ" smtClean="0"/>
              <a:t>15.4.2013</a:t>
            </a:fld>
            <a:endParaRPr lang="cs-CZ"/>
          </a:p>
        </p:txBody>
      </p:sp>
      <p:sp>
        <p:nvSpPr>
          <p:cNvPr id="5" name="Rectangle 5"/>
          <p:cNvSpPr>
            <a:spLocks noGrp="1" noChangeArrowheads="1"/>
          </p:cNvSpPr>
          <p:nvPr>
            <p:ph type="ftr" sz="quarter" idx="11"/>
          </p:nvPr>
        </p:nvSpPr>
        <p:spPr>
          <a:ln/>
        </p:spPr>
        <p:txBody>
          <a:bodyPr/>
          <a:lstStyle>
            <a:lvl1pPr>
              <a:defRPr/>
            </a:lvl1pPr>
          </a:lstStyle>
          <a:p>
            <a:endParaRPr lang="cs-CZ"/>
          </a:p>
        </p:txBody>
      </p:sp>
      <p:sp>
        <p:nvSpPr>
          <p:cNvPr id="6" name="Rectangle 6"/>
          <p:cNvSpPr>
            <a:spLocks noGrp="1" noChangeArrowheads="1"/>
          </p:cNvSpPr>
          <p:nvPr>
            <p:ph type="sldNum" sz="quarter" idx="12"/>
          </p:nvPr>
        </p:nvSpPr>
        <p:spPr>
          <a:ln/>
        </p:spPr>
        <p:txBody>
          <a:bodyPr/>
          <a:lstStyle>
            <a:lvl1pPr>
              <a:defRPr/>
            </a:lvl1pPr>
          </a:lstStyle>
          <a:p>
            <a:fld id="{816BA022-DD4A-441A-B7B7-FFA89712A879}" type="slidenum">
              <a:rPr lang="cs-CZ" smtClean="0"/>
              <a:t>‹#›</a:t>
            </a:fld>
            <a:endParaRPr lang="cs-CZ"/>
          </a:p>
        </p:txBody>
      </p:sp>
    </p:spTree>
    <p:extLst>
      <p:ext uri="{BB962C8B-B14F-4D97-AF65-F5344CB8AC3E}">
        <p14:creationId xmlns:p14="http://schemas.microsoft.com/office/powerpoint/2010/main" val="647808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4"/>
          <p:cNvSpPr>
            <a:spLocks noGrp="1" noChangeArrowheads="1"/>
          </p:cNvSpPr>
          <p:nvPr>
            <p:ph type="dt" sz="half" idx="10"/>
          </p:nvPr>
        </p:nvSpPr>
        <p:spPr>
          <a:ln/>
        </p:spPr>
        <p:txBody>
          <a:bodyPr/>
          <a:lstStyle>
            <a:lvl1pPr>
              <a:defRPr/>
            </a:lvl1pPr>
          </a:lstStyle>
          <a:p>
            <a:fld id="{C28BC49A-80D9-4561-B882-F88100A66451}" type="datetimeFigureOut">
              <a:rPr lang="cs-CZ" smtClean="0"/>
              <a:t>15.4.2013</a:t>
            </a:fld>
            <a:endParaRPr lang="cs-CZ"/>
          </a:p>
        </p:txBody>
      </p:sp>
      <p:sp>
        <p:nvSpPr>
          <p:cNvPr id="5" name="Rectangle 5"/>
          <p:cNvSpPr>
            <a:spLocks noGrp="1" noChangeArrowheads="1"/>
          </p:cNvSpPr>
          <p:nvPr>
            <p:ph type="ftr" sz="quarter" idx="11"/>
          </p:nvPr>
        </p:nvSpPr>
        <p:spPr>
          <a:ln/>
        </p:spPr>
        <p:txBody>
          <a:bodyPr/>
          <a:lstStyle>
            <a:lvl1pPr>
              <a:defRPr/>
            </a:lvl1pPr>
          </a:lstStyle>
          <a:p>
            <a:endParaRPr lang="cs-CZ"/>
          </a:p>
        </p:txBody>
      </p:sp>
      <p:sp>
        <p:nvSpPr>
          <p:cNvPr id="6" name="Rectangle 6"/>
          <p:cNvSpPr>
            <a:spLocks noGrp="1" noChangeArrowheads="1"/>
          </p:cNvSpPr>
          <p:nvPr>
            <p:ph type="sldNum" sz="quarter" idx="12"/>
          </p:nvPr>
        </p:nvSpPr>
        <p:spPr>
          <a:ln/>
        </p:spPr>
        <p:txBody>
          <a:bodyPr/>
          <a:lstStyle>
            <a:lvl1pPr>
              <a:defRPr/>
            </a:lvl1pPr>
          </a:lstStyle>
          <a:p>
            <a:fld id="{816BA022-DD4A-441A-B7B7-FFA89712A879}" type="slidenum">
              <a:rPr lang="cs-CZ" smtClean="0"/>
              <a:t>‹#›</a:t>
            </a:fld>
            <a:endParaRPr lang="cs-CZ"/>
          </a:p>
        </p:txBody>
      </p:sp>
    </p:spTree>
    <p:extLst>
      <p:ext uri="{BB962C8B-B14F-4D97-AF65-F5344CB8AC3E}">
        <p14:creationId xmlns:p14="http://schemas.microsoft.com/office/powerpoint/2010/main" val="9675987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p>
            <a:r>
              <a:rPr lang="cs-CZ" smtClean="0"/>
              <a:t>Kliknutím lze upravit styl.</a:t>
            </a:r>
            <a:endParaRPr lang="cs-CZ"/>
          </a:p>
        </p:txBody>
      </p:sp>
      <p:sp>
        <p:nvSpPr>
          <p:cNvPr id="3" name="Zástupný symbol pro text 2"/>
          <p:cNvSpPr>
            <a:spLocks noGrp="1"/>
          </p:cNvSpPr>
          <p:nvPr>
            <p:ph type="body" sz="half" idx="1"/>
          </p:nvPr>
        </p:nvSpPr>
        <p:spPr>
          <a:xfrm>
            <a:off x="457200" y="1600200"/>
            <a:ext cx="4038600" cy="4525963"/>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Rectangle 4"/>
          <p:cNvSpPr>
            <a:spLocks noGrp="1" noChangeArrowheads="1"/>
          </p:cNvSpPr>
          <p:nvPr>
            <p:ph type="dt" sz="half" idx="10"/>
          </p:nvPr>
        </p:nvSpPr>
        <p:spPr>
          <a:ln/>
        </p:spPr>
        <p:txBody>
          <a:bodyPr/>
          <a:lstStyle>
            <a:lvl1pPr>
              <a:defRPr/>
            </a:lvl1pPr>
          </a:lstStyle>
          <a:p>
            <a:fld id="{C28BC49A-80D9-4561-B882-F88100A66451}" type="datetimeFigureOut">
              <a:rPr lang="cs-CZ" smtClean="0"/>
              <a:t>15.4.2013</a:t>
            </a:fld>
            <a:endParaRPr lang="cs-CZ"/>
          </a:p>
        </p:txBody>
      </p:sp>
      <p:sp>
        <p:nvSpPr>
          <p:cNvPr id="6" name="Rectangle 5"/>
          <p:cNvSpPr>
            <a:spLocks noGrp="1" noChangeArrowheads="1"/>
          </p:cNvSpPr>
          <p:nvPr>
            <p:ph type="ftr" sz="quarter" idx="11"/>
          </p:nvPr>
        </p:nvSpPr>
        <p:spPr>
          <a:ln/>
        </p:spPr>
        <p:txBody>
          <a:bodyPr/>
          <a:lstStyle>
            <a:lvl1pPr>
              <a:defRPr/>
            </a:lvl1pPr>
          </a:lstStyle>
          <a:p>
            <a:endParaRPr lang="cs-CZ"/>
          </a:p>
        </p:txBody>
      </p:sp>
      <p:sp>
        <p:nvSpPr>
          <p:cNvPr id="7" name="Rectangle 6"/>
          <p:cNvSpPr>
            <a:spLocks noGrp="1" noChangeArrowheads="1"/>
          </p:cNvSpPr>
          <p:nvPr>
            <p:ph type="sldNum" sz="quarter" idx="12"/>
          </p:nvPr>
        </p:nvSpPr>
        <p:spPr>
          <a:ln/>
        </p:spPr>
        <p:txBody>
          <a:bodyPr/>
          <a:lstStyle>
            <a:lvl1pPr>
              <a:defRPr/>
            </a:lvl1pPr>
          </a:lstStyle>
          <a:p>
            <a:fld id="{816BA022-DD4A-441A-B7B7-FFA89712A879}" type="slidenum">
              <a:rPr lang="cs-CZ" smtClean="0"/>
              <a:t>‹#›</a:t>
            </a:fld>
            <a:endParaRPr lang="cs-CZ"/>
          </a:p>
        </p:txBody>
      </p:sp>
    </p:spTree>
    <p:extLst>
      <p:ext uri="{BB962C8B-B14F-4D97-AF65-F5344CB8AC3E}">
        <p14:creationId xmlns:p14="http://schemas.microsoft.com/office/powerpoint/2010/main" val="12297229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cSld name="Nadpis, 1 velký a 2 malé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quarter" idx="2"/>
          </p:nvPr>
        </p:nvSpPr>
        <p:spPr>
          <a:xfrm>
            <a:off x="4648200" y="1600200"/>
            <a:ext cx="4038600" cy="21859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obsah 4"/>
          <p:cNvSpPr>
            <a:spLocks noGrp="1"/>
          </p:cNvSpPr>
          <p:nvPr>
            <p:ph sz="quarter" idx="3"/>
          </p:nvPr>
        </p:nvSpPr>
        <p:spPr>
          <a:xfrm>
            <a:off x="4648200" y="3938588"/>
            <a:ext cx="4038600" cy="2187575"/>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Rectangle 4"/>
          <p:cNvSpPr>
            <a:spLocks noGrp="1" noChangeArrowheads="1"/>
          </p:cNvSpPr>
          <p:nvPr>
            <p:ph type="dt" sz="half" idx="10"/>
          </p:nvPr>
        </p:nvSpPr>
        <p:spPr>
          <a:ln/>
        </p:spPr>
        <p:txBody>
          <a:bodyPr/>
          <a:lstStyle>
            <a:lvl1pPr>
              <a:defRPr/>
            </a:lvl1pPr>
          </a:lstStyle>
          <a:p>
            <a:fld id="{C28BC49A-80D9-4561-B882-F88100A66451}" type="datetimeFigureOut">
              <a:rPr lang="cs-CZ" smtClean="0"/>
              <a:t>15.4.2013</a:t>
            </a:fld>
            <a:endParaRPr lang="cs-CZ"/>
          </a:p>
        </p:txBody>
      </p:sp>
      <p:sp>
        <p:nvSpPr>
          <p:cNvPr id="7" name="Rectangle 5"/>
          <p:cNvSpPr>
            <a:spLocks noGrp="1" noChangeArrowheads="1"/>
          </p:cNvSpPr>
          <p:nvPr>
            <p:ph type="ftr" sz="quarter" idx="11"/>
          </p:nvPr>
        </p:nvSpPr>
        <p:spPr>
          <a:ln/>
        </p:spPr>
        <p:txBody>
          <a:bodyPr/>
          <a:lstStyle>
            <a:lvl1pPr>
              <a:defRPr/>
            </a:lvl1pPr>
          </a:lstStyle>
          <a:p>
            <a:endParaRPr lang="cs-CZ"/>
          </a:p>
        </p:txBody>
      </p:sp>
      <p:sp>
        <p:nvSpPr>
          <p:cNvPr id="8" name="Rectangle 6"/>
          <p:cNvSpPr>
            <a:spLocks noGrp="1" noChangeArrowheads="1"/>
          </p:cNvSpPr>
          <p:nvPr>
            <p:ph type="sldNum" sz="quarter" idx="12"/>
          </p:nvPr>
        </p:nvSpPr>
        <p:spPr>
          <a:ln/>
        </p:spPr>
        <p:txBody>
          <a:bodyPr/>
          <a:lstStyle>
            <a:lvl1pPr>
              <a:defRPr/>
            </a:lvl1pPr>
          </a:lstStyle>
          <a:p>
            <a:fld id="{816BA022-DD4A-441A-B7B7-FFA89712A879}" type="slidenum">
              <a:rPr lang="cs-CZ" smtClean="0"/>
              <a:t>‹#›</a:t>
            </a:fld>
            <a:endParaRPr lang="cs-CZ"/>
          </a:p>
        </p:txBody>
      </p:sp>
    </p:spTree>
    <p:extLst>
      <p:ext uri="{BB962C8B-B14F-4D97-AF65-F5344CB8AC3E}">
        <p14:creationId xmlns:p14="http://schemas.microsoft.com/office/powerpoint/2010/main" val="1870390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4" name="Obdélník 3"/>
          <p:cNvSpPr/>
          <p:nvPr/>
        </p:nvSpPr>
        <p:spPr>
          <a:xfrm rot="19349471">
            <a:off x="6129338" y="5635625"/>
            <a:ext cx="4319587" cy="4318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sp>
        <p:nvSpPr>
          <p:cNvPr id="5" name="Obdélník 4"/>
          <p:cNvSpPr/>
          <p:nvPr/>
        </p:nvSpPr>
        <p:spPr>
          <a:xfrm rot="19349471">
            <a:off x="6200775" y="6118225"/>
            <a:ext cx="4321175" cy="4318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pic>
        <p:nvPicPr>
          <p:cNvPr id="6" name="Obrázek 8"/>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16913" y="44450"/>
            <a:ext cx="792162"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fld id="{C28BC49A-80D9-4561-B882-F88100A66451}" type="datetimeFigureOut">
              <a:rPr lang="cs-CZ" smtClean="0"/>
              <a:t>15.4.2013</a:t>
            </a:fld>
            <a:endParaRPr lang="cs-CZ"/>
          </a:p>
        </p:txBody>
      </p:sp>
      <p:sp>
        <p:nvSpPr>
          <p:cNvPr id="8" name="Zástupný symbol pro zápatí 4"/>
          <p:cNvSpPr>
            <a:spLocks noGrp="1"/>
          </p:cNvSpPr>
          <p:nvPr>
            <p:ph type="ftr" sz="quarter" idx="11"/>
          </p:nvPr>
        </p:nvSpPr>
        <p:spPr/>
        <p:txBody>
          <a:bodyPr/>
          <a:lstStyle>
            <a:lvl1pPr>
              <a:defRPr/>
            </a:lvl1pPr>
          </a:lstStyle>
          <a:p>
            <a:endParaRPr lang="cs-CZ"/>
          </a:p>
        </p:txBody>
      </p:sp>
      <p:sp>
        <p:nvSpPr>
          <p:cNvPr id="9" name="Zástupný symbol pro číslo snímku 5"/>
          <p:cNvSpPr>
            <a:spLocks noGrp="1"/>
          </p:cNvSpPr>
          <p:nvPr>
            <p:ph type="sldNum" sz="quarter" idx="12"/>
          </p:nvPr>
        </p:nvSpPr>
        <p:spPr/>
        <p:txBody>
          <a:bodyPr/>
          <a:lstStyle>
            <a:lvl1pPr>
              <a:defRPr/>
            </a:lvl1pPr>
          </a:lstStyle>
          <a:p>
            <a:fld id="{816BA022-DD4A-441A-B7B7-FFA89712A879}" type="slidenum">
              <a:rPr lang="cs-CZ" smtClean="0"/>
              <a:t>‹#›</a:t>
            </a:fld>
            <a:endParaRPr lang="cs-CZ"/>
          </a:p>
        </p:txBody>
      </p:sp>
    </p:spTree>
    <p:extLst>
      <p:ext uri="{BB962C8B-B14F-4D97-AF65-F5344CB8AC3E}">
        <p14:creationId xmlns:p14="http://schemas.microsoft.com/office/powerpoint/2010/main" val="3233610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Kliknutím lze upravit styly předlohy textu.</a:t>
            </a:r>
          </a:p>
        </p:txBody>
      </p:sp>
      <p:sp>
        <p:nvSpPr>
          <p:cNvPr id="4" name="Rectangle 4"/>
          <p:cNvSpPr>
            <a:spLocks noGrp="1" noChangeArrowheads="1"/>
          </p:cNvSpPr>
          <p:nvPr>
            <p:ph type="dt" sz="half" idx="10"/>
          </p:nvPr>
        </p:nvSpPr>
        <p:spPr>
          <a:ln/>
        </p:spPr>
        <p:txBody>
          <a:bodyPr/>
          <a:lstStyle>
            <a:lvl1pPr>
              <a:defRPr/>
            </a:lvl1pPr>
          </a:lstStyle>
          <a:p>
            <a:fld id="{C28BC49A-80D9-4561-B882-F88100A66451}" type="datetimeFigureOut">
              <a:rPr lang="cs-CZ" smtClean="0"/>
              <a:t>15.4.2013</a:t>
            </a:fld>
            <a:endParaRPr lang="cs-CZ"/>
          </a:p>
        </p:txBody>
      </p:sp>
      <p:sp>
        <p:nvSpPr>
          <p:cNvPr id="5" name="Rectangle 5"/>
          <p:cNvSpPr>
            <a:spLocks noGrp="1" noChangeArrowheads="1"/>
          </p:cNvSpPr>
          <p:nvPr>
            <p:ph type="ftr" sz="quarter" idx="11"/>
          </p:nvPr>
        </p:nvSpPr>
        <p:spPr>
          <a:ln/>
        </p:spPr>
        <p:txBody>
          <a:bodyPr/>
          <a:lstStyle>
            <a:lvl1pPr>
              <a:defRPr/>
            </a:lvl1pPr>
          </a:lstStyle>
          <a:p>
            <a:endParaRPr lang="cs-CZ"/>
          </a:p>
        </p:txBody>
      </p:sp>
      <p:sp>
        <p:nvSpPr>
          <p:cNvPr id="6" name="Rectangle 6"/>
          <p:cNvSpPr>
            <a:spLocks noGrp="1" noChangeArrowheads="1"/>
          </p:cNvSpPr>
          <p:nvPr>
            <p:ph type="sldNum" sz="quarter" idx="12"/>
          </p:nvPr>
        </p:nvSpPr>
        <p:spPr>
          <a:ln/>
        </p:spPr>
        <p:txBody>
          <a:bodyPr/>
          <a:lstStyle>
            <a:lvl1pPr>
              <a:defRPr/>
            </a:lvl1pPr>
          </a:lstStyle>
          <a:p>
            <a:fld id="{816BA022-DD4A-441A-B7B7-FFA89712A879}" type="slidenum">
              <a:rPr lang="cs-CZ" smtClean="0"/>
              <a:t>‹#›</a:t>
            </a:fld>
            <a:endParaRPr lang="cs-CZ"/>
          </a:p>
        </p:txBody>
      </p:sp>
    </p:spTree>
    <p:extLst>
      <p:ext uri="{BB962C8B-B14F-4D97-AF65-F5344CB8AC3E}">
        <p14:creationId xmlns:p14="http://schemas.microsoft.com/office/powerpoint/2010/main" val="1648241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Rectangle 4"/>
          <p:cNvSpPr>
            <a:spLocks noGrp="1" noChangeArrowheads="1"/>
          </p:cNvSpPr>
          <p:nvPr>
            <p:ph type="dt" sz="half" idx="10"/>
          </p:nvPr>
        </p:nvSpPr>
        <p:spPr>
          <a:ln/>
        </p:spPr>
        <p:txBody>
          <a:bodyPr/>
          <a:lstStyle>
            <a:lvl1pPr>
              <a:defRPr/>
            </a:lvl1pPr>
          </a:lstStyle>
          <a:p>
            <a:fld id="{C28BC49A-80D9-4561-B882-F88100A66451}" type="datetimeFigureOut">
              <a:rPr lang="cs-CZ" smtClean="0"/>
              <a:t>15.4.2013</a:t>
            </a:fld>
            <a:endParaRPr lang="cs-CZ"/>
          </a:p>
        </p:txBody>
      </p:sp>
      <p:sp>
        <p:nvSpPr>
          <p:cNvPr id="6" name="Rectangle 5"/>
          <p:cNvSpPr>
            <a:spLocks noGrp="1" noChangeArrowheads="1"/>
          </p:cNvSpPr>
          <p:nvPr>
            <p:ph type="ftr" sz="quarter" idx="11"/>
          </p:nvPr>
        </p:nvSpPr>
        <p:spPr>
          <a:ln/>
        </p:spPr>
        <p:txBody>
          <a:bodyPr/>
          <a:lstStyle>
            <a:lvl1pPr>
              <a:defRPr/>
            </a:lvl1pPr>
          </a:lstStyle>
          <a:p>
            <a:endParaRPr lang="cs-CZ"/>
          </a:p>
        </p:txBody>
      </p:sp>
      <p:sp>
        <p:nvSpPr>
          <p:cNvPr id="7" name="Rectangle 6"/>
          <p:cNvSpPr>
            <a:spLocks noGrp="1" noChangeArrowheads="1"/>
          </p:cNvSpPr>
          <p:nvPr>
            <p:ph type="sldNum" sz="quarter" idx="12"/>
          </p:nvPr>
        </p:nvSpPr>
        <p:spPr>
          <a:ln/>
        </p:spPr>
        <p:txBody>
          <a:bodyPr/>
          <a:lstStyle>
            <a:lvl1pPr>
              <a:defRPr/>
            </a:lvl1pPr>
          </a:lstStyle>
          <a:p>
            <a:fld id="{816BA022-DD4A-441A-B7B7-FFA89712A879}" type="slidenum">
              <a:rPr lang="cs-CZ" smtClean="0"/>
              <a:t>‹#›</a:t>
            </a:fld>
            <a:endParaRPr lang="cs-CZ"/>
          </a:p>
        </p:txBody>
      </p:sp>
    </p:spTree>
    <p:extLst>
      <p:ext uri="{BB962C8B-B14F-4D97-AF65-F5344CB8AC3E}">
        <p14:creationId xmlns:p14="http://schemas.microsoft.com/office/powerpoint/2010/main" val="2886314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Rectangle 4"/>
          <p:cNvSpPr>
            <a:spLocks noGrp="1" noChangeArrowheads="1"/>
          </p:cNvSpPr>
          <p:nvPr>
            <p:ph type="dt" sz="half" idx="10"/>
          </p:nvPr>
        </p:nvSpPr>
        <p:spPr>
          <a:ln/>
        </p:spPr>
        <p:txBody>
          <a:bodyPr/>
          <a:lstStyle>
            <a:lvl1pPr>
              <a:defRPr/>
            </a:lvl1pPr>
          </a:lstStyle>
          <a:p>
            <a:fld id="{C28BC49A-80D9-4561-B882-F88100A66451}" type="datetimeFigureOut">
              <a:rPr lang="cs-CZ" smtClean="0"/>
              <a:t>15.4.2013</a:t>
            </a:fld>
            <a:endParaRPr lang="cs-CZ"/>
          </a:p>
        </p:txBody>
      </p:sp>
      <p:sp>
        <p:nvSpPr>
          <p:cNvPr id="8" name="Rectangle 5"/>
          <p:cNvSpPr>
            <a:spLocks noGrp="1" noChangeArrowheads="1"/>
          </p:cNvSpPr>
          <p:nvPr>
            <p:ph type="ftr" sz="quarter" idx="11"/>
          </p:nvPr>
        </p:nvSpPr>
        <p:spPr>
          <a:ln/>
        </p:spPr>
        <p:txBody>
          <a:bodyPr/>
          <a:lstStyle>
            <a:lvl1pPr>
              <a:defRPr/>
            </a:lvl1pPr>
          </a:lstStyle>
          <a:p>
            <a:endParaRPr lang="cs-CZ"/>
          </a:p>
        </p:txBody>
      </p:sp>
      <p:sp>
        <p:nvSpPr>
          <p:cNvPr id="9" name="Rectangle 6"/>
          <p:cNvSpPr>
            <a:spLocks noGrp="1" noChangeArrowheads="1"/>
          </p:cNvSpPr>
          <p:nvPr>
            <p:ph type="sldNum" sz="quarter" idx="12"/>
          </p:nvPr>
        </p:nvSpPr>
        <p:spPr>
          <a:ln/>
        </p:spPr>
        <p:txBody>
          <a:bodyPr/>
          <a:lstStyle>
            <a:lvl1pPr>
              <a:defRPr/>
            </a:lvl1pPr>
          </a:lstStyle>
          <a:p>
            <a:fld id="{816BA022-DD4A-441A-B7B7-FFA89712A879}" type="slidenum">
              <a:rPr lang="cs-CZ" smtClean="0"/>
              <a:t>‹#›</a:t>
            </a:fld>
            <a:endParaRPr lang="cs-CZ"/>
          </a:p>
        </p:txBody>
      </p:sp>
    </p:spTree>
    <p:extLst>
      <p:ext uri="{BB962C8B-B14F-4D97-AF65-F5344CB8AC3E}">
        <p14:creationId xmlns:p14="http://schemas.microsoft.com/office/powerpoint/2010/main" val="4002908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Rectangle 4"/>
          <p:cNvSpPr>
            <a:spLocks noGrp="1" noChangeArrowheads="1"/>
          </p:cNvSpPr>
          <p:nvPr>
            <p:ph type="dt" sz="half" idx="10"/>
          </p:nvPr>
        </p:nvSpPr>
        <p:spPr>
          <a:ln/>
        </p:spPr>
        <p:txBody>
          <a:bodyPr/>
          <a:lstStyle>
            <a:lvl1pPr>
              <a:defRPr/>
            </a:lvl1pPr>
          </a:lstStyle>
          <a:p>
            <a:fld id="{C28BC49A-80D9-4561-B882-F88100A66451}" type="datetimeFigureOut">
              <a:rPr lang="cs-CZ" smtClean="0"/>
              <a:t>15.4.2013</a:t>
            </a:fld>
            <a:endParaRPr lang="cs-CZ"/>
          </a:p>
        </p:txBody>
      </p:sp>
      <p:sp>
        <p:nvSpPr>
          <p:cNvPr id="4" name="Rectangle 5"/>
          <p:cNvSpPr>
            <a:spLocks noGrp="1" noChangeArrowheads="1"/>
          </p:cNvSpPr>
          <p:nvPr>
            <p:ph type="ftr" sz="quarter" idx="11"/>
          </p:nvPr>
        </p:nvSpPr>
        <p:spPr>
          <a:ln/>
        </p:spPr>
        <p:txBody>
          <a:bodyPr/>
          <a:lstStyle>
            <a:lvl1pPr>
              <a:defRPr/>
            </a:lvl1pPr>
          </a:lstStyle>
          <a:p>
            <a:endParaRPr lang="cs-CZ"/>
          </a:p>
        </p:txBody>
      </p:sp>
      <p:sp>
        <p:nvSpPr>
          <p:cNvPr id="5" name="Rectangle 6"/>
          <p:cNvSpPr>
            <a:spLocks noGrp="1" noChangeArrowheads="1"/>
          </p:cNvSpPr>
          <p:nvPr>
            <p:ph type="sldNum" sz="quarter" idx="12"/>
          </p:nvPr>
        </p:nvSpPr>
        <p:spPr>
          <a:ln/>
        </p:spPr>
        <p:txBody>
          <a:bodyPr/>
          <a:lstStyle>
            <a:lvl1pPr>
              <a:defRPr/>
            </a:lvl1pPr>
          </a:lstStyle>
          <a:p>
            <a:fld id="{816BA022-DD4A-441A-B7B7-FFA89712A879}" type="slidenum">
              <a:rPr lang="cs-CZ" smtClean="0"/>
              <a:t>‹#›</a:t>
            </a:fld>
            <a:endParaRPr lang="cs-CZ"/>
          </a:p>
        </p:txBody>
      </p:sp>
    </p:spTree>
    <p:extLst>
      <p:ext uri="{BB962C8B-B14F-4D97-AF65-F5344CB8AC3E}">
        <p14:creationId xmlns:p14="http://schemas.microsoft.com/office/powerpoint/2010/main" val="1452799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C28BC49A-80D9-4561-B882-F88100A66451}" type="datetimeFigureOut">
              <a:rPr lang="cs-CZ" smtClean="0"/>
              <a:t>15.4.2013</a:t>
            </a:fld>
            <a:endParaRPr lang="cs-CZ"/>
          </a:p>
        </p:txBody>
      </p:sp>
      <p:sp>
        <p:nvSpPr>
          <p:cNvPr id="3" name="Rectangle 5"/>
          <p:cNvSpPr>
            <a:spLocks noGrp="1" noChangeArrowheads="1"/>
          </p:cNvSpPr>
          <p:nvPr>
            <p:ph type="ftr" sz="quarter" idx="11"/>
          </p:nvPr>
        </p:nvSpPr>
        <p:spPr>
          <a:ln/>
        </p:spPr>
        <p:txBody>
          <a:bodyPr/>
          <a:lstStyle>
            <a:lvl1pPr>
              <a:defRPr/>
            </a:lvl1pPr>
          </a:lstStyle>
          <a:p>
            <a:endParaRPr lang="cs-CZ"/>
          </a:p>
        </p:txBody>
      </p:sp>
      <p:sp>
        <p:nvSpPr>
          <p:cNvPr id="4" name="Rectangle 6"/>
          <p:cNvSpPr>
            <a:spLocks noGrp="1" noChangeArrowheads="1"/>
          </p:cNvSpPr>
          <p:nvPr>
            <p:ph type="sldNum" sz="quarter" idx="12"/>
          </p:nvPr>
        </p:nvSpPr>
        <p:spPr>
          <a:ln/>
        </p:spPr>
        <p:txBody>
          <a:bodyPr/>
          <a:lstStyle>
            <a:lvl1pPr>
              <a:defRPr/>
            </a:lvl1pPr>
          </a:lstStyle>
          <a:p>
            <a:fld id="{816BA022-DD4A-441A-B7B7-FFA89712A879}" type="slidenum">
              <a:rPr lang="cs-CZ" smtClean="0"/>
              <a:t>‹#›</a:t>
            </a:fld>
            <a:endParaRPr lang="cs-CZ"/>
          </a:p>
        </p:txBody>
      </p:sp>
    </p:spTree>
    <p:extLst>
      <p:ext uri="{BB962C8B-B14F-4D97-AF65-F5344CB8AC3E}">
        <p14:creationId xmlns:p14="http://schemas.microsoft.com/office/powerpoint/2010/main" val="3713345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Rectangle 4"/>
          <p:cNvSpPr>
            <a:spLocks noGrp="1" noChangeArrowheads="1"/>
          </p:cNvSpPr>
          <p:nvPr>
            <p:ph type="dt" sz="half" idx="10"/>
          </p:nvPr>
        </p:nvSpPr>
        <p:spPr>
          <a:ln/>
        </p:spPr>
        <p:txBody>
          <a:bodyPr/>
          <a:lstStyle>
            <a:lvl1pPr>
              <a:defRPr/>
            </a:lvl1pPr>
          </a:lstStyle>
          <a:p>
            <a:fld id="{C28BC49A-80D9-4561-B882-F88100A66451}" type="datetimeFigureOut">
              <a:rPr lang="cs-CZ" smtClean="0"/>
              <a:t>15.4.2013</a:t>
            </a:fld>
            <a:endParaRPr lang="cs-CZ"/>
          </a:p>
        </p:txBody>
      </p:sp>
      <p:sp>
        <p:nvSpPr>
          <p:cNvPr id="6" name="Rectangle 5"/>
          <p:cNvSpPr>
            <a:spLocks noGrp="1" noChangeArrowheads="1"/>
          </p:cNvSpPr>
          <p:nvPr>
            <p:ph type="ftr" sz="quarter" idx="11"/>
          </p:nvPr>
        </p:nvSpPr>
        <p:spPr>
          <a:ln/>
        </p:spPr>
        <p:txBody>
          <a:bodyPr/>
          <a:lstStyle>
            <a:lvl1pPr>
              <a:defRPr/>
            </a:lvl1pPr>
          </a:lstStyle>
          <a:p>
            <a:endParaRPr lang="cs-CZ"/>
          </a:p>
        </p:txBody>
      </p:sp>
      <p:sp>
        <p:nvSpPr>
          <p:cNvPr id="7" name="Rectangle 6"/>
          <p:cNvSpPr>
            <a:spLocks noGrp="1" noChangeArrowheads="1"/>
          </p:cNvSpPr>
          <p:nvPr>
            <p:ph type="sldNum" sz="quarter" idx="12"/>
          </p:nvPr>
        </p:nvSpPr>
        <p:spPr>
          <a:ln/>
        </p:spPr>
        <p:txBody>
          <a:bodyPr/>
          <a:lstStyle>
            <a:lvl1pPr>
              <a:defRPr/>
            </a:lvl1pPr>
          </a:lstStyle>
          <a:p>
            <a:fld id="{816BA022-DD4A-441A-B7B7-FFA89712A879}" type="slidenum">
              <a:rPr lang="cs-CZ" smtClean="0"/>
              <a:t>‹#›</a:t>
            </a:fld>
            <a:endParaRPr lang="cs-CZ"/>
          </a:p>
        </p:txBody>
      </p:sp>
    </p:spTree>
    <p:extLst>
      <p:ext uri="{BB962C8B-B14F-4D97-AF65-F5344CB8AC3E}">
        <p14:creationId xmlns:p14="http://schemas.microsoft.com/office/powerpoint/2010/main" val="100750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Rectangle 4"/>
          <p:cNvSpPr>
            <a:spLocks noGrp="1" noChangeArrowheads="1"/>
          </p:cNvSpPr>
          <p:nvPr>
            <p:ph type="dt" sz="half" idx="10"/>
          </p:nvPr>
        </p:nvSpPr>
        <p:spPr>
          <a:ln/>
        </p:spPr>
        <p:txBody>
          <a:bodyPr/>
          <a:lstStyle>
            <a:lvl1pPr>
              <a:defRPr/>
            </a:lvl1pPr>
          </a:lstStyle>
          <a:p>
            <a:fld id="{C28BC49A-80D9-4561-B882-F88100A66451}" type="datetimeFigureOut">
              <a:rPr lang="cs-CZ" smtClean="0"/>
              <a:t>15.4.2013</a:t>
            </a:fld>
            <a:endParaRPr lang="cs-CZ"/>
          </a:p>
        </p:txBody>
      </p:sp>
      <p:sp>
        <p:nvSpPr>
          <p:cNvPr id="6" name="Rectangle 5"/>
          <p:cNvSpPr>
            <a:spLocks noGrp="1" noChangeArrowheads="1"/>
          </p:cNvSpPr>
          <p:nvPr>
            <p:ph type="ftr" sz="quarter" idx="11"/>
          </p:nvPr>
        </p:nvSpPr>
        <p:spPr>
          <a:ln/>
        </p:spPr>
        <p:txBody>
          <a:bodyPr/>
          <a:lstStyle>
            <a:lvl1pPr>
              <a:defRPr/>
            </a:lvl1pPr>
          </a:lstStyle>
          <a:p>
            <a:endParaRPr lang="cs-CZ"/>
          </a:p>
        </p:txBody>
      </p:sp>
      <p:sp>
        <p:nvSpPr>
          <p:cNvPr id="7" name="Rectangle 6"/>
          <p:cNvSpPr>
            <a:spLocks noGrp="1" noChangeArrowheads="1"/>
          </p:cNvSpPr>
          <p:nvPr>
            <p:ph type="sldNum" sz="quarter" idx="12"/>
          </p:nvPr>
        </p:nvSpPr>
        <p:spPr>
          <a:ln/>
        </p:spPr>
        <p:txBody>
          <a:bodyPr/>
          <a:lstStyle>
            <a:lvl1pPr>
              <a:defRPr/>
            </a:lvl1pPr>
          </a:lstStyle>
          <a:p>
            <a:fld id="{816BA022-DD4A-441A-B7B7-FFA89712A879}" type="slidenum">
              <a:rPr lang="cs-CZ" smtClean="0"/>
              <a:t>‹#›</a:t>
            </a:fld>
            <a:endParaRPr lang="cs-CZ"/>
          </a:p>
        </p:txBody>
      </p:sp>
    </p:spTree>
    <p:extLst>
      <p:ext uri="{BB962C8B-B14F-4D97-AF65-F5344CB8AC3E}">
        <p14:creationId xmlns:p14="http://schemas.microsoft.com/office/powerpoint/2010/main" val="2031501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Klepnutím lze upravit styl předlohy nadpisů.</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Klepnutím lze upravit styly předlohy textu.</a:t>
            </a:r>
          </a:p>
          <a:p>
            <a:pPr lvl="1"/>
            <a:r>
              <a:rPr lang="en-US" smtClean="0"/>
              <a:t>Druhá úroveň</a:t>
            </a:r>
          </a:p>
          <a:p>
            <a:pPr lvl="2"/>
            <a:r>
              <a:rPr lang="en-US" smtClean="0"/>
              <a:t>Třetí úroveň</a:t>
            </a:r>
          </a:p>
          <a:p>
            <a:pPr lvl="3"/>
            <a:r>
              <a:rPr lang="en-US" smtClean="0"/>
              <a:t>Čtvrtá úroveň</a:t>
            </a:r>
          </a:p>
          <a:p>
            <a:pPr lvl="4"/>
            <a:r>
              <a:rPr lang="en-US" smtClean="0"/>
              <a:t>Pátá úroveň</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C28BC49A-80D9-4561-B882-F88100A66451}" type="datetimeFigureOut">
              <a:rPr lang="cs-CZ" smtClean="0"/>
              <a:t>15.4.2013</a:t>
            </a:fld>
            <a:endParaRPr lang="cs-CZ"/>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cs-CZ"/>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16BA022-DD4A-441A-B7B7-FFA89712A879}"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Lst>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charset="0"/>
          <a:cs typeface="Arial" charset="0"/>
        </a:defRPr>
      </a:lvl2pPr>
      <a:lvl3pPr algn="l" rtl="0" eaLnBrk="1" fontAlgn="base" hangingPunct="1">
        <a:spcBef>
          <a:spcPct val="0"/>
        </a:spcBef>
        <a:spcAft>
          <a:spcPct val="0"/>
        </a:spcAft>
        <a:defRPr sz="4400">
          <a:solidFill>
            <a:schemeClr val="tx2"/>
          </a:solidFill>
          <a:latin typeface="Arial" charset="0"/>
          <a:cs typeface="Arial" charset="0"/>
        </a:defRPr>
      </a:lvl3pPr>
      <a:lvl4pPr algn="l" rtl="0" eaLnBrk="1" fontAlgn="base" hangingPunct="1">
        <a:spcBef>
          <a:spcPct val="0"/>
        </a:spcBef>
        <a:spcAft>
          <a:spcPct val="0"/>
        </a:spcAft>
        <a:defRPr sz="4400">
          <a:solidFill>
            <a:schemeClr val="tx2"/>
          </a:solidFill>
          <a:latin typeface="Arial" charset="0"/>
          <a:cs typeface="Arial" charset="0"/>
        </a:defRPr>
      </a:lvl4pPr>
      <a:lvl5pPr algn="l"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Závěrka</a:t>
            </a:r>
            <a:endParaRPr lang="cs-CZ" dirty="0"/>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113198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normAutofit/>
          </a:bodyPr>
          <a:lstStyle/>
          <a:p>
            <a:r>
              <a:rPr lang="cs-CZ" smtClean="0"/>
              <a:t>Struktura rozvahy</a:t>
            </a:r>
            <a:endParaRPr lang="en-US" smtClean="0"/>
          </a:p>
        </p:txBody>
      </p:sp>
      <p:sp>
        <p:nvSpPr>
          <p:cNvPr id="31747" name="Rectangle 3"/>
          <p:cNvSpPr>
            <a:spLocks noGrp="1" noChangeArrowheads="1"/>
          </p:cNvSpPr>
          <p:nvPr>
            <p:ph idx="1"/>
          </p:nvPr>
        </p:nvSpPr>
        <p:spPr/>
        <p:txBody>
          <a:bodyPr/>
          <a:lstStyle/>
          <a:p>
            <a:r>
              <a:rPr lang="cs-CZ" smtClean="0"/>
              <a:t>Kritériem obvykle čas (likvidita či splatnost)</a:t>
            </a:r>
          </a:p>
          <a:p>
            <a:r>
              <a:rPr lang="cs-CZ" smtClean="0"/>
              <a:t>Evropa (obvykle) – Od dlouhodobých / stálých ke krátkodobým / oběžným</a:t>
            </a:r>
          </a:p>
          <a:p>
            <a:r>
              <a:rPr lang="cs-CZ" smtClean="0"/>
              <a:t>USA – Od krátkodobých / oběžných k dlouhodobým / stálým</a:t>
            </a:r>
            <a:endParaRPr lang="en-US" smtClean="0"/>
          </a:p>
        </p:txBody>
      </p:sp>
    </p:spTree>
    <p:extLst>
      <p:ext uri="{BB962C8B-B14F-4D97-AF65-F5344CB8AC3E}">
        <p14:creationId xmlns:p14="http://schemas.microsoft.com/office/powerpoint/2010/main" val="3997374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Bilanční kontinuita x </a:t>
            </a:r>
            <a:r>
              <a:rPr lang="cs-CZ" dirty="0" err="1" smtClean="0"/>
              <a:t>reklasifikace</a:t>
            </a:r>
            <a:endParaRPr lang="cs-CZ" dirty="0"/>
          </a:p>
        </p:txBody>
      </p:sp>
      <p:sp>
        <p:nvSpPr>
          <p:cNvPr id="3" name="Zástupný symbol pro obsah 2"/>
          <p:cNvSpPr>
            <a:spLocks noGrp="1"/>
          </p:cNvSpPr>
          <p:nvPr>
            <p:ph idx="1"/>
          </p:nvPr>
        </p:nvSpPr>
        <p:spPr/>
        <p:txBody>
          <a:bodyPr/>
          <a:lstStyle/>
          <a:p>
            <a:r>
              <a:rPr lang="cs-CZ" dirty="0" smtClean="0"/>
              <a:t>Bilanční kontinuita – formální požadavek</a:t>
            </a:r>
          </a:p>
          <a:p>
            <a:r>
              <a:rPr lang="cs-CZ" dirty="0" err="1" smtClean="0"/>
              <a:t>Reklasifikace</a:t>
            </a:r>
            <a:r>
              <a:rPr lang="cs-CZ" dirty="0" smtClean="0"/>
              <a:t> – reakce na věcnou podstatu</a:t>
            </a:r>
          </a:p>
          <a:p>
            <a:r>
              <a:rPr lang="cs-CZ" dirty="0" smtClean="0"/>
              <a:t>Změna vykázání rozvahových položek</a:t>
            </a:r>
          </a:p>
          <a:p>
            <a:endParaRPr lang="cs-CZ" dirty="0"/>
          </a:p>
        </p:txBody>
      </p:sp>
    </p:spTree>
    <p:extLst>
      <p:ext uri="{BB962C8B-B14F-4D97-AF65-F5344CB8AC3E}">
        <p14:creationId xmlns:p14="http://schemas.microsoft.com/office/powerpoint/2010/main" val="3133117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Výkaz zisků a ztrát / IS / PL</a:t>
            </a:r>
            <a:endParaRPr lang="cs-CZ" dirty="0"/>
          </a:p>
        </p:txBody>
      </p:sp>
      <p:sp>
        <p:nvSpPr>
          <p:cNvPr id="3" name="Zástupný symbol pro obsah 2"/>
          <p:cNvSpPr>
            <a:spLocks noGrp="1"/>
          </p:cNvSpPr>
          <p:nvPr>
            <p:ph idx="1"/>
          </p:nvPr>
        </p:nvSpPr>
        <p:spPr/>
        <p:txBody>
          <a:bodyPr/>
          <a:lstStyle/>
          <a:p>
            <a:r>
              <a:rPr lang="cs-CZ" dirty="0" smtClean="0"/>
              <a:t>Poměřuje Výnosy a Náklady</a:t>
            </a:r>
          </a:p>
          <a:p>
            <a:r>
              <a:rPr lang="cs-CZ" dirty="0" smtClean="0"/>
              <a:t>Agreguje Výnosy a Náklady</a:t>
            </a:r>
          </a:p>
          <a:p>
            <a:r>
              <a:rPr lang="cs-CZ" dirty="0" smtClean="0"/>
              <a:t>Strukturuje Výnosy a Náklady</a:t>
            </a:r>
          </a:p>
          <a:p>
            <a:r>
              <a:rPr lang="cs-CZ" dirty="0" smtClean="0"/>
              <a:t>Podává informaci o měření výkonnosti účetní entity (jednotky) – podpora rozhodování</a:t>
            </a:r>
          </a:p>
          <a:p>
            <a:pPr lvl="1"/>
            <a:r>
              <a:rPr lang="cs-CZ" dirty="0" smtClean="0"/>
              <a:t>Celkově  - HV</a:t>
            </a:r>
          </a:p>
          <a:p>
            <a:pPr lvl="1"/>
            <a:r>
              <a:rPr lang="cs-CZ" dirty="0" err="1" smtClean="0"/>
              <a:t>Desagregovaně</a:t>
            </a:r>
            <a:r>
              <a:rPr lang="cs-CZ" dirty="0" smtClean="0"/>
              <a:t> – Marže, provozní HV, Finanční HV, Mimořádný HV</a:t>
            </a:r>
            <a:endParaRPr lang="cs-CZ" dirty="0"/>
          </a:p>
        </p:txBody>
      </p:sp>
    </p:spTree>
    <p:extLst>
      <p:ext uri="{BB962C8B-B14F-4D97-AF65-F5344CB8AC3E}">
        <p14:creationId xmlns:p14="http://schemas.microsoft.com/office/powerpoint/2010/main" val="21856442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1"/>
          <p:cNvSpPr txBox="1">
            <a:spLocks noChangeArrowheads="1"/>
          </p:cNvSpPr>
          <p:nvPr/>
        </p:nvSpPr>
        <p:spPr bwMode="auto">
          <a:xfrm>
            <a:off x="456481" y="313953"/>
            <a:ext cx="8228160" cy="10628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145"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lgn="ctr">
              <a:lnSpc>
                <a:spcPct val="95000"/>
              </a:lnSpc>
            </a:pPr>
            <a:r>
              <a:rPr lang="en-US" sz="4000" b="1">
                <a:solidFill>
                  <a:srgbClr val="000066"/>
                </a:solidFill>
                <a:latin typeface="Times New Roman" pitchFamily="16" charset="0"/>
              </a:rPr>
              <a:t>Performance</a:t>
            </a:r>
          </a:p>
        </p:txBody>
      </p:sp>
      <p:sp>
        <p:nvSpPr>
          <p:cNvPr id="24578" name="Text Box 2"/>
          <p:cNvSpPr txBox="1">
            <a:spLocks noChangeArrowheads="1"/>
          </p:cNvSpPr>
          <p:nvPr/>
        </p:nvSpPr>
        <p:spPr bwMode="auto">
          <a:xfrm>
            <a:off x="456481" y="1340768"/>
            <a:ext cx="8228160" cy="51254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471" rIns="0" bIns="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spcAft>
                <a:spcPts val="1293"/>
              </a:spcAft>
            </a:pPr>
            <a:r>
              <a:rPr lang="cs-CZ" sz="2400" dirty="0">
                <a:solidFill>
                  <a:srgbClr val="000000"/>
                </a:solidFill>
              </a:rPr>
              <a:t>Performance </a:t>
            </a:r>
            <a:r>
              <a:rPr lang="cs-CZ" sz="2400" dirty="0" err="1">
                <a:solidFill>
                  <a:srgbClr val="000000"/>
                </a:solidFill>
              </a:rPr>
              <a:t>is</a:t>
            </a:r>
            <a:r>
              <a:rPr lang="cs-CZ" sz="2400" dirty="0">
                <a:solidFill>
                  <a:srgbClr val="000000"/>
                </a:solidFill>
              </a:rPr>
              <a:t> </a:t>
            </a:r>
            <a:r>
              <a:rPr lang="cs-CZ" sz="2400" dirty="0" err="1">
                <a:solidFill>
                  <a:srgbClr val="000000"/>
                </a:solidFill>
              </a:rPr>
              <a:t>the</a:t>
            </a:r>
            <a:r>
              <a:rPr lang="cs-CZ" sz="2400" dirty="0">
                <a:solidFill>
                  <a:srgbClr val="000000"/>
                </a:solidFill>
              </a:rPr>
              <a:t> </a:t>
            </a:r>
            <a:r>
              <a:rPr lang="cs-CZ" sz="2400" dirty="0" err="1">
                <a:solidFill>
                  <a:srgbClr val="000000"/>
                </a:solidFill>
              </a:rPr>
              <a:t>ability</a:t>
            </a:r>
            <a:r>
              <a:rPr lang="cs-CZ" sz="2400" dirty="0">
                <a:solidFill>
                  <a:srgbClr val="000000"/>
                </a:solidFill>
              </a:rPr>
              <a:t> </a:t>
            </a:r>
            <a:r>
              <a:rPr lang="cs-CZ" sz="2400" dirty="0" err="1">
                <a:solidFill>
                  <a:srgbClr val="000000"/>
                </a:solidFill>
              </a:rPr>
              <a:t>of</a:t>
            </a:r>
            <a:r>
              <a:rPr lang="cs-CZ" sz="2400" dirty="0">
                <a:solidFill>
                  <a:srgbClr val="000000"/>
                </a:solidFill>
              </a:rPr>
              <a:t> </a:t>
            </a:r>
            <a:r>
              <a:rPr lang="cs-CZ" sz="2400" dirty="0" err="1">
                <a:solidFill>
                  <a:srgbClr val="000000"/>
                </a:solidFill>
              </a:rPr>
              <a:t>an</a:t>
            </a:r>
            <a:r>
              <a:rPr lang="cs-CZ" sz="2400" dirty="0">
                <a:solidFill>
                  <a:srgbClr val="000000"/>
                </a:solidFill>
              </a:rPr>
              <a:t> </a:t>
            </a:r>
            <a:r>
              <a:rPr lang="cs-CZ" sz="2400" dirty="0" err="1">
                <a:solidFill>
                  <a:srgbClr val="000000"/>
                </a:solidFill>
              </a:rPr>
              <a:t>enterprise</a:t>
            </a:r>
            <a:r>
              <a:rPr lang="cs-CZ" sz="2400" dirty="0">
                <a:solidFill>
                  <a:srgbClr val="000000"/>
                </a:solidFill>
              </a:rPr>
              <a:t> to </a:t>
            </a:r>
            <a:r>
              <a:rPr lang="cs-CZ" sz="2400" dirty="0" err="1">
                <a:solidFill>
                  <a:srgbClr val="000000"/>
                </a:solidFill>
              </a:rPr>
              <a:t>earn</a:t>
            </a:r>
            <a:r>
              <a:rPr lang="cs-CZ" sz="2400" dirty="0">
                <a:solidFill>
                  <a:srgbClr val="000000"/>
                </a:solidFill>
              </a:rPr>
              <a:t> a profit on </a:t>
            </a:r>
            <a:r>
              <a:rPr lang="cs-CZ" sz="2400" dirty="0" err="1">
                <a:solidFill>
                  <a:srgbClr val="000000"/>
                </a:solidFill>
              </a:rPr>
              <a:t>the</a:t>
            </a:r>
            <a:r>
              <a:rPr lang="cs-CZ" sz="2400" dirty="0">
                <a:solidFill>
                  <a:srgbClr val="000000"/>
                </a:solidFill>
              </a:rPr>
              <a:t> </a:t>
            </a:r>
            <a:r>
              <a:rPr lang="cs-CZ" sz="2400" dirty="0" err="1">
                <a:solidFill>
                  <a:srgbClr val="000000"/>
                </a:solidFill>
              </a:rPr>
              <a:t>resources</a:t>
            </a:r>
            <a:r>
              <a:rPr lang="cs-CZ" sz="2400" dirty="0">
                <a:solidFill>
                  <a:srgbClr val="000000"/>
                </a:solidFill>
              </a:rPr>
              <a:t> </a:t>
            </a:r>
            <a:r>
              <a:rPr lang="cs-CZ" sz="2400" dirty="0" err="1">
                <a:solidFill>
                  <a:srgbClr val="000000"/>
                </a:solidFill>
              </a:rPr>
              <a:t>that</a:t>
            </a:r>
            <a:r>
              <a:rPr lang="cs-CZ" sz="2400" dirty="0">
                <a:solidFill>
                  <a:srgbClr val="000000"/>
                </a:solidFill>
              </a:rPr>
              <a:t> </a:t>
            </a:r>
            <a:r>
              <a:rPr lang="cs-CZ" sz="2400" dirty="0" err="1">
                <a:solidFill>
                  <a:srgbClr val="000000"/>
                </a:solidFill>
              </a:rPr>
              <a:t>have</a:t>
            </a:r>
            <a:r>
              <a:rPr lang="cs-CZ" sz="2400" dirty="0">
                <a:solidFill>
                  <a:srgbClr val="000000"/>
                </a:solidFill>
              </a:rPr>
              <a:t> </a:t>
            </a:r>
            <a:r>
              <a:rPr lang="cs-CZ" sz="2400" dirty="0" err="1">
                <a:solidFill>
                  <a:srgbClr val="000000"/>
                </a:solidFill>
              </a:rPr>
              <a:t>been</a:t>
            </a:r>
            <a:r>
              <a:rPr lang="cs-CZ" sz="2400" dirty="0">
                <a:solidFill>
                  <a:srgbClr val="000000"/>
                </a:solidFill>
              </a:rPr>
              <a:t> </a:t>
            </a:r>
            <a:r>
              <a:rPr lang="cs-CZ" sz="2400" dirty="0" err="1">
                <a:solidFill>
                  <a:srgbClr val="000000"/>
                </a:solidFill>
              </a:rPr>
              <a:t>invested</a:t>
            </a:r>
            <a:r>
              <a:rPr lang="cs-CZ" sz="2400" dirty="0">
                <a:solidFill>
                  <a:srgbClr val="000000"/>
                </a:solidFill>
              </a:rPr>
              <a:t> in </a:t>
            </a:r>
            <a:r>
              <a:rPr lang="cs-CZ" sz="2400" dirty="0" err="1">
                <a:solidFill>
                  <a:srgbClr val="000000"/>
                </a:solidFill>
              </a:rPr>
              <a:t>it</a:t>
            </a:r>
            <a:r>
              <a:rPr lang="cs-CZ" sz="2400" dirty="0">
                <a:solidFill>
                  <a:srgbClr val="000000"/>
                </a:solidFill>
              </a:rPr>
              <a:t>. </a:t>
            </a:r>
            <a:r>
              <a:rPr lang="cs-CZ" sz="2400" dirty="0" err="1">
                <a:solidFill>
                  <a:srgbClr val="000000"/>
                </a:solidFill>
              </a:rPr>
              <a:t>Information</a:t>
            </a:r>
            <a:r>
              <a:rPr lang="cs-CZ" sz="2400" dirty="0">
                <a:solidFill>
                  <a:srgbClr val="000000"/>
                </a:solidFill>
              </a:rPr>
              <a:t> </a:t>
            </a:r>
            <a:r>
              <a:rPr lang="cs-CZ" sz="2400" dirty="0" err="1">
                <a:solidFill>
                  <a:srgbClr val="000000"/>
                </a:solidFill>
              </a:rPr>
              <a:t>about</a:t>
            </a:r>
            <a:r>
              <a:rPr lang="cs-CZ" sz="2400" dirty="0">
                <a:solidFill>
                  <a:srgbClr val="000000"/>
                </a:solidFill>
              </a:rPr>
              <a:t> </a:t>
            </a:r>
            <a:r>
              <a:rPr lang="cs-CZ" sz="2400" dirty="0" err="1">
                <a:solidFill>
                  <a:srgbClr val="000000"/>
                </a:solidFill>
              </a:rPr>
              <a:t>the</a:t>
            </a:r>
            <a:r>
              <a:rPr lang="cs-CZ" sz="2400" dirty="0">
                <a:solidFill>
                  <a:srgbClr val="000000"/>
                </a:solidFill>
              </a:rPr>
              <a:t> </a:t>
            </a:r>
            <a:r>
              <a:rPr lang="cs-CZ" sz="2400" dirty="0" err="1">
                <a:solidFill>
                  <a:srgbClr val="000000"/>
                </a:solidFill>
              </a:rPr>
              <a:t>amounts</a:t>
            </a:r>
            <a:r>
              <a:rPr lang="cs-CZ" sz="2400" dirty="0">
                <a:solidFill>
                  <a:srgbClr val="000000"/>
                </a:solidFill>
              </a:rPr>
              <a:t> and variability </a:t>
            </a:r>
            <a:r>
              <a:rPr lang="cs-CZ" sz="2400" dirty="0" err="1">
                <a:solidFill>
                  <a:srgbClr val="000000"/>
                </a:solidFill>
              </a:rPr>
              <a:t>of</a:t>
            </a:r>
            <a:r>
              <a:rPr lang="cs-CZ" sz="2400" dirty="0">
                <a:solidFill>
                  <a:srgbClr val="000000"/>
                </a:solidFill>
              </a:rPr>
              <a:t> </a:t>
            </a:r>
            <a:r>
              <a:rPr lang="cs-CZ" sz="2400" dirty="0" err="1">
                <a:solidFill>
                  <a:srgbClr val="000000"/>
                </a:solidFill>
              </a:rPr>
              <a:t>profits</a:t>
            </a:r>
            <a:r>
              <a:rPr lang="cs-CZ" sz="2400" dirty="0">
                <a:solidFill>
                  <a:srgbClr val="000000"/>
                </a:solidFill>
              </a:rPr>
              <a:t> </a:t>
            </a:r>
            <a:r>
              <a:rPr lang="cs-CZ" sz="2400" dirty="0" err="1">
                <a:solidFill>
                  <a:srgbClr val="000000"/>
                </a:solidFill>
              </a:rPr>
              <a:t>helps</a:t>
            </a:r>
            <a:r>
              <a:rPr lang="cs-CZ" sz="2400" dirty="0">
                <a:solidFill>
                  <a:srgbClr val="000000"/>
                </a:solidFill>
              </a:rPr>
              <a:t> in </a:t>
            </a:r>
            <a:r>
              <a:rPr lang="cs-CZ" sz="2400" dirty="0" err="1">
                <a:solidFill>
                  <a:srgbClr val="000000"/>
                </a:solidFill>
              </a:rPr>
              <a:t>forecasting</a:t>
            </a:r>
            <a:r>
              <a:rPr lang="cs-CZ" sz="2400" dirty="0">
                <a:solidFill>
                  <a:srgbClr val="000000"/>
                </a:solidFill>
              </a:rPr>
              <a:t> </a:t>
            </a:r>
            <a:r>
              <a:rPr lang="cs-CZ" sz="2400" dirty="0" err="1">
                <a:solidFill>
                  <a:srgbClr val="000000"/>
                </a:solidFill>
              </a:rPr>
              <a:t>future</a:t>
            </a:r>
            <a:r>
              <a:rPr lang="cs-CZ" sz="2400" dirty="0">
                <a:solidFill>
                  <a:srgbClr val="000000"/>
                </a:solidFill>
              </a:rPr>
              <a:t> cash </a:t>
            </a:r>
            <a:r>
              <a:rPr lang="cs-CZ" sz="2400" dirty="0" err="1">
                <a:solidFill>
                  <a:srgbClr val="000000"/>
                </a:solidFill>
              </a:rPr>
              <a:t>flows</a:t>
            </a:r>
            <a:r>
              <a:rPr lang="cs-CZ" sz="2400" dirty="0">
                <a:solidFill>
                  <a:srgbClr val="000000"/>
                </a:solidFill>
              </a:rPr>
              <a:t> </a:t>
            </a:r>
            <a:r>
              <a:rPr lang="cs-CZ" sz="2400" dirty="0" err="1">
                <a:solidFill>
                  <a:srgbClr val="000000"/>
                </a:solidFill>
              </a:rPr>
              <a:t>from</a:t>
            </a:r>
            <a:r>
              <a:rPr lang="cs-CZ" sz="2400" dirty="0">
                <a:solidFill>
                  <a:srgbClr val="000000"/>
                </a:solidFill>
              </a:rPr>
              <a:t> </a:t>
            </a:r>
            <a:r>
              <a:rPr lang="cs-CZ" sz="2400" dirty="0" err="1">
                <a:solidFill>
                  <a:srgbClr val="000000"/>
                </a:solidFill>
              </a:rPr>
              <a:t>the</a:t>
            </a:r>
            <a:r>
              <a:rPr lang="cs-CZ" sz="2400" dirty="0">
                <a:solidFill>
                  <a:srgbClr val="000000"/>
                </a:solidFill>
              </a:rPr>
              <a:t> </a:t>
            </a:r>
            <a:r>
              <a:rPr lang="cs-CZ" sz="2400" dirty="0" err="1">
                <a:solidFill>
                  <a:srgbClr val="000000"/>
                </a:solidFill>
              </a:rPr>
              <a:t>enterprise's</a:t>
            </a:r>
            <a:r>
              <a:rPr lang="cs-CZ" sz="2400" dirty="0">
                <a:solidFill>
                  <a:srgbClr val="000000"/>
                </a:solidFill>
              </a:rPr>
              <a:t> </a:t>
            </a:r>
            <a:r>
              <a:rPr lang="cs-CZ" sz="2400" dirty="0" err="1">
                <a:solidFill>
                  <a:srgbClr val="000000"/>
                </a:solidFill>
              </a:rPr>
              <a:t>existing</a:t>
            </a:r>
            <a:r>
              <a:rPr lang="cs-CZ" sz="2400" dirty="0">
                <a:solidFill>
                  <a:srgbClr val="000000"/>
                </a:solidFill>
              </a:rPr>
              <a:t> </a:t>
            </a:r>
            <a:r>
              <a:rPr lang="cs-CZ" sz="2400" dirty="0" err="1">
                <a:solidFill>
                  <a:srgbClr val="000000"/>
                </a:solidFill>
              </a:rPr>
              <a:t>resources</a:t>
            </a:r>
            <a:r>
              <a:rPr lang="cs-CZ" sz="2400" dirty="0">
                <a:solidFill>
                  <a:srgbClr val="000000"/>
                </a:solidFill>
              </a:rPr>
              <a:t> and in </a:t>
            </a:r>
            <a:r>
              <a:rPr lang="cs-CZ" sz="2400" dirty="0" err="1">
                <a:solidFill>
                  <a:srgbClr val="000000"/>
                </a:solidFill>
              </a:rPr>
              <a:t>forecasting</a:t>
            </a:r>
            <a:r>
              <a:rPr lang="cs-CZ" sz="2400" dirty="0">
                <a:solidFill>
                  <a:srgbClr val="000000"/>
                </a:solidFill>
              </a:rPr>
              <a:t> </a:t>
            </a:r>
            <a:r>
              <a:rPr lang="cs-CZ" sz="2400" dirty="0" err="1">
                <a:solidFill>
                  <a:srgbClr val="000000"/>
                </a:solidFill>
              </a:rPr>
              <a:t>potential</a:t>
            </a:r>
            <a:r>
              <a:rPr lang="cs-CZ" sz="2400" dirty="0">
                <a:solidFill>
                  <a:srgbClr val="000000"/>
                </a:solidFill>
              </a:rPr>
              <a:t> </a:t>
            </a:r>
            <a:r>
              <a:rPr lang="cs-CZ" sz="2400" dirty="0" err="1">
                <a:solidFill>
                  <a:srgbClr val="000000"/>
                </a:solidFill>
              </a:rPr>
              <a:t>additional</a:t>
            </a:r>
            <a:r>
              <a:rPr lang="cs-CZ" sz="2400" dirty="0">
                <a:solidFill>
                  <a:srgbClr val="000000"/>
                </a:solidFill>
              </a:rPr>
              <a:t> cash </a:t>
            </a:r>
            <a:r>
              <a:rPr lang="cs-CZ" sz="2400" dirty="0" err="1">
                <a:solidFill>
                  <a:srgbClr val="000000"/>
                </a:solidFill>
              </a:rPr>
              <a:t>flows</a:t>
            </a:r>
            <a:r>
              <a:rPr lang="cs-CZ" sz="2400" dirty="0">
                <a:solidFill>
                  <a:srgbClr val="000000"/>
                </a:solidFill>
              </a:rPr>
              <a:t> </a:t>
            </a:r>
            <a:r>
              <a:rPr lang="cs-CZ" sz="2400" dirty="0" err="1">
                <a:solidFill>
                  <a:srgbClr val="000000"/>
                </a:solidFill>
              </a:rPr>
              <a:t>from</a:t>
            </a:r>
            <a:r>
              <a:rPr lang="cs-CZ" sz="2400" dirty="0">
                <a:solidFill>
                  <a:srgbClr val="000000"/>
                </a:solidFill>
              </a:rPr>
              <a:t> </a:t>
            </a:r>
            <a:r>
              <a:rPr lang="cs-CZ" sz="2400" dirty="0" err="1">
                <a:solidFill>
                  <a:srgbClr val="000000"/>
                </a:solidFill>
              </a:rPr>
              <a:t>additional</a:t>
            </a:r>
            <a:r>
              <a:rPr lang="cs-CZ" sz="2400" dirty="0">
                <a:solidFill>
                  <a:srgbClr val="000000"/>
                </a:solidFill>
              </a:rPr>
              <a:t> </a:t>
            </a:r>
            <a:r>
              <a:rPr lang="cs-CZ" sz="2400" dirty="0" err="1">
                <a:solidFill>
                  <a:srgbClr val="000000"/>
                </a:solidFill>
              </a:rPr>
              <a:t>resources</a:t>
            </a:r>
            <a:r>
              <a:rPr lang="cs-CZ" sz="2400" dirty="0">
                <a:solidFill>
                  <a:srgbClr val="000000"/>
                </a:solidFill>
              </a:rPr>
              <a:t> </a:t>
            </a:r>
            <a:r>
              <a:rPr lang="cs-CZ" sz="2400" dirty="0" err="1">
                <a:solidFill>
                  <a:srgbClr val="000000"/>
                </a:solidFill>
              </a:rPr>
              <a:t>that</a:t>
            </a:r>
            <a:r>
              <a:rPr lang="cs-CZ" sz="2400" dirty="0">
                <a:solidFill>
                  <a:srgbClr val="000000"/>
                </a:solidFill>
              </a:rPr>
              <a:t> </a:t>
            </a:r>
            <a:r>
              <a:rPr lang="cs-CZ" sz="2400" dirty="0" err="1">
                <a:solidFill>
                  <a:srgbClr val="000000"/>
                </a:solidFill>
              </a:rPr>
              <a:t>might</a:t>
            </a:r>
            <a:r>
              <a:rPr lang="cs-CZ" sz="2400" dirty="0">
                <a:solidFill>
                  <a:srgbClr val="000000"/>
                </a:solidFill>
              </a:rPr>
              <a:t> </a:t>
            </a:r>
            <a:r>
              <a:rPr lang="cs-CZ" sz="2400" dirty="0" err="1">
                <a:solidFill>
                  <a:srgbClr val="000000"/>
                </a:solidFill>
              </a:rPr>
              <a:t>be</a:t>
            </a:r>
            <a:r>
              <a:rPr lang="cs-CZ" sz="2400" dirty="0">
                <a:solidFill>
                  <a:srgbClr val="000000"/>
                </a:solidFill>
              </a:rPr>
              <a:t> </a:t>
            </a:r>
            <a:r>
              <a:rPr lang="cs-CZ" sz="2400" dirty="0" err="1">
                <a:solidFill>
                  <a:srgbClr val="000000"/>
                </a:solidFill>
              </a:rPr>
              <a:t>invested</a:t>
            </a:r>
            <a:r>
              <a:rPr lang="cs-CZ" sz="2400" dirty="0">
                <a:solidFill>
                  <a:srgbClr val="000000"/>
                </a:solidFill>
              </a:rPr>
              <a:t> in </a:t>
            </a:r>
            <a:r>
              <a:rPr lang="cs-CZ" sz="2400" dirty="0" err="1">
                <a:solidFill>
                  <a:srgbClr val="000000"/>
                </a:solidFill>
              </a:rPr>
              <a:t>the</a:t>
            </a:r>
            <a:r>
              <a:rPr lang="cs-CZ" sz="2400" dirty="0">
                <a:solidFill>
                  <a:srgbClr val="000000"/>
                </a:solidFill>
              </a:rPr>
              <a:t> </a:t>
            </a:r>
            <a:r>
              <a:rPr lang="cs-CZ" sz="2400" dirty="0" err="1">
                <a:solidFill>
                  <a:srgbClr val="000000"/>
                </a:solidFill>
              </a:rPr>
              <a:t>enterprise</a:t>
            </a:r>
            <a:r>
              <a:rPr lang="cs-CZ" sz="2400" dirty="0">
                <a:solidFill>
                  <a:srgbClr val="000000"/>
                </a:solidFill>
              </a:rPr>
              <a:t>.</a:t>
            </a:r>
          </a:p>
          <a:p>
            <a:pPr>
              <a:spcAft>
                <a:spcPts val="1293"/>
              </a:spcAft>
            </a:pPr>
            <a:r>
              <a:rPr lang="cs-CZ" sz="2400" dirty="0" err="1">
                <a:solidFill>
                  <a:srgbClr val="000000"/>
                </a:solidFill>
              </a:rPr>
              <a:t>The</a:t>
            </a:r>
            <a:r>
              <a:rPr lang="cs-CZ" sz="2400" dirty="0">
                <a:solidFill>
                  <a:srgbClr val="000000"/>
                </a:solidFill>
              </a:rPr>
              <a:t> Framework </a:t>
            </a:r>
            <a:r>
              <a:rPr lang="cs-CZ" sz="2400" dirty="0" err="1">
                <a:solidFill>
                  <a:srgbClr val="000000"/>
                </a:solidFill>
              </a:rPr>
              <a:t>states</a:t>
            </a:r>
            <a:r>
              <a:rPr lang="cs-CZ" sz="2400" dirty="0">
                <a:solidFill>
                  <a:srgbClr val="000000"/>
                </a:solidFill>
              </a:rPr>
              <a:t> </a:t>
            </a:r>
            <a:r>
              <a:rPr lang="cs-CZ" sz="2400" dirty="0" err="1">
                <a:solidFill>
                  <a:srgbClr val="000000"/>
                </a:solidFill>
              </a:rPr>
              <a:t>that</a:t>
            </a:r>
            <a:r>
              <a:rPr lang="cs-CZ" sz="2400" dirty="0">
                <a:solidFill>
                  <a:srgbClr val="000000"/>
                </a:solidFill>
              </a:rPr>
              <a:t> </a:t>
            </a:r>
            <a:r>
              <a:rPr lang="cs-CZ" sz="2400" dirty="0" err="1">
                <a:solidFill>
                  <a:srgbClr val="000000"/>
                </a:solidFill>
              </a:rPr>
              <a:t>information</a:t>
            </a:r>
            <a:r>
              <a:rPr lang="cs-CZ" sz="2400" dirty="0">
                <a:solidFill>
                  <a:srgbClr val="000000"/>
                </a:solidFill>
              </a:rPr>
              <a:t> </a:t>
            </a:r>
            <a:r>
              <a:rPr lang="cs-CZ" sz="2400" dirty="0" err="1">
                <a:solidFill>
                  <a:srgbClr val="000000"/>
                </a:solidFill>
              </a:rPr>
              <a:t>about</a:t>
            </a:r>
            <a:r>
              <a:rPr lang="cs-CZ" sz="2400" dirty="0">
                <a:solidFill>
                  <a:srgbClr val="000000"/>
                </a:solidFill>
              </a:rPr>
              <a:t> performance </a:t>
            </a:r>
            <a:r>
              <a:rPr lang="cs-CZ" sz="2400" dirty="0" err="1">
                <a:solidFill>
                  <a:srgbClr val="000000"/>
                </a:solidFill>
              </a:rPr>
              <a:t>is</a:t>
            </a:r>
            <a:r>
              <a:rPr lang="cs-CZ" sz="2400" dirty="0">
                <a:solidFill>
                  <a:srgbClr val="000000"/>
                </a:solidFill>
              </a:rPr>
              <a:t> </a:t>
            </a:r>
            <a:r>
              <a:rPr lang="cs-CZ" sz="2400" dirty="0" err="1">
                <a:solidFill>
                  <a:srgbClr val="000000"/>
                </a:solidFill>
              </a:rPr>
              <a:t>primarily</a:t>
            </a:r>
            <a:r>
              <a:rPr lang="cs-CZ" sz="2400" dirty="0">
                <a:solidFill>
                  <a:srgbClr val="000000"/>
                </a:solidFill>
              </a:rPr>
              <a:t> </a:t>
            </a:r>
            <a:r>
              <a:rPr lang="cs-CZ" sz="2400" dirty="0" err="1">
                <a:solidFill>
                  <a:srgbClr val="000000"/>
                </a:solidFill>
              </a:rPr>
              <a:t>provided</a:t>
            </a:r>
            <a:r>
              <a:rPr lang="cs-CZ" sz="2400" dirty="0">
                <a:solidFill>
                  <a:srgbClr val="000000"/>
                </a:solidFill>
              </a:rPr>
              <a:t> in </a:t>
            </a:r>
            <a:r>
              <a:rPr lang="cs-CZ" sz="2400" dirty="0" err="1">
                <a:solidFill>
                  <a:srgbClr val="000000"/>
                </a:solidFill>
              </a:rPr>
              <a:t>an</a:t>
            </a:r>
            <a:r>
              <a:rPr lang="cs-CZ" sz="2400" dirty="0">
                <a:solidFill>
                  <a:srgbClr val="000000"/>
                </a:solidFill>
              </a:rPr>
              <a:t> </a:t>
            </a:r>
            <a:r>
              <a:rPr lang="cs-CZ" sz="2400" dirty="0" err="1">
                <a:solidFill>
                  <a:srgbClr val="000000"/>
                </a:solidFill>
              </a:rPr>
              <a:t>income</a:t>
            </a:r>
            <a:r>
              <a:rPr lang="cs-CZ" sz="2400" dirty="0">
                <a:solidFill>
                  <a:srgbClr val="000000"/>
                </a:solidFill>
              </a:rPr>
              <a:t> </a:t>
            </a:r>
            <a:r>
              <a:rPr lang="cs-CZ" sz="2400" dirty="0" err="1">
                <a:solidFill>
                  <a:srgbClr val="000000"/>
                </a:solidFill>
              </a:rPr>
              <a:t>statement</a:t>
            </a:r>
            <a:r>
              <a:rPr lang="cs-CZ" sz="2400" dirty="0">
                <a:solidFill>
                  <a:srgbClr val="000000"/>
                </a:solidFill>
              </a:rPr>
              <a:t>. (</a:t>
            </a:r>
            <a:r>
              <a:rPr lang="cs-CZ" sz="2400" dirty="0" err="1">
                <a:solidFill>
                  <a:srgbClr val="000000"/>
                </a:solidFill>
              </a:rPr>
              <a:t>Fourth</a:t>
            </a:r>
            <a:r>
              <a:rPr lang="cs-CZ" sz="2400" dirty="0">
                <a:solidFill>
                  <a:srgbClr val="000000"/>
                </a:solidFill>
              </a:rPr>
              <a:t> basic </a:t>
            </a:r>
            <a:r>
              <a:rPr lang="cs-CZ" sz="2400" dirty="0" err="1">
                <a:solidFill>
                  <a:srgbClr val="000000"/>
                </a:solidFill>
              </a:rPr>
              <a:t>financial</a:t>
            </a:r>
            <a:r>
              <a:rPr lang="cs-CZ" sz="2400" dirty="0">
                <a:solidFill>
                  <a:srgbClr val="000000"/>
                </a:solidFill>
              </a:rPr>
              <a:t> </a:t>
            </a:r>
            <a:r>
              <a:rPr lang="cs-CZ" sz="2400" dirty="0" err="1">
                <a:solidFill>
                  <a:srgbClr val="000000"/>
                </a:solidFill>
              </a:rPr>
              <a:t>statement</a:t>
            </a:r>
            <a:r>
              <a:rPr lang="cs-CZ" sz="2400" dirty="0">
                <a:solidFill>
                  <a:srgbClr val="000000"/>
                </a:solidFill>
              </a:rPr>
              <a:t>, </a:t>
            </a:r>
            <a:r>
              <a:rPr lang="cs-CZ" sz="2400" dirty="0" err="1">
                <a:solidFill>
                  <a:srgbClr val="000000"/>
                </a:solidFill>
              </a:rPr>
              <a:t>the</a:t>
            </a:r>
            <a:r>
              <a:rPr lang="cs-CZ" sz="2400" dirty="0">
                <a:solidFill>
                  <a:srgbClr val="000000"/>
                </a:solidFill>
              </a:rPr>
              <a:t> </a:t>
            </a:r>
            <a:r>
              <a:rPr lang="cs-CZ" sz="2400" dirty="0" err="1">
                <a:solidFill>
                  <a:srgbClr val="000000"/>
                </a:solidFill>
              </a:rPr>
              <a:t>statement</a:t>
            </a:r>
            <a:r>
              <a:rPr lang="cs-CZ" sz="2400" dirty="0">
                <a:solidFill>
                  <a:srgbClr val="000000"/>
                </a:solidFill>
              </a:rPr>
              <a:t> </a:t>
            </a:r>
            <a:r>
              <a:rPr lang="cs-CZ" sz="2400" dirty="0" err="1">
                <a:solidFill>
                  <a:srgbClr val="000000"/>
                </a:solidFill>
              </a:rPr>
              <a:t>showing</a:t>
            </a:r>
            <a:r>
              <a:rPr lang="cs-CZ" sz="2400" dirty="0">
                <a:solidFill>
                  <a:srgbClr val="000000"/>
                </a:solidFill>
              </a:rPr>
              <a:t> </a:t>
            </a:r>
            <a:r>
              <a:rPr lang="cs-CZ" sz="2400" dirty="0" err="1">
                <a:solidFill>
                  <a:srgbClr val="000000"/>
                </a:solidFill>
              </a:rPr>
              <a:t>changes</a:t>
            </a:r>
            <a:r>
              <a:rPr lang="cs-CZ" sz="2400" dirty="0">
                <a:solidFill>
                  <a:srgbClr val="000000"/>
                </a:solidFill>
              </a:rPr>
              <a:t> in </a:t>
            </a:r>
            <a:r>
              <a:rPr lang="cs-CZ" sz="2400" dirty="0" err="1">
                <a:solidFill>
                  <a:srgbClr val="000000"/>
                </a:solidFill>
              </a:rPr>
              <a:t>equity</a:t>
            </a:r>
            <a:r>
              <a:rPr lang="cs-CZ" sz="2400" dirty="0">
                <a:solidFill>
                  <a:srgbClr val="000000"/>
                </a:solidFill>
              </a:rPr>
              <a:t>.)</a:t>
            </a:r>
          </a:p>
        </p:txBody>
      </p:sp>
    </p:spTree>
    <p:extLst>
      <p:ext uri="{BB962C8B-B14F-4D97-AF65-F5344CB8AC3E}">
        <p14:creationId xmlns:p14="http://schemas.microsoft.com/office/powerpoint/2010/main" val="964433870"/>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Výkaz o peň. tocích</a:t>
            </a:r>
            <a:endParaRPr lang="cs-CZ" dirty="0"/>
          </a:p>
        </p:txBody>
      </p:sp>
      <p:sp>
        <p:nvSpPr>
          <p:cNvPr id="3" name="Zástupný symbol pro obsah 2"/>
          <p:cNvSpPr>
            <a:spLocks noGrp="1"/>
          </p:cNvSpPr>
          <p:nvPr>
            <p:ph idx="1"/>
          </p:nvPr>
        </p:nvSpPr>
        <p:spPr/>
        <p:txBody>
          <a:bodyPr/>
          <a:lstStyle/>
          <a:p>
            <a:r>
              <a:rPr lang="cs-CZ" dirty="0" smtClean="0"/>
              <a:t>CF sleduje vývoj a stav peněžních prostředků</a:t>
            </a:r>
          </a:p>
          <a:p>
            <a:r>
              <a:rPr lang="cs-CZ" dirty="0" smtClean="0"/>
              <a:t>Zjišťuje kde a proč jsou prostředky</a:t>
            </a:r>
          </a:p>
          <a:p>
            <a:pPr lvl="1"/>
            <a:r>
              <a:rPr lang="cs-CZ" dirty="0" smtClean="0"/>
              <a:t>Získávány – Příjmy (</a:t>
            </a:r>
            <a:r>
              <a:rPr lang="cs-CZ" dirty="0" err="1" smtClean="0"/>
              <a:t>flow</a:t>
            </a:r>
            <a:r>
              <a:rPr lang="cs-CZ" dirty="0" smtClean="0"/>
              <a:t> in)</a:t>
            </a:r>
          </a:p>
          <a:p>
            <a:pPr lvl="1"/>
            <a:r>
              <a:rPr lang="cs-CZ" dirty="0" smtClean="0"/>
              <a:t>Vydány – Výdaje (</a:t>
            </a:r>
            <a:r>
              <a:rPr lang="cs-CZ" dirty="0" err="1" smtClean="0"/>
              <a:t>flow</a:t>
            </a:r>
            <a:r>
              <a:rPr lang="cs-CZ" dirty="0" smtClean="0"/>
              <a:t> </a:t>
            </a:r>
            <a:r>
              <a:rPr lang="cs-CZ" dirty="0" err="1" smtClean="0"/>
              <a:t>out</a:t>
            </a:r>
            <a:r>
              <a:rPr lang="cs-CZ" dirty="0" smtClean="0"/>
              <a:t>)</a:t>
            </a:r>
          </a:p>
          <a:p>
            <a:r>
              <a:rPr lang="cs-CZ" dirty="0" smtClean="0"/>
              <a:t>Předpovídá vývoj a případnou finanční tíseň</a:t>
            </a:r>
            <a:endParaRPr lang="en-US" dirty="0" smtClean="0"/>
          </a:p>
          <a:p>
            <a:pPr marL="0" indent="0">
              <a:buNone/>
            </a:pPr>
            <a:endParaRPr lang="cs-CZ" dirty="0"/>
          </a:p>
        </p:txBody>
      </p:sp>
    </p:spTree>
    <p:extLst>
      <p:ext uri="{BB962C8B-B14F-4D97-AF65-F5344CB8AC3E}">
        <p14:creationId xmlns:p14="http://schemas.microsoft.com/office/powerpoint/2010/main" val="3466522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a:bodyPr>
          <a:lstStyle/>
          <a:p>
            <a:r>
              <a:rPr lang="cs-CZ" sz="4000"/>
              <a:t>Cash Flow vymezení problematiky</a:t>
            </a:r>
            <a:endParaRPr lang="en-US" sz="4000"/>
          </a:p>
        </p:txBody>
      </p:sp>
      <p:sp>
        <p:nvSpPr>
          <p:cNvPr id="7171" name="Rectangle 3"/>
          <p:cNvSpPr>
            <a:spLocks noGrp="1" noChangeArrowheads="1"/>
          </p:cNvSpPr>
          <p:nvPr>
            <p:ph idx="1"/>
          </p:nvPr>
        </p:nvSpPr>
        <p:spPr/>
        <p:txBody>
          <a:bodyPr/>
          <a:lstStyle/>
          <a:p>
            <a:r>
              <a:rPr lang="cs-CZ" dirty="0"/>
              <a:t>Změna hotovosti v kontextu 4 rozvahových změn</a:t>
            </a:r>
          </a:p>
          <a:p>
            <a:pPr lvl="1"/>
            <a:r>
              <a:rPr lang="cs-CZ" sz="2200" dirty="0"/>
              <a:t>Výsledková – vydělávám / utrácím peníze</a:t>
            </a:r>
          </a:p>
          <a:p>
            <a:pPr lvl="1"/>
            <a:r>
              <a:rPr lang="cs-CZ" sz="2200" dirty="0"/>
              <a:t>Nevýsledková – půjčuju / splácím / investuju peníze</a:t>
            </a:r>
          </a:p>
          <a:p>
            <a:r>
              <a:rPr lang="cs-CZ" dirty="0"/>
              <a:t>Praxe ukázala potřebu peněžní toky strukturovat</a:t>
            </a:r>
          </a:p>
          <a:p>
            <a:pPr lvl="1"/>
            <a:r>
              <a:rPr lang="cs-CZ" dirty="0"/>
              <a:t>Provozní / </a:t>
            </a:r>
            <a:r>
              <a:rPr lang="cs-CZ" dirty="0" err="1"/>
              <a:t>operating</a:t>
            </a:r>
            <a:r>
              <a:rPr lang="cs-CZ" dirty="0"/>
              <a:t> </a:t>
            </a:r>
            <a:r>
              <a:rPr lang="cs-CZ" dirty="0" err="1"/>
              <a:t>activities</a:t>
            </a:r>
            <a:endParaRPr lang="cs-CZ" dirty="0"/>
          </a:p>
          <a:p>
            <a:pPr lvl="1"/>
            <a:r>
              <a:rPr lang="cs-CZ" dirty="0"/>
              <a:t>Investiční / </a:t>
            </a:r>
            <a:r>
              <a:rPr lang="cs-CZ" dirty="0" err="1"/>
              <a:t>investing</a:t>
            </a:r>
            <a:r>
              <a:rPr lang="cs-CZ" dirty="0"/>
              <a:t> </a:t>
            </a:r>
            <a:r>
              <a:rPr lang="cs-CZ" dirty="0" err="1"/>
              <a:t>activities</a:t>
            </a:r>
            <a:endParaRPr lang="cs-CZ" dirty="0"/>
          </a:p>
          <a:p>
            <a:pPr lvl="1"/>
            <a:r>
              <a:rPr lang="cs-CZ" dirty="0"/>
              <a:t>Financování / </a:t>
            </a:r>
            <a:r>
              <a:rPr lang="cs-CZ" dirty="0" err="1"/>
              <a:t>financing</a:t>
            </a:r>
            <a:r>
              <a:rPr lang="cs-CZ" dirty="0"/>
              <a:t> </a:t>
            </a:r>
            <a:r>
              <a:rPr lang="cs-CZ" dirty="0" err="1"/>
              <a:t>activities</a:t>
            </a:r>
            <a:endParaRPr lang="en-US" dirty="0"/>
          </a:p>
        </p:txBody>
      </p:sp>
    </p:spTree>
    <p:extLst>
      <p:ext uri="{BB962C8B-B14F-4D97-AF65-F5344CB8AC3E}">
        <p14:creationId xmlns:p14="http://schemas.microsoft.com/office/powerpoint/2010/main" val="616968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 Box 1"/>
          <p:cNvSpPr txBox="1">
            <a:spLocks noChangeArrowheads="1"/>
          </p:cNvSpPr>
          <p:nvPr/>
        </p:nvSpPr>
        <p:spPr bwMode="auto">
          <a:xfrm>
            <a:off x="456481" y="313953"/>
            <a:ext cx="8228160" cy="10628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145"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lgn="ctr">
              <a:lnSpc>
                <a:spcPct val="95000"/>
              </a:lnSpc>
            </a:pPr>
            <a:r>
              <a:rPr lang="en-US" sz="4000" b="1">
                <a:solidFill>
                  <a:srgbClr val="000066"/>
                </a:solidFill>
                <a:latin typeface="Times New Roman" pitchFamily="16" charset="0"/>
              </a:rPr>
              <a:t>Changes in Financial Position</a:t>
            </a:r>
          </a:p>
        </p:txBody>
      </p:sp>
      <p:sp>
        <p:nvSpPr>
          <p:cNvPr id="25602" name="Text Box 2"/>
          <p:cNvSpPr txBox="1">
            <a:spLocks noChangeArrowheads="1"/>
          </p:cNvSpPr>
          <p:nvPr/>
        </p:nvSpPr>
        <p:spPr bwMode="auto">
          <a:xfrm>
            <a:off x="456481" y="1604329"/>
            <a:ext cx="8228160" cy="44443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471" rIns="0" bIns="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spcAft>
                <a:spcPts val="1293"/>
              </a:spcAft>
            </a:pPr>
            <a:r>
              <a:rPr lang="cs-CZ" sz="2900">
                <a:solidFill>
                  <a:srgbClr val="000000"/>
                </a:solidFill>
              </a:rPr>
              <a:t>Users of financial statements seek information about the investing, financing and operating activities that an enterprise has undertaken during the reporting period. This information helps in assessing how well the enterprise is able to generate cash and cash equivalents and how it uses those cash flows.</a:t>
            </a:r>
          </a:p>
          <a:p>
            <a:pPr>
              <a:spcAft>
                <a:spcPts val="1293"/>
              </a:spcAft>
            </a:pPr>
            <a:r>
              <a:rPr lang="cs-CZ" sz="2900">
                <a:solidFill>
                  <a:srgbClr val="000000"/>
                </a:solidFill>
              </a:rPr>
              <a:t>The cash flow statement provides this kind of information.</a:t>
            </a:r>
          </a:p>
        </p:txBody>
      </p:sp>
    </p:spTree>
    <p:extLst>
      <p:ext uri="{BB962C8B-B14F-4D97-AF65-F5344CB8AC3E}">
        <p14:creationId xmlns:p14="http://schemas.microsoft.com/office/powerpoint/2010/main" val="465923236"/>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ext Box 1"/>
          <p:cNvSpPr txBox="1">
            <a:spLocks noChangeArrowheads="1"/>
          </p:cNvSpPr>
          <p:nvPr/>
        </p:nvSpPr>
        <p:spPr bwMode="auto">
          <a:xfrm>
            <a:off x="456481" y="256347"/>
            <a:ext cx="8228160" cy="1180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145"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lgn="ctr">
              <a:lnSpc>
                <a:spcPct val="95000"/>
              </a:lnSpc>
            </a:pPr>
            <a:r>
              <a:rPr lang="en-US" sz="4000" b="1">
                <a:solidFill>
                  <a:srgbClr val="000066"/>
                </a:solidFill>
                <a:latin typeface="Times New Roman" pitchFamily="16" charset="0"/>
              </a:rPr>
              <a:t>Qualitative Characteristics of Financial Statements</a:t>
            </a:r>
          </a:p>
        </p:txBody>
      </p:sp>
      <p:sp>
        <p:nvSpPr>
          <p:cNvPr id="27650" name="Text Box 2"/>
          <p:cNvSpPr txBox="1">
            <a:spLocks noChangeArrowheads="1"/>
          </p:cNvSpPr>
          <p:nvPr/>
        </p:nvSpPr>
        <p:spPr bwMode="auto">
          <a:xfrm>
            <a:off x="456481" y="1604329"/>
            <a:ext cx="8228160" cy="44443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471" rIns="0" bIns="0"/>
          <a:lstStyle>
            <a:lvl1pPr marL="427038" indent="-322263">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1pPr>
            <a:lvl2pPr marL="1087438" indent="-549275">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2pPr>
            <a:lvl3pPr>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3pPr>
            <a:lvl4pPr>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4pPr>
            <a:lvl5pPr>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9pPr>
          </a:lstStyle>
          <a:p>
            <a:pPr>
              <a:spcAft>
                <a:spcPts val="1293"/>
              </a:spcAft>
              <a:buSzPct val="45000"/>
              <a:buFont typeface="Wingdings" charset="2"/>
              <a:buChar char=""/>
            </a:pPr>
            <a:r>
              <a:rPr lang="en-US" sz="2900">
                <a:solidFill>
                  <a:srgbClr val="000000"/>
                </a:solidFill>
              </a:rPr>
              <a:t>These characteristics are the attributes that make the information in financial statements useful to investors, creditors, and others. The Framework identifies four principal qualitative characteristics</a:t>
            </a:r>
          </a:p>
          <a:p>
            <a:pPr lvl="1">
              <a:spcAft>
                <a:spcPts val="1032"/>
              </a:spcAft>
              <a:buSzPct val="45000"/>
              <a:buFont typeface="Wingdings" charset="2"/>
              <a:buChar char=""/>
            </a:pPr>
            <a:r>
              <a:rPr lang="en-US" sz="2500">
                <a:solidFill>
                  <a:srgbClr val="000000"/>
                </a:solidFill>
              </a:rPr>
              <a:t>Understandability </a:t>
            </a:r>
          </a:p>
          <a:p>
            <a:pPr lvl="1">
              <a:spcAft>
                <a:spcPts val="1032"/>
              </a:spcAft>
              <a:buSzPct val="45000"/>
              <a:buFont typeface="Wingdings" charset="2"/>
              <a:buChar char=""/>
            </a:pPr>
            <a:r>
              <a:rPr lang="en-US" sz="2500">
                <a:solidFill>
                  <a:srgbClr val="000000"/>
                </a:solidFill>
              </a:rPr>
              <a:t>Relevance </a:t>
            </a:r>
          </a:p>
          <a:p>
            <a:pPr lvl="1">
              <a:spcAft>
                <a:spcPts val="1032"/>
              </a:spcAft>
              <a:buSzPct val="45000"/>
              <a:buFont typeface="Wingdings" charset="2"/>
              <a:buChar char=""/>
            </a:pPr>
            <a:r>
              <a:rPr lang="en-US" sz="2500">
                <a:solidFill>
                  <a:srgbClr val="000000"/>
                </a:solidFill>
              </a:rPr>
              <a:t>Reliability </a:t>
            </a:r>
          </a:p>
          <a:p>
            <a:pPr lvl="1">
              <a:spcAft>
                <a:spcPts val="1032"/>
              </a:spcAft>
              <a:buSzPct val="45000"/>
              <a:buFont typeface="Wingdings" charset="2"/>
              <a:buChar char=""/>
            </a:pPr>
            <a:r>
              <a:rPr lang="en-US" sz="2500">
                <a:solidFill>
                  <a:srgbClr val="000000"/>
                </a:solidFill>
              </a:rPr>
              <a:t>Comparability</a:t>
            </a:r>
          </a:p>
        </p:txBody>
      </p:sp>
    </p:spTree>
    <p:extLst>
      <p:ext uri="{BB962C8B-B14F-4D97-AF65-F5344CB8AC3E}">
        <p14:creationId xmlns:p14="http://schemas.microsoft.com/office/powerpoint/2010/main" val="1925646879"/>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 Box 1"/>
          <p:cNvSpPr txBox="1">
            <a:spLocks noChangeArrowheads="1"/>
          </p:cNvSpPr>
          <p:nvPr/>
        </p:nvSpPr>
        <p:spPr bwMode="auto">
          <a:xfrm>
            <a:off x="456481" y="313953"/>
            <a:ext cx="8228160" cy="10628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35268"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lgn="ctr"/>
            <a:r>
              <a:rPr lang="en-US" sz="4000" b="1">
                <a:solidFill>
                  <a:srgbClr val="000000"/>
                </a:solidFill>
              </a:rPr>
              <a:t>Understandability</a:t>
            </a:r>
          </a:p>
        </p:txBody>
      </p:sp>
      <p:sp>
        <p:nvSpPr>
          <p:cNvPr id="28674" name="Text Box 2"/>
          <p:cNvSpPr txBox="1">
            <a:spLocks noChangeArrowheads="1"/>
          </p:cNvSpPr>
          <p:nvPr/>
        </p:nvSpPr>
        <p:spPr bwMode="auto">
          <a:xfrm>
            <a:off x="456481" y="1604329"/>
            <a:ext cx="8228160" cy="44443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471" rIns="0" bIns="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spcAft>
                <a:spcPts val="1293"/>
              </a:spcAft>
            </a:pPr>
            <a:r>
              <a:rPr lang="en-US" sz="2900">
                <a:solidFill>
                  <a:srgbClr val="000000"/>
                </a:solidFill>
              </a:rPr>
              <a:t>Information should be presented in a way that is readily understandable by users who have a reasonable knowledge of business and economic activities and accounting and who are willing to study the information diligently.</a:t>
            </a:r>
          </a:p>
        </p:txBody>
      </p:sp>
    </p:spTree>
    <p:extLst>
      <p:ext uri="{BB962C8B-B14F-4D97-AF65-F5344CB8AC3E}">
        <p14:creationId xmlns:p14="http://schemas.microsoft.com/office/powerpoint/2010/main" val="2183848617"/>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 Box 1"/>
          <p:cNvSpPr txBox="1">
            <a:spLocks noChangeArrowheads="1"/>
          </p:cNvSpPr>
          <p:nvPr/>
        </p:nvSpPr>
        <p:spPr bwMode="auto">
          <a:xfrm>
            <a:off x="456481" y="313953"/>
            <a:ext cx="8228160" cy="10628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35268"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lgn="ctr"/>
            <a:r>
              <a:rPr lang="en-US" sz="4000" b="1">
                <a:solidFill>
                  <a:srgbClr val="000000"/>
                </a:solidFill>
              </a:rPr>
              <a:t>Relevance</a:t>
            </a:r>
            <a:r>
              <a:rPr lang="en-US" sz="4000">
                <a:solidFill>
                  <a:srgbClr val="000000"/>
                </a:solidFill>
              </a:rPr>
              <a:t> </a:t>
            </a:r>
          </a:p>
        </p:txBody>
      </p:sp>
      <p:sp>
        <p:nvSpPr>
          <p:cNvPr id="29698" name="Text Box 2"/>
          <p:cNvSpPr txBox="1">
            <a:spLocks noChangeArrowheads="1"/>
          </p:cNvSpPr>
          <p:nvPr/>
        </p:nvSpPr>
        <p:spPr bwMode="auto">
          <a:xfrm>
            <a:off x="456481" y="1604328"/>
            <a:ext cx="8228160" cy="4787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2532" rIns="0" bIns="0"/>
          <a:lstStyle>
            <a:lvl1pPr>
              <a:tabLst>
                <a:tab pos="858838"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 pos="9842500" algn="l"/>
              </a:tabLst>
              <a:defRPr>
                <a:solidFill>
                  <a:srgbClr val="FFFFFF"/>
                </a:solidFill>
                <a:latin typeface="Arial" charset="0"/>
                <a:ea typeface="MS Gothic" charset="-128"/>
              </a:defRPr>
            </a:lvl1pPr>
            <a:lvl2pPr marL="858838" indent="-320675">
              <a:tabLst>
                <a:tab pos="858838"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 pos="9842500" algn="l"/>
              </a:tabLst>
              <a:defRPr>
                <a:solidFill>
                  <a:srgbClr val="FFFFFF"/>
                </a:solidFill>
                <a:latin typeface="Arial" charset="0"/>
                <a:ea typeface="MS Gothic" charset="-128"/>
              </a:defRPr>
            </a:lvl2pPr>
            <a:lvl3pPr>
              <a:tabLst>
                <a:tab pos="858838"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 pos="9842500" algn="l"/>
              </a:tabLst>
              <a:defRPr>
                <a:solidFill>
                  <a:srgbClr val="FFFFFF"/>
                </a:solidFill>
                <a:latin typeface="Arial" charset="0"/>
                <a:ea typeface="MS Gothic" charset="-128"/>
              </a:defRPr>
            </a:lvl3pPr>
            <a:lvl4pPr marL="1722438" indent="-211138">
              <a:tabLst>
                <a:tab pos="858838"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 pos="9842500" algn="l"/>
              </a:tabLst>
              <a:defRPr>
                <a:solidFill>
                  <a:srgbClr val="FFFFFF"/>
                </a:solidFill>
                <a:latin typeface="Arial" charset="0"/>
                <a:ea typeface="MS Gothic" charset="-128"/>
              </a:defRPr>
            </a:lvl4pPr>
            <a:lvl5pPr>
              <a:tabLst>
                <a:tab pos="858838"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 pos="9842500"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858838"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 pos="9842500"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858838"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 pos="9842500"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858838"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 pos="9842500"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858838"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 pos="9842500" algn="l"/>
              </a:tabLst>
              <a:defRPr>
                <a:solidFill>
                  <a:srgbClr val="FFFFFF"/>
                </a:solidFill>
                <a:latin typeface="Arial" charset="0"/>
                <a:ea typeface="MS Gothic" charset="-128"/>
              </a:defRPr>
            </a:lvl9pPr>
          </a:lstStyle>
          <a:p>
            <a:pPr lvl="1">
              <a:spcAft>
                <a:spcPts val="1032"/>
              </a:spcAft>
              <a:buSzPct val="45000"/>
              <a:buFont typeface="Wingdings" charset="2"/>
              <a:buChar char=""/>
            </a:pPr>
            <a:r>
              <a:rPr lang="cs-CZ" sz="2500">
                <a:solidFill>
                  <a:srgbClr val="000000"/>
                </a:solidFill>
              </a:rPr>
              <a:t>Information in financial statements is relevant when it influences the economic decisions of users. It can do that both by </a:t>
            </a:r>
          </a:p>
          <a:p>
            <a:pPr lvl="3">
              <a:spcAft>
                <a:spcPts val="522"/>
              </a:spcAft>
              <a:buSzPct val="45000"/>
              <a:buFont typeface="Wingdings" charset="2"/>
              <a:buChar char=""/>
            </a:pPr>
            <a:r>
              <a:rPr lang="cs-CZ">
                <a:solidFill>
                  <a:srgbClr val="000000"/>
                </a:solidFill>
              </a:rPr>
              <a:t>(a) helping them evaluate past, present, or future events relating to an enterprise and by </a:t>
            </a:r>
          </a:p>
          <a:p>
            <a:pPr lvl="3">
              <a:spcAft>
                <a:spcPts val="522"/>
              </a:spcAft>
              <a:buSzPct val="45000"/>
              <a:buFont typeface="Wingdings" charset="2"/>
              <a:buChar char=""/>
            </a:pPr>
            <a:r>
              <a:rPr lang="cs-CZ">
                <a:solidFill>
                  <a:srgbClr val="000000"/>
                </a:solidFill>
              </a:rPr>
              <a:t>(b) confirming or correcting past evaluations they have made.</a:t>
            </a:r>
          </a:p>
          <a:p>
            <a:pPr lvl="1">
              <a:spcAft>
                <a:spcPts val="1032"/>
              </a:spcAft>
              <a:buSzPct val="45000"/>
              <a:buFont typeface="Wingdings" charset="2"/>
              <a:buChar char=""/>
            </a:pPr>
            <a:r>
              <a:rPr lang="cs-CZ" sz="2500">
                <a:solidFill>
                  <a:srgbClr val="000000"/>
                </a:solidFill>
              </a:rPr>
              <a:t>Materiality is a component of relevance. Information is material if its omission or misstatement could influence the economic decisions of users. </a:t>
            </a:r>
          </a:p>
          <a:p>
            <a:pPr lvl="1">
              <a:spcAft>
                <a:spcPts val="1032"/>
              </a:spcAft>
              <a:buSzPct val="45000"/>
              <a:buFont typeface="Wingdings" charset="2"/>
              <a:buChar char=""/>
            </a:pPr>
            <a:r>
              <a:rPr lang="cs-CZ" sz="2500">
                <a:solidFill>
                  <a:srgbClr val="000000"/>
                </a:solidFill>
              </a:rPr>
              <a:t>Timeliness is another component of relevance. To be useful, information must be provided to users within the time period in which it is most likely to bear on their decisions.</a:t>
            </a:r>
          </a:p>
        </p:txBody>
      </p:sp>
    </p:spTree>
    <p:extLst>
      <p:ext uri="{BB962C8B-B14F-4D97-AF65-F5344CB8AC3E}">
        <p14:creationId xmlns:p14="http://schemas.microsoft.com/office/powerpoint/2010/main" val="466267295"/>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Obsah přednášky</a:t>
            </a:r>
            <a:endParaRPr lang="cs-CZ" dirty="0"/>
          </a:p>
        </p:txBody>
      </p:sp>
      <p:sp>
        <p:nvSpPr>
          <p:cNvPr id="3" name="Zástupný symbol pro obsah 2"/>
          <p:cNvSpPr>
            <a:spLocks noGrp="1"/>
          </p:cNvSpPr>
          <p:nvPr>
            <p:ph idx="1"/>
          </p:nvPr>
        </p:nvSpPr>
        <p:spPr/>
        <p:txBody>
          <a:bodyPr>
            <a:normAutofit/>
          </a:bodyPr>
          <a:lstStyle/>
          <a:p>
            <a:r>
              <a:rPr lang="cs-CZ" dirty="0" smtClean="0"/>
              <a:t>Opakování</a:t>
            </a:r>
          </a:p>
          <a:p>
            <a:r>
              <a:rPr lang="cs-CZ" dirty="0" smtClean="0"/>
              <a:t>Závěrka</a:t>
            </a:r>
          </a:p>
          <a:p>
            <a:r>
              <a:rPr lang="cs-CZ" dirty="0" smtClean="0"/>
              <a:t>Rozvaha / Balance </a:t>
            </a:r>
            <a:r>
              <a:rPr lang="cs-CZ" dirty="0" err="1" smtClean="0"/>
              <a:t>sheet</a:t>
            </a:r>
            <a:endParaRPr lang="cs-CZ" dirty="0" smtClean="0"/>
          </a:p>
          <a:p>
            <a:r>
              <a:rPr lang="cs-CZ" dirty="0" smtClean="0"/>
              <a:t>Výsledovka / </a:t>
            </a:r>
            <a:r>
              <a:rPr lang="cs-CZ" dirty="0" err="1" smtClean="0"/>
              <a:t>Income</a:t>
            </a:r>
            <a:r>
              <a:rPr lang="cs-CZ" dirty="0" smtClean="0"/>
              <a:t> </a:t>
            </a:r>
            <a:r>
              <a:rPr lang="cs-CZ" dirty="0" err="1" smtClean="0"/>
              <a:t>statement</a:t>
            </a:r>
            <a:endParaRPr lang="cs-CZ" dirty="0" smtClean="0"/>
          </a:p>
          <a:p>
            <a:r>
              <a:rPr lang="cs-CZ" dirty="0" smtClean="0"/>
              <a:t>Výkaz o peň. Tocích / Cash </a:t>
            </a:r>
            <a:r>
              <a:rPr lang="cs-CZ" dirty="0" err="1" smtClean="0"/>
              <a:t>Flow</a:t>
            </a:r>
            <a:endParaRPr lang="cs-CZ" dirty="0" smtClean="0"/>
          </a:p>
          <a:p>
            <a:r>
              <a:rPr lang="cs-CZ" dirty="0" smtClean="0"/>
              <a:t>Charakteristiky výkazů</a:t>
            </a:r>
          </a:p>
          <a:p>
            <a:endParaRPr lang="cs-CZ" dirty="0" smtClean="0"/>
          </a:p>
        </p:txBody>
      </p:sp>
    </p:spTree>
    <p:extLst>
      <p:ext uri="{BB962C8B-B14F-4D97-AF65-F5344CB8AC3E}">
        <p14:creationId xmlns:p14="http://schemas.microsoft.com/office/powerpoint/2010/main" val="789200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ext Box 1"/>
          <p:cNvSpPr txBox="1">
            <a:spLocks noChangeArrowheads="1"/>
          </p:cNvSpPr>
          <p:nvPr/>
        </p:nvSpPr>
        <p:spPr bwMode="auto">
          <a:xfrm>
            <a:off x="456481" y="313953"/>
            <a:ext cx="8228160" cy="10628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35268"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lgn="ctr"/>
            <a:r>
              <a:rPr lang="en-US" sz="4000" b="1">
                <a:solidFill>
                  <a:srgbClr val="000000"/>
                </a:solidFill>
              </a:rPr>
              <a:t>Reliability</a:t>
            </a:r>
          </a:p>
        </p:txBody>
      </p:sp>
      <p:sp>
        <p:nvSpPr>
          <p:cNvPr id="30722" name="Text Box 2"/>
          <p:cNvSpPr txBox="1">
            <a:spLocks noChangeArrowheads="1"/>
          </p:cNvSpPr>
          <p:nvPr/>
        </p:nvSpPr>
        <p:spPr bwMode="auto">
          <a:xfrm>
            <a:off x="456481" y="1506398"/>
            <a:ext cx="8228160" cy="524071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16001" rIns="0" bIns="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spcAft>
                <a:spcPts val="1293"/>
              </a:spcAft>
            </a:pPr>
            <a:r>
              <a:rPr lang="cs-CZ">
                <a:solidFill>
                  <a:srgbClr val="000000"/>
                </a:solidFill>
              </a:rPr>
              <a:t>Information in financial statements is reliable if it is free from material error and bias and can be depended upon by users to represent events and transactions faithfully. Information is not reliable when it is purposely designed to influence users' decisions in a particular direction. </a:t>
            </a:r>
          </a:p>
          <a:p>
            <a:pPr>
              <a:spcAft>
                <a:spcPts val="1293"/>
              </a:spcAft>
            </a:pPr>
            <a:r>
              <a:rPr lang="cs-CZ">
                <a:solidFill>
                  <a:srgbClr val="000000"/>
                </a:solidFill>
              </a:rPr>
              <a:t>There is sometimes a tradeoff between relevance and reliability - and judgement is required to provide the appropriate balance.</a:t>
            </a:r>
          </a:p>
          <a:p>
            <a:pPr>
              <a:spcAft>
                <a:spcPts val="1293"/>
              </a:spcAft>
            </a:pPr>
            <a:r>
              <a:rPr lang="cs-CZ">
                <a:solidFill>
                  <a:srgbClr val="000000"/>
                </a:solidFill>
              </a:rPr>
              <a:t>Reliability is affected by the use of estimates and by uncertainties associated with items recognised and measured in financial statements. These uncertainties are dealt with, in part, by disclosure and, in part, by exercising prudence in preparing financial statements. Prudence is the inclusion of a degree of caution in the exercise of the judgements needed in making the estimates required under conditions of uncertainty, such that assets or income are not overstated and liabilities or expenses are not understated. However, prudence can only be exercised within the context of the other qualitative characteristics in the Framework, particularly relevance and the faithful representation of transactions in financial statements. Prudence does not justify deliberate overstatement of liabilities or expenses or deliberate understatement of assets or income, because the financial statements would not be neutral and, therefore, not have the quality of reliability.</a:t>
            </a:r>
          </a:p>
        </p:txBody>
      </p:sp>
    </p:spTree>
    <p:extLst>
      <p:ext uri="{BB962C8B-B14F-4D97-AF65-F5344CB8AC3E}">
        <p14:creationId xmlns:p14="http://schemas.microsoft.com/office/powerpoint/2010/main" val="1587156469"/>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ext Box 1"/>
          <p:cNvSpPr txBox="1">
            <a:spLocks noChangeArrowheads="1"/>
          </p:cNvSpPr>
          <p:nvPr/>
        </p:nvSpPr>
        <p:spPr bwMode="auto">
          <a:xfrm>
            <a:off x="456481" y="313953"/>
            <a:ext cx="8228160" cy="10628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35268"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lgn="ctr"/>
            <a:r>
              <a:rPr lang="en-US" sz="4000" b="1">
                <a:solidFill>
                  <a:srgbClr val="000000"/>
                </a:solidFill>
              </a:rPr>
              <a:t>Comparability</a:t>
            </a:r>
          </a:p>
        </p:txBody>
      </p:sp>
      <p:sp>
        <p:nvSpPr>
          <p:cNvPr id="31746" name="Text Box 2"/>
          <p:cNvSpPr txBox="1">
            <a:spLocks noChangeArrowheads="1"/>
          </p:cNvSpPr>
          <p:nvPr/>
        </p:nvSpPr>
        <p:spPr bwMode="auto">
          <a:xfrm>
            <a:off x="456481" y="1604329"/>
            <a:ext cx="8228160" cy="44443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471" rIns="0" bIns="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spcAft>
                <a:spcPts val="1293"/>
              </a:spcAft>
            </a:pPr>
            <a:r>
              <a:rPr lang="en-US" sz="2900">
                <a:solidFill>
                  <a:srgbClr val="000000"/>
                </a:solidFill>
              </a:rPr>
              <a:t>Users must be able to compare the financial statements of an enterprise over time so that they can identify trends in its financial position and performance. Users must also be able to compare the financial statements of different enterprises. Disclosure of accounting policies is essential for comparability.</a:t>
            </a:r>
          </a:p>
        </p:txBody>
      </p:sp>
    </p:spTree>
    <p:extLst>
      <p:ext uri="{BB962C8B-B14F-4D97-AF65-F5344CB8AC3E}">
        <p14:creationId xmlns:p14="http://schemas.microsoft.com/office/powerpoint/2010/main" val="4185204856"/>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Opakování</a:t>
            </a:r>
            <a:endParaRPr lang="cs-CZ" dirty="0"/>
          </a:p>
        </p:txBody>
      </p:sp>
      <p:sp>
        <p:nvSpPr>
          <p:cNvPr id="3" name="Zástupný symbol pro obsah 2"/>
          <p:cNvSpPr>
            <a:spLocks noGrp="1"/>
          </p:cNvSpPr>
          <p:nvPr>
            <p:ph idx="1"/>
          </p:nvPr>
        </p:nvSpPr>
        <p:spPr/>
        <p:txBody>
          <a:bodyPr/>
          <a:lstStyle/>
          <a:p>
            <a:r>
              <a:rPr lang="cs-CZ" dirty="0" smtClean="0"/>
              <a:t>Účetnictví poskytuje informace pro podporu rozhodování</a:t>
            </a:r>
          </a:p>
          <a:p>
            <a:r>
              <a:rPr lang="cs-CZ" dirty="0" err="1" smtClean="0"/>
              <a:t>True</a:t>
            </a:r>
            <a:r>
              <a:rPr lang="cs-CZ" dirty="0" smtClean="0"/>
              <a:t> and fair </a:t>
            </a:r>
            <a:r>
              <a:rPr lang="cs-CZ" dirty="0" err="1" smtClean="0"/>
              <a:t>view</a:t>
            </a:r>
            <a:endParaRPr lang="cs-CZ" dirty="0" smtClean="0"/>
          </a:p>
          <a:p>
            <a:r>
              <a:rPr lang="cs-CZ" dirty="0" smtClean="0"/>
              <a:t>Výsledkem uzávěrky jsou uzavřené účty</a:t>
            </a:r>
          </a:p>
          <a:p>
            <a:endParaRPr lang="cs-CZ" dirty="0"/>
          </a:p>
        </p:txBody>
      </p:sp>
    </p:spTree>
    <p:extLst>
      <p:ext uri="{BB962C8B-B14F-4D97-AF65-F5344CB8AC3E}">
        <p14:creationId xmlns:p14="http://schemas.microsoft.com/office/powerpoint/2010/main" val="2913283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Závěrka</a:t>
            </a:r>
            <a:endParaRPr lang="cs-CZ" dirty="0"/>
          </a:p>
        </p:txBody>
      </p:sp>
      <p:sp>
        <p:nvSpPr>
          <p:cNvPr id="3" name="Zástupný symbol pro obsah 2"/>
          <p:cNvSpPr>
            <a:spLocks noGrp="1"/>
          </p:cNvSpPr>
          <p:nvPr>
            <p:ph idx="1"/>
          </p:nvPr>
        </p:nvSpPr>
        <p:spPr/>
        <p:txBody>
          <a:bodyPr/>
          <a:lstStyle/>
          <a:p>
            <a:r>
              <a:rPr lang="cs-CZ" dirty="0" smtClean="0"/>
              <a:t>Způsob jak informovat uživatele</a:t>
            </a:r>
          </a:p>
          <a:p>
            <a:r>
              <a:rPr lang="cs-CZ" dirty="0" smtClean="0"/>
              <a:t>Účetní výstup - report</a:t>
            </a:r>
          </a:p>
          <a:p>
            <a:r>
              <a:rPr lang="cs-CZ" dirty="0" smtClean="0"/>
              <a:t>Řádná, mezitímní a mimořádná</a:t>
            </a:r>
          </a:p>
          <a:p>
            <a:r>
              <a:rPr lang="cs-CZ" dirty="0" smtClean="0"/>
              <a:t>Struktura a obsah závěrky je regulován</a:t>
            </a:r>
          </a:p>
          <a:p>
            <a:r>
              <a:rPr lang="cs-CZ" dirty="0" err="1" smtClean="0"/>
              <a:t>Accounting</a:t>
            </a:r>
            <a:r>
              <a:rPr lang="cs-CZ" dirty="0" smtClean="0"/>
              <a:t> = reporting + </a:t>
            </a:r>
            <a:r>
              <a:rPr lang="cs-CZ" dirty="0" err="1" smtClean="0"/>
              <a:t>accounting</a:t>
            </a:r>
            <a:r>
              <a:rPr lang="cs-CZ" dirty="0" smtClean="0"/>
              <a:t> </a:t>
            </a:r>
            <a:r>
              <a:rPr lang="cs-CZ" dirty="0" err="1" smtClean="0"/>
              <a:t>thinking</a:t>
            </a:r>
            <a:endParaRPr lang="cs-CZ" dirty="0" smtClean="0"/>
          </a:p>
          <a:p>
            <a:pPr marL="0" indent="0">
              <a:buNone/>
            </a:pPr>
            <a:endParaRPr lang="cs-CZ" dirty="0"/>
          </a:p>
        </p:txBody>
      </p:sp>
    </p:spTree>
    <p:extLst>
      <p:ext uri="{BB962C8B-B14F-4D97-AF65-F5344CB8AC3E}">
        <p14:creationId xmlns:p14="http://schemas.microsoft.com/office/powerpoint/2010/main" val="2490661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456481" y="228985"/>
            <a:ext cx="8228160" cy="1234209"/>
          </a:xfrm>
          <a:ln/>
        </p:spPr>
        <p:txBody>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cs-CZ"/>
              <a:t>Regulace a harmonizace účetnictví</a:t>
            </a:r>
          </a:p>
        </p:txBody>
      </p:sp>
      <p:sp>
        <p:nvSpPr>
          <p:cNvPr id="15362" name="Rectangle 2"/>
          <p:cNvSpPr>
            <a:spLocks noGrp="1" noChangeArrowheads="1"/>
          </p:cNvSpPr>
          <p:nvPr>
            <p:ph idx="1"/>
          </p:nvPr>
        </p:nvSpPr>
        <p:spPr>
          <a:xfrm>
            <a:off x="456481" y="1604329"/>
            <a:ext cx="8228160" cy="4774102"/>
          </a:xfrm>
          <a:ln/>
        </p:spPr>
        <p:txBody>
          <a:bodyPr tIns="25471">
            <a:normAutofit lnSpcReduction="10000"/>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cs-CZ"/>
              <a:t>Uživatel požaduje informace, nemá čas si je sám vytvářet – infomace (výkazy) sestavují podniky, uživatel chce mít přiměřenou jistotu, že jim „může věřit“.</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cs-CZ"/>
              <a:t>Samotný uživatel (historicky zejména drobný akcionář) nemá sílu prosadit své požadavky na informace</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cs-CZ"/>
              <a:t>Vstup institucí (profesní komory, zákonodárci a pod.), které se snaží řešit informační asymetrii</a:t>
            </a:r>
          </a:p>
        </p:txBody>
      </p:sp>
    </p:spTree>
    <p:extLst>
      <p:ext uri="{BB962C8B-B14F-4D97-AF65-F5344CB8AC3E}">
        <p14:creationId xmlns:p14="http://schemas.microsoft.com/office/powerpoint/2010/main" val="720281100"/>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 Box 1"/>
          <p:cNvSpPr txBox="1">
            <a:spLocks noChangeArrowheads="1"/>
          </p:cNvSpPr>
          <p:nvPr/>
        </p:nvSpPr>
        <p:spPr bwMode="auto">
          <a:xfrm>
            <a:off x="456481" y="313953"/>
            <a:ext cx="8228160" cy="10628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35268"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lgn="ctr"/>
            <a:r>
              <a:rPr lang="cs-CZ" sz="4000">
                <a:solidFill>
                  <a:srgbClr val="000000"/>
                </a:solidFill>
              </a:rPr>
              <a:t>Conceptual framework</a:t>
            </a:r>
          </a:p>
        </p:txBody>
      </p:sp>
      <p:sp>
        <p:nvSpPr>
          <p:cNvPr id="19458" name="Text Box 2"/>
          <p:cNvSpPr txBox="1">
            <a:spLocks noChangeArrowheads="1"/>
          </p:cNvSpPr>
          <p:nvPr/>
        </p:nvSpPr>
        <p:spPr bwMode="auto">
          <a:xfrm>
            <a:off x="456481" y="1604329"/>
            <a:ext cx="8228160" cy="44443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0900" rIns="0" bIns="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spcAft>
                <a:spcPts val="1293"/>
              </a:spcAft>
            </a:pPr>
            <a:r>
              <a:rPr lang="cs-CZ" sz="2400">
                <a:solidFill>
                  <a:srgbClr val="000000"/>
                </a:solidFill>
              </a:rPr>
              <a:t>The IASB's </a:t>
            </a:r>
            <a:r>
              <a:rPr lang="cs-CZ" sz="2400" i="1">
                <a:solidFill>
                  <a:srgbClr val="000000"/>
                </a:solidFill>
              </a:rPr>
              <a:t>Framework for the Preparation and Presentation of Financial Statements</a:t>
            </a:r>
            <a:r>
              <a:rPr lang="cs-CZ" sz="2400">
                <a:solidFill>
                  <a:srgbClr val="000000"/>
                </a:solidFill>
              </a:rPr>
              <a:t> describes the </a:t>
            </a:r>
            <a:r>
              <a:rPr lang="cs-CZ" sz="2400" b="1">
                <a:solidFill>
                  <a:srgbClr val="FF0000"/>
                </a:solidFill>
              </a:rPr>
              <a:t>basic concepts by which financial statements are prepared</a:t>
            </a:r>
            <a:r>
              <a:rPr lang="cs-CZ" sz="2400">
                <a:solidFill>
                  <a:srgbClr val="000000"/>
                </a:solidFill>
              </a:rPr>
              <a:t>. The Framework serves as a guide to the Board in developing accounting standards and as a guide to resolving accounting issues that are not addressed directly in an International Accounting Standard or International Financial Reporting Standard or Interpretation. </a:t>
            </a:r>
          </a:p>
          <a:p>
            <a:pPr>
              <a:spcAft>
                <a:spcPts val="1293"/>
              </a:spcAft>
            </a:pPr>
            <a:r>
              <a:rPr lang="cs-CZ" sz="2400">
                <a:solidFill>
                  <a:srgbClr val="000000"/>
                </a:solidFill>
              </a:rPr>
              <a:t>In the absence of a Standard or an Interpretation that specifically applies to a transaction, management must use its </a:t>
            </a:r>
            <a:r>
              <a:rPr lang="cs-CZ" sz="2400" b="1">
                <a:solidFill>
                  <a:srgbClr val="FF0000"/>
                </a:solidFill>
              </a:rPr>
              <a:t>judgement</a:t>
            </a:r>
            <a:r>
              <a:rPr lang="cs-CZ" sz="2400">
                <a:solidFill>
                  <a:srgbClr val="000000"/>
                </a:solidFill>
              </a:rPr>
              <a:t> in developing and applying an accounting policy that results in information that is relevant and reliable</a:t>
            </a:r>
          </a:p>
        </p:txBody>
      </p:sp>
    </p:spTree>
    <p:extLst>
      <p:ext uri="{BB962C8B-B14F-4D97-AF65-F5344CB8AC3E}">
        <p14:creationId xmlns:p14="http://schemas.microsoft.com/office/powerpoint/2010/main" val="1943975915"/>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 Box 1"/>
          <p:cNvSpPr txBox="1">
            <a:spLocks noChangeArrowheads="1"/>
          </p:cNvSpPr>
          <p:nvPr/>
        </p:nvSpPr>
        <p:spPr bwMode="auto">
          <a:xfrm>
            <a:off x="456481" y="254907"/>
            <a:ext cx="8228160" cy="1180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145"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lgn="ctr">
              <a:lnSpc>
                <a:spcPct val="95000"/>
              </a:lnSpc>
            </a:pPr>
            <a:r>
              <a:rPr lang="en-US" sz="4000" b="1">
                <a:solidFill>
                  <a:srgbClr val="000066"/>
                </a:solidFill>
                <a:latin typeface="Times New Roman" pitchFamily="16" charset="0"/>
              </a:rPr>
              <a:t>The Objective of Financial Statements</a:t>
            </a:r>
            <a:r>
              <a:rPr lang="en-US" sz="4000">
                <a:solidFill>
                  <a:srgbClr val="000000"/>
                </a:solidFill>
              </a:rPr>
              <a:t> </a:t>
            </a:r>
          </a:p>
        </p:txBody>
      </p:sp>
      <p:sp>
        <p:nvSpPr>
          <p:cNvPr id="22530" name="Text Box 2"/>
          <p:cNvSpPr txBox="1">
            <a:spLocks noChangeArrowheads="1"/>
          </p:cNvSpPr>
          <p:nvPr/>
        </p:nvSpPr>
        <p:spPr bwMode="auto">
          <a:xfrm>
            <a:off x="456481" y="1604329"/>
            <a:ext cx="8228160" cy="44443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471" rIns="0" bIns="0"/>
          <a:lstStyle>
            <a:lvl1pPr marL="427038" indent="-322263">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1pPr>
            <a:lvl2pPr>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2pPr>
            <a:lvl3pPr>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3pPr>
            <a:lvl4pPr>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4pPr>
            <a:lvl5pPr>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9pPr>
          </a:lstStyle>
          <a:p>
            <a:pPr>
              <a:spcAft>
                <a:spcPts val="1293"/>
              </a:spcAft>
              <a:buSzPct val="45000"/>
              <a:buFont typeface="Wingdings" charset="2"/>
              <a:buChar char=""/>
            </a:pPr>
            <a:r>
              <a:rPr lang="en-US" sz="2900">
                <a:solidFill>
                  <a:srgbClr val="000000"/>
                </a:solidFill>
              </a:rPr>
              <a:t>The objective of financial statements is to provide information about the financial position, performance and changes in financial position of an enterprise that is useful to a wide range of users in making economic decisions.</a:t>
            </a:r>
          </a:p>
        </p:txBody>
      </p:sp>
    </p:spTree>
    <p:extLst>
      <p:ext uri="{BB962C8B-B14F-4D97-AF65-F5344CB8AC3E}">
        <p14:creationId xmlns:p14="http://schemas.microsoft.com/office/powerpoint/2010/main" val="3967316719"/>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Rozvaha</a:t>
            </a:r>
            <a:endParaRPr lang="cs-CZ" dirty="0"/>
          </a:p>
        </p:txBody>
      </p:sp>
      <p:sp>
        <p:nvSpPr>
          <p:cNvPr id="3" name="Zástupný symbol pro obsah 2"/>
          <p:cNvSpPr>
            <a:spLocks noGrp="1"/>
          </p:cNvSpPr>
          <p:nvPr>
            <p:ph idx="1"/>
          </p:nvPr>
        </p:nvSpPr>
        <p:spPr/>
        <p:txBody>
          <a:bodyPr/>
          <a:lstStyle/>
          <a:p>
            <a:r>
              <a:rPr lang="cs-CZ" dirty="0" err="1" smtClean="0">
                <a:solidFill>
                  <a:srgbClr val="000000"/>
                </a:solidFill>
              </a:rPr>
              <a:t>The</a:t>
            </a:r>
            <a:r>
              <a:rPr lang="cs-CZ" dirty="0" smtClean="0">
                <a:solidFill>
                  <a:srgbClr val="000000"/>
                </a:solidFill>
              </a:rPr>
              <a:t> </a:t>
            </a:r>
            <a:r>
              <a:rPr lang="cs-CZ" dirty="0" err="1" smtClean="0">
                <a:solidFill>
                  <a:srgbClr val="000000"/>
                </a:solidFill>
              </a:rPr>
              <a:t>financial</a:t>
            </a:r>
            <a:r>
              <a:rPr lang="cs-CZ" dirty="0" smtClean="0">
                <a:solidFill>
                  <a:srgbClr val="000000"/>
                </a:solidFill>
              </a:rPr>
              <a:t> </a:t>
            </a:r>
            <a:r>
              <a:rPr lang="cs-CZ" dirty="0" err="1" smtClean="0">
                <a:solidFill>
                  <a:srgbClr val="000000"/>
                </a:solidFill>
              </a:rPr>
              <a:t>position</a:t>
            </a:r>
            <a:r>
              <a:rPr lang="cs-CZ" dirty="0" smtClean="0">
                <a:solidFill>
                  <a:srgbClr val="000000"/>
                </a:solidFill>
              </a:rPr>
              <a:t> </a:t>
            </a:r>
            <a:r>
              <a:rPr lang="cs-CZ" dirty="0" err="1" smtClean="0">
                <a:solidFill>
                  <a:srgbClr val="000000"/>
                </a:solidFill>
              </a:rPr>
              <a:t>of</a:t>
            </a:r>
            <a:r>
              <a:rPr lang="cs-CZ" dirty="0" smtClean="0">
                <a:solidFill>
                  <a:srgbClr val="000000"/>
                </a:solidFill>
              </a:rPr>
              <a:t> </a:t>
            </a:r>
            <a:r>
              <a:rPr lang="cs-CZ" dirty="0" err="1" smtClean="0">
                <a:solidFill>
                  <a:srgbClr val="000000"/>
                </a:solidFill>
              </a:rPr>
              <a:t>an</a:t>
            </a:r>
            <a:r>
              <a:rPr lang="cs-CZ" dirty="0" smtClean="0">
                <a:solidFill>
                  <a:srgbClr val="000000"/>
                </a:solidFill>
              </a:rPr>
              <a:t> </a:t>
            </a:r>
            <a:r>
              <a:rPr lang="cs-CZ" dirty="0" err="1" smtClean="0">
                <a:solidFill>
                  <a:srgbClr val="000000"/>
                </a:solidFill>
              </a:rPr>
              <a:t>enterprise</a:t>
            </a:r>
            <a:r>
              <a:rPr lang="cs-CZ" dirty="0" smtClean="0">
                <a:solidFill>
                  <a:srgbClr val="000000"/>
                </a:solidFill>
              </a:rPr>
              <a:t> </a:t>
            </a:r>
            <a:r>
              <a:rPr lang="cs-CZ" dirty="0" err="1" smtClean="0">
                <a:solidFill>
                  <a:srgbClr val="000000"/>
                </a:solidFill>
              </a:rPr>
              <a:t>is</a:t>
            </a:r>
            <a:r>
              <a:rPr lang="cs-CZ" dirty="0" smtClean="0">
                <a:solidFill>
                  <a:srgbClr val="000000"/>
                </a:solidFill>
              </a:rPr>
              <a:t> </a:t>
            </a:r>
            <a:r>
              <a:rPr lang="cs-CZ" dirty="0" err="1" smtClean="0">
                <a:solidFill>
                  <a:srgbClr val="000000"/>
                </a:solidFill>
              </a:rPr>
              <a:t>affected</a:t>
            </a:r>
            <a:r>
              <a:rPr lang="cs-CZ" dirty="0" smtClean="0">
                <a:solidFill>
                  <a:srgbClr val="000000"/>
                </a:solidFill>
              </a:rPr>
              <a:t> by </a:t>
            </a:r>
            <a:r>
              <a:rPr lang="cs-CZ" dirty="0" err="1" smtClean="0">
                <a:solidFill>
                  <a:srgbClr val="000000"/>
                </a:solidFill>
              </a:rPr>
              <a:t>the</a:t>
            </a:r>
            <a:r>
              <a:rPr lang="cs-CZ" dirty="0" smtClean="0">
                <a:solidFill>
                  <a:srgbClr val="000000"/>
                </a:solidFill>
              </a:rPr>
              <a:t> </a:t>
            </a:r>
            <a:r>
              <a:rPr lang="cs-CZ" dirty="0" err="1" smtClean="0">
                <a:solidFill>
                  <a:srgbClr val="000000"/>
                </a:solidFill>
              </a:rPr>
              <a:t>economic</a:t>
            </a:r>
            <a:r>
              <a:rPr lang="cs-CZ" dirty="0" smtClean="0">
                <a:solidFill>
                  <a:srgbClr val="000000"/>
                </a:solidFill>
              </a:rPr>
              <a:t> </a:t>
            </a:r>
            <a:r>
              <a:rPr lang="cs-CZ" dirty="0" err="1" smtClean="0">
                <a:solidFill>
                  <a:srgbClr val="000000"/>
                </a:solidFill>
              </a:rPr>
              <a:t>resources</a:t>
            </a:r>
            <a:r>
              <a:rPr lang="cs-CZ" dirty="0" smtClean="0">
                <a:solidFill>
                  <a:srgbClr val="000000"/>
                </a:solidFill>
              </a:rPr>
              <a:t> </a:t>
            </a:r>
            <a:r>
              <a:rPr lang="cs-CZ" dirty="0" err="1" smtClean="0">
                <a:solidFill>
                  <a:srgbClr val="000000"/>
                </a:solidFill>
              </a:rPr>
              <a:t>it</a:t>
            </a:r>
            <a:r>
              <a:rPr lang="cs-CZ" dirty="0" smtClean="0">
                <a:solidFill>
                  <a:srgbClr val="000000"/>
                </a:solidFill>
              </a:rPr>
              <a:t> </a:t>
            </a:r>
            <a:r>
              <a:rPr lang="cs-CZ" dirty="0" err="1" smtClean="0">
                <a:solidFill>
                  <a:srgbClr val="000000"/>
                </a:solidFill>
              </a:rPr>
              <a:t>controls</a:t>
            </a:r>
            <a:r>
              <a:rPr lang="cs-CZ" dirty="0" smtClean="0">
                <a:solidFill>
                  <a:srgbClr val="000000"/>
                </a:solidFill>
              </a:rPr>
              <a:t>, </a:t>
            </a:r>
            <a:r>
              <a:rPr lang="cs-CZ" dirty="0" err="1" smtClean="0">
                <a:solidFill>
                  <a:srgbClr val="000000"/>
                </a:solidFill>
              </a:rPr>
              <a:t>its</a:t>
            </a:r>
            <a:r>
              <a:rPr lang="cs-CZ" dirty="0" smtClean="0">
                <a:solidFill>
                  <a:srgbClr val="000000"/>
                </a:solidFill>
              </a:rPr>
              <a:t> </a:t>
            </a:r>
            <a:r>
              <a:rPr lang="cs-CZ" dirty="0" err="1" smtClean="0">
                <a:solidFill>
                  <a:srgbClr val="000000"/>
                </a:solidFill>
              </a:rPr>
              <a:t>financial</a:t>
            </a:r>
            <a:r>
              <a:rPr lang="cs-CZ" dirty="0" smtClean="0">
                <a:solidFill>
                  <a:srgbClr val="000000"/>
                </a:solidFill>
              </a:rPr>
              <a:t> </a:t>
            </a:r>
            <a:r>
              <a:rPr lang="cs-CZ" dirty="0" err="1" smtClean="0">
                <a:solidFill>
                  <a:srgbClr val="000000"/>
                </a:solidFill>
              </a:rPr>
              <a:t>structure</a:t>
            </a:r>
            <a:r>
              <a:rPr lang="cs-CZ" dirty="0" smtClean="0">
                <a:solidFill>
                  <a:srgbClr val="000000"/>
                </a:solidFill>
              </a:rPr>
              <a:t>, </a:t>
            </a:r>
            <a:r>
              <a:rPr lang="cs-CZ" dirty="0" err="1" smtClean="0">
                <a:solidFill>
                  <a:srgbClr val="000000"/>
                </a:solidFill>
              </a:rPr>
              <a:t>its</a:t>
            </a:r>
            <a:r>
              <a:rPr lang="cs-CZ" dirty="0" smtClean="0">
                <a:solidFill>
                  <a:srgbClr val="000000"/>
                </a:solidFill>
              </a:rPr>
              <a:t> </a:t>
            </a:r>
            <a:r>
              <a:rPr lang="cs-CZ" dirty="0" err="1" smtClean="0">
                <a:solidFill>
                  <a:srgbClr val="000000"/>
                </a:solidFill>
              </a:rPr>
              <a:t>liquidity</a:t>
            </a:r>
            <a:r>
              <a:rPr lang="cs-CZ" dirty="0" smtClean="0">
                <a:solidFill>
                  <a:srgbClr val="000000"/>
                </a:solidFill>
              </a:rPr>
              <a:t> and </a:t>
            </a:r>
            <a:r>
              <a:rPr lang="cs-CZ" dirty="0" err="1" smtClean="0">
                <a:solidFill>
                  <a:srgbClr val="000000"/>
                </a:solidFill>
              </a:rPr>
              <a:t>solvency</a:t>
            </a:r>
            <a:r>
              <a:rPr lang="cs-CZ" dirty="0" smtClean="0">
                <a:solidFill>
                  <a:srgbClr val="000000"/>
                </a:solidFill>
              </a:rPr>
              <a:t>, and </a:t>
            </a:r>
            <a:r>
              <a:rPr lang="cs-CZ" dirty="0" err="1" smtClean="0">
                <a:solidFill>
                  <a:srgbClr val="000000"/>
                </a:solidFill>
              </a:rPr>
              <a:t>its</a:t>
            </a:r>
            <a:r>
              <a:rPr lang="cs-CZ" dirty="0" smtClean="0">
                <a:solidFill>
                  <a:srgbClr val="000000"/>
                </a:solidFill>
              </a:rPr>
              <a:t> </a:t>
            </a:r>
            <a:r>
              <a:rPr lang="cs-CZ" dirty="0" err="1" smtClean="0">
                <a:solidFill>
                  <a:srgbClr val="000000"/>
                </a:solidFill>
              </a:rPr>
              <a:t>capacity</a:t>
            </a:r>
            <a:r>
              <a:rPr lang="cs-CZ" dirty="0" smtClean="0">
                <a:solidFill>
                  <a:srgbClr val="000000"/>
                </a:solidFill>
              </a:rPr>
              <a:t> to </a:t>
            </a:r>
            <a:r>
              <a:rPr lang="cs-CZ" dirty="0" err="1" smtClean="0">
                <a:solidFill>
                  <a:srgbClr val="000000"/>
                </a:solidFill>
              </a:rPr>
              <a:t>adapt</a:t>
            </a:r>
            <a:r>
              <a:rPr lang="cs-CZ" dirty="0" smtClean="0">
                <a:solidFill>
                  <a:srgbClr val="000000"/>
                </a:solidFill>
              </a:rPr>
              <a:t> to </a:t>
            </a:r>
            <a:r>
              <a:rPr lang="cs-CZ" dirty="0" err="1" smtClean="0">
                <a:solidFill>
                  <a:srgbClr val="000000"/>
                </a:solidFill>
              </a:rPr>
              <a:t>changes</a:t>
            </a:r>
            <a:r>
              <a:rPr lang="cs-CZ" dirty="0" smtClean="0">
                <a:solidFill>
                  <a:srgbClr val="000000"/>
                </a:solidFill>
              </a:rPr>
              <a:t> in </a:t>
            </a:r>
            <a:r>
              <a:rPr lang="cs-CZ" dirty="0" err="1" smtClean="0">
                <a:solidFill>
                  <a:srgbClr val="000000"/>
                </a:solidFill>
              </a:rPr>
              <a:t>the</a:t>
            </a:r>
            <a:r>
              <a:rPr lang="cs-CZ" dirty="0" smtClean="0">
                <a:solidFill>
                  <a:srgbClr val="000000"/>
                </a:solidFill>
              </a:rPr>
              <a:t> </a:t>
            </a:r>
            <a:r>
              <a:rPr lang="cs-CZ" dirty="0" err="1" smtClean="0">
                <a:solidFill>
                  <a:srgbClr val="000000"/>
                </a:solidFill>
              </a:rPr>
              <a:t>environment</a:t>
            </a:r>
            <a:r>
              <a:rPr lang="cs-CZ" dirty="0" smtClean="0">
                <a:solidFill>
                  <a:srgbClr val="000000"/>
                </a:solidFill>
              </a:rPr>
              <a:t> in </a:t>
            </a:r>
            <a:r>
              <a:rPr lang="cs-CZ" dirty="0" err="1" smtClean="0">
                <a:solidFill>
                  <a:srgbClr val="000000"/>
                </a:solidFill>
              </a:rPr>
              <a:t>which</a:t>
            </a:r>
            <a:r>
              <a:rPr lang="cs-CZ" dirty="0" smtClean="0">
                <a:solidFill>
                  <a:srgbClr val="000000"/>
                </a:solidFill>
              </a:rPr>
              <a:t> </a:t>
            </a:r>
            <a:r>
              <a:rPr lang="cs-CZ" dirty="0" err="1" smtClean="0">
                <a:solidFill>
                  <a:srgbClr val="000000"/>
                </a:solidFill>
              </a:rPr>
              <a:t>it</a:t>
            </a:r>
            <a:r>
              <a:rPr lang="cs-CZ" dirty="0" smtClean="0">
                <a:solidFill>
                  <a:srgbClr val="000000"/>
                </a:solidFill>
              </a:rPr>
              <a:t> </a:t>
            </a:r>
            <a:r>
              <a:rPr lang="cs-CZ" dirty="0" err="1" smtClean="0">
                <a:solidFill>
                  <a:srgbClr val="000000"/>
                </a:solidFill>
              </a:rPr>
              <a:t>operates</a:t>
            </a:r>
            <a:r>
              <a:rPr lang="cs-CZ" dirty="0" smtClean="0">
                <a:solidFill>
                  <a:srgbClr val="000000"/>
                </a:solidFill>
              </a:rPr>
              <a:t>. </a:t>
            </a:r>
          </a:p>
          <a:p>
            <a:r>
              <a:rPr lang="cs-CZ" dirty="0" err="1" smtClean="0">
                <a:solidFill>
                  <a:srgbClr val="000000"/>
                </a:solidFill>
              </a:rPr>
              <a:t>The</a:t>
            </a:r>
            <a:r>
              <a:rPr lang="cs-CZ" dirty="0" smtClean="0">
                <a:solidFill>
                  <a:srgbClr val="000000"/>
                </a:solidFill>
              </a:rPr>
              <a:t> balance </a:t>
            </a:r>
            <a:r>
              <a:rPr lang="cs-CZ" dirty="0" err="1" smtClean="0">
                <a:solidFill>
                  <a:srgbClr val="000000"/>
                </a:solidFill>
              </a:rPr>
              <a:t>sheet</a:t>
            </a:r>
            <a:r>
              <a:rPr lang="cs-CZ" dirty="0" smtClean="0">
                <a:solidFill>
                  <a:srgbClr val="000000"/>
                </a:solidFill>
              </a:rPr>
              <a:t> </a:t>
            </a:r>
            <a:r>
              <a:rPr lang="cs-CZ" dirty="0" err="1" smtClean="0">
                <a:solidFill>
                  <a:srgbClr val="000000"/>
                </a:solidFill>
              </a:rPr>
              <a:t>presents</a:t>
            </a:r>
            <a:r>
              <a:rPr lang="cs-CZ" dirty="0" smtClean="0">
                <a:solidFill>
                  <a:srgbClr val="000000"/>
                </a:solidFill>
              </a:rPr>
              <a:t> </a:t>
            </a:r>
            <a:r>
              <a:rPr lang="cs-CZ" dirty="0" err="1" smtClean="0">
                <a:solidFill>
                  <a:srgbClr val="000000"/>
                </a:solidFill>
              </a:rPr>
              <a:t>this</a:t>
            </a:r>
            <a:r>
              <a:rPr lang="cs-CZ" dirty="0" smtClean="0">
                <a:solidFill>
                  <a:srgbClr val="000000"/>
                </a:solidFill>
              </a:rPr>
              <a:t> </a:t>
            </a:r>
            <a:r>
              <a:rPr lang="cs-CZ" dirty="0" err="1" smtClean="0">
                <a:solidFill>
                  <a:srgbClr val="000000"/>
                </a:solidFill>
              </a:rPr>
              <a:t>kind</a:t>
            </a:r>
            <a:r>
              <a:rPr lang="cs-CZ" dirty="0" smtClean="0">
                <a:solidFill>
                  <a:srgbClr val="000000"/>
                </a:solidFill>
              </a:rPr>
              <a:t> </a:t>
            </a:r>
            <a:r>
              <a:rPr lang="cs-CZ" dirty="0" err="1" smtClean="0">
                <a:solidFill>
                  <a:srgbClr val="000000"/>
                </a:solidFill>
              </a:rPr>
              <a:t>of</a:t>
            </a:r>
            <a:r>
              <a:rPr lang="cs-CZ" dirty="0" smtClean="0">
                <a:solidFill>
                  <a:srgbClr val="000000"/>
                </a:solidFill>
              </a:rPr>
              <a:t> </a:t>
            </a:r>
            <a:r>
              <a:rPr lang="cs-CZ" dirty="0" err="1" smtClean="0">
                <a:solidFill>
                  <a:srgbClr val="000000"/>
                </a:solidFill>
              </a:rPr>
              <a:t>information</a:t>
            </a:r>
            <a:r>
              <a:rPr lang="cs-CZ" dirty="0" smtClean="0">
                <a:solidFill>
                  <a:srgbClr val="000000"/>
                </a:solidFill>
              </a:rPr>
              <a:t>.</a:t>
            </a:r>
            <a:endParaRPr lang="cs-CZ" dirty="0"/>
          </a:p>
        </p:txBody>
      </p:sp>
    </p:spTree>
    <p:extLst>
      <p:ext uri="{BB962C8B-B14F-4D97-AF65-F5344CB8AC3E}">
        <p14:creationId xmlns:p14="http://schemas.microsoft.com/office/powerpoint/2010/main" val="3295082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 Box 1"/>
          <p:cNvSpPr txBox="1">
            <a:spLocks noChangeArrowheads="1"/>
          </p:cNvSpPr>
          <p:nvPr/>
        </p:nvSpPr>
        <p:spPr bwMode="auto">
          <a:xfrm>
            <a:off x="456481" y="313953"/>
            <a:ext cx="8228160" cy="10628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145"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S Gothic" charset="-128"/>
              </a:defRPr>
            </a:lvl9pPr>
          </a:lstStyle>
          <a:p>
            <a:pPr algn="ctr">
              <a:lnSpc>
                <a:spcPct val="95000"/>
              </a:lnSpc>
            </a:pPr>
            <a:r>
              <a:rPr lang="en-US" sz="4000" b="1">
                <a:solidFill>
                  <a:srgbClr val="000066"/>
                </a:solidFill>
                <a:latin typeface="Times New Roman" pitchFamily="16" charset="0"/>
              </a:rPr>
              <a:t>Financial Position</a:t>
            </a:r>
            <a:r>
              <a:rPr lang="en-US" sz="4000">
                <a:solidFill>
                  <a:srgbClr val="000000"/>
                </a:solidFill>
              </a:rPr>
              <a:t> </a:t>
            </a:r>
          </a:p>
        </p:txBody>
      </p:sp>
      <p:sp>
        <p:nvSpPr>
          <p:cNvPr id="23554" name="Text Box 2"/>
          <p:cNvSpPr txBox="1">
            <a:spLocks noChangeArrowheads="1"/>
          </p:cNvSpPr>
          <p:nvPr/>
        </p:nvSpPr>
        <p:spPr bwMode="auto">
          <a:xfrm>
            <a:off x="456481" y="1604329"/>
            <a:ext cx="8228160" cy="44443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471" rIns="0" bIns="0"/>
          <a:lstStyle>
            <a:lvl1pPr marL="427038" indent="-322263">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1pPr>
            <a:lvl2pPr>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2pPr>
            <a:lvl3pPr>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3pPr>
            <a:lvl4pPr>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4pPr>
            <a:lvl5pPr>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427038" algn="l"/>
                <a:tab pos="874713" algn="l"/>
                <a:tab pos="1323975" algn="l"/>
                <a:tab pos="1773238" algn="l"/>
                <a:tab pos="2222500" algn="l"/>
                <a:tab pos="2671763" algn="l"/>
                <a:tab pos="3121025" algn="l"/>
                <a:tab pos="3570288" algn="l"/>
                <a:tab pos="4019550" algn="l"/>
                <a:tab pos="4468813" algn="l"/>
                <a:tab pos="4918075" algn="l"/>
                <a:tab pos="5367338" algn="l"/>
                <a:tab pos="5816600" algn="l"/>
                <a:tab pos="6265863" algn="l"/>
                <a:tab pos="6715125" algn="l"/>
                <a:tab pos="7164388" algn="l"/>
                <a:tab pos="7613650" algn="l"/>
                <a:tab pos="8062913" algn="l"/>
                <a:tab pos="8512175" algn="l"/>
                <a:tab pos="8961438" algn="l"/>
                <a:tab pos="9410700" algn="l"/>
              </a:tabLst>
              <a:defRPr>
                <a:solidFill>
                  <a:srgbClr val="FFFFFF"/>
                </a:solidFill>
                <a:latin typeface="Arial" charset="0"/>
                <a:ea typeface="MS Gothic" charset="-128"/>
              </a:defRPr>
            </a:lvl9pPr>
          </a:lstStyle>
          <a:p>
            <a:pPr>
              <a:spcAft>
                <a:spcPts val="1293"/>
              </a:spcAft>
              <a:buSzPct val="45000"/>
              <a:buFont typeface="Wingdings" charset="2"/>
              <a:buChar char=""/>
            </a:pPr>
            <a:r>
              <a:rPr lang="cs-CZ" sz="2900">
                <a:solidFill>
                  <a:srgbClr val="000000"/>
                </a:solidFill>
              </a:rPr>
              <a:t>The financial position of an enterprise is affected by the economic resources it controls, its financial structure, its liquidity and solvency, and its capacity to adapt to changes in the environment in which it operates. </a:t>
            </a:r>
          </a:p>
          <a:p>
            <a:pPr>
              <a:spcAft>
                <a:spcPts val="1293"/>
              </a:spcAft>
              <a:buSzPct val="45000"/>
              <a:buFont typeface="Wingdings" charset="2"/>
              <a:buChar char=""/>
            </a:pPr>
            <a:r>
              <a:rPr lang="cs-CZ" sz="2900">
                <a:solidFill>
                  <a:srgbClr val="000000"/>
                </a:solidFill>
              </a:rPr>
              <a:t>The balance sheet presents this kind of information. </a:t>
            </a:r>
          </a:p>
        </p:txBody>
      </p:sp>
    </p:spTree>
    <p:extLst>
      <p:ext uri="{BB962C8B-B14F-4D97-AF65-F5344CB8AC3E}">
        <p14:creationId xmlns:p14="http://schemas.microsoft.com/office/powerpoint/2010/main" val="304285607"/>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ablona_FU">
  <a:themeElements>
    <a:clrScheme name="Výchozí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ýchozí návrh">
      <a:majorFont>
        <a:latin typeface="Arial"/>
        <a:ea typeface=""/>
        <a:cs typeface="Arial"/>
      </a:majorFont>
      <a:minorFont>
        <a:latin typeface="Arial"/>
        <a:ea typeface=""/>
        <a:cs typeface="Arial"/>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ýchozí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ýchozí návr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ýchozí návr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ýchozí návr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ýchozí návr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ýchozí návr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ýchozí návr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ýchozí návr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ýchozí návr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ýchozí návr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ýchozí návr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ýchozí návr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03_Základní stavební prvky výsledovky</Template>
  <TotalTime>42</TotalTime>
  <Words>1180</Words>
  <Application>Microsoft Office PowerPoint</Application>
  <PresentationFormat>Předvádění na obrazovce (4:3)</PresentationFormat>
  <Paragraphs>109</Paragraphs>
  <Slides>21</Slides>
  <Notes>11</Notes>
  <HiddenSlides>0</HiddenSlides>
  <MMClips>0</MMClips>
  <ScaleCrop>false</ScaleCrop>
  <HeadingPairs>
    <vt:vector size="4" baseType="variant">
      <vt:variant>
        <vt:lpstr>Motiv</vt:lpstr>
      </vt:variant>
      <vt:variant>
        <vt:i4>1</vt:i4>
      </vt:variant>
      <vt:variant>
        <vt:lpstr>Nadpisy snímků</vt:lpstr>
      </vt:variant>
      <vt:variant>
        <vt:i4>21</vt:i4>
      </vt:variant>
    </vt:vector>
  </HeadingPairs>
  <TitlesOfParts>
    <vt:vector size="22" baseType="lpstr">
      <vt:lpstr>sablona_FU</vt:lpstr>
      <vt:lpstr>Závěrka</vt:lpstr>
      <vt:lpstr>Obsah přednášky</vt:lpstr>
      <vt:lpstr>Opakování</vt:lpstr>
      <vt:lpstr>Závěrka</vt:lpstr>
      <vt:lpstr>Regulace a harmonizace účetnictví</vt:lpstr>
      <vt:lpstr>Prezentace aplikace PowerPoint</vt:lpstr>
      <vt:lpstr>Prezentace aplikace PowerPoint</vt:lpstr>
      <vt:lpstr>Rozvaha</vt:lpstr>
      <vt:lpstr>Prezentace aplikace PowerPoint</vt:lpstr>
      <vt:lpstr>Struktura rozvahy</vt:lpstr>
      <vt:lpstr>Bilanční kontinuita x reklasifikace</vt:lpstr>
      <vt:lpstr>Výkaz zisků a ztrát / IS / PL</vt:lpstr>
      <vt:lpstr>Prezentace aplikace PowerPoint</vt:lpstr>
      <vt:lpstr>Výkaz o peň. tocích</vt:lpstr>
      <vt:lpstr>Cash Flow vymezení problematiky</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Závěrka</dc:title>
  <dc:creator>mensikm</dc:creator>
  <cp:lastModifiedBy>mensikm</cp:lastModifiedBy>
  <cp:revision>4</cp:revision>
  <dcterms:created xsi:type="dcterms:W3CDTF">2013-04-15T05:15:52Z</dcterms:created>
  <dcterms:modified xsi:type="dcterms:W3CDTF">2013-04-15T05:58:47Z</dcterms:modified>
</cp:coreProperties>
</file>