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20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71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5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33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74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061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17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0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69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71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3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FF669-D136-4335-81F8-8050360C04BD}" type="datetimeFigureOut">
              <a:rPr lang="cs-CZ" smtClean="0"/>
              <a:t>17.2.2015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F3EF7-D9B1-47F8-B906-143BC824A5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39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Uzávěrka a její operace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Přednáška FU1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60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Krátkodobá aktiva – zásoby</a:t>
            </a:r>
          </a:p>
          <a:p>
            <a:pPr lvl="1"/>
            <a:r>
              <a:rPr lang="cs-CZ" dirty="0" smtClean="0"/>
              <a:t>Existence (zničení, krádež, nález)</a:t>
            </a:r>
          </a:p>
          <a:p>
            <a:pPr lvl="1"/>
            <a:r>
              <a:rPr lang="cs-CZ" dirty="0" smtClean="0"/>
              <a:t>Ocenění (LCM)</a:t>
            </a:r>
          </a:p>
          <a:p>
            <a:pPr lvl="1"/>
            <a:r>
              <a:rPr lang="cs-CZ" dirty="0" smtClean="0"/>
              <a:t>Opravná položka</a:t>
            </a:r>
          </a:p>
          <a:p>
            <a:pPr lvl="1"/>
            <a:r>
              <a:rPr lang="cs-CZ" dirty="0" smtClean="0"/>
              <a:t>Aplikace metody ocenění (FIFO, LIFO, …)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455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Pohledávky</a:t>
            </a:r>
          </a:p>
          <a:p>
            <a:pPr lvl="1"/>
            <a:r>
              <a:rPr lang="cs-CZ" dirty="0" smtClean="0"/>
              <a:t>Konfirmace</a:t>
            </a:r>
          </a:p>
          <a:p>
            <a:pPr lvl="1"/>
            <a:r>
              <a:rPr lang="cs-CZ" dirty="0" smtClean="0"/>
              <a:t>Opravné položky</a:t>
            </a:r>
          </a:p>
          <a:p>
            <a:pPr lvl="1"/>
            <a:r>
              <a:rPr lang="cs-CZ" dirty="0" smtClean="0"/>
              <a:t>Rezervy</a:t>
            </a:r>
          </a:p>
          <a:p>
            <a:pPr lvl="1"/>
            <a:r>
              <a:rPr lang="cs-CZ" dirty="0" smtClean="0"/>
              <a:t>Cizí měny – přecenění a kurzové rozdíly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73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Krátkodobá finanční aktiva</a:t>
            </a:r>
          </a:p>
          <a:p>
            <a:pPr lvl="1"/>
            <a:r>
              <a:rPr lang="cs-CZ" dirty="0" smtClean="0"/>
              <a:t>Existence</a:t>
            </a:r>
          </a:p>
          <a:p>
            <a:pPr lvl="1"/>
            <a:r>
              <a:rPr lang="cs-CZ" dirty="0" smtClean="0"/>
              <a:t>Ocenění (LCM, Fair </a:t>
            </a:r>
            <a:r>
              <a:rPr lang="cs-CZ" dirty="0" err="1" smtClean="0"/>
              <a:t>value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Přepočet cizích měn</a:t>
            </a:r>
          </a:p>
          <a:p>
            <a:pPr lvl="1"/>
            <a:r>
              <a:rPr lang="cs-CZ" dirty="0" smtClean="0"/>
              <a:t>Hmotná odpovědnost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863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Přechodná a ostatní aktiva</a:t>
            </a:r>
          </a:p>
          <a:p>
            <a:r>
              <a:rPr lang="cs-CZ" dirty="0" smtClean="0"/>
              <a:t>Dohadné položky a časové rozlišení</a:t>
            </a:r>
          </a:p>
          <a:p>
            <a:pPr lvl="1"/>
            <a:r>
              <a:rPr lang="cs-CZ" dirty="0" smtClean="0"/>
              <a:t>Tvorba dohadných položek</a:t>
            </a:r>
          </a:p>
          <a:p>
            <a:pPr lvl="1"/>
            <a:r>
              <a:rPr lang="cs-CZ" dirty="0" smtClean="0"/>
              <a:t>Přepočet časového rozlišení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123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VI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Dlouhodobé závazky (Rezervy, CP dluhového typu, úvěry, …)</a:t>
            </a:r>
          </a:p>
          <a:p>
            <a:pPr lvl="1"/>
            <a:r>
              <a:rPr lang="cs-CZ" dirty="0" smtClean="0"/>
              <a:t>Existence</a:t>
            </a:r>
          </a:p>
          <a:p>
            <a:pPr lvl="1"/>
            <a:r>
              <a:rPr lang="cs-CZ" dirty="0" smtClean="0"/>
              <a:t>Časová hodnota</a:t>
            </a:r>
          </a:p>
          <a:p>
            <a:pPr lvl="1"/>
            <a:r>
              <a:rPr lang="cs-CZ" dirty="0" smtClean="0"/>
              <a:t>Kontrola splátkového kalendáře a umořovacího plánu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014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VII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Krátkodobé závazky</a:t>
            </a:r>
          </a:p>
          <a:p>
            <a:pPr lvl="1"/>
            <a:r>
              <a:rPr lang="cs-CZ" dirty="0" smtClean="0"/>
              <a:t>Konfirmace</a:t>
            </a:r>
          </a:p>
          <a:p>
            <a:pPr lvl="1"/>
            <a:r>
              <a:rPr lang="cs-CZ" dirty="0" smtClean="0"/>
              <a:t>Ocenění</a:t>
            </a:r>
          </a:p>
          <a:p>
            <a:pPr lvl="1"/>
            <a:r>
              <a:rPr lang="cs-CZ" dirty="0" smtClean="0"/>
              <a:t>Cizí měny přecenit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84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VIII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Ostatní závazky (dohady a časová rozlišení)</a:t>
            </a:r>
          </a:p>
          <a:p>
            <a:pPr lvl="1"/>
            <a:r>
              <a:rPr lang="cs-CZ" dirty="0" smtClean="0"/>
              <a:t>Tvorba dohadných položek</a:t>
            </a:r>
          </a:p>
          <a:p>
            <a:pPr lvl="1"/>
            <a:r>
              <a:rPr lang="cs-CZ" dirty="0" smtClean="0"/>
              <a:t>Přepočet časového rozlišení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3053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IX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Vlastní kapitál (základní kapitál, rezervní fondy, …)</a:t>
            </a:r>
          </a:p>
          <a:p>
            <a:pPr lvl="1"/>
            <a:r>
              <a:rPr lang="cs-CZ" dirty="0" smtClean="0"/>
              <a:t>Registrace u státních autorit (</a:t>
            </a:r>
            <a:r>
              <a:rPr lang="cs-CZ" dirty="0" err="1" smtClean="0"/>
              <a:t>rejstř</a:t>
            </a:r>
            <a:r>
              <a:rPr lang="cs-CZ" dirty="0" smtClean="0"/>
              <a:t>. soudy)</a:t>
            </a:r>
          </a:p>
          <a:p>
            <a:pPr lvl="1"/>
            <a:r>
              <a:rPr lang="cs-CZ" dirty="0" smtClean="0"/>
              <a:t>Tvorba fondů</a:t>
            </a:r>
          </a:p>
          <a:p>
            <a:pPr lvl="1"/>
            <a:r>
              <a:rPr lang="cs-CZ" dirty="0" smtClean="0"/>
              <a:t>Rozdělování HV (předchozího účetního období!)</a:t>
            </a:r>
          </a:p>
          <a:p>
            <a:pPr lvl="1"/>
            <a:r>
              <a:rPr lang="cs-CZ" dirty="0" smtClean="0"/>
              <a:t>Kapitalizace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5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Náklady, výnosy</a:t>
            </a:r>
          </a:p>
          <a:p>
            <a:pPr lvl="1"/>
            <a:r>
              <a:rPr lang="cs-CZ" dirty="0" smtClean="0"/>
              <a:t>Částečně vyřešeno předchozími inventarizacemi (podvojnost)</a:t>
            </a:r>
          </a:p>
          <a:p>
            <a:pPr lvl="1"/>
            <a:r>
              <a:rPr lang="cs-CZ" dirty="0" smtClean="0"/>
              <a:t>Klasifikace a struktura</a:t>
            </a:r>
          </a:p>
          <a:p>
            <a:pPr lvl="1"/>
            <a:r>
              <a:rPr lang="cs-CZ" dirty="0" smtClean="0"/>
              <a:t>Daňové a nedaňové dopady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6337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Vypořádání inventarizačních rozdílů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Srovnání modelu a reality</a:t>
            </a:r>
          </a:p>
          <a:p>
            <a:r>
              <a:rPr lang="cs-CZ" dirty="0" smtClean="0"/>
              <a:t>Ověřeno pomocí aktualizované předvahy</a:t>
            </a:r>
          </a:p>
          <a:p>
            <a:r>
              <a:rPr lang="cs-CZ" dirty="0" smtClean="0"/>
              <a:t>Vykazuje se obvykle výsledkově</a:t>
            </a:r>
          </a:p>
          <a:p>
            <a:r>
              <a:rPr lang="cs-CZ" dirty="0" smtClean="0"/>
              <a:t>Po vypořádání je HV „úplný“</a:t>
            </a:r>
          </a:p>
          <a:p>
            <a:pPr lvl="1"/>
            <a:r>
              <a:rPr lang="cs-CZ" dirty="0" smtClean="0"/>
              <a:t>Lze odhadnout daň z příjmu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86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Opakování základních pojmů</a:t>
            </a:r>
          </a:p>
          <a:p>
            <a:r>
              <a:rPr lang="cs-CZ" dirty="0" smtClean="0"/>
              <a:t>Uzávěrka</a:t>
            </a:r>
          </a:p>
          <a:p>
            <a:pPr lvl="1"/>
            <a:r>
              <a:rPr lang="cs-CZ" dirty="0" smtClean="0"/>
              <a:t>Předvaha</a:t>
            </a:r>
          </a:p>
          <a:p>
            <a:pPr lvl="1"/>
            <a:r>
              <a:rPr lang="cs-CZ" dirty="0" smtClean="0"/>
              <a:t>Inventarizace</a:t>
            </a:r>
          </a:p>
          <a:p>
            <a:pPr lvl="1"/>
            <a:r>
              <a:rPr lang="cs-CZ" dirty="0" smtClean="0"/>
              <a:t>Rozdíly</a:t>
            </a:r>
          </a:p>
          <a:p>
            <a:pPr lvl="1"/>
            <a:r>
              <a:rPr lang="cs-CZ" dirty="0" smtClean="0"/>
              <a:t>Uzavření účtů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148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Uzavírání účtů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Historicky důležitá část – umožňuje sestavení výkazů (předpokladem závěrky je uzávěrka)</a:t>
            </a:r>
          </a:p>
          <a:p>
            <a:r>
              <a:rPr lang="cs-CZ" dirty="0" smtClean="0"/>
              <a:t>Dnes automatizovaně</a:t>
            </a:r>
          </a:p>
          <a:p>
            <a:r>
              <a:rPr lang="cs-CZ" dirty="0" smtClean="0"/>
              <a:t>Vzniká KUR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099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 základních pojmů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Účetnictví je model reality</a:t>
            </a:r>
          </a:p>
          <a:p>
            <a:pPr lvl="1"/>
            <a:r>
              <a:rPr lang="cs-CZ" dirty="0" smtClean="0"/>
              <a:t>Zjednodušený</a:t>
            </a:r>
          </a:p>
          <a:p>
            <a:pPr lvl="1"/>
            <a:r>
              <a:rPr lang="cs-CZ" dirty="0" smtClean="0"/>
              <a:t>Účelově sestavený</a:t>
            </a:r>
          </a:p>
          <a:p>
            <a:pPr lvl="1"/>
            <a:r>
              <a:rPr lang="cs-CZ" dirty="0" smtClean="0"/>
              <a:t>Podobný realitě v určitém směru</a:t>
            </a:r>
          </a:p>
          <a:p>
            <a:r>
              <a:rPr lang="cs-CZ" dirty="0" smtClean="0"/>
              <a:t>Tento model má za úkol informovat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True</a:t>
            </a:r>
            <a:r>
              <a:rPr lang="cs-CZ" dirty="0" smtClean="0"/>
              <a:t> and fair </a:t>
            </a:r>
            <a:r>
              <a:rPr lang="cs-CZ" dirty="0" err="1" smtClean="0"/>
              <a:t>view</a:t>
            </a:r>
            <a:r>
              <a:rPr lang="cs-CZ" dirty="0" smtClean="0"/>
              <a:t>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505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Uzávěrka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Předchází rozvahovému dni a sestavení závěrky</a:t>
            </a:r>
          </a:p>
          <a:p>
            <a:r>
              <a:rPr lang="cs-CZ" dirty="0" smtClean="0"/>
              <a:t>Cílem / výstupem je uzavření účtu/účtů</a:t>
            </a:r>
          </a:p>
          <a:p>
            <a:r>
              <a:rPr lang="cs-CZ" dirty="0" smtClean="0"/>
              <a:t>Získání korektních </a:t>
            </a:r>
          </a:p>
          <a:p>
            <a:pPr lvl="1"/>
            <a:r>
              <a:rPr lang="cs-CZ" dirty="0" smtClean="0"/>
              <a:t>stavů / zůstatků rozvahové účty</a:t>
            </a:r>
          </a:p>
          <a:p>
            <a:pPr lvl="1"/>
            <a:r>
              <a:rPr lang="cs-CZ" dirty="0" smtClean="0"/>
              <a:t>toků / obratů výsledkové účty</a:t>
            </a:r>
          </a:p>
          <a:p>
            <a:r>
              <a:rPr lang="cs-CZ" dirty="0" smtClean="0"/>
              <a:t>Metodické nástroje</a:t>
            </a:r>
          </a:p>
          <a:p>
            <a:pPr lvl="1"/>
            <a:r>
              <a:rPr lang="cs-CZ" dirty="0" smtClean="0"/>
              <a:t>Předvaha</a:t>
            </a:r>
          </a:p>
          <a:p>
            <a:pPr lvl="1"/>
            <a:r>
              <a:rPr lang="cs-CZ" dirty="0" smtClean="0"/>
              <a:t>Inventarizace</a:t>
            </a:r>
          </a:p>
          <a:p>
            <a:r>
              <a:rPr lang="cs-CZ" dirty="0" smtClean="0"/>
              <a:t>Nejčastěji je skutečně vykonána po rozvahovém dni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069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Předvaha / Trial balance</a:t>
            </a:r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Nejpoužívanější přehled při práci s účetními informacemi</a:t>
            </a:r>
          </a:p>
          <a:p>
            <a:r>
              <a:rPr lang="cs-CZ" dirty="0" smtClean="0"/>
              <a:t>Zobrazuje účetní položky (dle účtového rozvrhu) ve struktuře</a:t>
            </a:r>
          </a:p>
          <a:p>
            <a:pPr marL="1160463" lvl="1"/>
            <a:r>
              <a:rPr lang="cs-CZ" dirty="0" smtClean="0"/>
              <a:t>PZ</a:t>
            </a:r>
          </a:p>
          <a:p>
            <a:pPr marL="1160463" lvl="1"/>
            <a:r>
              <a:rPr lang="cs-CZ" dirty="0" smtClean="0"/>
              <a:t>Obrat MD</a:t>
            </a:r>
          </a:p>
          <a:p>
            <a:pPr marL="1160463" lvl="1"/>
            <a:r>
              <a:rPr lang="cs-CZ" dirty="0" smtClean="0"/>
              <a:t>Obrat D</a:t>
            </a:r>
          </a:p>
          <a:p>
            <a:pPr marL="1160463" lvl="1"/>
            <a:r>
              <a:rPr lang="cs-CZ" dirty="0" smtClean="0"/>
              <a:t>KZ / souhrn obratu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004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Předvaha - schematicky</a:t>
            </a:r>
            <a:endParaRPr lang="en-US" smtClean="0"/>
          </a:p>
        </p:txBody>
      </p:sp>
      <p:pic>
        <p:nvPicPr>
          <p:cNvPr id="28675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" y="2041525"/>
            <a:ext cx="8856663" cy="1603375"/>
          </a:xfrm>
        </p:spPr>
      </p:pic>
    </p:spTree>
    <p:extLst>
      <p:ext uri="{BB962C8B-B14F-4D97-AF65-F5344CB8AC3E}">
        <p14:creationId xmlns:p14="http://schemas.microsoft.com/office/powerpoint/2010/main" val="2747808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Předvaha / Trial balance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uzávěrky slouží k </a:t>
            </a:r>
          </a:p>
          <a:p>
            <a:pPr lvl="1"/>
            <a:r>
              <a:rPr lang="cs-CZ" dirty="0" smtClean="0"/>
              <a:t>Získání předběžné informace o stavech a tocích</a:t>
            </a:r>
          </a:p>
          <a:p>
            <a:pPr lvl="1"/>
            <a:r>
              <a:rPr lang="cs-CZ" dirty="0" smtClean="0"/>
              <a:t>Porovnání se stavy a toky cílovými</a:t>
            </a:r>
          </a:p>
          <a:p>
            <a:pPr lvl="1"/>
            <a:r>
              <a:rPr lang="cs-CZ" dirty="0" smtClean="0"/>
              <a:t>Ověření dosažení cílových hodnot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593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Způsoby inventarizace</a:t>
            </a:r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 smtClean="0"/>
              <a:t>Fyzická – zejména hmotná aktiva</a:t>
            </a:r>
          </a:p>
          <a:p>
            <a:pPr>
              <a:lnSpc>
                <a:spcPct val="90000"/>
              </a:lnSpc>
            </a:pPr>
            <a:r>
              <a:rPr lang="cs-CZ" sz="2800" dirty="0" smtClean="0"/>
              <a:t>Dokladová – zejména 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nehmotná aktiva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Finanční aktiva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Závazky</a:t>
            </a:r>
          </a:p>
          <a:p>
            <a:pPr>
              <a:lnSpc>
                <a:spcPct val="90000"/>
              </a:lnSpc>
            </a:pPr>
            <a:r>
              <a:rPr lang="cs-CZ" sz="2800" dirty="0" smtClean="0"/>
              <a:t>Početní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Výpočty kurzových rozdílů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Výpočty současných hodnot (termínové operace apod.)</a:t>
            </a:r>
          </a:p>
          <a:p>
            <a:pPr lvl="1">
              <a:lnSpc>
                <a:spcPct val="90000"/>
              </a:lnSpc>
            </a:pPr>
            <a:r>
              <a:rPr lang="cs-CZ" sz="2400" dirty="0" smtClean="0"/>
              <a:t>Vyčíslení rezerv (dovolená, záruční servis, …)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08422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Inventarizace metodicky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Dlouhodobá aktiva</a:t>
            </a:r>
          </a:p>
          <a:p>
            <a:pPr lvl="1"/>
            <a:r>
              <a:rPr lang="cs-CZ" dirty="0" smtClean="0"/>
              <a:t>Existence (zničení, krádež, nález)</a:t>
            </a:r>
          </a:p>
          <a:p>
            <a:pPr lvl="1"/>
            <a:r>
              <a:rPr lang="cs-CZ" dirty="0" smtClean="0"/>
              <a:t>Ocenění (LCM, Fair </a:t>
            </a:r>
            <a:r>
              <a:rPr lang="cs-CZ" dirty="0" err="1" smtClean="0"/>
              <a:t>value</a:t>
            </a:r>
            <a:r>
              <a:rPr lang="cs-CZ" dirty="0" smtClean="0"/>
              <a:t> a test na snížení hodnoty)</a:t>
            </a:r>
          </a:p>
          <a:p>
            <a:pPr lvl="1"/>
            <a:r>
              <a:rPr lang="cs-CZ" dirty="0" smtClean="0"/>
              <a:t>Kontrola odpisového plánu</a:t>
            </a:r>
          </a:p>
          <a:p>
            <a:pPr lvl="1"/>
            <a:r>
              <a:rPr lang="cs-CZ" dirty="0" smtClean="0"/>
              <a:t>Opravné položka a mimořádné odpisy</a:t>
            </a:r>
          </a:p>
        </p:txBody>
      </p:sp>
    </p:spTree>
    <p:extLst>
      <p:ext uri="{BB962C8B-B14F-4D97-AF65-F5344CB8AC3E}">
        <p14:creationId xmlns:p14="http://schemas.microsoft.com/office/powerpoint/2010/main" val="455551735"/>
      </p:ext>
    </p:extLst>
  </p:cSld>
  <p:clrMapOvr>
    <a:masterClrMapping/>
  </p:clrMapOvr>
</p:sld>
</file>

<file path=ppt/theme/theme1.xml><?xml version="1.0" encoding="utf-8"?>
<a:theme xmlns:a="http://schemas.openxmlformats.org/drawingml/2006/main" name="PPT_CZ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PPT_CZ</Template>
  <TotalTime>133</TotalTime>
  <Words>440</Words>
  <Application>Microsoft Office PowerPoint</Application>
  <PresentationFormat>Předvádění na obrazovce (4:3)</PresentationFormat>
  <Paragraphs>114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PPT_CZ</vt:lpstr>
      <vt:lpstr>Uzávěrka a její operace</vt:lpstr>
      <vt:lpstr>Obsah prezentace</vt:lpstr>
      <vt:lpstr>Opakování základních pojmů</vt:lpstr>
      <vt:lpstr>Uzávěrka</vt:lpstr>
      <vt:lpstr>Předvaha / Trial balance</vt:lpstr>
      <vt:lpstr>Předvaha - schematicky</vt:lpstr>
      <vt:lpstr>Předvaha / Trial balance</vt:lpstr>
      <vt:lpstr>Způsoby inventarizace</vt:lpstr>
      <vt:lpstr>Inventarizace metodicky I</vt:lpstr>
      <vt:lpstr>Inventarizace metodicky II</vt:lpstr>
      <vt:lpstr>Inventarizace metodicky III</vt:lpstr>
      <vt:lpstr>Inventarizace metodicky IV</vt:lpstr>
      <vt:lpstr>Inventarizace metodicky V</vt:lpstr>
      <vt:lpstr>Inventarizace metodicky VI</vt:lpstr>
      <vt:lpstr>Inventarizace metodicky VII</vt:lpstr>
      <vt:lpstr>Inventarizace metodicky VIII</vt:lpstr>
      <vt:lpstr>Inventarizace metodicky IX</vt:lpstr>
      <vt:lpstr>Inventarizace metodicky X</vt:lpstr>
      <vt:lpstr>Vypořádání inventarizačních rozdílů</vt:lpstr>
      <vt:lpstr>Uzavírání účtů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Uzávěrka a její operace</dc:title>
  <dc:creator>Menšík Michal</dc:creator>
  <cp:lastModifiedBy>Menšík Michal</cp:lastModifiedBy>
  <cp:revision>9</cp:revision>
  <dcterms:created xsi:type="dcterms:W3CDTF">2012-04-04T04:58:29Z</dcterms:created>
  <dcterms:modified xsi:type="dcterms:W3CDTF">2015-02-17T07:00:01Z</dcterms:modified>
</cp:coreProperties>
</file>