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91" r:id="rId3"/>
    <p:sldId id="26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0202"/>
    <a:srgbClr val="D1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688"/>
    <p:restoredTop sz="94643"/>
  </p:normalViewPr>
  <p:slideViewPr>
    <p:cSldViewPr snapToGrid="0" snapToObjects="1">
      <p:cViewPr>
        <p:scale>
          <a:sx n="104" d="100"/>
          <a:sy n="104" d="100"/>
        </p:scale>
        <p:origin x="776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8426E-FF4F-3B4D-88C3-310CFAF942B1}" type="datetimeFigureOut">
              <a:rPr lang="cs-CZ" smtClean="0"/>
              <a:t>02.04.21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F55BC-9D85-D443-BAE0-92803A953D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0407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4/2/21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4/2/21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4/2/21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4/2/21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rbulent.be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rbulent.be/" TargetMode="External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hyperlink" Target="http://ok1zed.sweb.cz/s/el_vodniel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renewable-energy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renewable-energy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lucidenergy.com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entricity.com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5229" y="2447236"/>
            <a:ext cx="7070997" cy="1965738"/>
          </a:xfrm>
        </p:spPr>
        <p:txBody>
          <a:bodyPr lIns="0" tIns="0" rIns="0" bIns="0" anchor="t" anchorCtr="0">
            <a:noAutofit/>
          </a:bodyPr>
          <a:lstStyle/>
          <a:p>
            <a:r>
              <a:rPr lang="cs-CZ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cs-CZ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Vodní energie</a:t>
            </a:r>
            <a:br>
              <a:rPr lang="cs-CZ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74643" y="4412974"/>
            <a:ext cx="6412436" cy="11413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			Václav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Kacbunda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M20106</a:t>
            </a:r>
          </a:p>
          <a:p>
            <a:pPr algn="l"/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Předmětt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		(YEM) Energetický management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635" y="352417"/>
            <a:ext cx="1448187" cy="131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84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49130FD-235C-9E49-8F74-DA1ACBC4A3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474" y="879676"/>
            <a:ext cx="8046156" cy="4525963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492551C-2133-F742-9093-E09EADC9DCEB}"/>
              </a:ext>
            </a:extLst>
          </p:cNvPr>
          <p:cNvSpPr txBox="1"/>
          <p:nvPr/>
        </p:nvSpPr>
        <p:spPr>
          <a:xfrm>
            <a:off x="479474" y="5405639"/>
            <a:ext cx="3009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Obrázek č.5- </a:t>
            </a:r>
            <a:r>
              <a:rPr lang="cs-CZ" dirty="0" err="1"/>
              <a:t>Turbulent</a:t>
            </a:r>
            <a:r>
              <a:rPr lang="cs-CZ" dirty="0"/>
              <a:t> </a:t>
            </a:r>
            <a:r>
              <a:rPr lang="cs-CZ" dirty="0" err="1"/>
              <a:t>system</a:t>
            </a:r>
            <a:endParaRPr lang="cs-CZ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626AFA-4B26-784D-AF40-48A5A01B1981}"/>
              </a:ext>
            </a:extLst>
          </p:cNvPr>
          <p:cNvSpPr txBox="1"/>
          <p:nvPr/>
        </p:nvSpPr>
        <p:spPr>
          <a:xfrm>
            <a:off x="479474" y="5774971"/>
            <a:ext cx="82230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Zdroj: </a:t>
            </a:r>
            <a:r>
              <a:rPr lang="cs-CZ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Turbulent</a:t>
            </a:r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oficiální stránky společnosti </a:t>
            </a:r>
            <a:r>
              <a:rPr lang="cs-CZ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Turbulent</a:t>
            </a:r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[online]. [cit. 04-04-2021], Dostupné z: </a:t>
            </a:r>
            <a:r>
              <a:rPr lang="cs-CZ" sz="1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https://www.turbulent.be/</a:t>
            </a:r>
            <a:endParaRPr lang="cs-CZ" sz="1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7BB3DB2-709B-A94B-AC1F-CECC8811C762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2073750" y="2087892"/>
            <a:ext cx="931019" cy="89063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7367190-6ADC-5F4C-A5C1-95112D12E6E5}"/>
              </a:ext>
            </a:extLst>
          </p:cNvPr>
          <p:cNvSpPr txBox="1"/>
          <p:nvPr/>
        </p:nvSpPr>
        <p:spPr>
          <a:xfrm>
            <a:off x="514990" y="1903226"/>
            <a:ext cx="155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C000"/>
                </a:solidFill>
              </a:rPr>
              <a:t>Přívodní kanál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27EBD57-C6CF-1748-94DE-036995DBBBB4}"/>
              </a:ext>
            </a:extLst>
          </p:cNvPr>
          <p:cNvCxnSpPr>
            <a:cxnSpLocks/>
          </p:cNvCxnSpPr>
          <p:nvPr/>
        </p:nvCxnSpPr>
        <p:spPr>
          <a:xfrm>
            <a:off x="2494603" y="4250724"/>
            <a:ext cx="2096413" cy="148281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C5FBD17B-EBCB-A647-90E5-E99323042438}"/>
              </a:ext>
            </a:extLst>
          </p:cNvPr>
          <p:cNvSpPr/>
          <p:nvPr/>
        </p:nvSpPr>
        <p:spPr>
          <a:xfrm>
            <a:off x="479474" y="4029673"/>
            <a:ext cx="2011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FFC000"/>
                </a:solidFill>
              </a:rPr>
              <a:t>Odvodňovací kanál </a:t>
            </a:r>
          </a:p>
        </p:txBody>
      </p:sp>
      <p:sp>
        <p:nvSpPr>
          <p:cNvPr id="25" name="Donut 24">
            <a:extLst>
              <a:ext uri="{FF2B5EF4-FFF2-40B4-BE49-F238E27FC236}">
                <a16:creationId xmlns:a16="http://schemas.microsoft.com/office/drawing/2014/main" id="{3D7DCEE3-622D-A04B-B14A-AD099132934B}"/>
              </a:ext>
            </a:extLst>
          </p:cNvPr>
          <p:cNvSpPr/>
          <p:nvPr/>
        </p:nvSpPr>
        <p:spPr>
          <a:xfrm>
            <a:off x="2225449" y="2483637"/>
            <a:ext cx="2365567" cy="1546036"/>
          </a:xfrm>
          <a:prstGeom prst="donut">
            <a:avLst>
              <a:gd name="adj" fmla="val 261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EE5E58F-2868-6748-A704-C8D405727A39}"/>
              </a:ext>
            </a:extLst>
          </p:cNvPr>
          <p:cNvSpPr/>
          <p:nvPr/>
        </p:nvSpPr>
        <p:spPr>
          <a:xfrm>
            <a:off x="1223653" y="2725194"/>
            <a:ext cx="17001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FFC000"/>
                </a:solidFill>
              </a:rPr>
              <a:t>Osazení </a:t>
            </a:r>
          </a:p>
          <a:p>
            <a:r>
              <a:rPr lang="cs-CZ" dirty="0" err="1">
                <a:solidFill>
                  <a:srgbClr val="FFC000"/>
                </a:solidFill>
              </a:rPr>
              <a:t>Turbulent</a:t>
            </a:r>
            <a:r>
              <a:rPr lang="cs-CZ" dirty="0">
                <a:solidFill>
                  <a:srgbClr val="FFC000"/>
                </a:solidFill>
              </a:rPr>
              <a:t> systému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EDE0824-CF2A-6D4F-8BC8-0EC575633056}"/>
              </a:ext>
            </a:extLst>
          </p:cNvPr>
          <p:cNvCxnSpPr>
            <a:cxnSpLocks/>
          </p:cNvCxnSpPr>
          <p:nvPr/>
        </p:nvCxnSpPr>
        <p:spPr>
          <a:xfrm>
            <a:off x="2225449" y="1419098"/>
            <a:ext cx="779320" cy="163114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E2E47BF0-671C-2446-A9EC-F7382666A5DA}"/>
              </a:ext>
            </a:extLst>
          </p:cNvPr>
          <p:cNvSpPr/>
          <p:nvPr/>
        </p:nvSpPr>
        <p:spPr>
          <a:xfrm>
            <a:off x="478105" y="1086819"/>
            <a:ext cx="1795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>
                <a:solidFill>
                  <a:srgbClr val="FFC000"/>
                </a:solidFill>
              </a:rPr>
              <a:t>Turbulent</a:t>
            </a:r>
            <a:r>
              <a:rPr lang="cs-CZ" dirty="0">
                <a:solidFill>
                  <a:srgbClr val="FFC000"/>
                </a:solidFill>
              </a:rPr>
              <a:t> </a:t>
            </a:r>
            <a:r>
              <a:rPr lang="cs-CZ" dirty="0" err="1">
                <a:solidFill>
                  <a:srgbClr val="FFC000"/>
                </a:solidFill>
              </a:rPr>
              <a:t>system</a:t>
            </a:r>
            <a:endParaRPr lang="cs-CZ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236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DB5F150-ED85-A84B-B3D2-1BB0308895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877" y="858795"/>
            <a:ext cx="5768858" cy="41947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A55F95-632B-564C-AC95-4FCBFBF07F1A}"/>
              </a:ext>
            </a:extLst>
          </p:cNvPr>
          <p:cNvSpPr txBox="1"/>
          <p:nvPr/>
        </p:nvSpPr>
        <p:spPr>
          <a:xfrm>
            <a:off x="421877" y="5152768"/>
            <a:ext cx="55831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Obrázek č.5- </a:t>
            </a:r>
            <a:r>
              <a:rPr lang="cs-CZ" dirty="0" err="1"/>
              <a:t>Tidal</a:t>
            </a:r>
            <a:r>
              <a:rPr lang="cs-CZ" dirty="0"/>
              <a:t> </a:t>
            </a:r>
            <a:r>
              <a:rPr lang="cs-CZ" dirty="0" err="1"/>
              <a:t>energy</a:t>
            </a:r>
            <a:r>
              <a:rPr lang="cs-CZ" dirty="0"/>
              <a:t>- Přílivová energie</a:t>
            </a:r>
          </a:p>
          <a:p>
            <a:r>
              <a:rPr lang="cs-CZ" sz="1200" dirty="0"/>
              <a:t> </a:t>
            </a:r>
          </a:p>
          <a:p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Zdroj: </a:t>
            </a:r>
            <a:r>
              <a:rPr lang="cs-CZ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Tidal</a:t>
            </a:r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 [online]. [cit. 04-04-2021], Dostupné z: </a:t>
            </a:r>
            <a:r>
              <a:rPr lang="cs-CZ" sz="1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https://www.turbulent.be/</a:t>
            </a:r>
            <a:endParaRPr lang="cs-CZ" sz="1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2578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9897BC-A472-2345-B2F6-A96365C76D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861" y="1260582"/>
            <a:ext cx="4734045" cy="320888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E2C467-5717-5D4E-A321-196B88C2B4FB}"/>
              </a:ext>
            </a:extLst>
          </p:cNvPr>
          <p:cNvSpPr txBox="1"/>
          <p:nvPr/>
        </p:nvSpPr>
        <p:spPr>
          <a:xfrm>
            <a:off x="659757" y="891250"/>
            <a:ext cx="1401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Vodní cyklus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CAD605-1D61-7443-90D3-F48153E07A9B}"/>
              </a:ext>
            </a:extLst>
          </p:cNvPr>
          <p:cNvSpPr txBox="1"/>
          <p:nvPr/>
        </p:nvSpPr>
        <p:spPr>
          <a:xfrm>
            <a:off x="520861" y="4561798"/>
            <a:ext cx="4631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Zdroj: http://</a:t>
            </a:r>
            <a:r>
              <a:rPr lang="cs-CZ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www.pasparta.cz</a:t>
            </a:r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/e-</a:t>
            </a:r>
            <a:r>
              <a:rPr lang="cs-CZ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shop</a:t>
            </a:r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/pro-</a:t>
            </a:r>
            <a:r>
              <a:rPr lang="cs-CZ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deti</a:t>
            </a:r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kolobeh</a:t>
            </a:r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-vody-v-</a:t>
            </a:r>
            <a:r>
              <a:rPr lang="cs-CZ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prirode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2ED7EF-D784-4B4C-8A6F-772B2CDB9D30}"/>
              </a:ext>
            </a:extLst>
          </p:cNvPr>
          <p:cNvSpPr txBox="1"/>
          <p:nvPr/>
        </p:nvSpPr>
        <p:spPr>
          <a:xfrm>
            <a:off x="5254906" y="1354238"/>
            <a:ext cx="34839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Obnovující se energie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Využití potenciální a kinetické energie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Voda vtékající do moří uvolňuje svou nashromážděnou energii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Původní energii pak voda opět získá působením slunečního záření, které vodu odpaří z moře a jako dešťové anebo sněhové srážky navrací zpět do míst vysoké potenciální energie a koloběh se opakuje.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5574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spect="1" noChangeArrowheads="1" noTextEdit="1"/>
          </p:cNvSpPr>
          <p:nvPr/>
        </p:nvSpPr>
        <p:spPr bwMode="auto">
          <a:xfrm>
            <a:off x="687388" y="3738563"/>
            <a:ext cx="228758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9BA4BB-CD23-7749-8D2E-5FC352C5D96A}"/>
              </a:ext>
            </a:extLst>
          </p:cNvPr>
          <p:cNvSpPr txBox="1"/>
          <p:nvPr/>
        </p:nvSpPr>
        <p:spPr>
          <a:xfrm>
            <a:off x="687389" y="1042987"/>
            <a:ext cx="80565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Historie</a:t>
            </a: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Využívaní od starověku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doprava- lodí, vorů (splavování dřeva)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Pohánění mlýnů, hamrů, čerpadel (trkače), pil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4E43D3-F5C1-9A48-9EC7-5C42E205FC11}"/>
              </a:ext>
            </a:extLst>
          </p:cNvPr>
          <p:cNvSpPr txBox="1"/>
          <p:nvPr/>
        </p:nvSpPr>
        <p:spPr>
          <a:xfrm>
            <a:off x="687388" y="3597532"/>
            <a:ext cx="83061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Současnost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Nejběžnější způsob využívání vodní energie je její přeměna v energii elektrickou. Ve vodních elektrárnách voda roztáčí turbíny, které pohání elektrické generátory. Konečným výsledkem je elektrická energie, která se transformuje a VN rozvody odvádí do míst spotřeby.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71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C73D8-AE15-2E4C-ACAF-0D30754BD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06056"/>
            <a:ext cx="8229600" cy="5420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VODNÍ ELEKTRÁRNY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Nejběžnější způsob využívání vodní energie je přeměna a využití kinetické energie za pomoci- vodních elektráren</a:t>
            </a:r>
          </a:p>
          <a:p>
            <a:pPr marL="0" indent="0">
              <a:buNone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Zdroj: </a:t>
            </a:r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http://ok1zed.sweb.cz/s/el_vodniel.htm</a:t>
            </a:r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Zdroj: </a:t>
            </a:r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http://ok1zed.sweb.cz/s/el_vodniel.htm</a:t>
            </a:r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CC4BD8-9073-804C-9974-222E28CAA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2692691"/>
            <a:ext cx="3929605" cy="22769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D72A7D4-3C50-7E46-9E20-2BD66FCFE515}"/>
              </a:ext>
            </a:extLst>
          </p:cNvPr>
          <p:cNvSpPr/>
          <p:nvPr/>
        </p:nvSpPr>
        <p:spPr>
          <a:xfrm>
            <a:off x="457199" y="4994347"/>
            <a:ext cx="39296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>
                <a:solidFill>
                  <a:srgbClr val="000000"/>
                </a:solidFill>
                <a:latin typeface="Times" pitchFamily="2" charset="0"/>
              </a:rPr>
              <a:t>Obrázek č.2- Klasické vodní dílo s gravitační hrází.</a:t>
            </a:r>
            <a:endParaRPr lang="cs-CZ" sz="1600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33C993-DBFB-9B4A-8E77-9799BB87FD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4430057" y="2692691"/>
            <a:ext cx="4256744" cy="144683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80ABF38-D36B-844F-A00B-548A8D7A4C11}"/>
              </a:ext>
            </a:extLst>
          </p:cNvPr>
          <p:cNvSpPr/>
          <p:nvPr/>
        </p:nvSpPr>
        <p:spPr>
          <a:xfrm>
            <a:off x="4572000" y="4994347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600" i="1" dirty="0">
                <a:solidFill>
                  <a:srgbClr val="000000"/>
                </a:solidFill>
                <a:latin typeface="Times" pitchFamily="2" charset="0"/>
              </a:rPr>
              <a:t>Obrázek č.3- Schéma přečerpávající elektrárny </a:t>
            </a:r>
            <a:endParaRPr lang="cs-CZ" sz="1600" i="1" dirty="0"/>
          </a:p>
        </p:txBody>
      </p:sp>
    </p:spTree>
    <p:extLst>
      <p:ext uri="{BB962C8B-B14F-4D97-AF65-F5344CB8AC3E}">
        <p14:creationId xmlns:p14="http://schemas.microsoft.com/office/powerpoint/2010/main" val="378222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F3E97-CC1F-084C-8C89-E5A5D5BB2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5342" y="706056"/>
            <a:ext cx="7471458" cy="45951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0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lus 5">
            <a:extLst>
              <a:ext uri="{FF2B5EF4-FFF2-40B4-BE49-F238E27FC236}">
                <a16:creationId xmlns:a16="http://schemas.microsoft.com/office/drawing/2014/main" id="{9D1CD3CA-242C-D94B-AE34-29825CF1C5DB}"/>
              </a:ext>
            </a:extLst>
          </p:cNvPr>
          <p:cNvSpPr/>
          <p:nvPr/>
        </p:nvSpPr>
        <p:spPr>
          <a:xfrm>
            <a:off x="154004" y="816015"/>
            <a:ext cx="914400" cy="914400"/>
          </a:xfrm>
          <a:prstGeom prst="mathPlus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F7C836-F8A1-F741-ACEC-35A84DE7C674}"/>
              </a:ext>
            </a:extLst>
          </p:cNvPr>
          <p:cNvSpPr txBox="1"/>
          <p:nvPr/>
        </p:nvSpPr>
        <p:spPr>
          <a:xfrm>
            <a:off x="1068404" y="816015"/>
            <a:ext cx="67596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Obnovitelný zdroj energie (čistá, zelená energie)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 vlastní spotřebě nedochází k přenosovým ztrátám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Přebytky dodávány do elektrické sítě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Rychlé dodání elektrické energie 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blackout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 min)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Záložní zdroj energie- Přečerpávání (uložiště)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Minus 9">
            <a:extLst>
              <a:ext uri="{FF2B5EF4-FFF2-40B4-BE49-F238E27FC236}">
                <a16:creationId xmlns:a16="http://schemas.microsoft.com/office/drawing/2014/main" id="{D5EE3FAE-13EE-5742-B68E-5BACBA98D53D}"/>
              </a:ext>
            </a:extLst>
          </p:cNvPr>
          <p:cNvSpPr/>
          <p:nvPr/>
        </p:nvSpPr>
        <p:spPr>
          <a:xfrm>
            <a:off x="154004" y="2570341"/>
            <a:ext cx="914400" cy="914400"/>
          </a:xfrm>
          <a:prstGeom prst="mathMinus">
            <a:avLst/>
          </a:prstGeom>
          <a:solidFill>
            <a:srgbClr val="D50202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28E6C8-EAA6-804B-AFD7-0FF5FAA3A609}"/>
              </a:ext>
            </a:extLst>
          </p:cNvPr>
          <p:cNvSpPr txBox="1"/>
          <p:nvPr/>
        </p:nvSpPr>
        <p:spPr>
          <a:xfrm>
            <a:off x="1068404" y="2735443"/>
            <a:ext cx="785567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Finanční a časová před realizační náročnost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Vysoké investiční náklady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Důkladní dispoziční a geografické umístění stavby ( nelze postavit kdekoliv)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Vložení finanční prostředky jsou závislé na využití vyrobené elektrické energie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4485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30317-FCE7-3F48-B6CD-84FBF307D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75504"/>
            <a:ext cx="8229600" cy="53506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Graf č. 1- Globální spotřeba obnovitelných zdrojů </a:t>
            </a:r>
          </a:p>
          <a:p>
            <a:pPr marL="0" indent="0">
              <a:buNone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5F1EBE-C5D4-7B46-8C48-B5818B0811D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34319"/>
            <a:ext cx="8142790" cy="405113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E8F691-CF42-5440-9A26-73D377B7BBE1}"/>
              </a:ext>
            </a:extLst>
          </p:cNvPr>
          <p:cNvSpPr txBox="1"/>
          <p:nvPr/>
        </p:nvSpPr>
        <p:spPr>
          <a:xfrm>
            <a:off x="457200" y="5185458"/>
            <a:ext cx="8142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Zdroj: Zdroj: RITCHIE, </a:t>
            </a:r>
            <a:r>
              <a:rPr lang="cs-CZ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Hannah</a:t>
            </a:r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ROSER, Max. </a:t>
            </a:r>
            <a:r>
              <a:rPr lang="cs-CZ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Renewable</a:t>
            </a:r>
            <a:r>
              <a:rPr lang="cs-CZ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[online]. </a:t>
            </a:r>
            <a:r>
              <a:rPr lang="cs-CZ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OurWorldInData.org</a:t>
            </a:r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2021 [cit. 04-04-2021]. Dostupné z: </a:t>
            </a:r>
            <a:r>
              <a:rPr lang="cs-CZ" sz="1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https://ourworldindata.org/renewable-energy</a:t>
            </a:r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390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97E2AD9-7782-EF48-96DA-6C3AD6295F4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65" y="891251"/>
            <a:ext cx="8054496" cy="440147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B956E4-3469-CC49-B913-45AD1245A861}"/>
              </a:ext>
            </a:extLst>
          </p:cNvPr>
          <p:cNvSpPr txBox="1"/>
          <p:nvPr/>
        </p:nvSpPr>
        <p:spPr>
          <a:xfrm>
            <a:off x="555865" y="5292725"/>
            <a:ext cx="8054496" cy="760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Zdroj: RITCHIE, </a:t>
            </a:r>
            <a:r>
              <a:rPr lang="cs-CZ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Hannah</a:t>
            </a:r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ROSER, Max. </a:t>
            </a:r>
            <a:r>
              <a:rPr lang="cs-CZ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Renewable</a:t>
            </a:r>
            <a:r>
              <a:rPr lang="cs-CZ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[online]. </a:t>
            </a:r>
            <a:r>
              <a:rPr lang="cs-CZ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OurWorldInData.org</a:t>
            </a:r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2021 [cit. 04-04-2021]. Dostupné z: </a:t>
            </a:r>
            <a:r>
              <a:rPr lang="cs-CZ" sz="1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https://ourworldindata.org/renewable-energy</a:t>
            </a:r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cs-CZ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5660DF-7803-1849-A746-15A451FDB0F5}"/>
              </a:ext>
            </a:extLst>
          </p:cNvPr>
          <p:cNvSpPr txBox="1"/>
          <p:nvPr/>
        </p:nvSpPr>
        <p:spPr>
          <a:xfrm>
            <a:off x="787078" y="694481"/>
            <a:ext cx="4739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Graf č.2- Obnovitelné zdroje vygenerované v ČR</a:t>
            </a:r>
          </a:p>
        </p:txBody>
      </p:sp>
    </p:spTree>
    <p:extLst>
      <p:ext uri="{BB962C8B-B14F-4D97-AF65-F5344CB8AC3E}">
        <p14:creationId xmlns:p14="http://schemas.microsoft.com/office/powerpoint/2010/main" val="738179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D607F6-0893-1246-A530-28816DEFED5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70" y="1370866"/>
            <a:ext cx="8280722" cy="366843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C28704-1CAD-F545-994B-C7A1851F55E7}"/>
              </a:ext>
            </a:extLst>
          </p:cNvPr>
          <p:cNvSpPr txBox="1"/>
          <p:nvPr/>
        </p:nvSpPr>
        <p:spPr>
          <a:xfrm>
            <a:off x="272970" y="648183"/>
            <a:ext cx="5670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INOVATIVNÍ TECHNOLOGIE VYUŽÍVÁNÍ VODNÍ ENERGIE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1FE7A1-31AC-2E46-9FCE-CB38FC2E7685}"/>
              </a:ext>
            </a:extLst>
          </p:cNvPr>
          <p:cNvSpPr/>
          <p:nvPr/>
        </p:nvSpPr>
        <p:spPr>
          <a:xfrm>
            <a:off x="526970" y="5531712"/>
            <a:ext cx="8385536" cy="339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200" dirty="0">
                <a:latin typeface="Times New Roman" panose="02020603050405020304" pitchFamily="18" charset="0"/>
                <a:ea typeface="Calibri" panose="020F0502020204030204" pitchFamily="34" charset="0"/>
                <a:cs typeface="SimSun" panose="02010600030101010101" pitchFamily="2" charset="-122"/>
              </a:rPr>
              <a:t>Zdroj: LPS, oficiální stránky společnosti </a:t>
            </a:r>
            <a:r>
              <a:rPr lang="cs-CZ" sz="1200" dirty="0" err="1">
                <a:latin typeface="Times New Roman" panose="02020603050405020304" pitchFamily="18" charset="0"/>
                <a:ea typeface="Calibri" panose="020F0502020204030204" pitchFamily="34" charset="0"/>
                <a:cs typeface="SimSun" panose="02010600030101010101" pitchFamily="2" charset="-122"/>
              </a:rPr>
              <a:t>Lucid</a:t>
            </a:r>
            <a:r>
              <a:rPr lang="cs-CZ" sz="1200" dirty="0">
                <a:latin typeface="Times New Roman" panose="02020603050405020304" pitchFamily="18" charset="0"/>
                <a:ea typeface="Calibri" panose="020F0502020204030204" pitchFamily="34" charset="0"/>
                <a:cs typeface="SimSun" panose="02010600030101010101" pitchFamily="2" charset="-122"/>
              </a:rPr>
              <a:t> </a:t>
            </a:r>
            <a:r>
              <a:rPr lang="cs-CZ" sz="1200" dirty="0" err="1">
                <a:latin typeface="Times New Roman" panose="02020603050405020304" pitchFamily="18" charset="0"/>
                <a:ea typeface="Calibri" panose="020F0502020204030204" pitchFamily="34" charset="0"/>
                <a:cs typeface="SimSun" panose="02010600030101010101" pitchFamily="2" charset="-122"/>
              </a:rPr>
              <a:t>energy</a:t>
            </a:r>
            <a:r>
              <a:rPr lang="cs-CZ" sz="1200" dirty="0">
                <a:latin typeface="Times New Roman" panose="02020603050405020304" pitchFamily="18" charset="0"/>
                <a:ea typeface="Calibri" panose="020F0502020204030204" pitchFamily="34" charset="0"/>
                <a:cs typeface="SimSun" panose="02010600030101010101" pitchFamily="2" charset="-122"/>
              </a:rPr>
              <a:t> [online]. [cit. 04-04-2021], Dostupné z: </a:t>
            </a:r>
            <a:r>
              <a:rPr lang="cs-CZ" sz="12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SimSun" panose="02010600030101010101" pitchFamily="2" charset="-122"/>
                <a:hlinkClick r:id="rId3"/>
              </a:rPr>
              <a:t>http://lucidenergy.com</a:t>
            </a:r>
            <a:endParaRPr lang="cs-C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SimSun" panose="02010600030101010101" pitchFamily="2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F79ACC-D728-F549-A326-8664698305A8}"/>
              </a:ext>
            </a:extLst>
          </p:cNvPr>
          <p:cNvSpPr txBox="1"/>
          <p:nvPr/>
        </p:nvSpPr>
        <p:spPr>
          <a:xfrm>
            <a:off x="526970" y="5147582"/>
            <a:ext cx="681005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Obrázek č.4- Sériové zapojení systému LPS od firmy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Lucid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endParaRPr lang="cs-CZ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7676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C6278DB-20AA-4742-8F73-2C7F3B01BC8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09" y="990268"/>
            <a:ext cx="8264003" cy="38710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1319B7-618E-664A-8C25-242D71DA4D6B}"/>
              </a:ext>
            </a:extLst>
          </p:cNvPr>
          <p:cNvSpPr txBox="1"/>
          <p:nvPr/>
        </p:nvSpPr>
        <p:spPr>
          <a:xfrm>
            <a:off x="417009" y="5833640"/>
            <a:ext cx="7102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Zdroj: FTW, oficiální stránky společnosti </a:t>
            </a:r>
            <a:r>
              <a:rPr lang="cs-CZ" sz="1200" dirty="0" err="1"/>
              <a:t>Rentricity</a:t>
            </a:r>
            <a:r>
              <a:rPr lang="cs-CZ" sz="1200" dirty="0"/>
              <a:t> [online]. [cit. 04-04-2021], Dostupné z: </a:t>
            </a:r>
            <a:r>
              <a:rPr lang="cs-CZ" sz="1200" u="sng" dirty="0">
                <a:hlinkClick r:id="rId3"/>
              </a:rPr>
              <a:t>https://rentricity.com</a:t>
            </a:r>
            <a:endParaRPr lang="cs-CZ" sz="1200" dirty="0"/>
          </a:p>
          <a:p>
            <a:endParaRPr lang="cs-CZ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2D3548-35AA-FD4C-AC1C-A1DD004AC04A}"/>
              </a:ext>
            </a:extLst>
          </p:cNvPr>
          <p:cNvSpPr txBox="1"/>
          <p:nvPr/>
        </p:nvSpPr>
        <p:spPr>
          <a:xfrm>
            <a:off x="417009" y="5178226"/>
            <a:ext cx="29670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Obrázek č.5- </a:t>
            </a:r>
            <a:r>
              <a:rPr lang="cs-CZ" sz="1600" dirty="0" err="1"/>
              <a:t>Flow</a:t>
            </a:r>
            <a:r>
              <a:rPr lang="cs-CZ" sz="1600" dirty="0"/>
              <a:t> to </a:t>
            </a:r>
            <a:r>
              <a:rPr lang="cs-CZ" sz="1600" dirty="0" err="1"/>
              <a:t>wire</a:t>
            </a:r>
            <a:r>
              <a:rPr lang="cs-CZ" sz="1600" dirty="0"/>
              <a:t> </a:t>
            </a:r>
            <a:r>
              <a:rPr lang="cs-CZ" sz="1600" dirty="0" err="1"/>
              <a:t>system</a:t>
            </a:r>
            <a:r>
              <a:rPr lang="cs-CZ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9354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8E3AA37E8DEB41B31787477A72E9DC" ma:contentTypeVersion="2" ma:contentTypeDescription="Create a new document." ma:contentTypeScope="" ma:versionID="59879bb2eb9c4757a0f88a588c6c4c97">
  <xsd:schema xmlns:xsd="http://www.w3.org/2001/XMLSchema" xmlns:xs="http://www.w3.org/2001/XMLSchema" xmlns:p="http://schemas.microsoft.com/office/2006/metadata/properties" xmlns:ns2="5107821f-ac92-4e87-a0a0-a43d9dddf30c" targetNamespace="http://schemas.microsoft.com/office/2006/metadata/properties" ma:root="true" ma:fieldsID="91073a853f31146d2352473151fa8eca" ns2:_="">
    <xsd:import namespace="5107821f-ac92-4e87-a0a0-a43d9dddf3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07821f-ac92-4e87-a0a0-a43d9dddf3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6561E70-23F6-4CF7-8041-D733F507AF6A}"/>
</file>

<file path=customXml/itemProps2.xml><?xml version="1.0" encoding="utf-8"?>
<ds:datastoreItem xmlns:ds="http://schemas.openxmlformats.org/officeDocument/2006/customXml" ds:itemID="{BEDC1DC6-DB9A-400B-905D-703108C2DED0}"/>
</file>

<file path=customXml/itemProps3.xml><?xml version="1.0" encoding="utf-8"?>
<ds:datastoreItem xmlns:ds="http://schemas.openxmlformats.org/officeDocument/2006/customXml" ds:itemID="{B201B0D5-673D-41D5-A213-704EF0134DB0}"/>
</file>

<file path=docProps/app.xml><?xml version="1.0" encoding="utf-8"?>
<Properties xmlns="http://schemas.openxmlformats.org/officeDocument/2006/extended-properties" xmlns:vt="http://schemas.openxmlformats.org/officeDocument/2006/docPropsVTypes">
  <TotalTime>38394</TotalTime>
  <Words>426</Words>
  <Application>Microsoft Macintosh PowerPoint</Application>
  <PresentationFormat>On-screen Show (4:3)</PresentationFormat>
  <Paragraphs>74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SimSun</vt:lpstr>
      <vt:lpstr>Arial</vt:lpstr>
      <vt:lpstr>Calibri</vt:lpstr>
      <vt:lpstr>Times</vt:lpstr>
      <vt:lpstr>Times New Roman</vt:lpstr>
      <vt:lpstr>Office Theme</vt:lpstr>
      <vt:lpstr>  Vodní energie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Rössler Miroslav</dc:creator>
  <cp:lastModifiedBy>Microsoft Office User</cp:lastModifiedBy>
  <cp:revision>178</cp:revision>
  <dcterms:created xsi:type="dcterms:W3CDTF">2012-07-19T22:32:54Z</dcterms:created>
  <dcterms:modified xsi:type="dcterms:W3CDTF">2021-04-03T12:10:42Z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0x010100868E3AA37E8DEB41B31787477A72E9DC</vt:lpwstr>
  </property>
</Properties>
</file>