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4" r:id="rId3"/>
    <p:sldId id="286" r:id="rId4"/>
    <p:sldId id="287" r:id="rId5"/>
    <p:sldId id="285" r:id="rId6"/>
    <p:sldId id="289" r:id="rId7"/>
    <p:sldId id="290" r:id="rId8"/>
    <p:sldId id="293" r:id="rId9"/>
    <p:sldId id="291" r:id="rId10"/>
    <p:sldId id="297" r:id="rId11"/>
    <p:sldId id="298" r:id="rId12"/>
    <p:sldId id="299" r:id="rId13"/>
    <p:sldId id="295" r:id="rId14"/>
    <p:sldId id="296" r:id="rId15"/>
    <p:sldId id="300" r:id="rId16"/>
    <p:sldId id="301" r:id="rId17"/>
    <p:sldId id="288" r:id="rId18"/>
    <p:sldId id="302" r:id="rId19"/>
    <p:sldId id="303" r:id="rId20"/>
    <p:sldId id="304" r:id="rId21"/>
    <p:sldId id="305" r:id="rId22"/>
    <p:sldId id="294" r:id="rId23"/>
    <p:sldId id="292" r:id="rId2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432CF02-AB68-4864-A33C-9269BA222E5B}">
          <p14:sldIdLst>
            <p14:sldId id="258"/>
            <p14:sldId id="284"/>
            <p14:sldId id="286"/>
            <p14:sldId id="287"/>
            <p14:sldId id="285"/>
            <p14:sldId id="289"/>
            <p14:sldId id="290"/>
            <p14:sldId id="293"/>
            <p14:sldId id="291"/>
            <p14:sldId id="297"/>
            <p14:sldId id="298"/>
            <p14:sldId id="299"/>
            <p14:sldId id="295"/>
            <p14:sldId id="296"/>
            <p14:sldId id="300"/>
            <p14:sldId id="301"/>
            <p14:sldId id="288"/>
            <p14:sldId id="302"/>
            <p14:sldId id="303"/>
            <p14:sldId id="304"/>
            <p14:sldId id="305"/>
            <p14:sldId id="294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DD8AEB-842F-44B7-8B2A-97329628E8C6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9B9FA5-B692-4DCA-A72C-765049F48782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8" name="Obrázek 7" descr="Načechraná bílá oblaka na sytě modré obloz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ázek 9" descr="Záběr zblízka na výhonek rostlin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ázek 10" descr="Vln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0FFEB-2298-4F5A-A250-9741B7EE4DF1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F75DE-3DEB-49AB-9AA3-A05D4C5AE8A8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 descr="Záběr zblízka na zelené rostlin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ázek 8" descr="Vln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39828C-04C6-417F-93B3-00C1BD68063C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390B9-C5CD-46F0-B966-42FD1DDBAF1A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4F86FD-E090-494B-96E6-C531CBD48AD7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1C32-BBE1-4467-9DA7-7AC76538B95C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5D839-9B5B-48E5-9F74-7819413ACFA5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599C40-9CAC-442B-9E45-0AEF34B4997D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8EC3F2B-7E2D-4B12-9FC0-797A331B58F1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Udržitelná energetika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Základní úvahy a koncepty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Zelená dohoda EU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Green </a:t>
            </a:r>
            <a:r>
              <a:rPr lang="cs-CZ" dirty="0" err="1" smtClean="0"/>
              <a:t>Deal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10051869" cy="46206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Opatření Evropské komise bylo představeno 11.12.2019</a:t>
            </a:r>
          </a:p>
          <a:p>
            <a:pPr algn="just"/>
            <a:r>
              <a:rPr lang="cs-CZ" dirty="0" smtClean="0"/>
              <a:t>Nová strategie </a:t>
            </a:r>
            <a:r>
              <a:rPr lang="cs-CZ" dirty="0"/>
              <a:t>růstu pro EU, jejímž cílem je transformovat EU ve spravedlivou a prosperující společnost s moderní a konkurenceschopnou ekonomikou efektivně využívající zdroje, která v roce 2050 nebude produkovat žádné emise skleníkových plynů a ve které bude hospodářský růst oddělen od využívání zdrojů, a zlepšit tak kvalitu života současných i budoucích </a:t>
            </a:r>
            <a:r>
              <a:rPr lang="cs-CZ" dirty="0" smtClean="0"/>
              <a:t>generací.</a:t>
            </a:r>
          </a:p>
          <a:p>
            <a:pPr algn="just"/>
            <a:r>
              <a:rPr lang="cs-CZ" dirty="0" smtClean="0"/>
              <a:t>Cílem dohody je, aby se Evropa </a:t>
            </a:r>
            <a:r>
              <a:rPr lang="cs-CZ" dirty="0"/>
              <a:t>do roku 2050 stala prvním klimaticky neutrálním kontinentem na světě</a:t>
            </a:r>
            <a:r>
              <a:rPr lang="cs-CZ" dirty="0" smtClean="0"/>
              <a:t>. </a:t>
            </a:r>
            <a:r>
              <a:rPr lang="cs-CZ" dirty="0"/>
              <a:t>k ekonomice s nulovými čistými emisemi skleníkových </a:t>
            </a:r>
            <a:r>
              <a:rPr lang="cs-CZ" dirty="0" smtClean="0"/>
              <a:t>plynů </a:t>
            </a:r>
          </a:p>
          <a:p>
            <a:pPr algn="just"/>
            <a:r>
              <a:rPr lang="cs-CZ" dirty="0" smtClean="0"/>
              <a:t>Klimaticky neutrální opatření: opatření</a:t>
            </a:r>
            <a:r>
              <a:rPr lang="cs-CZ" dirty="0"/>
              <a:t>, která množství produkovaných emisí CO2 vyrovnají množstvím, které je uskladněno či </a:t>
            </a:r>
            <a:r>
              <a:rPr lang="cs-CZ" dirty="0" smtClean="0"/>
              <a:t>zničeno (např. výsadba </a:t>
            </a:r>
            <a:r>
              <a:rPr lang="cs-CZ" dirty="0"/>
              <a:t>nových lesů, využití nových technologií či </a:t>
            </a:r>
            <a:r>
              <a:rPr lang="cs-CZ" dirty="0" smtClean="0"/>
              <a:t>výzkumu)</a:t>
            </a:r>
          </a:p>
          <a:p>
            <a:pPr algn="just"/>
            <a:r>
              <a:rPr lang="cs-CZ" b="1" dirty="0" smtClean="0"/>
              <a:t>Opatření: </a:t>
            </a:r>
          </a:p>
          <a:p>
            <a:pPr marL="457200" indent="-457200" algn="just">
              <a:buAutoNum type="arabicPeriod"/>
            </a:pPr>
            <a:r>
              <a:rPr lang="cs-CZ" dirty="0" smtClean="0"/>
              <a:t>Investice do technologií šetrných k životnímu prostředí</a:t>
            </a:r>
          </a:p>
          <a:p>
            <a:pPr marL="457200" indent="-457200" algn="just">
              <a:buAutoNum type="arabicPeriod"/>
            </a:pPr>
            <a:r>
              <a:rPr lang="cs-CZ" dirty="0" smtClean="0"/>
              <a:t>Podpora inovací v průmyslu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cs-CZ" dirty="0" smtClean="0"/>
              <a:t>Implementace čistší, levnější a zdravější formy soukromé </a:t>
            </a:r>
            <a:r>
              <a:rPr lang="cs-CZ" dirty="0" smtClean="0"/>
              <a:t>i </a:t>
            </a:r>
            <a:r>
              <a:rPr lang="cs-CZ" dirty="0" smtClean="0"/>
              <a:t>veřejné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           dopravy</a:t>
            </a:r>
            <a:endParaRPr lang="cs-CZ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cs-CZ" dirty="0"/>
              <a:t>D</a:t>
            </a:r>
            <a:r>
              <a:rPr lang="cs-CZ" dirty="0" smtClean="0"/>
              <a:t>ekarbonizace </a:t>
            </a:r>
            <a:r>
              <a:rPr lang="cs-CZ" dirty="0" smtClean="0"/>
              <a:t>energetického sektoru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4"/>
            </a:pPr>
            <a:r>
              <a:rPr lang="cs-CZ" dirty="0" smtClean="0"/>
              <a:t>Zajištění energetické účinnosti budov</a:t>
            </a:r>
          </a:p>
          <a:p>
            <a:pPr marL="457200" indent="-457200" algn="just">
              <a:buFont typeface="Arial" panose="020B0604020202020204" pitchFamily="34" charset="0"/>
              <a:buAutoNum type="arabicPeriod" startAt="4"/>
            </a:pPr>
            <a:r>
              <a:rPr lang="cs-CZ" dirty="0" smtClean="0"/>
              <a:t>Spolupráce </a:t>
            </a:r>
            <a:r>
              <a:rPr lang="cs-CZ" dirty="0"/>
              <a:t>s mezinárodními partnery na zlepšení celosvětových </a:t>
            </a:r>
            <a:r>
              <a:rPr lang="cs-CZ" dirty="0" smtClean="0"/>
              <a:t>norem v </a:t>
            </a:r>
            <a:r>
              <a:rPr lang="cs-CZ" dirty="0"/>
              <a:t>oblasti </a:t>
            </a:r>
            <a:r>
              <a:rPr lang="cs-CZ" dirty="0" smtClean="0"/>
              <a:t>životního </a:t>
            </a:r>
            <a:r>
              <a:rPr lang="cs-CZ" dirty="0"/>
              <a:t>prostředí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457200" indent="-457200" algn="just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pic>
        <p:nvPicPr>
          <p:cNvPr id="8" name="Picture 2" descr="V čem spočívá Evropská zelená dohoda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36" y="3553114"/>
            <a:ext cx="3971076" cy="198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Investiční plán Zelené dohody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510849" cy="46206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Taktéž investiční plán pro udržitelnou Evropu</a:t>
            </a:r>
          </a:p>
          <a:p>
            <a:pPr algn="just"/>
            <a:r>
              <a:rPr lang="cs-CZ" dirty="0" smtClean="0"/>
              <a:t>Pro dosažení cílů budou k dispozici vyčleněny prostředky ve výši </a:t>
            </a:r>
            <a:r>
              <a:rPr lang="cs-CZ" dirty="0" smtClean="0"/>
              <a:t>minimálně </a:t>
            </a:r>
            <a:r>
              <a:rPr lang="cs-CZ" dirty="0" smtClean="0"/>
              <a:t>1 bilion EUR</a:t>
            </a:r>
          </a:p>
          <a:p>
            <a:pPr algn="just"/>
            <a:r>
              <a:rPr lang="cs-CZ" dirty="0"/>
              <a:t>Při financování Zelené dohody pro Evropu sehrají důležitou úlohu rozpočet EU, členské státy i soukromé subjekty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 smtClean="0"/>
              <a:t>Plánovaný rozpočet EU na rok </a:t>
            </a:r>
            <a:r>
              <a:rPr lang="cs-CZ" dirty="0"/>
              <a:t>2021 -</a:t>
            </a:r>
            <a:r>
              <a:rPr lang="cs-CZ" dirty="0" smtClean="0"/>
              <a:t> </a:t>
            </a:r>
            <a:r>
              <a:rPr lang="cs-CZ" dirty="0"/>
              <a:t>2027 </a:t>
            </a:r>
            <a:r>
              <a:rPr lang="cs-CZ" dirty="0" smtClean="0"/>
              <a:t>bude do udržitelnosti investovat napříč </a:t>
            </a:r>
            <a:r>
              <a:rPr lang="cs-CZ" dirty="0"/>
              <a:t>více </a:t>
            </a:r>
            <a:r>
              <a:rPr lang="cs-CZ" dirty="0" smtClean="0"/>
              <a:t>programy:</a:t>
            </a:r>
            <a:r>
              <a:rPr lang="cs-CZ" dirty="0"/>
              <a:t> Evropský zemědělský fond pro rozvoj venkova, Evropský zemědělský záruční fond, Evropský fond pro regionální rozvoj, Fond soudržnosti, Horizont </a:t>
            </a:r>
            <a:r>
              <a:rPr lang="cs-CZ" dirty="0" smtClean="0"/>
              <a:t>Evropa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/>
              <a:t> program </a:t>
            </a:r>
            <a:r>
              <a:rPr lang="cs-CZ" dirty="0" smtClean="0"/>
              <a:t>LIFE – ve výši 503 </a:t>
            </a:r>
            <a:r>
              <a:rPr lang="cs-CZ" dirty="0"/>
              <a:t>miliard eur. </a:t>
            </a:r>
            <a:endParaRPr lang="cs-CZ" dirty="0" smtClean="0"/>
          </a:p>
          <a:p>
            <a:pPr algn="just"/>
            <a:r>
              <a:rPr lang="cs-CZ" dirty="0" smtClean="0"/>
              <a:t>Vnitrostátní investice ve výši 114 </a:t>
            </a:r>
            <a:r>
              <a:rPr lang="cs-CZ" dirty="0"/>
              <a:t>miliard eur.</a:t>
            </a:r>
          </a:p>
          <a:p>
            <a:pPr algn="just"/>
            <a:r>
              <a:rPr lang="cs-CZ" dirty="0" err="1"/>
              <a:t>InvestEU</a:t>
            </a:r>
            <a:r>
              <a:rPr lang="cs-CZ" dirty="0"/>
              <a:t> </a:t>
            </a:r>
            <a:r>
              <a:rPr lang="cs-CZ" dirty="0" smtClean="0"/>
              <a:t>(investiční program od r. 2018) bude </a:t>
            </a:r>
            <a:r>
              <a:rPr lang="cs-CZ" dirty="0"/>
              <a:t>v období 2021–2030 aktivovat investice soukromého a veřejného sektoru do životního prostředí ve výši přibližně 279 miliard eur. </a:t>
            </a:r>
            <a:endParaRPr lang="cs-CZ" dirty="0" smtClean="0"/>
          </a:p>
          <a:p>
            <a:pPr algn="just"/>
            <a:r>
              <a:rPr lang="cs-CZ" dirty="0" smtClean="0"/>
              <a:t>Mechanismus </a:t>
            </a:r>
            <a:r>
              <a:rPr lang="cs-CZ" dirty="0"/>
              <a:t>pro </a:t>
            </a:r>
            <a:r>
              <a:rPr lang="cs-CZ" dirty="0" smtClean="0"/>
              <a:t>spravedlivou transformaci zmobilizuje investice </a:t>
            </a:r>
            <a:r>
              <a:rPr lang="cs-CZ" dirty="0"/>
              <a:t>ve výši nejméně 100 miliard </a:t>
            </a:r>
            <a:r>
              <a:rPr lang="cs-CZ" dirty="0" smtClean="0"/>
              <a:t>eur – za 10 let to bude 143 miliard EUR</a:t>
            </a:r>
          </a:p>
          <a:p>
            <a:pPr algn="just"/>
            <a:r>
              <a:rPr lang="cs-CZ" dirty="0" smtClean="0"/>
              <a:t>Investice z inovačního a modernizačního fondu - nejsou </a:t>
            </a:r>
            <a:r>
              <a:rPr lang="cs-CZ" dirty="0"/>
              <a:t>součástí rozpočtu </a:t>
            </a:r>
            <a:r>
              <a:rPr lang="cs-CZ" dirty="0" smtClean="0"/>
              <a:t>EU - financovány </a:t>
            </a:r>
            <a:r>
              <a:rPr lang="cs-CZ" dirty="0"/>
              <a:t>prostřednictvím části </a:t>
            </a:r>
            <a:r>
              <a:rPr lang="cs-CZ" dirty="0" smtClean="0"/>
              <a:t>příjmů z dražby </a:t>
            </a:r>
            <a:r>
              <a:rPr lang="cs-CZ" dirty="0"/>
              <a:t>emisních povolenek v rámci systému EU pro obchodování s emisemi </a:t>
            </a:r>
            <a:r>
              <a:rPr lang="cs-CZ" dirty="0" smtClean="0"/>
              <a:t> - cca25 </a:t>
            </a:r>
            <a:r>
              <a:rPr lang="cs-CZ" dirty="0"/>
              <a:t>miliard </a:t>
            </a:r>
            <a:r>
              <a:rPr lang="cs-CZ" dirty="0" smtClean="0"/>
              <a:t>eur.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pic>
        <p:nvPicPr>
          <p:cNvPr id="5122" name="Picture 2" descr="Nový investiční plán podpoří zelenou transformaci regionů | BusinessInfo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74" y="276087"/>
            <a:ext cx="2173877" cy="14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plán Zelené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2979420" cy="462068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Finanční </a:t>
            </a:r>
            <a:r>
              <a:rPr lang="cs-CZ" dirty="0"/>
              <a:t>prostředky budou pocházet z rozpočtu EU, ze spolufinancování od členských států, jakož i z příspěvků programu </a:t>
            </a:r>
            <a:r>
              <a:rPr lang="cs-CZ" dirty="0" err="1"/>
              <a:t>InvestEU</a:t>
            </a:r>
            <a:r>
              <a:rPr lang="cs-CZ" dirty="0"/>
              <a:t> a Evropské investiční banky (EIB).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89" y="1399462"/>
            <a:ext cx="6866975" cy="50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Modernizační fond EU – Zelená dohoda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cs-CZ" i="1" dirty="0" smtClean="0"/>
          </a:p>
          <a:p>
            <a:pPr algn="just"/>
            <a:r>
              <a:rPr lang="cs-CZ" dirty="0"/>
              <a:t>U</a:t>
            </a:r>
            <a:r>
              <a:rPr lang="cs-CZ" dirty="0" smtClean="0"/>
              <a:t>možní </a:t>
            </a:r>
            <a:r>
              <a:rPr lang="cs-CZ" dirty="0"/>
              <a:t>investice do modernizace energetických </a:t>
            </a:r>
            <a:r>
              <a:rPr lang="cs-CZ" dirty="0" smtClean="0"/>
              <a:t>systémů </a:t>
            </a:r>
            <a:r>
              <a:rPr lang="cs-CZ" dirty="0"/>
              <a:t>a zlepšení energetické účinnosti. </a:t>
            </a:r>
            <a:endParaRPr lang="cs-CZ" dirty="0" smtClean="0"/>
          </a:p>
          <a:p>
            <a:pPr algn="just"/>
            <a:r>
              <a:rPr lang="cs-CZ" dirty="0" smtClean="0"/>
              <a:t>Implementací fondu do českých podmínek byl </a:t>
            </a:r>
            <a:r>
              <a:rPr lang="cs-CZ" dirty="0" smtClean="0"/>
              <a:t>pověřen </a:t>
            </a:r>
            <a:r>
              <a:rPr lang="cs-CZ" dirty="0" smtClean="0"/>
              <a:t>Státní </a:t>
            </a:r>
            <a:r>
              <a:rPr lang="cs-CZ" dirty="0"/>
              <a:t>fond životního prostředí České </a:t>
            </a:r>
            <a:r>
              <a:rPr lang="cs-CZ" dirty="0" smtClean="0"/>
              <a:t>republiky.</a:t>
            </a:r>
          </a:p>
          <a:p>
            <a:pPr algn="just"/>
            <a:r>
              <a:rPr lang="cs-CZ" dirty="0" smtClean="0"/>
              <a:t>Modernizační </a:t>
            </a:r>
            <a:r>
              <a:rPr lang="cs-CZ" dirty="0"/>
              <a:t>fond čerpá prostředky zejména </a:t>
            </a:r>
            <a:r>
              <a:rPr lang="cs-CZ" dirty="0" smtClean="0"/>
              <a:t>z</a:t>
            </a:r>
            <a:r>
              <a:rPr lang="cs-CZ" dirty="0"/>
              <a:t> monetizace 2 % celkového počtu emisních </a:t>
            </a:r>
            <a:r>
              <a:rPr lang="cs-CZ" dirty="0" smtClean="0"/>
              <a:t>povolenek v</a:t>
            </a:r>
            <a:r>
              <a:rPr lang="cs-CZ" dirty="0"/>
              <a:t> systému EU ETS na období 2021–2030. Zaměřuje se v perspektivě udržitelných technologií na tyto prioritní oblasti: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/>
              <a:t>výroba a využití energie z obnovitelných </a:t>
            </a:r>
            <a:r>
              <a:rPr lang="cs-CZ" dirty="0" smtClean="0"/>
              <a:t>zdrojů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energetická účinnost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zařízení </a:t>
            </a:r>
            <a:r>
              <a:rPr lang="cs-CZ" dirty="0"/>
              <a:t>pro akumulaci a distribuci energie.</a:t>
            </a:r>
          </a:p>
          <a:p>
            <a:pPr marL="0" indent="0" algn="just">
              <a:buNone/>
            </a:pPr>
            <a:r>
              <a:rPr lang="cs-CZ" dirty="0"/>
              <a:t>Celková částka, která je dostupná pro Českou republiku při současných cenách emisních povolenek, je přibližně 150 miliard korun, což představuje 15,6 % celkových prostředků Modernizačního fondu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7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fond EU – Zelená dohoda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5868708" cy="46206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Státní fond životního prostředí ČR se aktivně zapojuje také do druhého nového finančního mechanismu, kterým je Inovační fond. Ten spolu s Modernizačním fondem napomáhá přechodu na nízkouhlíkové hospodářství a umožňuje plnění závazků EU vyplývajících z Pařížské klimatické dohody. Úkolem Státního fondu životního prostředí ČR je pomáhat žadatelům, kteří se uchází o podporu z tohoto nového finančního nástroje, a poskytovat jim vhodné poradenství</a:t>
            </a:r>
            <a:r>
              <a:rPr lang="cs-CZ" b="1" dirty="0"/>
              <a:t>.</a:t>
            </a:r>
            <a:endParaRPr lang="cs-CZ" dirty="0"/>
          </a:p>
          <a:p>
            <a:pPr algn="just"/>
            <a:r>
              <a:rPr lang="cs-CZ" dirty="0"/>
              <a:t>Cílem Inovačního fondu je podpora velkých inovativních projektů demonstrujících nízkouhlíkové technologie a postupy v energeticky náročných průmyslových odvětvích, v oblasti obnovitelných zdrojů energie, skladování energie, zachycování a ukládání uhlíku (CCS) či v průmyslovém zachycování a využívání uhlíku (CCU).</a:t>
            </a:r>
          </a:p>
          <a:p>
            <a:pPr algn="just"/>
            <a:r>
              <a:rPr lang="cs-CZ" dirty="0"/>
              <a:t>V závislosti na ceně emisních povolenek v období 2020 až 2030 bude Inovační fond disponovat zhruba 10 miliardami eur.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pic>
        <p:nvPicPr>
          <p:cNvPr id="4098" name="Picture 2" descr="První výzva Inovačního fondu pro projekty v oblasti nízkouhlíkových  technologií | EEB-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08" y="1459653"/>
            <a:ext cx="4226484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27757"/>
          </a:xfrm>
        </p:spPr>
        <p:txBody>
          <a:bodyPr/>
          <a:lstStyle/>
          <a:p>
            <a:r>
              <a:rPr lang="cs-CZ" dirty="0" smtClean="0"/>
              <a:t>Nová zelená úsporám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6165668" y="1214846"/>
            <a:ext cx="5682343" cy="496211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400" dirty="0" smtClean="0"/>
              <a:t>Renovace </a:t>
            </a:r>
            <a:r>
              <a:rPr lang="cs-CZ" sz="1400" dirty="0"/>
              <a:t>rodinných a bytových domů (zateplení fasády, střechy, stropů, výměna oken a </a:t>
            </a:r>
            <a:r>
              <a:rPr lang="cs-CZ" sz="1400" dirty="0" smtClean="0"/>
              <a:t>dveří)</a:t>
            </a:r>
          </a:p>
          <a:p>
            <a:pPr>
              <a:buFontTx/>
              <a:buChar char="-"/>
            </a:pPr>
            <a:r>
              <a:rPr lang="cs-CZ" sz="1400" dirty="0" smtClean="0"/>
              <a:t>Stavba </a:t>
            </a:r>
            <a:r>
              <a:rPr lang="cs-CZ" sz="1400" dirty="0"/>
              <a:t>rodinných a bytových domů v tzv. pasivním standardu (pasivní </a:t>
            </a:r>
            <a:r>
              <a:rPr lang="cs-CZ" sz="1400" dirty="0" smtClean="0"/>
              <a:t>domy)</a:t>
            </a:r>
          </a:p>
          <a:p>
            <a:pPr>
              <a:buFontTx/>
              <a:buChar char="-"/>
            </a:pPr>
            <a:r>
              <a:rPr lang="cs-CZ" sz="1400" dirty="0" smtClean="0"/>
              <a:t>Nákup </a:t>
            </a:r>
            <a:r>
              <a:rPr lang="cs-CZ" sz="1400" dirty="0"/>
              <a:t>rodinných domů a bytů s velmi nízkou energetickou </a:t>
            </a:r>
            <a:r>
              <a:rPr lang="cs-CZ" sz="1400" dirty="0" smtClean="0"/>
              <a:t>náročností</a:t>
            </a:r>
          </a:p>
          <a:p>
            <a:pPr>
              <a:buFontTx/>
              <a:buChar char="-"/>
            </a:pPr>
            <a:r>
              <a:rPr lang="cs-CZ" sz="1400" dirty="0" smtClean="0"/>
              <a:t>Solární </a:t>
            </a:r>
            <a:r>
              <a:rPr lang="cs-CZ" sz="1400" dirty="0"/>
              <a:t>termické a </a:t>
            </a:r>
            <a:r>
              <a:rPr lang="cs-CZ" sz="1400" dirty="0" err="1"/>
              <a:t>fotovoltaické</a:t>
            </a:r>
            <a:r>
              <a:rPr lang="cs-CZ" sz="1400" dirty="0"/>
              <a:t> </a:t>
            </a:r>
            <a:r>
              <a:rPr lang="cs-CZ" sz="1400" dirty="0" smtClean="0"/>
              <a:t>systémy</a:t>
            </a:r>
          </a:p>
          <a:p>
            <a:pPr>
              <a:buFontTx/>
              <a:buChar char="-"/>
            </a:pPr>
            <a:r>
              <a:rPr lang="cs-CZ" sz="1400" dirty="0" smtClean="0"/>
              <a:t>Zelené </a:t>
            </a:r>
            <a:r>
              <a:rPr lang="cs-CZ" sz="1400" dirty="0"/>
              <a:t>střechy, venkovní stínicí </a:t>
            </a:r>
            <a:r>
              <a:rPr lang="cs-CZ" sz="1400" dirty="0" smtClean="0"/>
              <a:t>technika</a:t>
            </a:r>
          </a:p>
          <a:p>
            <a:pPr>
              <a:buFontTx/>
              <a:buChar char="-"/>
            </a:pPr>
            <a:r>
              <a:rPr lang="cs-CZ" sz="1400" dirty="0" smtClean="0"/>
              <a:t>Využívání </a:t>
            </a:r>
            <a:r>
              <a:rPr lang="cs-CZ" sz="1400" dirty="0"/>
              <a:t>tepla z odpadní </a:t>
            </a:r>
            <a:r>
              <a:rPr lang="cs-CZ" sz="1400" dirty="0" smtClean="0"/>
              <a:t>vody</a:t>
            </a:r>
          </a:p>
          <a:p>
            <a:pPr>
              <a:buFontTx/>
              <a:buChar char="-"/>
            </a:pPr>
            <a:r>
              <a:rPr lang="cs-CZ" sz="1400" dirty="0" smtClean="0"/>
              <a:t>Rekuperace </a:t>
            </a:r>
            <a:r>
              <a:rPr lang="cs-CZ" sz="1400" dirty="0"/>
              <a:t>– systém řízeného větrání se zpětným získáváním tepla (</a:t>
            </a:r>
            <a:r>
              <a:rPr lang="cs-CZ" sz="1400" dirty="0" smtClean="0"/>
              <a:t>ZZT)</a:t>
            </a:r>
          </a:p>
          <a:p>
            <a:pPr>
              <a:buFontTx/>
              <a:buChar char="-"/>
            </a:pPr>
            <a:r>
              <a:rPr lang="cs-CZ" sz="1400" dirty="0" smtClean="0"/>
              <a:t>Výměna </a:t>
            </a:r>
            <a:r>
              <a:rPr lang="cs-CZ" sz="1400" dirty="0"/>
              <a:t>zdrojů tepla za tepelná čerpadla, kotle na </a:t>
            </a:r>
            <a:r>
              <a:rPr lang="cs-CZ" sz="1400" dirty="0" smtClean="0"/>
              <a:t>biomasu</a:t>
            </a:r>
          </a:p>
          <a:p>
            <a:pPr>
              <a:buFontTx/>
              <a:buChar char="-"/>
            </a:pPr>
            <a:r>
              <a:rPr lang="cs-CZ" sz="1400" dirty="0" smtClean="0"/>
              <a:t>Pořízení </a:t>
            </a:r>
            <a:r>
              <a:rPr lang="cs-CZ" sz="1400" dirty="0"/>
              <a:t>a </a:t>
            </a:r>
            <a:r>
              <a:rPr lang="cs-CZ" sz="1400" dirty="0" smtClean="0"/>
              <a:t>instalace dobíjecích </a:t>
            </a:r>
            <a:r>
              <a:rPr lang="cs-CZ" sz="1400" dirty="0"/>
              <a:t>stanic pro osobní vozidla u bytových </a:t>
            </a:r>
            <a:r>
              <a:rPr lang="cs-CZ" sz="1400" dirty="0" smtClean="0"/>
              <a:t>domů</a:t>
            </a:r>
          </a:p>
          <a:p>
            <a:pPr>
              <a:buFontTx/>
              <a:buChar char="-"/>
            </a:pPr>
            <a:r>
              <a:rPr lang="cs-CZ" sz="1400" dirty="0" smtClean="0"/>
              <a:t>Program</a:t>
            </a:r>
            <a:r>
              <a:rPr lang="cs-CZ" sz="1400" dirty="0"/>
              <a:t> je financován z výnosů prodeje tzv. emisních povolenek EUA (</a:t>
            </a:r>
            <a:r>
              <a:rPr lang="cs-CZ" sz="1400" dirty="0" err="1"/>
              <a:t>European</a:t>
            </a:r>
            <a:r>
              <a:rPr lang="cs-CZ" sz="1400" dirty="0"/>
              <a:t> Union </a:t>
            </a:r>
            <a:r>
              <a:rPr lang="cs-CZ" sz="1400" dirty="0" err="1"/>
              <a:t>Allowance</a:t>
            </a:r>
            <a:r>
              <a:rPr lang="cs-CZ" sz="1400" dirty="0"/>
              <a:t>) a EUAA (</a:t>
            </a:r>
            <a:r>
              <a:rPr lang="cs-CZ" sz="1400" dirty="0" err="1"/>
              <a:t>European</a:t>
            </a:r>
            <a:r>
              <a:rPr lang="cs-CZ" sz="1400" dirty="0"/>
              <a:t> Union </a:t>
            </a:r>
            <a:r>
              <a:rPr lang="cs-CZ" sz="1400" dirty="0" err="1"/>
              <a:t>Aviation</a:t>
            </a:r>
            <a:r>
              <a:rPr lang="cs-CZ" sz="1400" dirty="0"/>
              <a:t> </a:t>
            </a:r>
            <a:r>
              <a:rPr lang="cs-CZ" sz="1400" dirty="0" err="1"/>
              <a:t>Allowance</a:t>
            </a:r>
            <a:r>
              <a:rPr lang="cs-CZ" sz="1400" dirty="0" smtClean="0"/>
              <a:t>).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1409700" y="1214847"/>
            <a:ext cx="4115889" cy="2752208"/>
          </a:xfrm>
        </p:spPr>
        <p:txBody>
          <a:bodyPr>
            <a:normAutofit fontScale="55000" lnSpcReduction="20000"/>
          </a:bodyPr>
          <a:lstStyle/>
          <a:p>
            <a:r>
              <a:rPr lang="cs-CZ" sz="2300" dirty="0" smtClean="0"/>
              <a:t>Jeden z nejefektivnějších </a:t>
            </a:r>
            <a:r>
              <a:rPr lang="cs-CZ" sz="2300" dirty="0"/>
              <a:t>programům v České republice zaměřeným na úspory energie v budovách pro bydlení.</a:t>
            </a:r>
          </a:p>
          <a:p>
            <a:r>
              <a:rPr lang="cs-CZ" sz="2300" dirty="0"/>
              <a:t>Podporuje snižování energetické náročnosti obytných </a:t>
            </a:r>
            <a:r>
              <a:rPr lang="cs-CZ" sz="2300" dirty="0" smtClean="0"/>
              <a:t>budov,  </a:t>
            </a:r>
            <a:r>
              <a:rPr lang="cs-CZ" sz="2300" dirty="0"/>
              <a:t>výstavbu či nákup domů s velmi nízkou energetickou náročností, environmentálně šetrné způsoby vytápění a instalaci obnovitelných zdrojů energie (OZE).</a:t>
            </a:r>
          </a:p>
          <a:p>
            <a:r>
              <a:rPr lang="cs-CZ" sz="2300" dirty="0"/>
              <a:t>C</a:t>
            </a:r>
            <a:r>
              <a:rPr lang="cs-CZ" sz="2300" dirty="0" smtClean="0"/>
              <a:t>ílem </a:t>
            </a:r>
            <a:r>
              <a:rPr lang="cs-CZ" sz="2300" dirty="0"/>
              <a:t>programu je zlepšit stav životního prostředí snížením produkce emisí znečišťujících látek a skleníkových plynů (především emisí CO</a:t>
            </a:r>
            <a:r>
              <a:rPr lang="cs-CZ" sz="2300" baseline="-25000" dirty="0"/>
              <a:t>2</a:t>
            </a:r>
            <a:r>
              <a:rPr lang="cs-CZ" sz="2300" dirty="0"/>
              <a:t>). </a:t>
            </a:r>
            <a:endParaRPr lang="cs-CZ" sz="2300" dirty="0" smtClean="0"/>
          </a:p>
          <a:p>
            <a:r>
              <a:rPr lang="cs-CZ" sz="2300" dirty="0" smtClean="0"/>
              <a:t>Přispívá </a:t>
            </a:r>
            <a:r>
              <a:rPr lang="cs-CZ" sz="2300" dirty="0"/>
              <a:t>k úspoře energie v konečné spotřebě a stimulaci ekonomiky ČR spolu s </a:t>
            </a:r>
            <a:r>
              <a:rPr lang="cs-CZ" sz="2300" dirty="0" smtClean="0"/>
              <a:t>dalšími sociálními přínosy: zvýšení </a:t>
            </a:r>
            <a:r>
              <a:rPr lang="cs-CZ" sz="2300" dirty="0"/>
              <a:t>kvality bydlení občanů, zlepšení vzhledu měst a obcí, nastartování dlouhodobých progresivních trendů.</a:t>
            </a:r>
          </a:p>
          <a:p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3967054"/>
            <a:ext cx="2343110" cy="20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MŽP ČR – udržitelná energetika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Obnovitelné zdroje </a:t>
            </a:r>
            <a:r>
              <a:rPr lang="cs-CZ" dirty="0" smtClean="0"/>
              <a:t>energie – vychází </a:t>
            </a:r>
            <a:r>
              <a:rPr lang="cs-CZ" dirty="0"/>
              <a:t>z </a:t>
            </a:r>
            <a:r>
              <a:rPr lang="cs-CZ" dirty="0" smtClean="0"/>
              <a:t>Národního akčního plánu </a:t>
            </a:r>
            <a:r>
              <a:rPr lang="cs-CZ" dirty="0"/>
              <a:t>pro obnovitelné zdroje </a:t>
            </a:r>
            <a:r>
              <a:rPr lang="cs-CZ" dirty="0" smtClean="0"/>
              <a:t>energie (nařízení EU)</a:t>
            </a:r>
          </a:p>
          <a:p>
            <a:r>
              <a:rPr lang="cs-CZ" dirty="0"/>
              <a:t>Alternativní paliva v dopravě - omezování emisí limitovaných (oxid uhelnatý, uhlovodíky, oxidy dusíku, pevné částice) a nelimitovaných (např. </a:t>
            </a:r>
            <a:r>
              <a:rPr lang="cs-CZ" dirty="0" err="1"/>
              <a:t>polyaromatické</a:t>
            </a:r>
            <a:r>
              <a:rPr lang="cs-CZ" dirty="0"/>
              <a:t> uhlovodíky) znečišťujících látek a skleníkových plynů (zejména oxidu uhličitého). – plynná paliva (CNG), biopaliva </a:t>
            </a:r>
          </a:p>
          <a:p>
            <a:r>
              <a:rPr lang="cs-CZ" dirty="0"/>
              <a:t>Ekologicky šetrná vozidla – hybridní, elektromobily, CNG, biopaliva, vodík</a:t>
            </a:r>
            <a:r>
              <a:rPr lang="cs-CZ" dirty="0" smtClean="0"/>
              <a:t>…</a:t>
            </a:r>
            <a:endParaRPr lang="cs-CZ" dirty="0"/>
          </a:p>
          <a:p>
            <a:r>
              <a:rPr lang="cs-CZ" dirty="0"/>
              <a:t>Energetická efektivita a úspory </a:t>
            </a:r>
            <a:r>
              <a:rPr lang="cs-CZ" dirty="0" smtClean="0"/>
              <a:t>energie - </a:t>
            </a:r>
            <a:r>
              <a:rPr lang="cs-CZ" dirty="0"/>
              <a:t>energeticky účinnějších technologií zvyšuje tlak na zavádění nových inovativních technologií a konkurenceschopnost hospodářství.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Dokumenty: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Pakt </a:t>
            </a:r>
            <a:r>
              <a:rPr lang="cs-CZ" dirty="0"/>
              <a:t>starostů a primátorů pro udržitelnou energii a </a:t>
            </a:r>
            <a:r>
              <a:rPr lang="cs-CZ" dirty="0" smtClean="0"/>
              <a:t>klima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Národní </a:t>
            </a:r>
            <a:r>
              <a:rPr lang="cs-CZ" dirty="0"/>
              <a:t>akční plán energetické účinnosti </a:t>
            </a:r>
            <a:r>
              <a:rPr lang="cs-CZ" dirty="0" smtClean="0"/>
              <a:t>ČR - zvýšení </a:t>
            </a:r>
            <a:r>
              <a:rPr lang="cs-CZ" dirty="0"/>
              <a:t>energetické účinnosti a očekávané nebo dosažené úspory </a:t>
            </a:r>
            <a:r>
              <a:rPr lang="cs-CZ" dirty="0" smtClean="0"/>
              <a:t>energie: úspory </a:t>
            </a:r>
            <a:r>
              <a:rPr lang="cs-CZ" dirty="0"/>
              <a:t>při dodávkách, </a:t>
            </a:r>
            <a:r>
              <a:rPr lang="cs-CZ" dirty="0" smtClean="0"/>
              <a:t>distribuce energie, konečné </a:t>
            </a:r>
            <a:r>
              <a:rPr lang="cs-CZ" dirty="0"/>
              <a:t>využití energie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16</a:t>
            </a:fld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39828C-04C6-417F-93B3-00C1BD68063C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0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565275"/>
            <a:ext cx="9372600" cy="4621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23405" y="1083506"/>
            <a:ext cx="956201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700" dirty="0">
                <a:solidFill>
                  <a:srgbClr val="4F4F4F"/>
                </a:solidFill>
              </a:rPr>
              <a:t> </a:t>
            </a:r>
            <a:r>
              <a:rPr lang="cs-CZ" sz="1700" dirty="0" smtClean="0">
                <a:solidFill>
                  <a:srgbClr val="4F4F4F"/>
                </a:solidFill>
              </a:rPr>
              <a:t>                                                                                        - iniciativa </a:t>
            </a:r>
            <a:r>
              <a:rPr lang="cs-CZ" sz="1700" dirty="0">
                <a:solidFill>
                  <a:srgbClr val="4F4F4F"/>
                </a:solidFill>
              </a:rPr>
              <a:t>měst, obcí a Evropské </a:t>
            </a:r>
            <a:r>
              <a:rPr lang="cs-CZ" sz="1700" dirty="0" smtClean="0">
                <a:solidFill>
                  <a:srgbClr val="4F4F4F"/>
                </a:solidFill>
              </a:rPr>
              <a:t>komise </a:t>
            </a:r>
            <a:r>
              <a:rPr lang="cs-CZ" sz="1700" dirty="0">
                <a:solidFill>
                  <a:srgbClr val="4F4F4F"/>
                </a:solidFill>
              </a:rPr>
              <a:t>– vznikla po přijetí </a:t>
            </a:r>
            <a:endParaRPr lang="cs-CZ" sz="1700" dirty="0" smtClean="0">
              <a:solidFill>
                <a:srgbClr val="4F4F4F"/>
              </a:solidFill>
            </a:endParaRPr>
          </a:p>
          <a:p>
            <a:pPr algn="just"/>
            <a:r>
              <a:rPr lang="cs-CZ" sz="1700" dirty="0" smtClean="0">
                <a:solidFill>
                  <a:srgbClr val="4F4F4F"/>
                </a:solidFill>
              </a:rPr>
              <a:t>                                                                                            tzv</a:t>
            </a:r>
            <a:r>
              <a:rPr lang="cs-CZ" sz="1700" dirty="0">
                <a:solidFill>
                  <a:srgbClr val="4F4F4F"/>
                </a:solidFill>
              </a:rPr>
              <a:t>. klimaticko-energetického balíčku v roce </a:t>
            </a:r>
            <a:r>
              <a:rPr lang="cs-CZ" sz="1700" dirty="0" smtClean="0">
                <a:solidFill>
                  <a:srgbClr val="4F4F4F"/>
                </a:solidFill>
              </a:rPr>
              <a:t>2008</a:t>
            </a:r>
          </a:p>
          <a:p>
            <a:pPr algn="just"/>
            <a:r>
              <a:rPr lang="cs-CZ" sz="1700" dirty="0" smtClean="0">
                <a:solidFill>
                  <a:srgbClr val="4F4F4F"/>
                </a:solidFill>
              </a:rPr>
              <a:t>                                                                                         - municipality zavazující se dobrovolně ke snížení </a:t>
            </a:r>
            <a:r>
              <a:rPr lang="cs-CZ" sz="1700" dirty="0">
                <a:solidFill>
                  <a:srgbClr val="4F4F4F"/>
                </a:solidFill>
              </a:rPr>
              <a:t>emisí CO2 </a:t>
            </a:r>
            <a:r>
              <a:rPr lang="cs-CZ" sz="1700" dirty="0" smtClean="0">
                <a:solidFill>
                  <a:srgbClr val="4F4F4F"/>
                </a:solidFill>
              </a:rPr>
              <a:t>nejméně </a:t>
            </a:r>
            <a:r>
              <a:rPr lang="cs-CZ" sz="1700" dirty="0">
                <a:solidFill>
                  <a:srgbClr val="4F4F4F"/>
                </a:solidFill>
              </a:rPr>
              <a:t>o 40 % do roku </a:t>
            </a:r>
            <a:r>
              <a:rPr lang="cs-CZ" sz="1700" dirty="0" smtClean="0">
                <a:solidFill>
                  <a:srgbClr val="4F4F4F"/>
                </a:solidFill>
              </a:rPr>
              <a:t>2030 a zvýšení </a:t>
            </a:r>
            <a:r>
              <a:rPr lang="cs-CZ" sz="1700" dirty="0">
                <a:solidFill>
                  <a:srgbClr val="4F4F4F"/>
                </a:solidFill>
              </a:rPr>
              <a:t>odolnosti vůči dopadům změny klimatu</a:t>
            </a:r>
            <a:r>
              <a:rPr lang="cs-CZ" sz="1700" dirty="0" smtClean="0">
                <a:solidFill>
                  <a:srgbClr val="4F4F4F"/>
                </a:solidFill>
              </a:rPr>
              <a:t>.</a:t>
            </a:r>
          </a:p>
          <a:p>
            <a:pPr algn="just"/>
            <a:endParaRPr lang="cs-CZ" sz="1700" dirty="0" smtClean="0">
              <a:solidFill>
                <a:srgbClr val="4F4F4F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700" b="1" dirty="0" smtClean="0">
                <a:solidFill>
                  <a:srgbClr val="4F4F4F"/>
                </a:solidFill>
              </a:rPr>
              <a:t>Způsob dosažení cílů: </a:t>
            </a:r>
            <a:r>
              <a:rPr lang="cs-CZ" sz="1700" dirty="0" smtClean="0">
                <a:solidFill>
                  <a:srgbClr val="4F4F4F"/>
                </a:solidFill>
              </a:rPr>
              <a:t>úspory energie (zvyšování </a:t>
            </a:r>
            <a:r>
              <a:rPr lang="cs-CZ" sz="1700" dirty="0">
                <a:solidFill>
                  <a:srgbClr val="4F4F4F"/>
                </a:solidFill>
              </a:rPr>
              <a:t>energetické účinnosti a využívání energie z obnovitelných zdrojů, zejména v oblasti budov, dopravy a veřejného </a:t>
            </a:r>
            <a:r>
              <a:rPr lang="cs-CZ" sz="1700" dirty="0" smtClean="0">
                <a:solidFill>
                  <a:srgbClr val="4F4F4F"/>
                </a:solidFill>
              </a:rPr>
              <a:t>osvětlení), vhodná adaptační opatření</a:t>
            </a:r>
          </a:p>
          <a:p>
            <a:pPr marL="285750" indent="-285750" algn="just">
              <a:buFontTx/>
              <a:buChar char="-"/>
            </a:pPr>
            <a:r>
              <a:rPr lang="cs-CZ" sz="1700" dirty="0" smtClean="0">
                <a:solidFill>
                  <a:srgbClr val="4F4F4F"/>
                </a:solidFill>
              </a:rPr>
              <a:t>Způsob zapojení orgánů místní samosprávy: schválení účasti obecním zastupitelstvem a pověření starosty nebo </a:t>
            </a:r>
            <a:r>
              <a:rPr lang="cs-CZ" sz="1700" dirty="0">
                <a:solidFill>
                  <a:srgbClr val="4F4F4F"/>
                </a:solidFill>
              </a:rPr>
              <a:t>primátora podpisem formuláře o </a:t>
            </a:r>
            <a:r>
              <a:rPr lang="cs-CZ" sz="1700" dirty="0" smtClean="0">
                <a:solidFill>
                  <a:srgbClr val="4F4F4F"/>
                </a:solidFill>
              </a:rPr>
              <a:t>přistoupení</a:t>
            </a:r>
          </a:p>
          <a:p>
            <a:pPr algn="just"/>
            <a:endParaRPr lang="cs-CZ" sz="1700" dirty="0" smtClean="0">
              <a:solidFill>
                <a:srgbClr val="4F4F4F"/>
              </a:solidFill>
            </a:endParaRPr>
          </a:p>
          <a:p>
            <a:pPr algn="just"/>
            <a:r>
              <a:rPr lang="cs-CZ" sz="1700" dirty="0" smtClean="0">
                <a:solidFill>
                  <a:srgbClr val="4F4F4F"/>
                </a:solidFill>
              </a:rPr>
              <a:t>Přistoupením </a:t>
            </a:r>
            <a:r>
              <a:rPr lang="cs-CZ" sz="1700" dirty="0">
                <a:solidFill>
                  <a:srgbClr val="4F4F4F"/>
                </a:solidFill>
              </a:rPr>
              <a:t>k Paktu obci vzniká povinnost zpracovat do dvou let tzv. Akční plán pro udržitelnou energii a klima (</a:t>
            </a:r>
            <a:r>
              <a:rPr lang="cs-CZ" sz="1700" dirty="0" err="1">
                <a:solidFill>
                  <a:srgbClr val="4F4F4F"/>
                </a:solidFill>
              </a:rPr>
              <a:t>Sustainable</a:t>
            </a:r>
            <a:r>
              <a:rPr lang="cs-CZ" sz="1700" dirty="0">
                <a:solidFill>
                  <a:srgbClr val="4F4F4F"/>
                </a:solidFill>
              </a:rPr>
              <a:t> </a:t>
            </a:r>
            <a:r>
              <a:rPr lang="cs-CZ" sz="1700" dirty="0" err="1">
                <a:solidFill>
                  <a:srgbClr val="4F4F4F"/>
                </a:solidFill>
              </a:rPr>
              <a:t>Energy</a:t>
            </a:r>
            <a:r>
              <a:rPr lang="cs-CZ" sz="1700" dirty="0">
                <a:solidFill>
                  <a:srgbClr val="4F4F4F"/>
                </a:solidFill>
              </a:rPr>
              <a:t> and </a:t>
            </a:r>
            <a:r>
              <a:rPr lang="cs-CZ" sz="1700" dirty="0" err="1">
                <a:solidFill>
                  <a:srgbClr val="4F4F4F"/>
                </a:solidFill>
              </a:rPr>
              <a:t>Climate</a:t>
            </a:r>
            <a:r>
              <a:rPr lang="cs-CZ" sz="1700" dirty="0">
                <a:solidFill>
                  <a:srgbClr val="4F4F4F"/>
                </a:solidFill>
              </a:rPr>
              <a:t> </a:t>
            </a:r>
            <a:r>
              <a:rPr lang="cs-CZ" sz="1700" dirty="0" err="1">
                <a:solidFill>
                  <a:srgbClr val="4F4F4F"/>
                </a:solidFill>
              </a:rPr>
              <a:t>Action</a:t>
            </a:r>
            <a:r>
              <a:rPr lang="cs-CZ" sz="1700" dirty="0">
                <a:solidFill>
                  <a:srgbClr val="4F4F4F"/>
                </a:solidFill>
              </a:rPr>
              <a:t> </a:t>
            </a:r>
            <a:r>
              <a:rPr lang="cs-CZ" sz="1700" dirty="0" err="1">
                <a:solidFill>
                  <a:srgbClr val="4F4F4F"/>
                </a:solidFill>
              </a:rPr>
              <a:t>Plan</a:t>
            </a:r>
            <a:r>
              <a:rPr lang="cs-CZ" sz="1700" dirty="0">
                <a:solidFill>
                  <a:srgbClr val="4F4F4F"/>
                </a:solidFill>
              </a:rPr>
              <a:t>, dále "SECAP"), který obsahuje: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rgbClr val="4F4F4F"/>
                </a:solidFill>
              </a:rPr>
              <a:t> </a:t>
            </a:r>
            <a:r>
              <a:rPr lang="cs-CZ" sz="1700" i="1" dirty="0" smtClean="0">
                <a:solidFill>
                  <a:srgbClr val="4F4F4F"/>
                </a:solidFill>
              </a:rPr>
              <a:t>výchozí </a:t>
            </a:r>
            <a:r>
              <a:rPr lang="cs-CZ" sz="1700" i="1" dirty="0">
                <a:solidFill>
                  <a:srgbClr val="4F4F4F"/>
                </a:solidFill>
              </a:rPr>
              <a:t>emisní bilanci skleníkových plynů</a:t>
            </a:r>
            <a:r>
              <a:rPr lang="cs-CZ" sz="1700" dirty="0">
                <a:solidFill>
                  <a:srgbClr val="4F4F4F"/>
                </a:solidFill>
              </a:rPr>
              <a:t> a plány konkrétních činností a opatření na její snížení, včetně dlouhodobé vize do roku </a:t>
            </a:r>
            <a:r>
              <a:rPr lang="cs-CZ" sz="1700" dirty="0" smtClean="0">
                <a:solidFill>
                  <a:srgbClr val="4F4F4F"/>
                </a:solidFill>
              </a:rPr>
              <a:t>2030.</a:t>
            </a:r>
            <a:endParaRPr lang="cs-CZ" sz="1700" dirty="0">
              <a:solidFill>
                <a:srgbClr val="4F4F4F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rgbClr val="4F4F4F"/>
                </a:solidFill>
              </a:rPr>
              <a:t> </a:t>
            </a:r>
            <a:r>
              <a:rPr lang="cs-CZ" sz="1700" i="1" dirty="0" smtClean="0">
                <a:solidFill>
                  <a:srgbClr val="4F4F4F"/>
                </a:solidFill>
              </a:rPr>
              <a:t>analýzu </a:t>
            </a:r>
            <a:r>
              <a:rPr lang="cs-CZ" sz="1700" i="1" dirty="0">
                <a:solidFill>
                  <a:srgbClr val="4F4F4F"/>
                </a:solidFill>
              </a:rPr>
              <a:t>zranitelnosti obce vůči negativním dopadům změny klimatu </a:t>
            </a:r>
            <a:r>
              <a:rPr lang="cs-CZ" sz="1700" dirty="0">
                <a:solidFill>
                  <a:srgbClr val="4F4F4F"/>
                </a:solidFill>
              </a:rPr>
              <a:t>a návrh konkrétních činností a opatření na zvýšení její odolnosti.</a:t>
            </a:r>
          </a:p>
          <a:p>
            <a:pPr algn="just"/>
            <a:r>
              <a:rPr lang="cs-CZ" sz="1700" dirty="0">
                <a:solidFill>
                  <a:srgbClr val="4F4F4F"/>
                </a:solidFill>
              </a:rPr>
              <a:t>V České republice </a:t>
            </a:r>
            <a:r>
              <a:rPr lang="cs-CZ" sz="1700" dirty="0" smtClean="0">
                <a:solidFill>
                  <a:srgbClr val="4F4F4F"/>
                </a:solidFill>
              </a:rPr>
              <a:t>má </a:t>
            </a:r>
            <a:r>
              <a:rPr lang="cs-CZ" sz="1700" dirty="0">
                <a:solidFill>
                  <a:srgbClr val="4F4F4F"/>
                </a:solidFill>
              </a:rPr>
              <a:t>Pakt zatím </a:t>
            </a:r>
            <a:r>
              <a:rPr lang="cs-CZ" sz="1700" dirty="0" smtClean="0">
                <a:solidFill>
                  <a:srgbClr val="4F4F4F"/>
                </a:solidFill>
              </a:rPr>
              <a:t>23 signatářů. Ve srovnání s ostatními zeměmi je toto číslo nízké. Samotná </a:t>
            </a:r>
            <a:r>
              <a:rPr lang="cs-CZ" sz="1700" dirty="0">
                <a:solidFill>
                  <a:srgbClr val="4F4F4F"/>
                </a:solidFill>
              </a:rPr>
              <a:t>účast v Paktu je zdarma, oproti tomu obec získává metodickou podporu ze strany kanceláře Paktu, možnost sdílení dobré praxe s ostatními signatáři Paktu, možnost propagace svých aktivit na webu Paktu a širší možnosti jejich financování.</a:t>
            </a:r>
            <a:endParaRPr lang="cs-CZ" sz="1700" b="0" i="0" dirty="0">
              <a:solidFill>
                <a:srgbClr val="4F4F4F"/>
              </a:solidFill>
              <a:effectLst/>
            </a:endParaRPr>
          </a:p>
        </p:txBody>
      </p:sp>
      <p:pic>
        <p:nvPicPr>
          <p:cNvPr id="2050" name="Picture 2" descr="https://www.paktstarostuaprimatoru.eu/templates/com/images/logos/logo-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" y="0"/>
            <a:ext cx="484241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Vnitrostátní plán ČR v oblasti energetiky a klimatu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Základní strategické dokumenty v oblasti energetiky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18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00615"/>
              </p:ext>
            </p:extLst>
          </p:nvPr>
        </p:nvGraphicFramePr>
        <p:xfrm>
          <a:off x="453403" y="2181497"/>
          <a:ext cx="11355420" cy="3317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77710">
                  <a:extLst>
                    <a:ext uri="{9D8B030D-6E8A-4147-A177-3AD203B41FA5}">
                      <a16:colId xmlns:a16="http://schemas.microsoft.com/office/drawing/2014/main" val="3907667421"/>
                    </a:ext>
                  </a:extLst>
                </a:gridCol>
                <a:gridCol w="5677710">
                  <a:extLst>
                    <a:ext uri="{9D8B030D-6E8A-4147-A177-3AD203B41FA5}">
                      <a16:colId xmlns:a16="http://schemas.microsoft.com/office/drawing/2014/main" val="936491426"/>
                    </a:ext>
                  </a:extLst>
                </a:gridCol>
              </a:tblGrid>
              <a:tr h="510456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Státní energetická koncepce ČR (SEK) – vrcholový strategický dokument pro sektor energetiky</a:t>
                      </a:r>
                      <a:endParaRPr lang="cs-CZ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528978"/>
                  </a:ext>
                </a:extLst>
              </a:tr>
              <a:tr h="510456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akční plán pro chytré sítě (NAP SG)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akční plán energetické účinnosti ČR (NAP EE)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88959"/>
                  </a:ext>
                </a:extLst>
              </a:tr>
              <a:tr h="510456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akční plán čisté mobility (NAP CM)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program snižování emisí České republiky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73079"/>
                  </a:ext>
                </a:extLst>
              </a:tr>
              <a:tr h="893299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akční plán rozvoje jaderné energetiky v  ČR (NAP JE)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Akční plán pro biomasu v ČR na období 2012 - 2020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980706"/>
                  </a:ext>
                </a:extLst>
              </a:tr>
              <a:tr h="893299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Národní akční plán ČR pro energii z obnovitelných zdrojů (NAP OZE)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Surovinová politika v oblasti nerostných surovin a jejich zdrojů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0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690267"/>
          </a:xfrm>
        </p:spPr>
        <p:txBody>
          <a:bodyPr/>
          <a:lstStyle/>
          <a:p>
            <a:r>
              <a:rPr lang="cs-CZ" dirty="0" smtClean="0"/>
              <a:t>Vnitrostátní </a:t>
            </a:r>
            <a:r>
              <a:rPr lang="cs-CZ" dirty="0"/>
              <a:t>plán ČR v oblasti energetiky a klimatu</a:t>
            </a:r>
            <a:r>
              <a:rPr lang="cs-CZ" dirty="0" smtClean="0"/>
              <a:t>	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329687"/>
              </p:ext>
            </p:extLst>
          </p:nvPr>
        </p:nvGraphicFramePr>
        <p:xfrm>
          <a:off x="1454065" y="1662084"/>
          <a:ext cx="9372600" cy="20627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555876">
                  <a:extLst>
                    <a:ext uri="{9D8B030D-6E8A-4147-A177-3AD203B41FA5}">
                      <a16:colId xmlns:a16="http://schemas.microsoft.com/office/drawing/2014/main" val="3389725486"/>
                    </a:ext>
                  </a:extLst>
                </a:gridCol>
                <a:gridCol w="1653989">
                  <a:extLst>
                    <a:ext uri="{9D8B030D-6E8A-4147-A177-3AD203B41FA5}">
                      <a16:colId xmlns:a16="http://schemas.microsoft.com/office/drawing/2014/main" val="1171441574"/>
                    </a:ext>
                  </a:extLst>
                </a:gridCol>
                <a:gridCol w="2162735">
                  <a:extLst>
                    <a:ext uri="{9D8B030D-6E8A-4147-A177-3AD203B41FA5}">
                      <a16:colId xmlns:a16="http://schemas.microsoft.com/office/drawing/2014/main" val="3737486099"/>
                    </a:ext>
                  </a:extLst>
                </a:gridCol>
              </a:tblGrid>
              <a:tr h="343792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Stav v roce 2016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Cílový stav v roce 2040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226357"/>
                  </a:ext>
                </a:extLst>
              </a:tr>
              <a:tr h="343792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Uhlí a ostatní tuhá neobnovitelná paliva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40 %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11-17 %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091531"/>
                  </a:ext>
                </a:extLst>
              </a:tr>
              <a:tr h="343792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Ropa a ropné produkty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20 %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14-17 %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6305676"/>
                  </a:ext>
                </a:extLst>
              </a:tr>
              <a:tr h="343792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Plynná paliva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16 %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18-25 %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091696"/>
                  </a:ext>
                </a:extLst>
              </a:tr>
              <a:tr h="343792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Jaderná energie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15 %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25-33 %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955668"/>
                  </a:ext>
                </a:extLst>
              </a:tr>
              <a:tr h="343792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Obnovitelné a druhotné zdroje energie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10 %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17-22 %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173052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19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25.03.2021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54065" y="1129553"/>
            <a:ext cx="825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Podíl jednotlivých paliv na celkových primárních energetických </a:t>
            </a:r>
            <a:r>
              <a:rPr lang="cs-CZ" sz="1600" b="1" dirty="0" smtClean="0"/>
              <a:t>zdrojích: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54065" y="3870918"/>
            <a:ext cx="7757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Podíl jednotlivých paliv na hrubé výrobě </a:t>
            </a:r>
            <a:r>
              <a:rPr lang="cs-CZ" sz="1600" b="1" dirty="0" smtClean="0"/>
              <a:t>elektřiny:</a:t>
            </a:r>
            <a:endParaRPr lang="cs-CZ" sz="1600" b="1" dirty="0"/>
          </a:p>
          <a:p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4381"/>
              </p:ext>
            </p:extLst>
          </p:nvPr>
        </p:nvGraphicFramePr>
        <p:xfrm>
          <a:off x="1409376" y="4372672"/>
          <a:ext cx="9417289" cy="18826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672478">
                  <a:extLst>
                    <a:ext uri="{9D8B030D-6E8A-4147-A177-3AD203B41FA5}">
                      <a16:colId xmlns:a16="http://schemas.microsoft.com/office/drawing/2014/main" val="2555015074"/>
                    </a:ext>
                  </a:extLst>
                </a:gridCol>
                <a:gridCol w="1631840">
                  <a:extLst>
                    <a:ext uri="{9D8B030D-6E8A-4147-A177-3AD203B41FA5}">
                      <a16:colId xmlns:a16="http://schemas.microsoft.com/office/drawing/2014/main" val="1010320248"/>
                    </a:ext>
                  </a:extLst>
                </a:gridCol>
                <a:gridCol w="2112971">
                  <a:extLst>
                    <a:ext uri="{9D8B030D-6E8A-4147-A177-3AD203B41FA5}">
                      <a16:colId xmlns:a16="http://schemas.microsoft.com/office/drawing/2014/main" val="1830958142"/>
                    </a:ext>
                  </a:extLst>
                </a:gridCol>
              </a:tblGrid>
              <a:tr h="387587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Stav v roce 2016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Cílový stav v roce 2040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021834"/>
                  </a:ext>
                </a:extLst>
              </a:tr>
              <a:tr h="373766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Uhlí a ostatní tuhá neobnovitelná paliva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50 %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11-21 %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5294"/>
                  </a:ext>
                </a:extLst>
              </a:tr>
              <a:tr h="373766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Jaderná energie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29 %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46-58 %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147736"/>
                  </a:ext>
                </a:extLst>
              </a:tr>
              <a:tr h="373766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Zemní plyn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8 %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5-15 %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429201"/>
                  </a:ext>
                </a:extLst>
              </a:tr>
              <a:tr h="373766"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Obnovitelné a druhotné zdroje energie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13 %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18-25 %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04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1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Co je to udržitelná energie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3600" dirty="0" smtClean="0"/>
              <a:t> Forma energie pokrývající současnou poptávku bez hrozby jejího vyčerpání</a:t>
            </a:r>
          </a:p>
          <a:p>
            <a:pPr algn="just"/>
            <a:r>
              <a:rPr lang="cs-CZ" sz="3600" dirty="0" smtClean="0"/>
              <a:t> Obnovitelná i neobnovitelná energie</a:t>
            </a:r>
            <a:endParaRPr lang="cs-CZ" sz="3600" dirty="0"/>
          </a:p>
          <a:p>
            <a:pPr algn="just"/>
            <a:r>
              <a:rPr lang="cs-CZ" sz="3600" dirty="0" smtClean="0"/>
              <a:t> Energie, jejíž výroba nezatěžuje životní prostředí</a:t>
            </a:r>
          </a:p>
          <a:p>
            <a:pPr algn="just"/>
            <a:r>
              <a:rPr lang="cs-CZ" sz="3600" dirty="0" smtClean="0"/>
              <a:t> Zdroj energie dostupný pro všechny</a:t>
            </a:r>
          </a:p>
          <a:p>
            <a:pPr algn="just"/>
            <a:r>
              <a:rPr lang="cs-CZ" sz="3600" dirty="0" smtClean="0"/>
              <a:t> Ochrana zdrojů energie pro budoucí generace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1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Udržitelná energetika – technologická </a:t>
            </a:r>
            <a:br>
              <a:rPr lang="cs-CZ" dirty="0" smtClean="0"/>
            </a:br>
            <a:r>
              <a:rPr lang="cs-CZ" dirty="0" smtClean="0"/>
              <a:t>platforma (EU, MPO ČR)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63" y="408724"/>
            <a:ext cx="1894112" cy="1050929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1306286" y="1556281"/>
            <a:ext cx="9475689" cy="46206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A</a:t>
            </a:r>
            <a:r>
              <a:rPr lang="cs-CZ" dirty="0" smtClean="0"/>
              <a:t>sociace </a:t>
            </a:r>
            <a:r>
              <a:rPr lang="cs-CZ" dirty="0"/>
              <a:t>sdružující některé průmyslové podniky, výzkumné a akademické instituce a konzultační organizace. </a:t>
            </a:r>
            <a:endParaRPr lang="cs-CZ" dirty="0" smtClean="0"/>
          </a:p>
          <a:p>
            <a:pPr algn="just"/>
            <a:r>
              <a:rPr lang="cs-CZ" dirty="0" smtClean="0"/>
              <a:t>TPUE </a:t>
            </a:r>
            <a:r>
              <a:rPr lang="cs-CZ" dirty="0"/>
              <a:t>mapuje a analyzuje technologické trendy a jejich vliv na energetiku, navrhuje a podporuje aktivity pro zvýšení efektivity výzkumu a vývoje, napomáhá zapojení do mezinárodního výzkumu a vývoje v energetice a poskytuje informace o vývoji energetických technologií a systémů pro širší zainteresovanou veřejnost. </a:t>
            </a:r>
            <a:endParaRPr lang="cs-CZ" dirty="0" smtClean="0"/>
          </a:p>
          <a:p>
            <a:pPr algn="just" fontAlgn="base"/>
            <a:r>
              <a:rPr lang="cs-CZ" dirty="0" smtClean="0"/>
              <a:t>Výzkum, vývoj </a:t>
            </a:r>
            <a:r>
              <a:rPr lang="cs-CZ" dirty="0"/>
              <a:t>a </a:t>
            </a:r>
            <a:r>
              <a:rPr lang="cs-CZ" dirty="0" smtClean="0"/>
              <a:t>zavádění </a:t>
            </a:r>
            <a:r>
              <a:rPr lang="cs-CZ" dirty="0"/>
              <a:t>technologií </a:t>
            </a:r>
            <a:r>
              <a:rPr lang="cs-CZ" dirty="0" smtClean="0"/>
              <a:t> úzce souvisí s udržitelným rozvojem energetiky</a:t>
            </a:r>
          </a:p>
          <a:p>
            <a:pPr algn="just" fontAlgn="base"/>
            <a:r>
              <a:rPr lang="cs-CZ" dirty="0" smtClean="0"/>
              <a:t>Jednou </a:t>
            </a:r>
            <a:r>
              <a:rPr lang="cs-CZ" dirty="0"/>
              <a:t>z hlavních činností Platformy je podpora inovací a zvýšení konkurenceschopnosti.</a:t>
            </a:r>
          </a:p>
          <a:p>
            <a:pPr algn="just" fontAlgn="base"/>
            <a:r>
              <a:rPr lang="cs-CZ" dirty="0" smtClean="0"/>
              <a:t>Zajišťuje vzájemnou </a:t>
            </a:r>
            <a:r>
              <a:rPr lang="cs-CZ" dirty="0"/>
              <a:t>informovanost subjektů působících v ČR v oblasti výzkumu a vývoje technologií pro udržitelný rozvoj energetiky.</a:t>
            </a:r>
          </a:p>
          <a:p>
            <a:pPr algn="just" fontAlgn="base"/>
            <a:r>
              <a:rPr lang="cs-CZ" dirty="0" smtClean="0"/>
              <a:t>Poskytuje </a:t>
            </a:r>
            <a:r>
              <a:rPr lang="cs-CZ" dirty="0"/>
              <a:t>expertízy pro orgány a agentury státní správy a samosprávy v oblastech souvisejících s udržitelným rozvojem energetiky.</a:t>
            </a:r>
          </a:p>
          <a:p>
            <a:pPr algn="just" fontAlgn="base"/>
            <a:r>
              <a:rPr lang="cs-CZ" dirty="0"/>
              <a:t>Z</a:t>
            </a:r>
            <a:r>
              <a:rPr lang="cs-CZ" dirty="0" smtClean="0"/>
              <a:t>pracovává </a:t>
            </a:r>
            <a:r>
              <a:rPr lang="cs-CZ" dirty="0"/>
              <a:t>projekty z oblasti udržitelného rozvoje energetiky v ČR a žádosti o jejich financování a poskytuje poradenský servis pro jejich realizátory.</a:t>
            </a:r>
          </a:p>
          <a:p>
            <a:pPr algn="just" fontAlgn="base"/>
            <a:r>
              <a:rPr lang="cs-CZ" dirty="0" smtClean="0"/>
              <a:t>Spolupracuje s dalšími institucemi </a:t>
            </a:r>
            <a:r>
              <a:rPr lang="cs-CZ" dirty="0"/>
              <a:t>obdobného typu v zahraničí, zejména v EU, vůči nim prezentuje a reprezentuje vývoj v oblasti technologií pro udržitelný rozvoj energetiky v ČR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20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25.03.2021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6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Udržitelná energetika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, SUSEN)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9372275" cy="4620682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cs-CZ" dirty="0"/>
              <a:t>Projekt Udržitelná energetika (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, SUSEN) byl schválen Evropskou komisí v prosinci 2011. </a:t>
            </a:r>
          </a:p>
          <a:p>
            <a:pPr algn="just" fontAlgn="base"/>
            <a:r>
              <a:rPr lang="cs-CZ" dirty="0"/>
              <a:t>Posiluje výzkumnou infrastrukturu v energetice České republiky a poskytuje impuls k rozvoji týmů a znalostí v oblasti energetických technologií.</a:t>
            </a:r>
          </a:p>
          <a:p>
            <a:pPr algn="just" fontAlgn="base"/>
            <a:r>
              <a:rPr lang="cs-CZ" dirty="0"/>
              <a:t>Nová výzva pro jaderný výzkum ve střední Evropě</a:t>
            </a:r>
          </a:p>
          <a:p>
            <a:pPr algn="just" fontAlgn="base"/>
            <a:r>
              <a:rPr lang="cs-CZ" dirty="0"/>
              <a:t>Posílení materiálně-technické základny výzkumu pro jadernou energetiku v České republice</a:t>
            </a:r>
          </a:p>
          <a:p>
            <a:pPr algn="just" fontAlgn="base"/>
            <a:r>
              <a:rPr lang="cs-CZ" dirty="0"/>
              <a:t>Podpůrný vědecko-výzkumný program pro novou generaci jaderných reaktorů</a:t>
            </a:r>
          </a:p>
          <a:p>
            <a:pPr algn="just" fontAlgn="base"/>
            <a:r>
              <a:rPr lang="cs-CZ" dirty="0"/>
              <a:t>Moderní vybavení a laboratoře</a:t>
            </a:r>
          </a:p>
          <a:p>
            <a:pPr algn="just" fontAlgn="base"/>
            <a:r>
              <a:rPr lang="cs-CZ" dirty="0"/>
              <a:t>Vývoj pokročilých technologií</a:t>
            </a:r>
          </a:p>
          <a:p>
            <a:pPr algn="just" fontAlgn="base"/>
            <a:r>
              <a:rPr lang="cs-CZ" dirty="0"/>
              <a:t>Nové příležitosti pro inovativní vědecké pracovníky a studenty</a:t>
            </a:r>
          </a:p>
          <a:p>
            <a:pPr algn="just" fontAlgn="base"/>
            <a:r>
              <a:rPr lang="cs-CZ" dirty="0"/>
              <a:t>Výstavba výzkumné infrastruktury, která dlouhodobě zvýší vědecký, výzkumný a vývojový potenciál České republiky v oblasti aplikovaného výzkumu v </a:t>
            </a:r>
            <a:r>
              <a:rPr lang="cs-CZ" dirty="0" smtClean="0"/>
              <a:t>energetice</a:t>
            </a:r>
          </a:p>
          <a:p>
            <a:pPr algn="just" fontAlgn="base"/>
            <a:r>
              <a:rPr lang="cs-CZ" dirty="0" smtClean="0"/>
              <a:t>Projekt je sponzorován MŠMT a fondy EU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21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26.03.2021</a:t>
            </a:fld>
            <a:endParaRPr lang="cs-CZ" dirty="0"/>
          </a:p>
        </p:txBody>
      </p:sp>
      <p:pic>
        <p:nvPicPr>
          <p:cNvPr id="2050" name="Picture 2" descr="http://susen.cvrez.cz/jacube/images/suseni_logo_we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45" y="380288"/>
            <a:ext cx="4317460" cy="10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e</a:t>
            </a:r>
            <a:r>
              <a:rPr lang="cs-CZ" dirty="0" smtClean="0"/>
              <a:t>nergetický mix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3" y="2011680"/>
            <a:ext cx="4864097" cy="3525267"/>
          </a:xfrm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22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84" y="1897854"/>
            <a:ext cx="4744091" cy="35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Komise </a:t>
            </a:r>
            <a:r>
              <a:rPr lang="cs-CZ" dirty="0" smtClean="0"/>
              <a:t>EU 30</a:t>
            </a:r>
            <a:r>
              <a:rPr lang="cs-CZ" dirty="0"/>
              <a:t>. listopadu 2020 přijala svou výroční zprávu o pokroku v oblasti klimatu, která mapuje posun EU při snižování emisí skleníkových plynů v roce 2019. Emise skleníkových plynů v EU-27 meziročně klesly o 3,7 %, zatímco HDP vzrostl o 1,5 %. Emise se nyní snížily o 24 % oproti hodnotám z roku 1990.</a:t>
            </a:r>
          </a:p>
          <a:p>
            <a:pPr algn="just"/>
            <a:r>
              <a:rPr lang="cs-CZ" dirty="0"/>
              <a:t>Emise, na které se vztahuje systém EU pro obchodování s emisemi (EU ETS), vykázaly v roce 2019 největší pokles – ve srovnání s rokem 2018 se snížily o 9,1 %, což odpovídá zhruba 152 milionům tun ekvivalentu oxidu uhličitého. Za tímto propadem stálo zejména odvětví energetiky, kde emise klesly o téměř 15 %, především díky tomu, že při výrobě elektřiny se uhlí nahrazuje obnovitelnými zdroji a plynem. Emise z průmyslu se snížily o necelá 2 </a:t>
            </a:r>
            <a:r>
              <a:rPr lang="cs-CZ" dirty="0" smtClean="0"/>
              <a:t>%.</a:t>
            </a:r>
          </a:p>
          <a:p>
            <a:pPr algn="just"/>
            <a:r>
              <a:rPr lang="cs-CZ" dirty="0" smtClean="0"/>
              <a:t>Zásady udržitelnosti: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rozvíjet </a:t>
            </a:r>
            <a:r>
              <a:rPr lang="cs-CZ" dirty="0"/>
              <a:t>konkurenceschopné obnovitelné zdroje a další nízkouhlíkové zdroje a nosiče energie, zejména alternativní pohonné </a:t>
            </a:r>
            <a:r>
              <a:rPr lang="cs-CZ" dirty="0" smtClean="0"/>
              <a:t>hmoty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snížit </a:t>
            </a:r>
            <a:r>
              <a:rPr lang="cs-CZ" dirty="0"/>
              <a:t>poptávku po energii v </a:t>
            </a:r>
            <a:r>
              <a:rPr lang="cs-CZ" dirty="0" smtClean="0"/>
              <a:t>Evropě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zvýšit energetickou účinnost a zamezit energetickým ztrátám při distribuci energie</a:t>
            </a:r>
            <a:endParaRPr lang="cs-CZ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cs-CZ" dirty="0" smtClean="0"/>
              <a:t>stát </a:t>
            </a:r>
            <a:r>
              <a:rPr lang="cs-CZ" dirty="0"/>
              <a:t>v čele celosvětového úsilí o zastavení změn klimatu a zlepšení kvality ovzduší v jednotlivých </a:t>
            </a:r>
            <a:r>
              <a:rPr lang="cs-CZ" dirty="0" smtClean="0"/>
              <a:t>lokalitách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9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Udržitelná energie a energetika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2 pilíře udržitelné energie</a:t>
            </a:r>
          </a:p>
          <a:p>
            <a:pPr marL="457200" indent="-457200">
              <a:buAutoNum type="arabicPeriod"/>
            </a:pPr>
            <a:r>
              <a:rPr lang="cs-CZ" dirty="0" smtClean="0"/>
              <a:t>Čistší metoda výroby energie</a:t>
            </a:r>
          </a:p>
          <a:p>
            <a:pPr marL="457200" indent="-457200">
              <a:buAutoNum type="arabicPeriod"/>
            </a:pPr>
            <a:r>
              <a:rPr lang="cs-CZ" dirty="0" smtClean="0"/>
              <a:t>Úspora energie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Cíle udržitelné energetiky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</a:t>
            </a:r>
            <a:r>
              <a:rPr lang="cs-CZ" dirty="0" smtClean="0"/>
              <a:t>osažení </a:t>
            </a:r>
            <a:r>
              <a:rPr lang="cs-CZ" dirty="0"/>
              <a:t>dlouhodobě udržitelného energetického </a:t>
            </a:r>
            <a:r>
              <a:rPr lang="cs-CZ" dirty="0" smtClean="0"/>
              <a:t>mixu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Optimalizace využití </a:t>
            </a:r>
            <a:r>
              <a:rPr lang="cs-CZ" dirty="0"/>
              <a:t>všech dostupných </a:t>
            </a:r>
            <a:r>
              <a:rPr lang="cs-CZ" dirty="0" smtClean="0"/>
              <a:t>energetických zdrojů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</a:t>
            </a:r>
            <a:r>
              <a:rPr lang="cs-CZ" dirty="0" smtClean="0"/>
              <a:t>výšení </a:t>
            </a:r>
            <a:r>
              <a:rPr lang="cs-CZ" dirty="0"/>
              <a:t>energetické soběstačnosti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</a:t>
            </a:r>
            <a:r>
              <a:rPr lang="cs-CZ" dirty="0" smtClean="0"/>
              <a:t>ajištění </a:t>
            </a:r>
            <a:r>
              <a:rPr lang="cs-CZ" dirty="0"/>
              <a:t>energetické bezpečnosti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5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Udržitelná energetika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Dostupnost energetických zdrojů ve světě je jednou z podmínek rozvoje civilizace. </a:t>
            </a:r>
            <a:endParaRPr lang="cs-CZ" dirty="0" smtClean="0"/>
          </a:p>
          <a:p>
            <a:pPr lvl="0"/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dodávkách energie závisí průmyslová výroba, doprava, služby, zemědělství, zdravotnictví i domácnosti. </a:t>
            </a:r>
          </a:p>
          <a:p>
            <a:r>
              <a:rPr lang="cs-CZ" dirty="0" smtClean="0"/>
              <a:t>S </a:t>
            </a:r>
            <a:r>
              <a:rPr lang="cs-CZ" dirty="0"/>
              <a:t>ekonomickým rozvojem vyspělých zemí </a:t>
            </a:r>
            <a:r>
              <a:rPr lang="cs-CZ" dirty="0" smtClean="0"/>
              <a:t>roste spotřeba primárních </a:t>
            </a:r>
            <a:r>
              <a:rPr lang="cs-CZ" dirty="0"/>
              <a:t>energetických zdrojů a energie. </a:t>
            </a:r>
            <a:endParaRPr lang="cs-CZ" dirty="0" smtClean="0"/>
          </a:p>
          <a:p>
            <a:r>
              <a:rPr lang="cs-CZ" dirty="0" smtClean="0"/>
              <a:t>S rostoucí poptávkou se snižují zásoby </a:t>
            </a:r>
            <a:r>
              <a:rPr lang="cs-CZ" dirty="0"/>
              <a:t>fosilních </a:t>
            </a:r>
            <a:r>
              <a:rPr lang="cs-CZ" dirty="0" smtClean="0"/>
              <a:t>paliv.</a:t>
            </a:r>
            <a:endParaRPr lang="cs-CZ" dirty="0"/>
          </a:p>
          <a:p>
            <a:r>
              <a:rPr lang="cs-CZ" dirty="0" smtClean="0"/>
              <a:t>Při spalování fosilních paliv </a:t>
            </a:r>
            <a:r>
              <a:rPr lang="cs-CZ" dirty="0"/>
              <a:t>je do ovzduší vypouštěno značné množství znečišťujících </a:t>
            </a:r>
            <a:r>
              <a:rPr lang="cs-CZ" dirty="0" smtClean="0"/>
              <a:t>látek, zejména emisí CO2.</a:t>
            </a:r>
          </a:p>
          <a:p>
            <a:r>
              <a:rPr lang="cs-CZ" dirty="0" smtClean="0"/>
              <a:t>Tlak na zvyšování </a:t>
            </a:r>
            <a:r>
              <a:rPr lang="cs-CZ" dirty="0"/>
              <a:t>energetické </a:t>
            </a:r>
            <a:r>
              <a:rPr lang="cs-CZ" dirty="0" smtClean="0"/>
              <a:t>účinnosti, respektive úsporu energie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8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udržitelného rozvoje - energetika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Světová komise pro životní prostředí a rozvoj </a:t>
            </a:r>
            <a:r>
              <a:rPr lang="cs-CZ" sz="2400" dirty="0" smtClean="0"/>
              <a:t>(WCED) představila v roce 1987 koncept </a:t>
            </a:r>
            <a:r>
              <a:rPr lang="cs-CZ" sz="2400" dirty="0"/>
              <a:t>udržitelného </a:t>
            </a:r>
            <a:r>
              <a:rPr lang="cs-CZ" sz="2400" dirty="0" smtClean="0"/>
              <a:t>rozvoje v knize: </a:t>
            </a:r>
            <a:r>
              <a:rPr lang="cs-CZ" sz="2400" b="1" dirty="0"/>
              <a:t>Naše společná </a:t>
            </a:r>
            <a:r>
              <a:rPr lang="cs-CZ" sz="2400" b="1" dirty="0" smtClean="0"/>
              <a:t>budoucnost  </a:t>
            </a:r>
            <a:endParaRPr lang="cs-CZ" sz="2400" b="1" dirty="0"/>
          </a:p>
          <a:p>
            <a:r>
              <a:rPr lang="cs-CZ" sz="2400" b="1" dirty="0" smtClean="0"/>
              <a:t>4 prvky udržitelnosti: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457200" indent="-457200">
              <a:buAutoNum type="arabicPeriod"/>
            </a:pPr>
            <a:r>
              <a:rPr lang="cs-CZ" dirty="0" smtClean="0"/>
              <a:t>Schopnost </a:t>
            </a:r>
            <a:r>
              <a:rPr lang="cs-CZ" dirty="0"/>
              <a:t>zvýšit dodávky energie s cílem uspokojit rostoucí lidské </a:t>
            </a:r>
            <a:r>
              <a:rPr lang="cs-CZ" dirty="0" smtClean="0"/>
              <a:t>potřeby</a:t>
            </a:r>
          </a:p>
          <a:p>
            <a:pPr marL="457200" indent="-457200">
              <a:buAutoNum type="arabicPeriod"/>
            </a:pPr>
            <a:r>
              <a:rPr lang="cs-CZ" dirty="0" smtClean="0"/>
              <a:t>Energetická </a:t>
            </a:r>
            <a:r>
              <a:rPr lang="cs-CZ" dirty="0"/>
              <a:t>účinnost a </a:t>
            </a:r>
            <a:r>
              <a:rPr lang="cs-CZ" dirty="0" smtClean="0"/>
              <a:t>ochrana</a:t>
            </a:r>
          </a:p>
          <a:p>
            <a:pPr marL="457200" indent="-457200">
              <a:buAutoNum type="arabicPeriod"/>
            </a:pPr>
            <a:r>
              <a:rPr lang="cs-CZ" dirty="0"/>
              <a:t>V</a:t>
            </a:r>
            <a:r>
              <a:rPr lang="cs-CZ" dirty="0" smtClean="0"/>
              <a:t>eřejné </a:t>
            </a:r>
            <a:r>
              <a:rPr lang="cs-CZ" dirty="0"/>
              <a:t>zdraví a </a:t>
            </a:r>
            <a:r>
              <a:rPr lang="cs-CZ" dirty="0" smtClean="0"/>
              <a:t>bezpečnost</a:t>
            </a:r>
          </a:p>
          <a:p>
            <a:pPr marL="457200" indent="-457200">
              <a:buAutoNum type="arabicPeriod"/>
            </a:pPr>
            <a:r>
              <a:rPr lang="cs-CZ" dirty="0" smtClean="0"/>
              <a:t>Ochrana </a:t>
            </a:r>
            <a:r>
              <a:rPr lang="cs-CZ" dirty="0"/>
              <a:t>biosféry a </a:t>
            </a:r>
            <a:r>
              <a:rPr lang="cs-CZ" dirty="0" smtClean="0"/>
              <a:t>prevence </a:t>
            </a:r>
            <a:r>
              <a:rPr lang="cs-CZ" dirty="0"/>
              <a:t>znečištění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4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udržitelného rozvoje - energetika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Principy trvale udržitelného rozvoje (WCED)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/>
              <a:t>3 pilíře udržitelného </a:t>
            </a:r>
            <a:r>
              <a:rPr lang="cs-CZ" dirty="0" smtClean="0"/>
              <a:t>rozvoje energetiky:</a:t>
            </a:r>
          </a:p>
          <a:p>
            <a:pPr marL="457200" indent="-457200" algn="just">
              <a:buAutoNum type="arabicPeriod"/>
            </a:pPr>
            <a:r>
              <a:rPr lang="cs-CZ" b="1" dirty="0" smtClean="0"/>
              <a:t>Životní </a:t>
            </a:r>
            <a:r>
              <a:rPr lang="cs-CZ" b="1" dirty="0"/>
              <a:t>prostředí </a:t>
            </a:r>
            <a:r>
              <a:rPr lang="cs-CZ" dirty="0" smtClean="0"/>
              <a:t>- emise </a:t>
            </a:r>
            <a:r>
              <a:rPr lang="cs-CZ" dirty="0"/>
              <a:t>skleníkových plynů, dopad na biologickou diverzitu a produkci nebezpečných odpadů a toxických </a:t>
            </a:r>
            <a:r>
              <a:rPr lang="cs-CZ" dirty="0" smtClean="0"/>
              <a:t>emisí.</a:t>
            </a:r>
          </a:p>
          <a:p>
            <a:pPr marL="457200" indent="-457200" algn="just">
              <a:buAutoNum type="arabicPeriod"/>
            </a:pPr>
            <a:r>
              <a:rPr lang="cs-CZ" b="1" dirty="0" smtClean="0"/>
              <a:t>Ekonomická kritéria </a:t>
            </a:r>
            <a:r>
              <a:rPr lang="cs-CZ" dirty="0" smtClean="0"/>
              <a:t>- náklady </a:t>
            </a:r>
            <a:r>
              <a:rPr lang="cs-CZ" dirty="0"/>
              <a:t>na energii, zda je energie dodávána spolehlivým spotřebitelům, </a:t>
            </a:r>
            <a:r>
              <a:rPr lang="cs-CZ" dirty="0" smtClean="0"/>
              <a:t>vliv </a:t>
            </a:r>
            <a:r>
              <a:rPr lang="cs-CZ" dirty="0"/>
              <a:t>na pracovní místa spojená s výrobou </a:t>
            </a:r>
            <a:r>
              <a:rPr lang="cs-CZ" dirty="0" smtClean="0"/>
              <a:t>energie.</a:t>
            </a:r>
          </a:p>
          <a:p>
            <a:pPr marL="457200" indent="-457200" algn="just">
              <a:buAutoNum type="arabicPeriod"/>
            </a:pPr>
            <a:r>
              <a:rPr lang="cs-CZ" b="1" dirty="0" smtClean="0"/>
              <a:t>Mezi </a:t>
            </a:r>
            <a:r>
              <a:rPr lang="cs-CZ" b="1" dirty="0"/>
              <a:t>sociokulturní kritéria </a:t>
            </a:r>
            <a:r>
              <a:rPr lang="cs-CZ" dirty="0"/>
              <a:t>patří prevence válek nad dodávkami energie ( energetická bezpečnost ) a dlouhodobá dostupnost energie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39828C-04C6-417F-93B3-00C1BD68063C}" type="datetime1">
              <a:rPr lang="cs-CZ" smtClean="0"/>
              <a:t>24.03.2021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2196970"/>
            <a:ext cx="4518273" cy="42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7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051C32-BBE1-4467-9DA7-7AC76538B95C}" type="datetime1">
              <a:rPr lang="cs-CZ" smtClean="0"/>
              <a:t>24.03.2021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89909" y="2967335"/>
            <a:ext cx="6754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/>
              <a:t>Zatím žádný zdroj energie dokonale nenaplňuje všechny pilíře, udržitelné </a:t>
            </a:r>
            <a:r>
              <a:rPr lang="cs-CZ" sz="2400" dirty="0"/>
              <a:t>zdroje </a:t>
            </a:r>
            <a:r>
              <a:rPr lang="cs-CZ" sz="2400" dirty="0" smtClean="0"/>
              <a:t>energie jsou </a:t>
            </a:r>
            <a:r>
              <a:rPr lang="cs-CZ" sz="2400" dirty="0"/>
              <a:t>udržitelné pouze ve srovnání s jinými zdroji.</a:t>
            </a:r>
          </a:p>
        </p:txBody>
      </p:sp>
      <p:sp>
        <p:nvSpPr>
          <p:cNvPr id="6" name="AutoShape 2" descr="prodej uhlí a koksu - Ridera Bohemia a.s.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0"/>
            <a:ext cx="3768436" cy="28263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95" y="496531"/>
            <a:ext cx="2857500" cy="1600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94" y="4029949"/>
            <a:ext cx="2619375" cy="17430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4925"/>
            <a:ext cx="4277266" cy="252916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8" y="4155957"/>
            <a:ext cx="2809875" cy="16287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8" y="4297214"/>
            <a:ext cx="3269217" cy="2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Zásadní energetické problémy 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Vysoké </a:t>
            </a:r>
            <a:r>
              <a:rPr lang="cs-CZ" dirty="0" smtClean="0"/>
              <a:t>výdaje </a:t>
            </a:r>
            <a:r>
              <a:rPr lang="cs-CZ" dirty="0"/>
              <a:t>na dovoz energie. Tyto výdaje činí </a:t>
            </a:r>
            <a:r>
              <a:rPr lang="cs-CZ" b="1" dirty="0"/>
              <a:t>každoročně přibližně 350 miliard eur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Omezené primární energetické zdroje: fosilní paliva </a:t>
            </a:r>
          </a:p>
          <a:p>
            <a:pPr algn="just"/>
            <a:r>
              <a:rPr lang="cs-CZ" dirty="0" smtClean="0"/>
              <a:t>Emise </a:t>
            </a:r>
            <a:r>
              <a:rPr lang="cs-CZ" dirty="0"/>
              <a:t>skleníkových plynů. </a:t>
            </a:r>
            <a:endParaRPr lang="cs-CZ" dirty="0" smtClean="0"/>
          </a:p>
          <a:p>
            <a:pPr algn="just"/>
            <a:r>
              <a:rPr lang="cs-CZ" dirty="0"/>
              <a:t>S</a:t>
            </a:r>
            <a:r>
              <a:rPr lang="cs-CZ" dirty="0" smtClean="0"/>
              <a:t>tárnoucí energetická infrastruktura.</a:t>
            </a:r>
          </a:p>
          <a:p>
            <a:pPr algn="just"/>
            <a:r>
              <a:rPr lang="cs-CZ" dirty="0" smtClean="0"/>
              <a:t>Problematika bezpečnosti jaderné energie – skladování jaderného odpadu (</a:t>
            </a:r>
            <a:r>
              <a:rPr lang="cs-CZ" dirty="0"/>
              <a:t>v současné době přispívá k výrobě elektřiny v EU </a:t>
            </a:r>
            <a:r>
              <a:rPr lang="cs-CZ" dirty="0" smtClean="0"/>
              <a:t>cca </a:t>
            </a:r>
            <a:r>
              <a:rPr lang="cs-CZ" dirty="0"/>
              <a:t>jednou </a:t>
            </a:r>
            <a:r>
              <a:rPr lang="cs-CZ" dirty="0" smtClean="0"/>
              <a:t>třetinou - představuje </a:t>
            </a:r>
            <a:r>
              <a:rPr lang="cs-CZ" dirty="0"/>
              <a:t>největší současný evropský zdroj </a:t>
            </a:r>
            <a:r>
              <a:rPr lang="cs-CZ" dirty="0" smtClean="0"/>
              <a:t>bez zplodin uhlíku. </a:t>
            </a:r>
          </a:p>
          <a:p>
            <a:pPr algn="just"/>
            <a:r>
              <a:rPr lang="cs-CZ" dirty="0" smtClean="0"/>
              <a:t>Chybějící čisté technologie spalovaní uhlí (uhlí a lignit se podílí na výrobě elektřiny z jedné třetiny)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5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Klimaticko-energetický balíček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0026" y="2142309"/>
            <a:ext cx="9497459" cy="40443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 smtClean="0"/>
              <a:t>Původní klimaticko-energetický </a:t>
            </a:r>
            <a:r>
              <a:rPr lang="cs-CZ" b="1" dirty="0"/>
              <a:t>balíček</a:t>
            </a:r>
            <a:r>
              <a:rPr lang="cs-CZ" dirty="0"/>
              <a:t> </a:t>
            </a:r>
            <a:r>
              <a:rPr lang="cs-CZ" dirty="0" smtClean="0"/>
              <a:t>byl schválen EU v r. 2009 a stanovil cíle do konce roku 2020</a:t>
            </a:r>
          </a:p>
          <a:p>
            <a:pPr algn="just"/>
            <a:r>
              <a:rPr lang="cs-CZ" dirty="0" smtClean="0"/>
              <a:t>Aktualizace cílů do r. 2030 byla schválena Evropskou radou v r. 2018: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Opatření 1: Zvýšení energetické účinnosti: </a:t>
            </a:r>
            <a:r>
              <a:rPr lang="pt-BR" dirty="0" err="1" smtClean="0"/>
              <a:t>závazný</a:t>
            </a:r>
            <a:r>
              <a:rPr lang="pt-BR" dirty="0" smtClean="0"/>
              <a:t> </a:t>
            </a:r>
            <a:r>
              <a:rPr lang="pt-BR" dirty="0" err="1"/>
              <a:t>cíl</a:t>
            </a:r>
            <a:r>
              <a:rPr lang="pt-BR" dirty="0"/>
              <a:t> o 30% do 2030</a:t>
            </a:r>
            <a:endParaRPr lang="cs-CZ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Opatření </a:t>
            </a:r>
            <a:r>
              <a:rPr lang="cs-CZ" dirty="0" smtClean="0"/>
              <a:t>2: Stanování cen energie na tržním principu (doposud regulace státem)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Opatření 3: Provozní orgány</a:t>
            </a:r>
            <a:r>
              <a:rPr lang="cs-CZ" dirty="0"/>
              <a:t> </a:t>
            </a:r>
            <a:r>
              <a:rPr lang="cs-CZ" dirty="0" smtClean="0"/>
              <a:t>- evropská </a:t>
            </a:r>
            <a:r>
              <a:rPr lang="cs-CZ" dirty="0"/>
              <a:t>regionální operační střediska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Opatření 4: Zvýšení podílu využití energie z obnovitelných zdrojů na 27 %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Opatření 5: </a:t>
            </a:r>
            <a:r>
              <a:rPr lang="cs-CZ" dirty="0"/>
              <a:t>Snížení emisí oproti roku </a:t>
            </a:r>
            <a:r>
              <a:rPr lang="cs-CZ" dirty="0" smtClean="0"/>
              <a:t>1990 o</a:t>
            </a:r>
            <a:r>
              <a:rPr lang="cs-CZ" dirty="0"/>
              <a:t> 40% do </a:t>
            </a:r>
            <a:r>
              <a:rPr lang="cs-CZ" dirty="0" smtClean="0"/>
              <a:t>2030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Opatření 6: Snížení </a:t>
            </a:r>
            <a:r>
              <a:rPr lang="cs-CZ" dirty="0"/>
              <a:t>energetické </a:t>
            </a:r>
            <a:r>
              <a:rPr lang="cs-CZ" dirty="0" smtClean="0"/>
              <a:t>náročnosti budov o</a:t>
            </a:r>
            <a:r>
              <a:rPr lang="cs-CZ" dirty="0"/>
              <a:t> </a:t>
            </a:r>
            <a:r>
              <a:rPr lang="cs-CZ" sz="2100" dirty="0"/>
              <a:t>30 </a:t>
            </a:r>
            <a:r>
              <a:rPr lang="cs-CZ" sz="2100" dirty="0" smtClean="0"/>
              <a:t>%.</a:t>
            </a:r>
          </a:p>
          <a:p>
            <a:pPr marL="0" indent="0" algn="just">
              <a:buNone/>
            </a:pPr>
            <a:r>
              <a:rPr lang="cs-CZ" dirty="0"/>
              <a:t>Revize směrnice </a:t>
            </a:r>
            <a:r>
              <a:rPr lang="cs-CZ" dirty="0" smtClean="0"/>
              <a:t>každoročně </a:t>
            </a:r>
            <a:r>
              <a:rPr lang="cs-CZ" dirty="0"/>
              <a:t>rychleji snižuje </a:t>
            </a:r>
            <a:r>
              <a:rPr lang="cs-CZ" dirty="0" smtClean="0"/>
              <a:t>počet emisních </a:t>
            </a:r>
            <a:r>
              <a:rPr lang="cs-CZ" dirty="0"/>
              <a:t>povolenek v oběhu, nadále zajišťuje volnou alokaci povolenek pro odvětví, u kterých existuje riziko úniku uhlíku, a </a:t>
            </a:r>
            <a:r>
              <a:rPr lang="cs-CZ" dirty="0" smtClean="0"/>
              <a:t>zavádí </a:t>
            </a:r>
            <a:r>
              <a:rPr lang="cs-CZ" dirty="0"/>
              <a:t>také nové mechanismy financování </a:t>
            </a:r>
            <a:r>
              <a:rPr lang="cs-CZ" dirty="0" err="1"/>
              <a:t>nízkoemisního</a:t>
            </a:r>
            <a:r>
              <a:rPr lang="cs-CZ" dirty="0"/>
              <a:t> rozvoje – Inovační a Modernizační fond.</a:t>
            </a:r>
            <a:endParaRPr lang="cs-CZ" sz="210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3F18FC-530A-4B86-B27B-FA7F2E1BD25D}" type="datetime1">
              <a:rPr lang="cs-CZ" smtClean="0"/>
              <a:t>24.03.2021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9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ologie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7_TF03098889.potx" id="{9D7C6E86-CE68-4559-A0F8-3CFD929DA3DE}" vid="{FF670E4D-A8FD-4E80-BA5E-3BEAC919C823}"/>
    </a:ext>
  </a:extLst>
</a:theme>
</file>

<file path=ppt/theme/theme2.xml><?xml version="1.0" encoding="utf-8"?>
<a:theme xmlns:a="http://schemas.openxmlformats.org/drawingml/2006/main" name="Motiv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8E3AA37E8DEB41B31787477A72E9DC" ma:contentTypeVersion="2" ma:contentTypeDescription="Vytvoří nový dokument" ma:contentTypeScope="" ma:versionID="4552cdd9839606551578b62b9bb5b21b">
  <xsd:schema xmlns:xsd="http://www.w3.org/2001/XMLSchema" xmlns:xs="http://www.w3.org/2001/XMLSchema" xmlns:p="http://schemas.microsoft.com/office/2006/metadata/properties" xmlns:ns2="5107821f-ac92-4e87-a0a0-a43d9dddf30c" targetNamespace="http://schemas.microsoft.com/office/2006/metadata/properties" ma:root="true" ma:fieldsID="8f06a9a190e4905e8e3d6ae18a36ed63" ns2:_="">
    <xsd:import namespace="5107821f-ac92-4e87-a0a0-a43d9dddf3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821f-ac92-4e87-a0a0-a43d9ddd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95F002-60CE-4368-902C-F644CA02B556}"/>
</file>

<file path=customXml/itemProps2.xml><?xml version="1.0" encoding="utf-8"?>
<ds:datastoreItem xmlns:ds="http://schemas.openxmlformats.org/officeDocument/2006/customXml" ds:itemID="{EA1A718A-6CD8-48F7-8D44-2F8492934AC5}"/>
</file>

<file path=customXml/itemProps3.xml><?xml version="1.0" encoding="utf-8"?>
<ds:datastoreItem xmlns:ds="http://schemas.openxmlformats.org/officeDocument/2006/customXml" ds:itemID="{73199595-85CD-41CC-820B-F200D7ED4309}"/>
</file>

<file path=docProps/app.xml><?xml version="1.0" encoding="utf-8"?>
<Properties xmlns="http://schemas.openxmlformats.org/officeDocument/2006/extended-properties" xmlns:vt="http://schemas.openxmlformats.org/officeDocument/2006/docPropsVTypes">
  <Template>Příroda ekologie vzdělávání prezentace fotografií</Template>
  <TotalTime>18738</TotalTime>
  <Words>1530</Words>
  <Application>Microsoft Office PowerPoint</Application>
  <PresentationFormat>Širokoúhlá obrazovka</PresentationFormat>
  <Paragraphs>253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Wingdings</vt:lpstr>
      <vt:lpstr>Ekologie 16x9</vt:lpstr>
      <vt:lpstr>Udržitelná energetika</vt:lpstr>
      <vt:lpstr>Co je to udržitelná energie</vt:lpstr>
      <vt:lpstr>Udržitelná energie a energetika</vt:lpstr>
      <vt:lpstr>Udržitelná energetika</vt:lpstr>
      <vt:lpstr>Historie udržitelného rozvoje - energetika</vt:lpstr>
      <vt:lpstr>Historie udržitelného rozvoje - energetika</vt:lpstr>
      <vt:lpstr>Prezentace aplikace PowerPoint</vt:lpstr>
      <vt:lpstr>Zásadní energetické problémy současnosti</vt:lpstr>
      <vt:lpstr>Klimaticko-energetický balíček EU</vt:lpstr>
      <vt:lpstr>Zelená dohoda EU (The European Green Deal)</vt:lpstr>
      <vt:lpstr>Investiční plán Zelené dohody</vt:lpstr>
      <vt:lpstr>Investiční plán Zelené dohody</vt:lpstr>
      <vt:lpstr>Modernizační fond EU – Zelená dohoda EU</vt:lpstr>
      <vt:lpstr>Inovační fond EU – Zelená dohoda EU</vt:lpstr>
      <vt:lpstr>Nová zelená úsporám</vt:lpstr>
      <vt:lpstr>MŽP ČR – udržitelná energetika</vt:lpstr>
      <vt:lpstr>Prezentace aplikace PowerPoint</vt:lpstr>
      <vt:lpstr>Vnitrostátní plán ČR v oblasti energetiky a klimatu</vt:lpstr>
      <vt:lpstr>Vnitrostátní plán ČR v oblasti energetiky a klimatu </vt:lpstr>
      <vt:lpstr>Udržitelná energetika – technologická  platforma (EU, MPO ČR)</vt:lpstr>
      <vt:lpstr>Udržitelná energetika  (Sustainable Energy, SUSEN)</vt:lpstr>
      <vt:lpstr>Národní energetický mix</vt:lpstr>
      <vt:lpstr>Závěr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Udržitelná energie</dc:title>
  <dc:creator>Monika Varvařovská</dc:creator>
  <cp:lastModifiedBy>Monika Varvařovská</cp:lastModifiedBy>
  <cp:revision>62</cp:revision>
  <dcterms:created xsi:type="dcterms:W3CDTF">2021-03-13T13:15:15Z</dcterms:created>
  <dcterms:modified xsi:type="dcterms:W3CDTF">2021-03-26T13:40:12Z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0x010100868E3AA37E8DEB41B31787477A72E9DC</vt:lpwstr>
  </property>
</Properties>
</file>