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4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54E62-A5D9-4575-A54A-5F0CCD49AAD3}" v="44" dt="2021-04-17T10:55:09.510"/>
    <p1510:client id="{BC11E84D-FE6E-43A8-A170-CF78256460E7}" v="2" dt="2021-04-17T11:39:03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IFTA Petr" userId="S::m20101@studenti.mvso.cz::81bbf8cc-17b1-410b-b343-43e9ce71fe42" providerId="AD" clId="Web-{0A454E62-A5D9-4575-A54A-5F0CCD49AAD3}"/>
    <pc:docChg chg="modSld">
      <pc:chgData name="ŠIFTA Petr" userId="S::m20101@studenti.mvso.cz::81bbf8cc-17b1-410b-b343-43e9ce71fe42" providerId="AD" clId="Web-{0A454E62-A5D9-4575-A54A-5F0CCD49AAD3}" dt="2021-04-17T10:55:09.510" v="23" actId="20577"/>
      <pc:docMkLst>
        <pc:docMk/>
      </pc:docMkLst>
      <pc:sldChg chg="modSp">
        <pc:chgData name="ŠIFTA Petr" userId="S::m20101@studenti.mvso.cz::81bbf8cc-17b1-410b-b343-43e9ce71fe42" providerId="AD" clId="Web-{0A454E62-A5D9-4575-A54A-5F0CCD49AAD3}" dt="2021-04-17T10:43:29.635" v="1" actId="1076"/>
        <pc:sldMkLst>
          <pc:docMk/>
          <pc:sldMk cId="3127968544" sldId="256"/>
        </pc:sldMkLst>
        <pc:picChg chg="mod">
          <ac:chgData name="ŠIFTA Petr" userId="S::m20101@studenti.mvso.cz::81bbf8cc-17b1-410b-b343-43e9ce71fe42" providerId="AD" clId="Web-{0A454E62-A5D9-4575-A54A-5F0CCD49AAD3}" dt="2021-04-17T10:43:29.635" v="1" actId="1076"/>
          <ac:picMkLst>
            <pc:docMk/>
            <pc:sldMk cId="3127968544" sldId="256"/>
            <ac:picMk id="8" creationId="{00000000-0000-0000-0000-000000000000}"/>
          </ac:picMkLst>
        </pc:picChg>
      </pc:sldChg>
      <pc:sldChg chg="modSp">
        <pc:chgData name="ŠIFTA Petr" userId="S::m20101@studenti.mvso.cz::81bbf8cc-17b1-410b-b343-43e9ce71fe42" providerId="AD" clId="Web-{0A454E62-A5D9-4575-A54A-5F0CCD49AAD3}" dt="2021-04-17T10:47:51.484" v="17" actId="20577"/>
        <pc:sldMkLst>
          <pc:docMk/>
          <pc:sldMk cId="2182574881" sldId="263"/>
        </pc:sldMkLst>
        <pc:spChg chg="mod">
          <ac:chgData name="ŠIFTA Petr" userId="S::m20101@studenti.mvso.cz::81bbf8cc-17b1-410b-b343-43e9ce71fe42" providerId="AD" clId="Web-{0A454E62-A5D9-4575-A54A-5F0CCD49AAD3}" dt="2021-04-17T10:47:51.484" v="17" actId="20577"/>
          <ac:spMkLst>
            <pc:docMk/>
            <pc:sldMk cId="2182574881" sldId="263"/>
            <ac:spMk id="3" creationId="{00000000-0000-0000-0000-000000000000}"/>
          </ac:spMkLst>
        </pc:spChg>
      </pc:sldChg>
      <pc:sldChg chg="modSp">
        <pc:chgData name="ŠIFTA Petr" userId="S::m20101@studenti.mvso.cz::81bbf8cc-17b1-410b-b343-43e9ce71fe42" providerId="AD" clId="Web-{0A454E62-A5D9-4575-A54A-5F0CCD49AAD3}" dt="2021-04-17T10:48:39.032" v="19" actId="14100"/>
        <pc:sldMkLst>
          <pc:docMk/>
          <pc:sldMk cId="1824889268" sldId="265"/>
        </pc:sldMkLst>
        <pc:picChg chg="mod">
          <ac:chgData name="ŠIFTA Petr" userId="S::m20101@studenti.mvso.cz::81bbf8cc-17b1-410b-b343-43e9ce71fe42" providerId="AD" clId="Web-{0A454E62-A5D9-4575-A54A-5F0CCD49AAD3}" dt="2021-04-17T10:48:39.032" v="19" actId="14100"/>
          <ac:picMkLst>
            <pc:docMk/>
            <pc:sldMk cId="1824889268" sldId="265"/>
            <ac:picMk id="4" creationId="{00000000-0000-0000-0000-000000000000}"/>
          </ac:picMkLst>
        </pc:picChg>
      </pc:sldChg>
      <pc:sldChg chg="modSp">
        <pc:chgData name="ŠIFTA Petr" userId="S::m20101@studenti.mvso.cz::81bbf8cc-17b1-410b-b343-43e9ce71fe42" providerId="AD" clId="Web-{0A454E62-A5D9-4575-A54A-5F0CCD49AAD3}" dt="2021-04-17T10:53:05.101" v="21" actId="20577"/>
        <pc:sldMkLst>
          <pc:docMk/>
          <pc:sldMk cId="676369712" sldId="268"/>
        </pc:sldMkLst>
        <pc:spChg chg="mod">
          <ac:chgData name="ŠIFTA Petr" userId="S::m20101@studenti.mvso.cz::81bbf8cc-17b1-410b-b343-43e9ce71fe42" providerId="AD" clId="Web-{0A454E62-A5D9-4575-A54A-5F0CCD49AAD3}" dt="2021-04-17T10:53:05.101" v="21" actId="20577"/>
          <ac:spMkLst>
            <pc:docMk/>
            <pc:sldMk cId="676369712" sldId="268"/>
            <ac:spMk id="3" creationId="{00000000-0000-0000-0000-000000000000}"/>
          </ac:spMkLst>
        </pc:spChg>
      </pc:sldChg>
      <pc:sldChg chg="modSp">
        <pc:chgData name="ŠIFTA Petr" userId="S::m20101@studenti.mvso.cz::81bbf8cc-17b1-410b-b343-43e9ce71fe42" providerId="AD" clId="Web-{0A454E62-A5D9-4575-A54A-5F0CCD49AAD3}" dt="2021-04-17T10:55:09.510" v="23" actId="20577"/>
        <pc:sldMkLst>
          <pc:docMk/>
          <pc:sldMk cId="212893818" sldId="270"/>
        </pc:sldMkLst>
        <pc:spChg chg="mod">
          <ac:chgData name="ŠIFTA Petr" userId="S::m20101@studenti.mvso.cz::81bbf8cc-17b1-410b-b343-43e9ce71fe42" providerId="AD" clId="Web-{0A454E62-A5D9-4575-A54A-5F0CCD49AAD3}" dt="2021-04-17T10:55:09.510" v="23" actId="20577"/>
          <ac:spMkLst>
            <pc:docMk/>
            <pc:sldMk cId="212893818" sldId="270"/>
            <ac:spMk id="3" creationId="{00000000-0000-0000-0000-000000000000}"/>
          </ac:spMkLst>
        </pc:spChg>
      </pc:sldChg>
    </pc:docChg>
  </pc:docChgLst>
  <pc:docChgLst>
    <pc:chgData name="ŠIFTA Petr" userId="S::m20101@studenti.mvso.cz::81bbf8cc-17b1-410b-b343-43e9ce71fe42" providerId="AD" clId="Web-{BC11E84D-FE6E-43A8-A170-CF78256460E7}"/>
    <pc:docChg chg="addSld delSld">
      <pc:chgData name="ŠIFTA Petr" userId="S::m20101@studenti.mvso.cz::81bbf8cc-17b1-410b-b343-43e9ce71fe42" providerId="AD" clId="Web-{BC11E84D-FE6E-43A8-A170-CF78256460E7}" dt="2021-04-17T11:39:03.720" v="1"/>
      <pc:docMkLst>
        <pc:docMk/>
      </pc:docMkLst>
      <pc:sldChg chg="new del">
        <pc:chgData name="ŠIFTA Petr" userId="S::m20101@studenti.mvso.cz::81bbf8cc-17b1-410b-b343-43e9ce71fe42" providerId="AD" clId="Web-{BC11E84D-FE6E-43A8-A170-CF78256460E7}" dt="2021-04-17T11:39:03.720" v="1"/>
        <pc:sldMkLst>
          <pc:docMk/>
          <pc:sldMk cId="3419843798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oravská vysoká škola Olomou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5" y="0"/>
            <a:ext cx="3400425" cy="1300785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GEOTERMÁLNÍ ENERGIE gte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UMM/YEM</a:t>
            </a:r>
          </a:p>
          <a:p>
            <a:r>
              <a:rPr lang="cs-CZ"/>
              <a:t>Petr Šifta M20101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575" y="3886200"/>
            <a:ext cx="2619375" cy="23387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15" y="3886200"/>
            <a:ext cx="3140197" cy="20222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868" y="1161481"/>
            <a:ext cx="3917583" cy="17049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2" y="-397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68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gte v čr/ eu a ve světě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35182" y="1871301"/>
            <a:ext cx="7323150" cy="449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89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gte v čr/ eu a ve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Energetické využití gte ve světě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19" y="2886324"/>
            <a:ext cx="4190338" cy="305727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23" y="2886324"/>
            <a:ext cx="3959749" cy="29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8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Silné a slabé stránky gte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Silné stránky </a:t>
            </a:r>
          </a:p>
          <a:p>
            <a:r>
              <a:rPr lang="cs-CZ" dirty="0"/>
              <a:t>velmi malé vlivy na životní prostředí (nezanechává po sobě téměř žádnou ekologickou stopu) </a:t>
            </a:r>
          </a:p>
          <a:p>
            <a:r>
              <a:rPr lang="cs-CZ" dirty="0"/>
              <a:t>nezávislost na dodávkách paliva (vydrží v provozu při plném výkonu desítky let)</a:t>
            </a:r>
          </a:p>
          <a:p>
            <a:r>
              <a:rPr lang="cs-CZ" dirty="0"/>
              <a:t>téměř bezobslužný provoz a ve srovnání s jinými obnovitelnými zdroji, navíc stálost výkonu. </a:t>
            </a:r>
          </a:p>
          <a:p>
            <a:pPr marL="0" indent="0">
              <a:buNone/>
            </a:pPr>
            <a:r>
              <a:rPr lang="cs-CZ" dirty="0"/>
              <a:t>•  </a:t>
            </a:r>
            <a:r>
              <a:rPr lang="cs-CZ" b="1" dirty="0"/>
              <a:t>slabé stránky</a:t>
            </a:r>
          </a:p>
          <a:p>
            <a:r>
              <a:rPr lang="cs-CZ" dirty="0"/>
              <a:t>nejistoty v geologických podmínkách s ohledem na počáteční investice vrtů</a:t>
            </a:r>
          </a:p>
        </p:txBody>
      </p:sp>
    </p:spTree>
    <p:extLst>
      <p:ext uri="{BB962C8B-B14F-4D97-AF65-F5344CB8AC3E}">
        <p14:creationId xmlns:p14="http://schemas.microsoft.com/office/powerpoint/2010/main" val="55449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Perspektiva do budoucna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cs-CZ" dirty="0"/>
              <a:t>V české republice chybí aktuální informace o vhodných lokalitách. Dokončení podrobných a detailních map je plánováno na červen 2022, lze tedy do roku 2030 realisticky očekávat vznik nejméně prvních pěti tepláren a deseti výtopen využívajících geotermální energie. </a:t>
            </a:r>
          </a:p>
          <a:p>
            <a:endParaRPr lang="cs-CZ" dirty="0"/>
          </a:p>
          <a:p>
            <a:r>
              <a:rPr lang="cs-CZ" dirty="0"/>
              <a:t>Podle českého výzkumu se odhaduje potenciál výroby elektřiny z geotermálního tepla  na 300 MW z hydrotermálních zdrojů a 50000 MW při použití technologie HDR.(horká suchá hornina) </a:t>
            </a:r>
          </a:p>
          <a:p>
            <a:r>
              <a:rPr lang="cs-CZ" dirty="0"/>
              <a:t>U tepla pak 250 resp. 30000 MW. To odpovídá při 90% využití zařízení potenciálu roční výroby elektrického proudu  2,3 TWh pro hydrotermální zdroje, resp. 394 TWh pro HDR. 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636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Perspektiva do budoucna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4690351"/>
              </p:ext>
            </p:extLst>
          </p:nvPr>
        </p:nvGraphicFramePr>
        <p:xfrm>
          <a:off x="2003730" y="2329086"/>
          <a:ext cx="7879740" cy="3472445"/>
        </p:xfrm>
        <a:graphic>
          <a:graphicData uri="http://schemas.openxmlformats.org/drawingml/2006/table">
            <a:tbl>
              <a:tblPr/>
              <a:tblGrid>
                <a:gridCol w="1969935">
                  <a:extLst>
                    <a:ext uri="{9D8B030D-6E8A-4147-A177-3AD203B41FA5}">
                      <a16:colId xmlns:a16="http://schemas.microsoft.com/office/drawing/2014/main" val="1293505090"/>
                    </a:ext>
                  </a:extLst>
                </a:gridCol>
                <a:gridCol w="1969935">
                  <a:extLst>
                    <a:ext uri="{9D8B030D-6E8A-4147-A177-3AD203B41FA5}">
                      <a16:colId xmlns:a16="http://schemas.microsoft.com/office/drawing/2014/main" val="659633922"/>
                    </a:ext>
                  </a:extLst>
                </a:gridCol>
                <a:gridCol w="1969935">
                  <a:extLst>
                    <a:ext uri="{9D8B030D-6E8A-4147-A177-3AD203B41FA5}">
                      <a16:colId xmlns:a16="http://schemas.microsoft.com/office/drawing/2014/main" val="2034069237"/>
                    </a:ext>
                  </a:extLst>
                </a:gridCol>
                <a:gridCol w="1969935">
                  <a:extLst>
                    <a:ext uri="{9D8B030D-6E8A-4147-A177-3AD203B41FA5}">
                      <a16:colId xmlns:a16="http://schemas.microsoft.com/office/drawing/2014/main" val="3032083269"/>
                    </a:ext>
                  </a:extLst>
                </a:gridCol>
              </a:tblGrid>
              <a:tr h="1010027">
                <a:tc>
                  <a:txBody>
                    <a:bodyPr/>
                    <a:lstStyle/>
                    <a:p>
                      <a:pPr fontAlgn="ctr"/>
                      <a:r>
                        <a:rPr lang="cs-CZ" sz="1500" cap="all">
                          <a:solidFill>
                            <a:srgbClr val="FFFFFF"/>
                          </a:solidFill>
                          <a:effectLst/>
                        </a:rPr>
                        <a:t>ZEMĚ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94B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 cap="all">
                          <a:solidFill>
                            <a:srgbClr val="FFFFFF"/>
                          </a:solidFill>
                          <a:effectLst/>
                        </a:rPr>
                        <a:t>KONVENČNÍ TECHNOLOGIE TWH</a:t>
                      </a:r>
                      <a:r>
                        <a:rPr lang="cs-CZ" sz="1500" cap="all" baseline="-25000">
                          <a:solidFill>
                            <a:srgbClr val="FFFFFF"/>
                          </a:solidFill>
                          <a:effectLst/>
                        </a:rPr>
                        <a:t>EL</a:t>
                      </a:r>
                      <a:r>
                        <a:rPr lang="cs-CZ" sz="1500" cap="all">
                          <a:solidFill>
                            <a:srgbClr val="FFFFFF"/>
                          </a:solidFill>
                          <a:effectLst/>
                        </a:rPr>
                        <a:t>/ROK 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94B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 cap="all">
                          <a:solidFill>
                            <a:srgbClr val="FFFFFF"/>
                          </a:solidFill>
                          <a:effectLst/>
                        </a:rPr>
                        <a:t>KONVENČNÍ A BINÁRNÍ TECHNOLOGIE TWH</a:t>
                      </a:r>
                      <a:r>
                        <a:rPr lang="cs-CZ" sz="1500" cap="all" baseline="-25000">
                          <a:solidFill>
                            <a:srgbClr val="FFFFFF"/>
                          </a:solidFill>
                          <a:effectLst/>
                        </a:rPr>
                        <a:t>EL</a:t>
                      </a:r>
                      <a:r>
                        <a:rPr lang="cs-CZ" sz="1500" cap="all">
                          <a:solidFill>
                            <a:srgbClr val="FFFFFF"/>
                          </a:solidFill>
                          <a:effectLst/>
                        </a:rPr>
                        <a:t>/ROK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94B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 cap="all">
                          <a:solidFill>
                            <a:srgbClr val="FFFFFF"/>
                          </a:solidFill>
                          <a:effectLst/>
                        </a:rPr>
                        <a:t>NÍZKOTEPLOTNÍ ZDROJ PRO JINÉ APLIKACE MILION TJ</a:t>
                      </a:r>
                      <a:r>
                        <a:rPr lang="cs-CZ" sz="1500" cap="all" baseline="-25000">
                          <a:solidFill>
                            <a:srgbClr val="FFFFFF"/>
                          </a:solidFill>
                          <a:effectLst/>
                        </a:rPr>
                        <a:t>TEP</a:t>
                      </a:r>
                      <a:r>
                        <a:rPr lang="cs-CZ" sz="1500" cap="all">
                          <a:solidFill>
                            <a:srgbClr val="FFFFFF"/>
                          </a:solidFill>
                          <a:effectLst/>
                        </a:rPr>
                        <a:t>/ROK 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663184"/>
                  </a:ext>
                </a:extLst>
              </a:tr>
              <a:tr h="344887"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Evropa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1830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3700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&gt; 370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501377"/>
                  </a:ext>
                </a:extLst>
              </a:tr>
              <a:tr h="344887"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Asie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2970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5900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&gt; 320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592249"/>
                  </a:ext>
                </a:extLst>
              </a:tr>
              <a:tr h="344887"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Afrika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1220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2400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&gt; 240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024144"/>
                  </a:ext>
                </a:extLst>
              </a:tr>
              <a:tr h="344887"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Severní Amerika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1330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2700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&gt; 120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50813"/>
                  </a:ext>
                </a:extLst>
              </a:tr>
              <a:tr h="344887"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Latinská Amerika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2800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5600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&gt; 240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609486"/>
                  </a:ext>
                </a:extLst>
              </a:tr>
              <a:tr h="344887"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Oceánie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1060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2100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>
                          <a:effectLst/>
                        </a:rPr>
                        <a:t>&gt; 110</a:t>
                      </a: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038011"/>
                  </a:ext>
                </a:extLst>
              </a:tr>
              <a:tr h="344887">
                <a:tc>
                  <a:txBody>
                    <a:bodyPr/>
                    <a:lstStyle/>
                    <a:p>
                      <a:pPr fontAlgn="ctr"/>
                      <a:r>
                        <a:rPr lang="cs-CZ" sz="1500" b="1">
                          <a:effectLst/>
                        </a:rPr>
                        <a:t>svět</a:t>
                      </a:r>
                      <a:endParaRPr lang="cs-CZ" sz="1500">
                        <a:effectLst/>
                      </a:endParaRP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 b="1">
                          <a:effectLst/>
                        </a:rPr>
                        <a:t>11200</a:t>
                      </a:r>
                      <a:endParaRPr lang="cs-CZ" sz="1500">
                        <a:effectLst/>
                      </a:endParaRP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 b="1">
                          <a:effectLst/>
                        </a:rPr>
                        <a:t>22400</a:t>
                      </a:r>
                      <a:endParaRPr lang="cs-CZ" sz="1500">
                        <a:effectLst/>
                      </a:endParaRP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500" b="1" dirty="0">
                          <a:effectLst/>
                        </a:rPr>
                        <a:t>&gt; 1400</a:t>
                      </a:r>
                      <a:endParaRPr lang="cs-CZ" sz="1500" dirty="0">
                        <a:effectLst/>
                      </a:endParaRPr>
                    </a:p>
                  </a:txBody>
                  <a:tcPr marL="61587" marR="61587" marT="61587" marB="6158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145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20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Obecně mi přijde, že celosvětová energetika vyčkává s využíváním gte, jako kdybychom si tento zdroj nechávali až na poslední chvíli nebo jako záložní zdroj</a:t>
            </a:r>
          </a:p>
          <a:p>
            <a:r>
              <a:rPr lang="cs-CZ" dirty="0"/>
              <a:t>Samozřejmě jak jsem již zmínil, počáteční náklady jsou enormní a vhodné místo k výstavbě se nehledá lehce, což je rozhodně další z důvodů jistého otálení</a:t>
            </a:r>
          </a:p>
          <a:p>
            <a:r>
              <a:rPr lang="cs-CZ" dirty="0"/>
              <a:t>Jsem ale přesvědčený, že se ještě za života naší generace dočkáme plného rozmachu využití energie z nitra naší země. Vždyť je čistá a je jí prakticky </a:t>
            </a:r>
            <a:r>
              <a:rPr lang="cs-CZ"/>
              <a:t>nevyčerpatelná…</a:t>
            </a:r>
          </a:p>
        </p:txBody>
      </p:sp>
    </p:spTree>
    <p:extLst>
      <p:ext uri="{BB962C8B-B14F-4D97-AF65-F5344CB8AC3E}">
        <p14:creationId xmlns:p14="http://schemas.microsoft.com/office/powerpoint/2010/main" val="21289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Geotermální energie, její zdroje a vznik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Jedná se JEDNAK o energii vznikající v zemském jádru vlivem reakce a rozpadu radioaktivních látek a vlivem slapových jevů (působení gravitace)</a:t>
            </a:r>
          </a:p>
          <a:p>
            <a:r>
              <a:rPr lang="cs-CZ" dirty="0"/>
              <a:t>Naše planeta v dobách svého zrodu byla žhnoucím tělesem, Jde tedy zároveň i o zbytkovou tepelnou energii zemského jádra </a:t>
            </a:r>
          </a:p>
          <a:p>
            <a:r>
              <a:rPr lang="cs-CZ" dirty="0"/>
              <a:t>GtE LZE ZÍSKAT Z GEOTERMÁLNÍCH PODZEMNÍCH VOD NEBO PÁRY (VODA SE ZE ZEMSKÉHO POVRCHU DOSTÁVÁ DO ZEMSKÝCH HLUBIN, KDE SE OHŘÍVÁ)</a:t>
            </a:r>
          </a:p>
          <a:p>
            <a:r>
              <a:rPr lang="cs-CZ" dirty="0"/>
              <a:t>GtE DÁLE LZE ZÍSKAT Z TZV.SUCHÝCH HORNIN (</a:t>
            </a:r>
            <a:r>
              <a:rPr lang="cs-CZ" dirty="0" err="1"/>
              <a:t>hdr</a:t>
            </a:r>
            <a:r>
              <a:rPr lang="cs-CZ" dirty="0"/>
              <a:t>), VE KTERÝCH JE NAKUMULOVANÉ TEPLO OD POČÁTKU VZNIKU ZEMĚ</a:t>
            </a:r>
          </a:p>
          <a:p>
            <a:r>
              <a:rPr lang="cs-CZ" dirty="0"/>
              <a:t>V současnosti se GE PŘIROZENĚ viditelně projevuje erupcemi sopek a gejzírů, vyvěráním horkých pramenů nebo páry</a:t>
            </a:r>
          </a:p>
          <a:p>
            <a:r>
              <a:rPr lang="cs-CZ" dirty="0"/>
              <a:t>GtE Řadíme mezi obnovitelné, přesněji řečeno částečně obnovitelné zdroje energie (teplota podzemí v místě vrtu využíváním postupně klesá a opětovné přirozené obnovení potřebné teploty trvá řadu let)</a:t>
            </a:r>
          </a:p>
        </p:txBody>
      </p:sp>
    </p:spTree>
    <p:extLst>
      <p:ext uri="{BB962C8B-B14F-4D97-AF65-F5344CB8AC3E}">
        <p14:creationId xmlns:p14="http://schemas.microsoft.com/office/powerpoint/2010/main" val="215664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geotermální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Již dávno v minulosti lidé zjistili, že některé horké prameny vyvěrající ze země mají léčivé účinky – vznik lázní</a:t>
            </a:r>
          </a:p>
          <a:p>
            <a:r>
              <a:rPr lang="cs-CZ" dirty="0"/>
              <a:t>Až v novodobé historii dochází k rozšíření využití při výrobě elektrické energie, </a:t>
            </a:r>
            <a:r>
              <a:rPr lang="cs-CZ" b="1" dirty="0"/>
              <a:t>první geotermální elektrárna </a:t>
            </a:r>
            <a:r>
              <a:rPr lang="cs-CZ" dirty="0"/>
              <a:t>BYLA uvedena do provozu v r.1904 v Itálii</a:t>
            </a:r>
          </a:p>
          <a:p>
            <a:r>
              <a:rPr lang="cs-CZ" dirty="0"/>
              <a:t>GtE je PRO PŘEDSTAVU využívána dále pro vytápění budov, bazénů, skleníků, v průmyslu při výrobě papíru, k sušení dřeva, pasterizaci mléka atd.</a:t>
            </a:r>
          </a:p>
          <a:p>
            <a:r>
              <a:rPr lang="cs-CZ" dirty="0"/>
              <a:t>FORMA VYUŽITÍ ZÁLEŽÍ ZEJMÉNA NA GEOLOGICKÝCH POMĚRECH A TEPLOTĚ PODZEMÍ V DANÉ LOKALITĚ, PŘÍPADNĚ NA HLOUBCE USKUTEČNĚNÉHO VRTU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geotermální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Vysokoteplotní zdroje v hloubkách zpravidla 4 km a více a s teplotou hornin a podzemní vody nebo páry výrazně nad 100 °C (v některých případech až přes 300 °C) se primárně používají k výrobě elektřiny, popř. v průmyslových procesech vyžadujících takto vysoké teploty (Zbytkové teplo se může využít pro vytápění).</a:t>
            </a:r>
          </a:p>
          <a:p>
            <a:r>
              <a:rPr lang="cs-CZ" dirty="0"/>
              <a:t>Zdroje s nižší teplotou slouží k přímému využívání geotermální energie. ROZLIŠUJEME DVA TYPY TĚCHTO PŘÍMÝCH ZDROJŮ: </a:t>
            </a:r>
          </a:p>
          <a:p>
            <a:r>
              <a:rPr lang="cs-CZ" dirty="0"/>
              <a:t>První typ představuje velmi nízké teploty v rozsahu od průměrné roční teploty povrchu v daném místě až do přibližně 30 °C. Je založen na extrakci tepla z podzemní vody a půdy nebo horniny o relativně stabilní teplotě v malých hloubkách (zhruba do hloubky 400 m). K využití tohoto tepla se nejčastěji používají tepelná čerpadla, která zvedají teplotu na úroveň potřebnou pro vytápění. V případě chlazení se tato oblast malých hloubek a relativně nízkých teplot využívá jako chladič (V HLOUBCE 2 – 3 M JE V PODMÍNKÁCH ČR STABILNÍ CELOROČNÍ TEPLOTA OD 7 DO 13 °C).</a:t>
            </a:r>
          </a:p>
          <a:p>
            <a:r>
              <a:rPr lang="cs-CZ" dirty="0"/>
              <a:t>Druhý typ přímého zdroje využívá nízké až středně vysoké teploty v rozsahu od 30 °C až přes 100 °C většinou z hloubky pod 400 m.</a:t>
            </a:r>
          </a:p>
        </p:txBody>
      </p:sp>
    </p:spTree>
    <p:extLst>
      <p:ext uri="{BB962C8B-B14F-4D97-AF65-F5344CB8AC3E}">
        <p14:creationId xmlns:p14="http://schemas.microsoft.com/office/powerpoint/2010/main" val="235965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výroby el. energie</a:t>
            </a:r>
          </a:p>
        </p:txBody>
      </p:sp>
      <p:sp>
        <p:nvSpPr>
          <p:cNvPr id="7" name="AutoShape 6" descr="Geotermální energ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012808" y="2105195"/>
            <a:ext cx="9942098" cy="405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9144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b="1" cap="all" dirty="0"/>
              <a:t>Geotermální energie</a:t>
            </a:r>
            <a:r>
              <a:rPr lang="cs-CZ" cap="all" dirty="0"/>
              <a:t> je ze země získávána čerpáním přirozeného tepla z hlubinných vrtů. </a:t>
            </a:r>
          </a:p>
          <a:p>
            <a:pPr marL="228600" indent="-228600" defTabSz="9144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cap="all" dirty="0"/>
          </a:p>
          <a:p>
            <a:pPr defTabSz="914400">
              <a:spcBef>
                <a:spcPts val="1000"/>
              </a:spcBef>
              <a:buClr>
                <a:schemeClr val="tx1"/>
              </a:buClr>
            </a:pPr>
            <a:endParaRPr lang="cs-CZ" b="1" cap="all" dirty="0"/>
          </a:p>
          <a:p>
            <a:pPr marL="228600" indent="-228600" defTabSz="9144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b="1" cap="all" dirty="0"/>
          </a:p>
          <a:p>
            <a:pPr marL="228600" indent="-228600" defTabSz="9144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b="1" cap="all" dirty="0"/>
          </a:p>
          <a:p>
            <a:pPr marL="228600" indent="-228600" defTabSz="9144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b="1" cap="all" dirty="0"/>
              <a:t>Geotermální elektrárna</a:t>
            </a:r>
            <a:r>
              <a:rPr lang="cs-CZ" cap="all" dirty="0"/>
              <a:t> funguje na principu dvou tepelných výměníků, z nichž jeden je pod zemí, v hloubce cca 3 - 5 km (tj. hluboko pod úrovní podzemních vod). Zde se voda vháněná do vrtu přirozeně ohřívá a čerpá na povrch, kde je její energie následně využita k pohonu turbíny. Ochlazená voda se opět vhání do podzemí, jde tedy o uzavřený bezodpadový cyklus. Elektrárna tak svým provozem nezanechává žádnou ekologickou stopu.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881022" y="2664705"/>
            <a:ext cx="242995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08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výroby el.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Dnes se využívají </a:t>
            </a:r>
            <a:r>
              <a:rPr lang="cs-CZ" b="1" dirty="0"/>
              <a:t>tři druhy elektráren</a:t>
            </a:r>
            <a:r>
              <a:rPr lang="cs-CZ" dirty="0"/>
              <a:t>: </a:t>
            </a:r>
          </a:p>
          <a:p>
            <a:r>
              <a:rPr lang="cs-CZ" b="1" dirty="0"/>
              <a:t>na suchou páru </a:t>
            </a:r>
            <a:r>
              <a:rPr lang="cs-CZ" dirty="0"/>
              <a:t>- systém suché páry používá přímo páru získanou ze země na pohon turbíny</a:t>
            </a:r>
          </a:p>
          <a:p>
            <a:r>
              <a:rPr lang="cs-CZ" b="1" dirty="0"/>
              <a:t>na mokrou páru </a:t>
            </a:r>
            <a:r>
              <a:rPr lang="cs-CZ" dirty="0"/>
              <a:t>- systém nechá nejprve horkou vodu přeměnit v páru a ta pak slouží k pohonu turbíny</a:t>
            </a:r>
          </a:p>
          <a:p>
            <a:r>
              <a:rPr lang="cs-CZ" b="1" dirty="0"/>
              <a:t>horkovodní (binární) </a:t>
            </a:r>
            <a:r>
              <a:rPr lang="cs-CZ" dirty="0"/>
              <a:t>- systém použije vodu s nízkou teplotou, která předá ve </a:t>
            </a:r>
          </a:p>
          <a:p>
            <a:pPr marL="0" indent="0">
              <a:buNone/>
            </a:pPr>
            <a:r>
              <a:rPr lang="cs-CZ" dirty="0"/>
              <a:t>   výměníku teplo organické kapalin ě (nap ř. propan, freon...) s nižším bodem varu,     </a:t>
            </a:r>
          </a:p>
          <a:p>
            <a:pPr marL="0" indent="0">
              <a:buNone/>
            </a:pPr>
            <a:r>
              <a:rPr lang="cs-CZ" dirty="0"/>
              <a:t>   teprve její pára pak pohání turbínu </a:t>
            </a:r>
          </a:p>
        </p:txBody>
      </p:sp>
    </p:spTree>
    <p:extLst>
      <p:ext uri="{BB962C8B-B14F-4D97-AF65-F5344CB8AC3E}">
        <p14:creationId xmlns:p14="http://schemas.microsoft.com/office/powerpoint/2010/main" val="292546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gte v čr/ eu a ve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Geotermální elektrárny</a:t>
            </a:r>
            <a:r>
              <a:rPr lang="cs-CZ" dirty="0"/>
              <a:t> je možné provozovat v nezastavěných i přímo v zastavěných oblastech podobně jako jiné elektrárny, například vodní nebo větrné. </a:t>
            </a:r>
          </a:p>
          <a:p>
            <a:r>
              <a:rPr lang="cs-CZ" b="1" dirty="0"/>
              <a:t>V České republice </a:t>
            </a:r>
            <a:r>
              <a:rPr lang="cs-CZ" dirty="0"/>
              <a:t>je mnoho oblastí vhodných k využití geotermální energie, ale zatím bohužel je gte využívána minimálně. Věřím ale, že v budoucnosti bude elektřina vyrobená z geotermální energie sloužit mnoha českým městům a obcím a to i přes počáteční velmi vysoké náklady na vybudování (hlubinné vrty jsou neskutečně nákladná záležitost).</a:t>
            </a:r>
          </a:p>
          <a:p>
            <a:r>
              <a:rPr lang="cs-CZ" b="1" dirty="0"/>
              <a:t>Česko</a:t>
            </a:r>
            <a:r>
              <a:rPr lang="cs-CZ" dirty="0"/>
              <a:t> dosud hlubinnou geotermální energii pro výrobu tepla ani elektřiny nevyužívá, respektive energii Země využívá pouze v její mělké podobě pomocí tepelných čerpadel. I tak je ale doposud jediným takovým zdrojem zapojeným do systému centrálního zásobování teplem teplárna v Děčíně a v ústí nad Labem, kde vytápí bazén a zoologickou zahradu. Potenciál geotermální energetiky se v Česku podle odborníků přitom pohybuje na úrovni evropského průměru.</a:t>
            </a:r>
          </a:p>
          <a:p>
            <a:r>
              <a:rPr lang="cs-CZ" dirty="0"/>
              <a:t>více ale Velmi pozvolna je gte využívána fyzickými osobami v rámci projektů vytápění domů (tepelná čerpadla země vzduch).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641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gte v čr/ eu a ve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310588" y="2328109"/>
            <a:ext cx="10363826" cy="3424107"/>
          </a:xfrm>
        </p:spPr>
        <p:txBody>
          <a:bodyPr>
            <a:noAutofit/>
          </a:bodyPr>
          <a:lstStyle/>
          <a:p>
            <a:r>
              <a:rPr lang="cs-CZ" dirty="0"/>
              <a:t>V české republice chybí aktuální informace o vhodných lokalitách. Dokončení podrobných a detailních map je plánováno na červen 2022.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r>
              <a:rPr lang="cs-CZ" dirty="0"/>
              <a:t>v ČR lze do roku 2030 realisticky očekávat vznik nejméně prvních pěti tepláren a deseti výtopen využívajících geotermální energie. 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813" y="3312651"/>
            <a:ext cx="3073285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9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gte v čr/ eu a ve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b="1" dirty="0"/>
              <a:t>Poprvé v roce 2020 vyrobily obnovitelné zdroje v Evropské unii více elektřiny, než zdroje fosilní. Je to dáno především masivním útlumem výroby elektřiny z uhlí, která jen mezi lety 2015-2020 spadla o polovinu</a:t>
            </a:r>
          </a:p>
          <a:p>
            <a:r>
              <a:rPr lang="cs-CZ" dirty="0"/>
              <a:t>Přesto je podíl využití gte v eu na velice nízké úrovni, nicméně má pozvolna stoupající tendenci</a:t>
            </a:r>
          </a:p>
          <a:p>
            <a:r>
              <a:rPr lang="cs-CZ" dirty="0"/>
              <a:t>Velkou roli zde hrají vysoké náklady na vrty a vhodnost geografické polohy státu s ohledem na geologickou situaci</a:t>
            </a:r>
          </a:p>
          <a:p>
            <a:r>
              <a:rPr lang="cs-CZ" dirty="0"/>
              <a:t>Geotermální energie se hojně využívá např. na Islandu. Uvádí se, že geotermální energie se podílí až z 85 % na vyhřívání islandských domácností </a:t>
            </a:r>
          </a:p>
        </p:txBody>
      </p:sp>
    </p:spTree>
    <p:extLst>
      <p:ext uri="{BB962C8B-B14F-4D97-AF65-F5344CB8AC3E}">
        <p14:creationId xmlns:p14="http://schemas.microsoft.com/office/powerpoint/2010/main" val="2182574881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Override1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27537E"/>
    </a:dk2>
    <a:lt2>
      <a:srgbClr val="AABED7"/>
    </a:lt2>
    <a:accent1>
      <a:srgbClr val="E34B7A"/>
    </a:accent1>
    <a:accent2>
      <a:srgbClr val="AC339A"/>
    </a:accent2>
    <a:accent3>
      <a:srgbClr val="6953B7"/>
    </a:accent3>
    <a:accent4>
      <a:srgbClr val="1D7EAB"/>
    </a:accent4>
    <a:accent5>
      <a:srgbClr val="43AFD6"/>
    </a:accent5>
    <a:accent6>
      <a:srgbClr val="DE85E1"/>
    </a:accent6>
    <a:hlink>
      <a:srgbClr val="ED87A6"/>
    </a:hlink>
    <a:folHlink>
      <a:srgbClr val="C99EA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8E3AA37E8DEB41B31787477A72E9DC" ma:contentTypeVersion="2" ma:contentTypeDescription="Vytvoří nový dokument" ma:contentTypeScope="" ma:versionID="4552cdd9839606551578b62b9bb5b21b">
  <xsd:schema xmlns:xsd="http://www.w3.org/2001/XMLSchema" xmlns:xs="http://www.w3.org/2001/XMLSchema" xmlns:p="http://schemas.microsoft.com/office/2006/metadata/properties" xmlns:ns2="5107821f-ac92-4e87-a0a0-a43d9dddf30c" targetNamespace="http://schemas.microsoft.com/office/2006/metadata/properties" ma:root="true" ma:fieldsID="8f06a9a190e4905e8e3d6ae18a36ed63" ns2:_="">
    <xsd:import namespace="5107821f-ac92-4e87-a0a0-a43d9dddf3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07821f-ac92-4e87-a0a0-a43d9ddd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5A0202-CB8F-4F8B-86D7-D0EC3514D44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E9AB8D8-7DBC-4FBE-81EE-959F93379A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07821f-ac92-4e87-a0a0-a43d9dddf3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18C735-A969-4E22-B15C-4F77F283CF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1338</Words>
  <Application>Microsoft Office PowerPoint</Application>
  <PresentationFormat>Širokoúhlá obrazovka</PresentationFormat>
  <Paragraphs>104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Kapka</vt:lpstr>
      <vt:lpstr>GEOTERMÁLNÍ ENERGIE gte</vt:lpstr>
      <vt:lpstr>Geotermální energie, její zdroje a vznik</vt:lpstr>
      <vt:lpstr>Využití geotermální energie</vt:lpstr>
      <vt:lpstr>Využití geotermální energie</vt:lpstr>
      <vt:lpstr>Technologie výroby el. energie</vt:lpstr>
      <vt:lpstr>Technologie výroby el. energie</vt:lpstr>
      <vt:lpstr>Využití gte v čr/ eu a ve světě</vt:lpstr>
      <vt:lpstr>Využití gte v čr/ eu a ve světě</vt:lpstr>
      <vt:lpstr>Využití gte v čr/ eu a ve světě</vt:lpstr>
      <vt:lpstr>Využití gte v čr/ eu a ve světě</vt:lpstr>
      <vt:lpstr>Využití gte v čr/ eu a ve světě</vt:lpstr>
      <vt:lpstr>Silné a slabé stránky gte</vt:lpstr>
      <vt:lpstr>Perspektiva do budoucna</vt:lpstr>
      <vt:lpstr>Perspektiva do budoucna</vt:lpstr>
      <vt:lpstr>Závěrem…</vt:lpstr>
    </vt:vector>
  </TitlesOfParts>
  <Company>PVK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GEOTERMÁLNÍ ENERGIE</dc:title>
  <dc:creator>Šifta Petr</dc:creator>
  <cp:lastModifiedBy>Šifta Petr</cp:lastModifiedBy>
  <cp:revision>47</cp:revision>
  <dcterms:created xsi:type="dcterms:W3CDTF">2021-03-06T22:06:03Z</dcterms:created>
  <dcterms:modified xsi:type="dcterms:W3CDTF">2021-04-17T11:39:09Z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0x010100868E3AA37E8DEB41B31787477A72E9DC</vt:lpwstr>
  </property>
</Properties>
</file>